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7" r:id="rId6"/>
    <p:sldId id="268" r:id="rId7"/>
    <p:sldId id="272" r:id="rId8"/>
    <p:sldId id="270" r:id="rId9"/>
    <p:sldId id="271" r:id="rId10"/>
    <p:sldId id="275" r:id="rId11"/>
    <p:sldId id="276" r:id="rId12"/>
    <p:sldId id="277" r:id="rId13"/>
    <p:sldId id="262" r:id="rId14"/>
    <p:sldId id="273" r:id="rId15"/>
    <p:sldId id="274" r:id="rId1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96" d="100"/>
          <a:sy n="96" d="100"/>
        </p:scale>
        <p:origin x="8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337A1757-3A58-47DD-9569-407F0D2A5555}" type="datetimeFigureOut">
              <a:rPr kumimoji="1" lang="ja-JP" altLang="en-US" smtClean="0"/>
              <a:t>2024/8/2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F80DE03-51DA-4353-922A-21CE052F886D}" type="slidenum">
              <a:rPr kumimoji="1" lang="ja-JP" altLang="en-US" smtClean="0"/>
              <a:t>‹#›</a:t>
            </a:fld>
            <a:endParaRPr kumimoji="1" lang="ja-JP" altLang="en-US"/>
          </a:p>
        </p:txBody>
      </p:sp>
    </p:spTree>
    <p:extLst>
      <p:ext uri="{BB962C8B-B14F-4D97-AF65-F5344CB8AC3E}">
        <p14:creationId xmlns:p14="http://schemas.microsoft.com/office/powerpoint/2010/main" val="1113535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37A1757-3A58-47DD-9569-407F0D2A5555}" type="datetimeFigureOut">
              <a:rPr kumimoji="1" lang="ja-JP" altLang="en-US" smtClean="0"/>
              <a:t>2024/8/2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F80DE03-51DA-4353-922A-21CE052F886D}" type="slidenum">
              <a:rPr kumimoji="1" lang="ja-JP" altLang="en-US" smtClean="0"/>
              <a:t>‹#›</a:t>
            </a:fld>
            <a:endParaRPr kumimoji="1" lang="ja-JP" altLang="en-US"/>
          </a:p>
        </p:txBody>
      </p:sp>
    </p:spTree>
    <p:extLst>
      <p:ext uri="{BB962C8B-B14F-4D97-AF65-F5344CB8AC3E}">
        <p14:creationId xmlns:p14="http://schemas.microsoft.com/office/powerpoint/2010/main" val="2230521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37A1757-3A58-47DD-9569-407F0D2A5555}" type="datetimeFigureOut">
              <a:rPr kumimoji="1" lang="ja-JP" altLang="en-US" smtClean="0"/>
              <a:t>2024/8/2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F80DE03-51DA-4353-922A-21CE052F886D}" type="slidenum">
              <a:rPr kumimoji="1" lang="ja-JP" altLang="en-US" smtClean="0"/>
              <a:t>‹#›</a:t>
            </a:fld>
            <a:endParaRPr kumimoji="1" lang="ja-JP" altLang="en-US"/>
          </a:p>
        </p:txBody>
      </p:sp>
    </p:spTree>
    <p:extLst>
      <p:ext uri="{BB962C8B-B14F-4D97-AF65-F5344CB8AC3E}">
        <p14:creationId xmlns:p14="http://schemas.microsoft.com/office/powerpoint/2010/main" val="1664429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37A1757-3A58-47DD-9569-407F0D2A5555}" type="datetimeFigureOut">
              <a:rPr kumimoji="1" lang="ja-JP" altLang="en-US" smtClean="0"/>
              <a:t>2024/8/2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F80DE03-51DA-4353-922A-21CE052F886D}" type="slidenum">
              <a:rPr kumimoji="1" lang="ja-JP" altLang="en-US" smtClean="0"/>
              <a:t>‹#›</a:t>
            </a:fld>
            <a:endParaRPr kumimoji="1" lang="ja-JP" altLang="en-US"/>
          </a:p>
        </p:txBody>
      </p:sp>
    </p:spTree>
    <p:extLst>
      <p:ext uri="{BB962C8B-B14F-4D97-AF65-F5344CB8AC3E}">
        <p14:creationId xmlns:p14="http://schemas.microsoft.com/office/powerpoint/2010/main" val="3964054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337A1757-3A58-47DD-9569-407F0D2A5555}" type="datetimeFigureOut">
              <a:rPr kumimoji="1" lang="ja-JP" altLang="en-US" smtClean="0"/>
              <a:t>2024/8/2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F80DE03-51DA-4353-922A-21CE052F886D}" type="slidenum">
              <a:rPr kumimoji="1" lang="ja-JP" altLang="en-US" smtClean="0"/>
              <a:t>‹#›</a:t>
            </a:fld>
            <a:endParaRPr kumimoji="1" lang="ja-JP" altLang="en-US"/>
          </a:p>
        </p:txBody>
      </p:sp>
    </p:spTree>
    <p:extLst>
      <p:ext uri="{BB962C8B-B14F-4D97-AF65-F5344CB8AC3E}">
        <p14:creationId xmlns:p14="http://schemas.microsoft.com/office/powerpoint/2010/main" val="1391072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337A1757-3A58-47DD-9569-407F0D2A5555}" type="datetimeFigureOut">
              <a:rPr kumimoji="1" lang="ja-JP" altLang="en-US" smtClean="0"/>
              <a:t>2024/8/2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F80DE03-51DA-4353-922A-21CE052F886D}" type="slidenum">
              <a:rPr kumimoji="1" lang="ja-JP" altLang="en-US" smtClean="0"/>
              <a:t>‹#›</a:t>
            </a:fld>
            <a:endParaRPr kumimoji="1" lang="ja-JP" altLang="en-US"/>
          </a:p>
        </p:txBody>
      </p:sp>
    </p:spTree>
    <p:extLst>
      <p:ext uri="{BB962C8B-B14F-4D97-AF65-F5344CB8AC3E}">
        <p14:creationId xmlns:p14="http://schemas.microsoft.com/office/powerpoint/2010/main" val="1332568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337A1757-3A58-47DD-9569-407F0D2A5555}" type="datetimeFigureOut">
              <a:rPr kumimoji="1" lang="ja-JP" altLang="en-US" smtClean="0"/>
              <a:t>2024/8/2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F80DE03-51DA-4353-922A-21CE052F886D}" type="slidenum">
              <a:rPr kumimoji="1" lang="ja-JP" altLang="en-US" smtClean="0"/>
              <a:t>‹#›</a:t>
            </a:fld>
            <a:endParaRPr kumimoji="1" lang="ja-JP" altLang="en-US"/>
          </a:p>
        </p:txBody>
      </p:sp>
    </p:spTree>
    <p:extLst>
      <p:ext uri="{BB962C8B-B14F-4D97-AF65-F5344CB8AC3E}">
        <p14:creationId xmlns:p14="http://schemas.microsoft.com/office/powerpoint/2010/main" val="2941346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37A1757-3A58-47DD-9569-407F0D2A5555}" type="datetimeFigureOut">
              <a:rPr kumimoji="1" lang="ja-JP" altLang="en-US" smtClean="0"/>
              <a:t>2024/8/2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F80DE03-51DA-4353-922A-21CE052F886D}" type="slidenum">
              <a:rPr kumimoji="1" lang="ja-JP" altLang="en-US" smtClean="0"/>
              <a:t>‹#›</a:t>
            </a:fld>
            <a:endParaRPr kumimoji="1" lang="ja-JP" altLang="en-US"/>
          </a:p>
        </p:txBody>
      </p:sp>
    </p:spTree>
    <p:extLst>
      <p:ext uri="{BB962C8B-B14F-4D97-AF65-F5344CB8AC3E}">
        <p14:creationId xmlns:p14="http://schemas.microsoft.com/office/powerpoint/2010/main" val="1413248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37A1757-3A58-47DD-9569-407F0D2A5555}" type="datetimeFigureOut">
              <a:rPr kumimoji="1" lang="ja-JP" altLang="en-US" smtClean="0"/>
              <a:t>2024/8/2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F80DE03-51DA-4353-922A-21CE052F886D}" type="slidenum">
              <a:rPr kumimoji="1" lang="ja-JP" altLang="en-US" smtClean="0"/>
              <a:t>‹#›</a:t>
            </a:fld>
            <a:endParaRPr kumimoji="1" lang="ja-JP" altLang="en-US"/>
          </a:p>
        </p:txBody>
      </p:sp>
    </p:spTree>
    <p:extLst>
      <p:ext uri="{BB962C8B-B14F-4D97-AF65-F5344CB8AC3E}">
        <p14:creationId xmlns:p14="http://schemas.microsoft.com/office/powerpoint/2010/main" val="493850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37A1757-3A58-47DD-9569-407F0D2A5555}" type="datetimeFigureOut">
              <a:rPr kumimoji="1" lang="ja-JP" altLang="en-US" smtClean="0"/>
              <a:t>2024/8/2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F80DE03-51DA-4353-922A-21CE052F886D}" type="slidenum">
              <a:rPr kumimoji="1" lang="ja-JP" altLang="en-US" smtClean="0"/>
              <a:t>‹#›</a:t>
            </a:fld>
            <a:endParaRPr kumimoji="1" lang="ja-JP" altLang="en-US"/>
          </a:p>
        </p:txBody>
      </p:sp>
    </p:spTree>
    <p:extLst>
      <p:ext uri="{BB962C8B-B14F-4D97-AF65-F5344CB8AC3E}">
        <p14:creationId xmlns:p14="http://schemas.microsoft.com/office/powerpoint/2010/main" val="1067261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37A1757-3A58-47DD-9569-407F0D2A5555}" type="datetimeFigureOut">
              <a:rPr kumimoji="1" lang="ja-JP" altLang="en-US" smtClean="0"/>
              <a:t>2024/8/2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F80DE03-51DA-4353-922A-21CE052F886D}" type="slidenum">
              <a:rPr kumimoji="1" lang="ja-JP" altLang="en-US" smtClean="0"/>
              <a:t>‹#›</a:t>
            </a:fld>
            <a:endParaRPr kumimoji="1" lang="ja-JP" altLang="en-US"/>
          </a:p>
        </p:txBody>
      </p:sp>
    </p:spTree>
    <p:extLst>
      <p:ext uri="{BB962C8B-B14F-4D97-AF65-F5344CB8AC3E}">
        <p14:creationId xmlns:p14="http://schemas.microsoft.com/office/powerpoint/2010/main" val="2143298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7A1757-3A58-47DD-9569-407F0D2A5555}" type="datetimeFigureOut">
              <a:rPr kumimoji="1" lang="ja-JP" altLang="en-US" smtClean="0"/>
              <a:t>2024/8/2</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80DE03-51DA-4353-922A-21CE052F886D}" type="slidenum">
              <a:rPr kumimoji="1" lang="ja-JP" altLang="en-US" smtClean="0"/>
              <a:t>‹#›</a:t>
            </a:fld>
            <a:endParaRPr kumimoji="1" lang="ja-JP" altLang="en-US"/>
          </a:p>
        </p:txBody>
      </p:sp>
    </p:spTree>
    <p:extLst>
      <p:ext uri="{BB962C8B-B14F-4D97-AF65-F5344CB8AC3E}">
        <p14:creationId xmlns:p14="http://schemas.microsoft.com/office/powerpoint/2010/main" val="2182419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mhlw.go.jp/topics/2002/04/tp0419-3c.html"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hyperlink" Target="https://jata.or.jp/rit/rj/0407tblaw.htm"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doi.org/10.1136/bmj.38875.675486.55" TargetMode="External"/><Relationship Id="rId2" Type="http://schemas.openxmlformats.org/officeDocument/2006/relationships/hyperlink" Target="https://doi.org/10.1016/S0140-6736(05)67760-4"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ctrTitle"/>
          </p:nvPr>
        </p:nvSpPr>
        <p:spPr>
          <a:xfrm>
            <a:off x="1524000" y="526015"/>
            <a:ext cx="9144000" cy="3918764"/>
          </a:xfrm>
        </p:spPr>
        <p:txBody>
          <a:bodyPr>
            <a:normAutofit/>
          </a:bodyPr>
          <a:lstStyle/>
          <a:p>
            <a:r>
              <a:rPr kumimoji="1" lang="ja-JP" altLang="en-US" dirty="0" smtClean="0"/>
              <a:t>コンプライアンス</a:t>
            </a:r>
            <a:r>
              <a:rPr kumimoji="1" lang="en-US" altLang="ja-JP" dirty="0" smtClean="0"/>
              <a:t/>
            </a:r>
            <a:br>
              <a:rPr kumimoji="1" lang="en-US" altLang="ja-JP" dirty="0" smtClean="0"/>
            </a:br>
            <a:r>
              <a:rPr kumimoji="1" lang="ja-JP" altLang="en-US" dirty="0" smtClean="0"/>
              <a:t>板挟み　法の執行</a:t>
            </a:r>
            <a:r>
              <a:rPr kumimoji="1" lang="en-US" altLang="ja-JP" dirty="0" smtClean="0"/>
              <a:t/>
            </a:r>
            <a:br>
              <a:rPr kumimoji="1" lang="en-US" altLang="ja-JP" dirty="0" smtClean="0"/>
            </a:br>
            <a:r>
              <a:rPr lang="ja-JP" altLang="en-US" dirty="0" smtClean="0"/>
              <a:t>上</a:t>
            </a:r>
            <a:r>
              <a:rPr lang="ja-JP" altLang="en-US" dirty="0"/>
              <a:t>司</a:t>
            </a:r>
            <a:r>
              <a:rPr lang="ja-JP" altLang="en-US" dirty="0" smtClean="0"/>
              <a:t>の指示　職場の慣行</a:t>
            </a:r>
            <a:r>
              <a:rPr lang="en-US" altLang="ja-JP" dirty="0" smtClean="0"/>
              <a:t/>
            </a:r>
            <a:br>
              <a:rPr lang="en-US" altLang="ja-JP" dirty="0" smtClean="0"/>
            </a:br>
            <a:r>
              <a:rPr lang="ja-JP" altLang="en-US" dirty="0" smtClean="0"/>
              <a:t>手順</a:t>
            </a:r>
            <a:r>
              <a:rPr lang="ja-JP" altLang="en-US" dirty="0"/>
              <a:t>書</a:t>
            </a:r>
            <a:r>
              <a:rPr lang="ja-JP" altLang="en-US" dirty="0" smtClean="0"/>
              <a:t>の逸脱　</a:t>
            </a:r>
            <a:endParaRPr kumimoji="1" lang="ja-JP" altLang="en-US" dirty="0"/>
          </a:p>
        </p:txBody>
      </p:sp>
      <p:sp>
        <p:nvSpPr>
          <p:cNvPr id="8" name="サブタイトル 7"/>
          <p:cNvSpPr>
            <a:spLocks noGrp="1"/>
          </p:cNvSpPr>
          <p:nvPr>
            <p:ph type="subTitle" idx="1"/>
          </p:nvPr>
        </p:nvSpPr>
        <p:spPr>
          <a:xfrm>
            <a:off x="1524000" y="4667416"/>
            <a:ext cx="9144000" cy="1979874"/>
          </a:xfrm>
        </p:spPr>
        <p:txBody>
          <a:bodyPr>
            <a:normAutofit/>
          </a:bodyPr>
          <a:lstStyle/>
          <a:p>
            <a:r>
              <a:rPr kumimoji="1" lang="ja-JP" altLang="en-US" dirty="0" smtClean="0"/>
              <a:t>患者さんの意向・意思決定・能力</a:t>
            </a:r>
            <a:endParaRPr kumimoji="1" lang="en-US" altLang="ja-JP" dirty="0" smtClean="0"/>
          </a:p>
          <a:p>
            <a:r>
              <a:rPr kumimoji="1" lang="ja-JP" altLang="en-US" dirty="0" smtClean="0"/>
              <a:t>病院や介護事業所の意向・都合・能力</a:t>
            </a:r>
            <a:endParaRPr kumimoji="1" lang="en-US" altLang="ja-JP" dirty="0" smtClean="0"/>
          </a:p>
          <a:p>
            <a:r>
              <a:rPr lang="ja-JP" altLang="en-US" dirty="0" smtClean="0"/>
              <a:t>家族・家族間の意向・齟齬・能力</a:t>
            </a:r>
            <a:endParaRPr lang="en-US" altLang="ja-JP" dirty="0" smtClean="0"/>
          </a:p>
          <a:p>
            <a:r>
              <a:rPr kumimoji="1" lang="ja-JP" altLang="en-US" dirty="0" smtClean="0"/>
              <a:t>日本の法と海外の常識</a:t>
            </a:r>
            <a:endParaRPr kumimoji="1" lang="en-US" altLang="ja-JP" dirty="0" smtClean="0"/>
          </a:p>
          <a:p>
            <a:endParaRPr lang="en-US" altLang="ja-JP" dirty="0" smtClean="0"/>
          </a:p>
          <a:p>
            <a:endParaRPr kumimoji="1" lang="ja-JP" altLang="en-US" dirty="0"/>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718079" y="4013781"/>
            <a:ext cx="3040272" cy="2280204"/>
          </a:xfrm>
          <a:prstGeom prst="rect">
            <a:avLst/>
          </a:prstGeom>
        </p:spPr>
      </p:pic>
    </p:spTree>
    <p:extLst>
      <p:ext uri="{BB962C8B-B14F-4D97-AF65-F5344CB8AC3E}">
        <p14:creationId xmlns:p14="http://schemas.microsoft.com/office/powerpoint/2010/main" val="2417268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ノンテクニカルスキル</a:t>
            </a:r>
            <a:r>
              <a:rPr lang="ja-JP" altLang="en-US" dirty="0" smtClean="0"/>
              <a:t>の</a:t>
            </a:r>
            <a:r>
              <a:rPr lang="en-US" altLang="ja-JP" dirty="0"/>
              <a:t>6</a:t>
            </a:r>
            <a:r>
              <a:rPr lang="ja-JP" altLang="en-US" dirty="0" err="1"/>
              <a:t>つの</a:t>
            </a:r>
            <a:r>
              <a:rPr lang="ja-JP" altLang="en-US" dirty="0"/>
              <a:t>視点</a:t>
            </a:r>
            <a:endParaRPr kumimoji="1" lang="ja-JP" altLang="en-US" dirty="0"/>
          </a:p>
        </p:txBody>
      </p:sp>
      <p:sp>
        <p:nvSpPr>
          <p:cNvPr id="3" name="コンテンツ プレースホルダー 2"/>
          <p:cNvSpPr>
            <a:spLocks noGrp="1"/>
          </p:cNvSpPr>
          <p:nvPr>
            <p:ph idx="1"/>
          </p:nvPr>
        </p:nvSpPr>
        <p:spPr>
          <a:xfrm>
            <a:off x="838200" y="1431235"/>
            <a:ext cx="10515600" cy="4745728"/>
          </a:xfrm>
        </p:spPr>
        <p:txBody>
          <a:bodyPr>
            <a:normAutofit fontScale="92500" lnSpcReduction="10000"/>
          </a:bodyPr>
          <a:lstStyle/>
          <a:p>
            <a:pPr marL="0" indent="0">
              <a:buNone/>
            </a:pPr>
            <a:r>
              <a:rPr lang="ja-JP" altLang="en-US" dirty="0"/>
              <a:t>状況</a:t>
            </a:r>
            <a:r>
              <a:rPr lang="ja-JP" altLang="en-US" dirty="0" smtClean="0"/>
              <a:t>認識　　　意思決定　　　　コミュニケーション</a:t>
            </a:r>
            <a:endParaRPr lang="en-US" altLang="ja-JP" dirty="0" smtClean="0"/>
          </a:p>
          <a:p>
            <a:pPr marL="0" indent="0">
              <a:buNone/>
            </a:pPr>
            <a:r>
              <a:rPr lang="ja-JP" altLang="en-US" dirty="0" smtClean="0"/>
              <a:t>チームワーク　リーダーシップ　ストレス</a:t>
            </a:r>
            <a:r>
              <a:rPr lang="ja-JP" altLang="en-US" dirty="0"/>
              <a:t>・疲労</a:t>
            </a:r>
            <a:r>
              <a:rPr lang="ja-JP" altLang="en-US" dirty="0" smtClean="0"/>
              <a:t>管理</a:t>
            </a:r>
            <a:endParaRPr lang="en-US" altLang="ja-JP" dirty="0" smtClean="0"/>
          </a:p>
          <a:p>
            <a:pPr marL="0" indent="0">
              <a:buNone/>
            </a:pPr>
            <a:endParaRPr kumimoji="1" lang="en-US" altLang="ja-JP" dirty="0"/>
          </a:p>
          <a:p>
            <a:pPr marL="0" indent="0">
              <a:buNone/>
            </a:pPr>
            <a:r>
              <a:rPr lang="ja-JP" altLang="en-US" dirty="0"/>
              <a:t>「よい行動</a:t>
            </a:r>
            <a:r>
              <a:rPr lang="ja-JP" altLang="en-US" dirty="0" smtClean="0"/>
              <a:t>」（良好事例）「</a:t>
            </a:r>
            <a:r>
              <a:rPr lang="ja-JP" altLang="en-US" dirty="0"/>
              <a:t>悪い行動</a:t>
            </a:r>
            <a:r>
              <a:rPr lang="ja-JP" altLang="en-US" dirty="0" smtClean="0"/>
              <a:t>」（反省材料）</a:t>
            </a:r>
            <a:endParaRPr lang="en-US" altLang="ja-JP" dirty="0" smtClean="0"/>
          </a:p>
          <a:p>
            <a:pPr marL="0" indent="0" algn="r">
              <a:buNone/>
            </a:pPr>
            <a:r>
              <a:rPr kumimoji="1" lang="ja-JP" altLang="en-US" dirty="0" smtClean="0"/>
              <a:t>判断材料や目安＝振り返り</a:t>
            </a:r>
            <a:endParaRPr kumimoji="1" lang="en-US" altLang="ja-JP" dirty="0" smtClean="0"/>
          </a:p>
          <a:p>
            <a:pPr marL="0" indent="0" algn="r">
              <a:buNone/>
            </a:pPr>
            <a:endParaRPr kumimoji="1" lang="en-US" altLang="ja-JP" dirty="0"/>
          </a:p>
          <a:p>
            <a:pPr marL="0" indent="0" algn="ctr">
              <a:buNone/>
            </a:pPr>
            <a:r>
              <a:rPr lang="ja-JP" altLang="en-US" dirty="0" smtClean="0"/>
              <a:t>患者も主体的な</a:t>
            </a:r>
            <a:r>
              <a:rPr lang="ja-JP" altLang="en-US" dirty="0"/>
              <a:t>意思決定</a:t>
            </a:r>
            <a:r>
              <a:rPr lang="ja-JP" altLang="en-US" dirty="0" smtClean="0"/>
              <a:t>を行うチームの一員</a:t>
            </a:r>
            <a:endParaRPr lang="en-US" altLang="ja-JP" dirty="0" smtClean="0"/>
          </a:p>
          <a:p>
            <a:pPr marL="0" indent="0" algn="ctr">
              <a:buNone/>
            </a:pPr>
            <a:r>
              <a:rPr lang="ja-JP" altLang="en-US" dirty="0" smtClean="0"/>
              <a:t>状況認識を共有　ストレスや疲労にも寄り添う</a:t>
            </a:r>
            <a:endParaRPr lang="en-US" altLang="ja-JP" dirty="0" smtClean="0"/>
          </a:p>
          <a:p>
            <a:pPr marL="0" indent="0">
              <a:buNone/>
            </a:pPr>
            <a:endParaRPr lang="en-US" altLang="ja-JP" dirty="0"/>
          </a:p>
          <a:p>
            <a:pPr marL="0" indent="0" algn="r">
              <a:buNone/>
            </a:pPr>
            <a:r>
              <a:rPr lang="ja-JP" altLang="en-US" sz="3900" dirty="0" smtClean="0"/>
              <a:t>いえる　みえる　きける</a:t>
            </a:r>
            <a:r>
              <a:rPr lang="ja-JP" altLang="en-US" dirty="0" smtClean="0"/>
              <a:t>　　　</a:t>
            </a:r>
            <a:endParaRPr lang="en-US" altLang="ja-JP" dirty="0" smtClean="0"/>
          </a:p>
        </p:txBody>
      </p:sp>
    </p:spTree>
    <p:extLst>
      <p:ext uri="{BB962C8B-B14F-4D97-AF65-F5344CB8AC3E}">
        <p14:creationId xmlns:p14="http://schemas.microsoft.com/office/powerpoint/2010/main" val="1803582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r"/>
            <a:r>
              <a:rPr kumimoji="1" lang="ja-JP" altLang="en-US" sz="4000" dirty="0" smtClean="0"/>
              <a:t>コミュニケーション　医療面接技法　傾聴</a:t>
            </a:r>
            <a:r>
              <a:rPr lang="en-US" altLang="ja-JP" sz="4000" dirty="0"/>
              <a:t/>
            </a:r>
            <a:br>
              <a:rPr lang="en-US" altLang="ja-JP" sz="4000" dirty="0"/>
            </a:br>
            <a:r>
              <a:rPr lang="ja-JP" altLang="en-US" sz="1300" dirty="0"/>
              <a:t>竹村 </a:t>
            </a:r>
            <a:r>
              <a:rPr lang="ja-JP" altLang="en-US" sz="1300" dirty="0" smtClean="0"/>
              <a:t>洋典</a:t>
            </a:r>
            <a:r>
              <a:rPr lang="ja-JP" altLang="en-US" sz="1300" dirty="0"/>
              <a:t>　</a:t>
            </a:r>
            <a:r>
              <a:rPr lang="ja-JP" altLang="en-US" sz="1300" dirty="0" smtClean="0"/>
              <a:t>医学教育　</a:t>
            </a:r>
            <a:r>
              <a:rPr lang="en-US" altLang="ja-JP" sz="1600" dirty="0" smtClean="0"/>
              <a:t>https</a:t>
            </a:r>
            <a:r>
              <a:rPr lang="en-US" altLang="ja-JP" sz="1600" dirty="0"/>
              <a:t>://doi.org/10.11307/mededjapan1970.39.187</a:t>
            </a:r>
            <a:endParaRPr kumimoji="1" lang="ja-JP" altLang="en-US" sz="1600" dirty="0"/>
          </a:p>
        </p:txBody>
      </p:sp>
      <p:sp>
        <p:nvSpPr>
          <p:cNvPr id="3" name="コンテンツ プレースホルダー 2"/>
          <p:cNvSpPr>
            <a:spLocks noGrp="1"/>
          </p:cNvSpPr>
          <p:nvPr>
            <p:ph idx="1"/>
          </p:nvPr>
        </p:nvSpPr>
        <p:spPr>
          <a:xfrm>
            <a:off x="838200" y="1825625"/>
            <a:ext cx="10515600" cy="1553679"/>
          </a:xfrm>
        </p:spPr>
        <p:txBody>
          <a:bodyPr/>
          <a:lstStyle/>
          <a:p>
            <a:r>
              <a:rPr kumimoji="1" lang="ja-JP" altLang="en-US" dirty="0" smtClean="0"/>
              <a:t>促進　</a:t>
            </a:r>
            <a:r>
              <a:rPr lang="en-US" altLang="ja-JP" dirty="0" smtClean="0"/>
              <a:t>Facilitation</a:t>
            </a:r>
            <a:r>
              <a:rPr lang="ja-JP" altLang="en-US" dirty="0" smtClean="0"/>
              <a:t>　表出　</a:t>
            </a:r>
            <a:r>
              <a:rPr lang="en-US" altLang="ja-JP" dirty="0" smtClean="0"/>
              <a:t>Open Question</a:t>
            </a:r>
          </a:p>
          <a:p>
            <a:r>
              <a:rPr kumimoji="1" lang="ja-JP" altLang="en-US" dirty="0" smtClean="0"/>
              <a:t>絞り込み　</a:t>
            </a:r>
            <a:r>
              <a:rPr lang="en-US" altLang="ja-JP" dirty="0" smtClean="0"/>
              <a:t>Close Question</a:t>
            </a:r>
            <a:r>
              <a:rPr lang="ja-JP" altLang="en-US" dirty="0" smtClean="0"/>
              <a:t>　</a:t>
            </a:r>
            <a:r>
              <a:rPr kumimoji="1" lang="ja-JP" altLang="en-US" dirty="0" smtClean="0"/>
              <a:t>まとめ　反映　選択肢の提供</a:t>
            </a:r>
            <a:endParaRPr kumimoji="1" lang="en-US" altLang="ja-JP" dirty="0" smtClean="0"/>
          </a:p>
          <a:p>
            <a:r>
              <a:rPr lang="ja-JP" altLang="en-US" dirty="0" smtClean="0"/>
              <a:t>是認　受容　解釈　振り返り</a:t>
            </a:r>
            <a:endParaRPr kumimoji="1" lang="ja-JP" altLang="en-US" dirty="0"/>
          </a:p>
        </p:txBody>
      </p:sp>
      <p:sp>
        <p:nvSpPr>
          <p:cNvPr id="4" name="テキスト ボックス 3"/>
          <p:cNvSpPr txBox="1"/>
          <p:nvPr/>
        </p:nvSpPr>
        <p:spPr>
          <a:xfrm>
            <a:off x="1065475" y="3514241"/>
            <a:ext cx="9811910" cy="707886"/>
          </a:xfrm>
          <a:prstGeom prst="rect">
            <a:avLst/>
          </a:prstGeom>
          <a:noFill/>
        </p:spPr>
        <p:txBody>
          <a:bodyPr wrap="square" rtlCol="0">
            <a:spAutoFit/>
          </a:bodyPr>
          <a:lstStyle/>
          <a:p>
            <a:pPr algn="r"/>
            <a:r>
              <a:rPr kumimoji="1" lang="ja-JP" altLang="en-US" sz="4000" dirty="0" smtClean="0"/>
              <a:t>非言語的　言語的　コミュニケーション</a:t>
            </a:r>
            <a:endParaRPr kumimoji="1" lang="ja-JP" altLang="en-US" sz="4000" dirty="0"/>
          </a:p>
        </p:txBody>
      </p:sp>
      <p:sp>
        <p:nvSpPr>
          <p:cNvPr id="5" name="テキスト ボックス 4"/>
          <p:cNvSpPr txBox="1"/>
          <p:nvPr/>
        </p:nvSpPr>
        <p:spPr>
          <a:xfrm>
            <a:off x="1065475" y="4357315"/>
            <a:ext cx="9883471" cy="1815882"/>
          </a:xfrm>
          <a:prstGeom prst="rect">
            <a:avLst/>
          </a:prstGeom>
          <a:noFill/>
        </p:spPr>
        <p:txBody>
          <a:bodyPr wrap="square" rtlCol="0">
            <a:spAutoFit/>
          </a:bodyPr>
          <a:lstStyle/>
          <a:p>
            <a:r>
              <a:rPr kumimoji="1" lang="ja-JP" altLang="en-US" sz="2800" dirty="0" smtClean="0"/>
              <a:t>未定義　不認知　失認　見落とし　制圧　←　言語化困難</a:t>
            </a:r>
            <a:endParaRPr kumimoji="1" lang="en-US" altLang="ja-JP" sz="2800" dirty="0" smtClean="0"/>
          </a:p>
          <a:p>
            <a:endParaRPr lang="en-US" altLang="ja-JP" sz="2800" dirty="0" smtClean="0"/>
          </a:p>
          <a:p>
            <a:r>
              <a:rPr lang="ja-JP" altLang="en-US" sz="2800" dirty="0" smtClean="0"/>
              <a:t>仕草　アクセント　間　緘黙　不機嫌　怒り　</a:t>
            </a:r>
            <a:endParaRPr lang="en-US" altLang="ja-JP" sz="2800" dirty="0" smtClean="0"/>
          </a:p>
          <a:p>
            <a:r>
              <a:rPr lang="ja-JP" altLang="en-US" sz="2800" dirty="0" smtClean="0"/>
              <a:t>態度</a:t>
            </a:r>
            <a:r>
              <a:rPr lang="ja-JP" altLang="en-US" sz="2800" dirty="0"/>
              <a:t>　関係のない笑い　視線を</a:t>
            </a:r>
            <a:r>
              <a:rPr lang="ja-JP" altLang="en-US" sz="2800" dirty="0" smtClean="0"/>
              <a:t>そらす　泣く</a:t>
            </a:r>
            <a:endParaRPr lang="en-US" altLang="ja-JP" sz="2800" dirty="0" smtClean="0"/>
          </a:p>
        </p:txBody>
      </p:sp>
      <p:sp>
        <p:nvSpPr>
          <p:cNvPr id="6" name="楕円 5"/>
          <p:cNvSpPr/>
          <p:nvPr/>
        </p:nvSpPr>
        <p:spPr>
          <a:xfrm>
            <a:off x="7354957" y="5107722"/>
            <a:ext cx="1129085" cy="112908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47114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r"/>
            <a:r>
              <a:rPr kumimoji="1" lang="ja-JP" altLang="en-US" dirty="0" smtClean="0"/>
              <a:t>コミュニケーションの事故防止</a:t>
            </a:r>
            <a:r>
              <a:rPr kumimoji="1" lang="en-US" altLang="ja-JP" dirty="0" smtClean="0"/>
              <a:t/>
            </a:r>
            <a:br>
              <a:rPr kumimoji="1" lang="en-US" altLang="ja-JP" dirty="0" smtClean="0"/>
            </a:br>
            <a:r>
              <a:rPr lang="ja-JP" altLang="en-US" sz="1300" dirty="0"/>
              <a:t>宮島 柚果</a:t>
            </a:r>
            <a:r>
              <a:rPr lang="en-US" altLang="ja-JP" sz="1300" dirty="0"/>
              <a:t>, </a:t>
            </a:r>
            <a:r>
              <a:rPr lang="ja-JP" altLang="en-US" sz="1300" dirty="0"/>
              <a:t>非言語的コミュニケーションにおける認識的不正義</a:t>
            </a:r>
            <a:r>
              <a:rPr lang="en-US" altLang="ja-JP" sz="1300" dirty="0"/>
              <a:t>, </a:t>
            </a:r>
            <a:r>
              <a:rPr lang="ja-JP" altLang="en-US" sz="1300" dirty="0"/>
              <a:t>倫理学研究</a:t>
            </a:r>
            <a:r>
              <a:rPr lang="en-US" altLang="ja-JP" sz="1300" dirty="0"/>
              <a:t>, 2024, 54 </a:t>
            </a:r>
            <a:r>
              <a:rPr lang="ja-JP" altLang="en-US" sz="1300" dirty="0"/>
              <a:t>巻</a:t>
            </a:r>
            <a:r>
              <a:rPr lang="en-US" altLang="ja-JP" sz="1300" dirty="0"/>
              <a:t>, p. 144-155, </a:t>
            </a:r>
            <a:r>
              <a:rPr lang="en-US" altLang="ja-JP" sz="1300" dirty="0" smtClean="0"/>
              <a:t>https</a:t>
            </a:r>
            <a:r>
              <a:rPr lang="en-US" altLang="ja-JP" sz="1300" dirty="0"/>
              <a:t>://</a:t>
            </a:r>
            <a:r>
              <a:rPr lang="en-US" altLang="ja-JP" sz="1300" dirty="0" smtClean="0"/>
              <a:t>doi.org/10.24593/rinrigakukenkyu.54.0_144</a:t>
            </a:r>
            <a:endParaRPr kumimoji="1" lang="ja-JP" altLang="en-US" sz="1300" dirty="0"/>
          </a:p>
        </p:txBody>
      </p:sp>
      <p:sp>
        <p:nvSpPr>
          <p:cNvPr id="3" name="コンテンツ プレースホルダー 2"/>
          <p:cNvSpPr>
            <a:spLocks noGrp="1"/>
          </p:cNvSpPr>
          <p:nvPr>
            <p:ph sz="half" idx="1"/>
          </p:nvPr>
        </p:nvSpPr>
        <p:spPr>
          <a:xfrm>
            <a:off x="424732" y="1825625"/>
            <a:ext cx="5181600" cy="4351338"/>
          </a:xfrm>
        </p:spPr>
        <p:txBody>
          <a:bodyPr>
            <a:normAutofit/>
          </a:bodyPr>
          <a:lstStyle/>
          <a:p>
            <a:pPr marL="0" indent="0">
              <a:buNone/>
            </a:pPr>
            <a:r>
              <a:rPr kumimoji="1" lang="ja-JP" altLang="en-US" sz="6000" dirty="0" smtClean="0"/>
              <a:t>認識的不正義</a:t>
            </a:r>
            <a:endParaRPr kumimoji="1" lang="en-US" altLang="ja-JP" sz="6000" dirty="0" smtClean="0"/>
          </a:p>
          <a:p>
            <a:pPr marL="0" indent="0">
              <a:buNone/>
            </a:pPr>
            <a:r>
              <a:rPr lang="ja-JP" altLang="en-US" sz="6000" dirty="0" smtClean="0"/>
              <a:t>証言的不正義</a:t>
            </a:r>
            <a:endParaRPr lang="en-US" altLang="ja-JP" sz="6000" dirty="0" smtClean="0"/>
          </a:p>
          <a:p>
            <a:pPr marL="0" indent="0">
              <a:buNone/>
            </a:pPr>
            <a:r>
              <a:rPr kumimoji="1" lang="ja-JP" altLang="en-US" sz="6000" dirty="0" smtClean="0"/>
              <a:t>解釈的不正義</a:t>
            </a:r>
            <a:endParaRPr kumimoji="1" lang="en-US" altLang="ja-JP" sz="6000" dirty="0" smtClean="0"/>
          </a:p>
          <a:p>
            <a:pPr marL="0" indent="0">
              <a:buNone/>
            </a:pPr>
            <a:r>
              <a:rPr lang="ja-JP" altLang="en-US" sz="6000" dirty="0" smtClean="0"/>
              <a:t>表現的不正義</a:t>
            </a:r>
            <a:endParaRPr lang="en-US" altLang="ja-JP" sz="6000" dirty="0" smtClean="0"/>
          </a:p>
          <a:p>
            <a:pPr marL="0" indent="0">
              <a:buNone/>
            </a:pPr>
            <a:endParaRPr kumimoji="1" lang="ja-JP" altLang="en-US" sz="6000" dirty="0"/>
          </a:p>
        </p:txBody>
      </p:sp>
      <p:sp>
        <p:nvSpPr>
          <p:cNvPr id="4" name="コンテンツ プレースホルダー 3"/>
          <p:cNvSpPr>
            <a:spLocks noGrp="1"/>
          </p:cNvSpPr>
          <p:nvPr>
            <p:ph sz="half" idx="2"/>
          </p:nvPr>
        </p:nvSpPr>
        <p:spPr>
          <a:xfrm>
            <a:off x="5422789" y="1825625"/>
            <a:ext cx="6249726" cy="4351338"/>
          </a:xfrm>
        </p:spPr>
        <p:txBody>
          <a:bodyPr>
            <a:normAutofit/>
          </a:bodyPr>
          <a:lstStyle/>
          <a:p>
            <a:pPr marL="0" indent="0">
              <a:lnSpc>
                <a:spcPct val="100000"/>
              </a:lnSpc>
              <a:buNone/>
            </a:pPr>
            <a:r>
              <a:rPr kumimoji="1" lang="ja-JP" altLang="en-US" sz="3600" dirty="0" smtClean="0"/>
              <a:t>相手の属性で信用性を下げる</a:t>
            </a:r>
            <a:endParaRPr kumimoji="1" lang="en-US" altLang="ja-JP" sz="3600" dirty="0" smtClean="0"/>
          </a:p>
          <a:p>
            <a:pPr marL="0" indent="0">
              <a:lnSpc>
                <a:spcPct val="100000"/>
              </a:lnSpc>
              <a:buNone/>
            </a:pPr>
            <a:r>
              <a:rPr lang="ja-JP" altLang="en-US" sz="3600" dirty="0"/>
              <a:t>多数派</a:t>
            </a:r>
            <a:r>
              <a:rPr lang="ja-JP" altLang="en-US" sz="3600" dirty="0" smtClean="0"/>
              <a:t>の意見に引きずられる</a:t>
            </a:r>
            <a:endParaRPr lang="en-US" altLang="ja-JP" sz="3600" dirty="0" smtClean="0"/>
          </a:p>
          <a:p>
            <a:pPr marL="0" indent="0">
              <a:lnSpc>
                <a:spcPct val="100000"/>
              </a:lnSpc>
              <a:buNone/>
            </a:pPr>
            <a:r>
              <a:rPr lang="ja-JP" altLang="en-US" sz="3600" dirty="0" smtClean="0"/>
              <a:t>解釈</a:t>
            </a:r>
            <a:r>
              <a:rPr kumimoji="1" lang="ja-JP" altLang="en-US" sz="3600" dirty="0" smtClean="0"/>
              <a:t>に惑わされて正しい評価が出来なくない</a:t>
            </a:r>
            <a:endParaRPr kumimoji="1" lang="en-US" altLang="ja-JP" sz="3600" dirty="0" smtClean="0"/>
          </a:p>
          <a:p>
            <a:pPr marL="0" indent="0">
              <a:lnSpc>
                <a:spcPct val="100000"/>
              </a:lnSpc>
              <a:buNone/>
            </a:pPr>
            <a:r>
              <a:rPr lang="ja-JP" altLang="en-US" sz="3600" dirty="0" smtClean="0"/>
              <a:t>言語化されないので見誤る、見過ごす</a:t>
            </a:r>
            <a:endParaRPr kumimoji="1" lang="ja-JP" altLang="en-US" sz="3600" dirty="0"/>
          </a:p>
        </p:txBody>
      </p:sp>
    </p:spTree>
    <p:extLst>
      <p:ext uri="{BB962C8B-B14F-4D97-AF65-F5344CB8AC3E}">
        <p14:creationId xmlns:p14="http://schemas.microsoft.com/office/powerpoint/2010/main" val="623951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施設への説明　接触者健診と事後措置</a:t>
            </a:r>
            <a:endParaRPr kumimoji="1" lang="ja-JP" altLang="en-US" dirty="0"/>
          </a:p>
        </p:txBody>
      </p:sp>
      <p:sp>
        <p:nvSpPr>
          <p:cNvPr id="3" name="コンテンツ プレースホルダー 2"/>
          <p:cNvSpPr>
            <a:spLocks noGrp="1"/>
          </p:cNvSpPr>
          <p:nvPr>
            <p:ph sz="half" idx="1"/>
          </p:nvPr>
        </p:nvSpPr>
        <p:spPr/>
        <p:txBody>
          <a:bodyPr>
            <a:normAutofit fontScale="85000" lnSpcReduction="10000"/>
          </a:bodyPr>
          <a:lstStyle/>
          <a:p>
            <a:r>
              <a:rPr kumimoji="1" lang="ja-JP" altLang="en-US" dirty="0" smtClean="0"/>
              <a:t>最近は</a:t>
            </a:r>
            <a:r>
              <a:rPr kumimoji="1" lang="en-US" altLang="ja-JP" dirty="0" smtClean="0"/>
              <a:t>QFT</a:t>
            </a:r>
            <a:r>
              <a:rPr kumimoji="1" lang="ja-JP" altLang="en-US" dirty="0" err="1" smtClean="0"/>
              <a:t>までの</a:t>
            </a:r>
            <a:r>
              <a:rPr kumimoji="1" lang="ja-JP" altLang="en-US" dirty="0" smtClean="0"/>
              <a:t>段階では、苦労は少ない。</a:t>
            </a:r>
            <a:endParaRPr kumimoji="1" lang="en-US" altLang="ja-JP" dirty="0" smtClean="0"/>
          </a:p>
          <a:p>
            <a:endParaRPr lang="en-US" altLang="ja-JP" dirty="0"/>
          </a:p>
          <a:p>
            <a:r>
              <a:rPr kumimoji="1" lang="ja-JP" altLang="en-US" dirty="0" smtClean="0"/>
              <a:t>結核ですよね～</a:t>
            </a:r>
            <a:endParaRPr kumimoji="1" lang="en-US" altLang="ja-JP" dirty="0" smtClean="0"/>
          </a:p>
          <a:p>
            <a:endParaRPr lang="en-US" altLang="ja-JP" dirty="0"/>
          </a:p>
          <a:p>
            <a:r>
              <a:rPr kumimoji="1" lang="ja-JP" altLang="en-US" dirty="0" smtClean="0"/>
              <a:t>入れ替わりが多いので、健康診断の抜けがある</a:t>
            </a:r>
            <a:endParaRPr kumimoji="1" lang="en-US" altLang="ja-JP" dirty="0" smtClean="0"/>
          </a:p>
          <a:p>
            <a:endParaRPr lang="en-US" altLang="ja-JP" dirty="0"/>
          </a:p>
          <a:p>
            <a:r>
              <a:rPr lang="ja-JP" altLang="en-US" dirty="0" smtClean="0"/>
              <a:t>結核健康診断月報の提出は確認する</a:t>
            </a:r>
            <a:endParaRPr kumimoji="1" lang="en-US" altLang="ja-JP" dirty="0" smtClean="0"/>
          </a:p>
        </p:txBody>
      </p:sp>
      <p:sp>
        <p:nvSpPr>
          <p:cNvPr id="4" name="コンテンツ プレースホルダー 3"/>
          <p:cNvSpPr>
            <a:spLocks noGrp="1"/>
          </p:cNvSpPr>
          <p:nvPr>
            <p:ph sz="half" idx="2"/>
          </p:nvPr>
        </p:nvSpPr>
        <p:spPr/>
        <p:txBody>
          <a:bodyPr>
            <a:normAutofit fontScale="85000" lnSpcReduction="10000"/>
          </a:bodyPr>
          <a:lstStyle/>
          <a:p>
            <a:r>
              <a:rPr lang="ja-JP" altLang="en-US" dirty="0"/>
              <a:t>「実施した結核健康診断については、感染症法第</a:t>
            </a:r>
            <a:r>
              <a:rPr lang="en-US" altLang="ja-JP" dirty="0"/>
              <a:t>53</a:t>
            </a:r>
            <a:r>
              <a:rPr lang="ja-JP" altLang="en-US" dirty="0"/>
              <a:t>条の</a:t>
            </a:r>
            <a:r>
              <a:rPr lang="en-US" altLang="ja-JP" dirty="0"/>
              <a:t>7</a:t>
            </a:r>
            <a:r>
              <a:rPr lang="ja-JP" altLang="en-US" dirty="0"/>
              <a:t>の規定に基づき、</a:t>
            </a:r>
            <a:r>
              <a:rPr lang="en-US" altLang="ja-JP" dirty="0"/>
              <a:t>1</a:t>
            </a:r>
            <a:r>
              <a:rPr lang="ja-JP" altLang="en-US" dirty="0"/>
              <a:t>月ごとにとりまとめ、翌月の</a:t>
            </a:r>
            <a:r>
              <a:rPr lang="en-US" altLang="ja-JP" dirty="0"/>
              <a:t>10</a:t>
            </a:r>
            <a:r>
              <a:rPr lang="ja-JP" altLang="en-US" dirty="0"/>
              <a:t>日まで</a:t>
            </a:r>
            <a:r>
              <a:rPr lang="ja-JP" altLang="en-US" dirty="0" smtClean="0"/>
              <a:t>に</a:t>
            </a:r>
            <a:r>
              <a:rPr lang="en-US" altLang="ja-JP" dirty="0" smtClean="0"/>
              <a:t>『</a:t>
            </a:r>
            <a:r>
              <a:rPr lang="ja-JP" altLang="en-US" dirty="0" smtClean="0"/>
              <a:t>結核</a:t>
            </a:r>
            <a:r>
              <a:rPr lang="ja-JP" altLang="en-US" dirty="0"/>
              <a:t>健康診断</a:t>
            </a:r>
            <a:r>
              <a:rPr lang="ja-JP" altLang="en-US" dirty="0" smtClean="0"/>
              <a:t>月報</a:t>
            </a:r>
            <a:r>
              <a:rPr lang="en-US" altLang="ja-JP" dirty="0" smtClean="0"/>
              <a:t>』</a:t>
            </a:r>
            <a:r>
              <a:rPr lang="ja-JP" altLang="en-US" dirty="0" smtClean="0"/>
              <a:t>に</a:t>
            </a:r>
            <a:r>
              <a:rPr lang="ja-JP" altLang="en-US" dirty="0"/>
              <a:t>より保健福祉事務所にご報告をお願いします</a:t>
            </a:r>
            <a:r>
              <a:rPr lang="ja-JP" altLang="en-US" dirty="0" smtClean="0"/>
              <a:t>。」</a:t>
            </a:r>
            <a:endParaRPr lang="en-US" altLang="ja-JP" dirty="0" smtClean="0"/>
          </a:p>
          <a:p>
            <a:endParaRPr lang="en-US" altLang="ja-JP" dirty="0"/>
          </a:p>
          <a:p>
            <a:r>
              <a:rPr lang="ja-JP" altLang="en-US" dirty="0" smtClean="0"/>
              <a:t>老人福祉法・障</a:t>
            </a:r>
            <a:r>
              <a:rPr lang="ja-JP" altLang="en-US" dirty="0"/>
              <a:t>害</a:t>
            </a:r>
            <a:r>
              <a:rPr lang="ja-JP" altLang="en-US" dirty="0" smtClean="0"/>
              <a:t>者総合支援法では入居者の写真が有る（筈）</a:t>
            </a:r>
            <a:endParaRPr lang="en-US" altLang="ja-JP" dirty="0" smtClean="0"/>
          </a:p>
          <a:p>
            <a:endParaRPr lang="en-US" altLang="ja-JP" dirty="0"/>
          </a:p>
          <a:p>
            <a:r>
              <a:rPr lang="ja-JP" altLang="en-US" dirty="0" smtClean="0"/>
              <a:t>サービス付き高齢者住宅や介護保険関係では入居者の写真は無い</a:t>
            </a:r>
            <a:endParaRPr lang="en-US" altLang="ja-JP" dirty="0" smtClean="0"/>
          </a:p>
        </p:txBody>
      </p:sp>
    </p:spTree>
    <p:extLst>
      <p:ext uri="{BB962C8B-B14F-4D97-AF65-F5344CB8AC3E}">
        <p14:creationId xmlns:p14="http://schemas.microsoft.com/office/powerpoint/2010/main" val="508587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a:xfrm>
            <a:off x="774590" y="365125"/>
            <a:ext cx="10515600" cy="1325563"/>
          </a:xfrm>
        </p:spPr>
        <p:txBody>
          <a:bodyPr>
            <a:normAutofit/>
          </a:bodyPr>
          <a:lstStyle/>
          <a:p>
            <a:r>
              <a:rPr kumimoji="1" lang="ja-JP" altLang="en-US" sz="4000" dirty="0" smtClean="0"/>
              <a:t>接触者健診で従事者が</a:t>
            </a:r>
            <a:r>
              <a:rPr kumimoji="1" lang="en-US" altLang="ja-JP" sz="4000" dirty="0" smtClean="0"/>
              <a:t>IGRA</a:t>
            </a:r>
            <a:r>
              <a:rPr kumimoji="1" lang="ja-JP" altLang="en-US" sz="4000" dirty="0" smtClean="0"/>
              <a:t>陽性であったら</a:t>
            </a:r>
            <a:endParaRPr kumimoji="1" lang="ja-JP" altLang="en-US" sz="4000" dirty="0"/>
          </a:p>
        </p:txBody>
      </p:sp>
      <p:sp>
        <p:nvSpPr>
          <p:cNvPr id="8" name="コンテンツ プレースホルダー 7"/>
          <p:cNvSpPr>
            <a:spLocks noGrp="1"/>
          </p:cNvSpPr>
          <p:nvPr>
            <p:ph idx="1"/>
          </p:nvPr>
        </p:nvSpPr>
        <p:spPr/>
        <p:txBody>
          <a:bodyPr>
            <a:normAutofit fontScale="70000" lnSpcReduction="20000"/>
          </a:bodyPr>
          <a:lstStyle/>
          <a:p>
            <a:r>
              <a:rPr lang="ja-JP" altLang="en-US" dirty="0"/>
              <a:t>○潜在性結核感染症の取扱いに</a:t>
            </a:r>
            <a:r>
              <a:rPr lang="ja-JP" altLang="en-US" dirty="0" smtClean="0"/>
              <a:t>ついて</a:t>
            </a:r>
            <a:endParaRPr lang="ja-JP" altLang="en-US" dirty="0"/>
          </a:p>
          <a:p>
            <a:pPr marL="0" indent="0" algn="r">
              <a:buNone/>
            </a:pPr>
            <a:r>
              <a:rPr lang="en-US" altLang="ja-JP" dirty="0"/>
              <a:t>(</a:t>
            </a:r>
            <a:r>
              <a:rPr lang="ja-JP" altLang="en-US" dirty="0"/>
              <a:t>平成</a:t>
            </a:r>
            <a:r>
              <a:rPr lang="en-US" altLang="ja-JP" dirty="0"/>
              <a:t>24</a:t>
            </a:r>
            <a:r>
              <a:rPr lang="ja-JP" altLang="en-US" dirty="0"/>
              <a:t>年</a:t>
            </a:r>
            <a:r>
              <a:rPr lang="en-US" altLang="ja-JP" dirty="0"/>
              <a:t>2</a:t>
            </a:r>
            <a:r>
              <a:rPr lang="ja-JP" altLang="en-US" dirty="0"/>
              <a:t>月</a:t>
            </a:r>
            <a:r>
              <a:rPr lang="en-US" altLang="ja-JP" dirty="0"/>
              <a:t>2</a:t>
            </a:r>
            <a:r>
              <a:rPr lang="ja-JP" altLang="en-US" dirty="0"/>
              <a:t>日</a:t>
            </a:r>
            <a:r>
              <a:rPr lang="en-US" altLang="ja-JP" dirty="0" smtClean="0"/>
              <a:t>)</a:t>
            </a:r>
            <a:endParaRPr lang="en-US" altLang="ja-JP" dirty="0"/>
          </a:p>
          <a:p>
            <a:pPr marL="0" indent="0" algn="r">
              <a:buNone/>
            </a:pPr>
            <a:r>
              <a:rPr lang="en-US" altLang="ja-JP" dirty="0"/>
              <a:t>(</a:t>
            </a:r>
            <a:r>
              <a:rPr lang="ja-JP" altLang="en-US" dirty="0"/>
              <a:t>基労補発</a:t>
            </a:r>
            <a:r>
              <a:rPr lang="en-US" altLang="ja-JP" dirty="0"/>
              <a:t>0202</a:t>
            </a:r>
            <a:r>
              <a:rPr lang="ja-JP" altLang="en-US" dirty="0"/>
              <a:t>第</a:t>
            </a:r>
            <a:r>
              <a:rPr lang="en-US" altLang="ja-JP" dirty="0"/>
              <a:t>1</a:t>
            </a:r>
            <a:r>
              <a:rPr lang="ja-JP" altLang="en-US" dirty="0"/>
              <a:t>号</a:t>
            </a:r>
            <a:r>
              <a:rPr lang="en-US" altLang="ja-JP" dirty="0" smtClean="0"/>
              <a:t>)</a:t>
            </a:r>
            <a:endParaRPr lang="en-US" altLang="ja-JP" dirty="0"/>
          </a:p>
          <a:p>
            <a:pPr marL="0" indent="0">
              <a:buNone/>
            </a:pPr>
            <a:r>
              <a:rPr lang="en-US" altLang="ja-JP" sz="2600" dirty="0"/>
              <a:t>(</a:t>
            </a:r>
            <a:r>
              <a:rPr lang="ja-JP" altLang="en-US" sz="2600" dirty="0"/>
              <a:t>都道府県労働局労働基準部労災補償課長あて厚生労働省労働基準局労災補償部補償課長通知</a:t>
            </a:r>
            <a:r>
              <a:rPr lang="en-US" altLang="ja-JP" sz="2600" dirty="0"/>
              <a:t>)</a:t>
            </a:r>
          </a:p>
          <a:p>
            <a:endParaRPr lang="en-US" altLang="ja-JP" dirty="0"/>
          </a:p>
          <a:p>
            <a:r>
              <a:rPr lang="ja-JP" altLang="en-US" dirty="0"/>
              <a:t>結核の医療の必要のある潜在性結核感染症については、「感染症の予防及び感染症の患者に対する医療に関する法律」第</a:t>
            </a:r>
            <a:r>
              <a:rPr lang="en-US" altLang="ja-JP" dirty="0"/>
              <a:t>12</a:t>
            </a:r>
            <a:r>
              <a:rPr lang="ja-JP" altLang="en-US" dirty="0"/>
              <a:t>条第</a:t>
            </a:r>
            <a:r>
              <a:rPr lang="en-US" altLang="ja-JP" dirty="0"/>
              <a:t>1</a:t>
            </a:r>
            <a:r>
              <a:rPr lang="ja-JP" altLang="en-US" dirty="0"/>
              <a:t>項に基づく都道府県知事への届出の対象とし、同法における結核患者として取り扱う</a:t>
            </a:r>
            <a:r>
              <a:rPr lang="en-US" altLang="ja-JP" dirty="0"/>
              <a:t>(</a:t>
            </a:r>
            <a:r>
              <a:rPr lang="ja-JP" altLang="en-US" dirty="0"/>
              <a:t>別添「平成</a:t>
            </a:r>
            <a:r>
              <a:rPr lang="en-US" altLang="ja-JP" dirty="0"/>
              <a:t>19</a:t>
            </a:r>
            <a:r>
              <a:rPr lang="ja-JP" altLang="en-US" dirty="0"/>
              <a:t>年</a:t>
            </a:r>
            <a:r>
              <a:rPr lang="en-US" altLang="ja-JP" dirty="0"/>
              <a:t>8</a:t>
            </a:r>
            <a:r>
              <a:rPr lang="ja-JP" altLang="en-US" dirty="0"/>
              <a:t>月</a:t>
            </a:r>
            <a:r>
              <a:rPr lang="en-US" altLang="ja-JP" dirty="0"/>
              <a:t>1</a:t>
            </a:r>
            <a:r>
              <a:rPr lang="ja-JP" altLang="en-US" dirty="0"/>
              <a:t>日付け　健感発第</a:t>
            </a:r>
            <a:r>
              <a:rPr lang="en-US" altLang="ja-JP" dirty="0"/>
              <a:t>0801001</a:t>
            </a:r>
            <a:r>
              <a:rPr lang="ja-JP" altLang="en-US" dirty="0"/>
              <a:t>号」参照</a:t>
            </a:r>
            <a:r>
              <a:rPr lang="en-US" altLang="ja-JP" dirty="0"/>
              <a:t>)</a:t>
            </a:r>
            <a:r>
              <a:rPr lang="ja-JP" altLang="en-US" dirty="0"/>
              <a:t>こととされている。</a:t>
            </a:r>
          </a:p>
          <a:p>
            <a:endParaRPr lang="ja-JP" altLang="en-US" dirty="0"/>
          </a:p>
          <a:p>
            <a:r>
              <a:rPr lang="ja-JP" altLang="en-US" dirty="0"/>
              <a:t>ついては、労災保険においても、これに準拠し、医療従事者等が業務により結核菌に感染し、潜在性結核感染症の診断がなされ、医師が治療等を必要と判断した場合には、結核の症状が現れていなくとも、労働基準法施行規則別表第</a:t>
            </a:r>
            <a:r>
              <a:rPr lang="en-US" altLang="ja-JP" dirty="0"/>
              <a:t>1</a:t>
            </a:r>
            <a:r>
              <a:rPr lang="ja-JP" altLang="en-US" dirty="0"/>
              <a:t>の</a:t>
            </a:r>
            <a:r>
              <a:rPr lang="en-US" altLang="ja-JP" dirty="0"/>
              <a:t>2</a:t>
            </a:r>
            <a:r>
              <a:rPr lang="ja-JP" altLang="en-US" dirty="0"/>
              <a:t>第</a:t>
            </a:r>
            <a:r>
              <a:rPr lang="en-US" altLang="ja-JP" dirty="0"/>
              <a:t>6</a:t>
            </a:r>
            <a:r>
              <a:rPr lang="ja-JP" altLang="en-US" dirty="0"/>
              <a:t>号の</a:t>
            </a:r>
            <a:r>
              <a:rPr lang="en-US" altLang="ja-JP" dirty="0"/>
              <a:t>1</a:t>
            </a:r>
            <a:r>
              <a:rPr lang="ja-JP" altLang="en-US" dirty="0" err="1"/>
              <a:t>の疾</a:t>
            </a:r>
            <a:r>
              <a:rPr lang="ja-JP" altLang="en-US" dirty="0"/>
              <a:t>病として当該治療等について保険給付の対象となるので留意されたい。</a:t>
            </a:r>
            <a:endParaRPr kumimoji="1" lang="ja-JP" altLang="en-US" dirty="0"/>
          </a:p>
        </p:txBody>
      </p:sp>
    </p:spTree>
    <p:extLst>
      <p:ext uri="{BB962C8B-B14F-4D97-AF65-F5344CB8AC3E}">
        <p14:creationId xmlns:p14="http://schemas.microsoft.com/office/powerpoint/2010/main" val="178140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589032"/>
          </a:xfrm>
        </p:spPr>
        <p:txBody>
          <a:bodyPr>
            <a:normAutofit/>
          </a:bodyPr>
          <a:lstStyle/>
          <a:p>
            <a:r>
              <a:rPr kumimoji="1" lang="ja-JP" altLang="en-US" sz="3600" dirty="0" smtClean="0"/>
              <a:t>初診から労災なら</a:t>
            </a:r>
            <a:r>
              <a:rPr kumimoji="1" lang="en-US" altLang="ja-JP" sz="3600" dirty="0" smtClean="0"/>
              <a:t>5</a:t>
            </a:r>
            <a:r>
              <a:rPr kumimoji="1" lang="ja-JP" altLang="en-US" sz="3600" dirty="0" smtClean="0"/>
              <a:t>号、立替払い還付は</a:t>
            </a:r>
            <a:r>
              <a:rPr kumimoji="1" lang="en-US" altLang="ja-JP" sz="3600" dirty="0" smtClean="0"/>
              <a:t>7</a:t>
            </a:r>
            <a:r>
              <a:rPr kumimoji="1" lang="ja-JP" altLang="en-US" sz="3600" dirty="0" smtClean="0"/>
              <a:t>号</a:t>
            </a:r>
            <a:endParaRPr kumimoji="1" lang="ja-JP" altLang="en-US" sz="3600" dirty="0"/>
          </a:p>
        </p:txBody>
      </p:sp>
      <p:sp>
        <p:nvSpPr>
          <p:cNvPr id="7" name="テキスト ボックス 6"/>
          <p:cNvSpPr txBox="1"/>
          <p:nvPr/>
        </p:nvSpPr>
        <p:spPr>
          <a:xfrm>
            <a:off x="6541350" y="1025720"/>
            <a:ext cx="5290191" cy="5355312"/>
          </a:xfrm>
          <a:prstGeom prst="rect">
            <a:avLst/>
          </a:prstGeom>
          <a:noFill/>
        </p:spPr>
        <p:txBody>
          <a:bodyPr wrap="square" rtlCol="0">
            <a:spAutoFit/>
          </a:bodyPr>
          <a:lstStyle/>
          <a:p>
            <a:r>
              <a:rPr lang="ja-JP" altLang="en-US" dirty="0"/>
              <a:t>業務上災害、作業起因性が考えられますので、労災保険の適応についても事業者と連絡をお願いします</a:t>
            </a:r>
            <a:r>
              <a:rPr lang="ja-JP" altLang="en-US" dirty="0" smtClean="0"/>
              <a:t>。</a:t>
            </a:r>
            <a:endParaRPr lang="ja-JP" altLang="en-US" dirty="0"/>
          </a:p>
          <a:p>
            <a:pPr algn="r"/>
            <a:r>
              <a:rPr lang="ja-JP" altLang="en-US" dirty="0"/>
              <a:t>保健予防課　結核</a:t>
            </a:r>
            <a:r>
              <a:rPr lang="ja-JP" altLang="en-US" dirty="0" smtClean="0"/>
              <a:t>担当</a:t>
            </a:r>
            <a:endParaRPr lang="en-US" altLang="ja-JP" dirty="0" smtClean="0"/>
          </a:p>
          <a:p>
            <a:pPr algn="r"/>
            <a:r>
              <a:rPr lang="ja-JP" altLang="en-US" dirty="0"/>
              <a:t>　　　　　</a:t>
            </a:r>
            <a:endParaRPr lang="en-US" altLang="ja-JP" dirty="0"/>
          </a:p>
          <a:p>
            <a:r>
              <a:rPr lang="ja-JP" altLang="en-US" dirty="0"/>
              <a:t>追伸　</a:t>
            </a:r>
            <a:r>
              <a:rPr lang="en-US" altLang="ja-JP" dirty="0"/>
              <a:t>INH</a:t>
            </a:r>
            <a:r>
              <a:rPr lang="ja-JP" altLang="en-US" dirty="0"/>
              <a:t>１剤半年の他、</a:t>
            </a:r>
            <a:r>
              <a:rPr lang="en-US" altLang="ja-JP" dirty="0"/>
              <a:t>INH</a:t>
            </a:r>
            <a:r>
              <a:rPr lang="ja-JP" altLang="en-US" dirty="0"/>
              <a:t>＋</a:t>
            </a:r>
            <a:r>
              <a:rPr lang="en-US" altLang="ja-JP" dirty="0"/>
              <a:t>RFP</a:t>
            </a:r>
            <a:r>
              <a:rPr lang="ja-JP" altLang="en-US" dirty="0"/>
              <a:t>併用３～４カ月の</a:t>
            </a:r>
            <a:r>
              <a:rPr lang="en-US" altLang="ja-JP" dirty="0"/>
              <a:t>LTBI</a:t>
            </a:r>
            <a:r>
              <a:rPr lang="ja-JP" altLang="en-US" dirty="0"/>
              <a:t>治療も結核公費で認められますので、併用療法もご検討下さい</a:t>
            </a:r>
            <a:r>
              <a:rPr lang="ja-JP" altLang="en-US" dirty="0" smtClean="0"/>
              <a:t>。</a:t>
            </a:r>
            <a:endParaRPr lang="en-US" altLang="ja-JP" dirty="0" smtClean="0"/>
          </a:p>
          <a:p>
            <a:endParaRPr lang="en-US" altLang="ja-JP" dirty="0"/>
          </a:p>
          <a:p>
            <a:r>
              <a:rPr lang="ja-JP" altLang="en-US" dirty="0" smtClean="0">
                <a:latin typeface="HGP教科書体" panose="02020600000000000000" pitchFamily="18" charset="-128"/>
                <a:ea typeface="HGP教科書体" panose="02020600000000000000" pitchFamily="18" charset="-128"/>
              </a:rPr>
              <a:t>☆　初診時に５号用紙が間に合えば、現物給付（無料）</a:t>
            </a:r>
            <a:endParaRPr lang="en-US" altLang="ja-JP" dirty="0" smtClean="0">
              <a:latin typeface="HGP教科書体" panose="02020600000000000000" pitchFamily="18" charset="-128"/>
              <a:ea typeface="HGP教科書体" panose="02020600000000000000" pitchFamily="18" charset="-128"/>
            </a:endParaRPr>
          </a:p>
          <a:p>
            <a:pPr algn="r"/>
            <a:r>
              <a:rPr lang="ja-JP" altLang="en-US" dirty="0" smtClean="0">
                <a:latin typeface="HGP教科書体" panose="02020600000000000000" pitchFamily="18" charset="-128"/>
                <a:ea typeface="HGP教科書体" panose="02020600000000000000" pitchFamily="18" charset="-128"/>
              </a:rPr>
              <a:t>□　結核公費と違う点</a:t>
            </a:r>
            <a:endParaRPr lang="en-US" altLang="ja-JP" dirty="0" smtClean="0">
              <a:latin typeface="HGP教科書体" panose="02020600000000000000" pitchFamily="18" charset="-128"/>
              <a:ea typeface="HGP教科書体" panose="02020600000000000000" pitchFamily="18" charset="-128"/>
            </a:endParaRPr>
          </a:p>
          <a:p>
            <a:pPr algn="r"/>
            <a:r>
              <a:rPr lang="en-US" altLang="ja-JP" dirty="0" smtClean="0">
                <a:latin typeface="HGP教科書体" panose="02020600000000000000" pitchFamily="18" charset="-128"/>
                <a:ea typeface="HGP教科書体" panose="02020600000000000000" pitchFamily="18" charset="-128"/>
              </a:rPr>
              <a:t>37</a:t>
            </a:r>
            <a:r>
              <a:rPr lang="ja-JP" altLang="en-US" dirty="0" smtClean="0">
                <a:latin typeface="HGP教科書体" panose="02020600000000000000" pitchFamily="18" charset="-128"/>
                <a:ea typeface="HGP教科書体" panose="02020600000000000000" pitchFamily="18" charset="-128"/>
              </a:rPr>
              <a:t>条の</a:t>
            </a:r>
            <a:r>
              <a:rPr lang="en-US" altLang="ja-JP" dirty="0" smtClean="0">
                <a:latin typeface="HGP教科書体" panose="02020600000000000000" pitchFamily="18" charset="-128"/>
                <a:ea typeface="HGP教科書体" panose="02020600000000000000" pitchFamily="18" charset="-128"/>
              </a:rPr>
              <a:t>2</a:t>
            </a:r>
            <a:r>
              <a:rPr lang="ja-JP" altLang="en-US" dirty="0" smtClean="0">
                <a:latin typeface="HGP教科書体" panose="02020600000000000000" pitchFamily="18" charset="-128"/>
                <a:ea typeface="HGP教科書体" panose="02020600000000000000" pitchFamily="18" charset="-128"/>
              </a:rPr>
              <a:t>なら診査会に掛からない</a:t>
            </a:r>
            <a:endParaRPr lang="en-US" altLang="ja-JP" dirty="0" smtClean="0">
              <a:latin typeface="HGP教科書体" panose="02020600000000000000" pitchFamily="18" charset="-128"/>
              <a:ea typeface="HGP教科書体" panose="02020600000000000000" pitchFamily="18" charset="-128"/>
            </a:endParaRPr>
          </a:p>
          <a:p>
            <a:pPr algn="r"/>
            <a:r>
              <a:rPr lang="ja-JP" altLang="en-US" dirty="0" smtClean="0">
                <a:latin typeface="HGP教科書体" panose="02020600000000000000" pitchFamily="18" charset="-128"/>
                <a:ea typeface="HGP教科書体" panose="02020600000000000000" pitchFamily="18" charset="-128"/>
              </a:rPr>
              <a:t>（公費申請が無い　就業制限無ければ）</a:t>
            </a:r>
            <a:endParaRPr lang="en-US" altLang="ja-JP" dirty="0" smtClean="0">
              <a:latin typeface="HGP教科書体" panose="02020600000000000000" pitchFamily="18" charset="-128"/>
              <a:ea typeface="HGP教科書体" panose="02020600000000000000" pitchFamily="18" charset="-128"/>
            </a:endParaRPr>
          </a:p>
          <a:p>
            <a:r>
              <a:rPr lang="ja-JP" altLang="en-US" dirty="0">
                <a:latin typeface="HGP教科書体" panose="02020600000000000000" pitchFamily="18" charset="-128"/>
                <a:ea typeface="HGP教科書体" panose="02020600000000000000" pitchFamily="18" charset="-128"/>
              </a:rPr>
              <a:t>☆</a:t>
            </a:r>
            <a:r>
              <a:rPr lang="ja-JP" altLang="en-US" dirty="0" smtClean="0">
                <a:latin typeface="HGP教科書体" panose="02020600000000000000" pitchFamily="18" charset="-128"/>
                <a:ea typeface="HGP教科書体" panose="02020600000000000000" pitchFamily="18" charset="-128"/>
              </a:rPr>
              <a:t>初診から確定診断＝発生届に至るまでもゼロ</a:t>
            </a:r>
            <a:endParaRPr lang="en-US" altLang="ja-JP" dirty="0" smtClean="0">
              <a:latin typeface="HGP教科書体" panose="02020600000000000000" pitchFamily="18" charset="-128"/>
              <a:ea typeface="HGP教科書体" panose="02020600000000000000" pitchFamily="18" charset="-128"/>
            </a:endParaRPr>
          </a:p>
          <a:p>
            <a:pPr algn="r"/>
            <a:r>
              <a:rPr lang="ja-JP" altLang="en-US" dirty="0">
                <a:latin typeface="HGP教科書体" panose="02020600000000000000" pitchFamily="18" charset="-128"/>
                <a:ea typeface="HGP教科書体" panose="02020600000000000000" pitchFamily="18" charset="-128"/>
              </a:rPr>
              <a:t>□通常</a:t>
            </a:r>
            <a:r>
              <a:rPr lang="ja-JP" altLang="en-US" dirty="0" smtClean="0">
                <a:latin typeface="HGP教科書体" panose="02020600000000000000" pitchFamily="18" charset="-128"/>
                <a:ea typeface="HGP教科書体" panose="02020600000000000000" pitchFamily="18" charset="-128"/>
              </a:rPr>
              <a:t>の受診ではこの過程は通常の健保診療</a:t>
            </a:r>
            <a:endParaRPr lang="en-US" altLang="ja-JP" dirty="0" smtClean="0">
              <a:latin typeface="HGP教科書体" panose="02020600000000000000" pitchFamily="18" charset="-128"/>
              <a:ea typeface="HGP教科書体" panose="02020600000000000000" pitchFamily="18" charset="-128"/>
            </a:endParaRPr>
          </a:p>
          <a:p>
            <a:r>
              <a:rPr lang="ja-JP" altLang="en-US" dirty="0">
                <a:latin typeface="HGP教科書体" panose="02020600000000000000" pitchFamily="18" charset="-128"/>
                <a:ea typeface="HGP教科書体" panose="02020600000000000000" pitchFamily="18" charset="-128"/>
              </a:rPr>
              <a:t>☆</a:t>
            </a:r>
            <a:r>
              <a:rPr lang="ja-JP" altLang="en-US" dirty="0" smtClean="0">
                <a:latin typeface="HGP教科書体" panose="02020600000000000000" pitchFamily="18" charset="-128"/>
                <a:ea typeface="HGP教科書体" panose="02020600000000000000" pitchFamily="18" charset="-128"/>
              </a:rPr>
              <a:t>再診料もゼロ、薬代もゼロ、単純や</a:t>
            </a:r>
            <a:r>
              <a:rPr lang="en-US" altLang="ja-JP" dirty="0" smtClean="0">
                <a:latin typeface="HGP教科書体" panose="02020600000000000000" pitchFamily="18" charset="-128"/>
                <a:ea typeface="HGP教科書体" panose="02020600000000000000" pitchFamily="18" charset="-128"/>
              </a:rPr>
              <a:t>CT</a:t>
            </a:r>
            <a:r>
              <a:rPr lang="ja-JP" altLang="en-US" dirty="0" smtClean="0">
                <a:latin typeface="HGP教科書体" panose="02020600000000000000" pitchFamily="18" charset="-128"/>
                <a:ea typeface="HGP教科書体" panose="02020600000000000000" pitchFamily="18" charset="-128"/>
              </a:rPr>
              <a:t>以外の画像も</a:t>
            </a:r>
            <a:endParaRPr lang="en-US" altLang="ja-JP" dirty="0" smtClean="0">
              <a:latin typeface="HGP教科書体" panose="02020600000000000000" pitchFamily="18" charset="-128"/>
              <a:ea typeface="HGP教科書体" panose="02020600000000000000" pitchFamily="18" charset="-128"/>
            </a:endParaRPr>
          </a:p>
          <a:p>
            <a:pPr algn="r"/>
            <a:r>
              <a:rPr lang="ja-JP" altLang="en-US" dirty="0">
                <a:latin typeface="HGP教科書体" panose="02020600000000000000" pitchFamily="18" charset="-128"/>
                <a:ea typeface="HGP教科書体" panose="02020600000000000000" pitchFamily="18" charset="-128"/>
              </a:rPr>
              <a:t>□結核</a:t>
            </a:r>
            <a:r>
              <a:rPr lang="ja-JP" altLang="en-US" dirty="0" smtClean="0">
                <a:latin typeface="HGP教科書体" panose="02020600000000000000" pitchFamily="18" charset="-128"/>
                <a:ea typeface="HGP教科書体" panose="02020600000000000000" pitchFamily="18" charset="-128"/>
              </a:rPr>
              <a:t>公費は再診料は健保診療、薬代５％</a:t>
            </a:r>
            <a:endParaRPr lang="en-US" altLang="ja-JP" dirty="0" smtClean="0">
              <a:latin typeface="HGP教科書体" panose="02020600000000000000" pitchFamily="18" charset="-128"/>
              <a:ea typeface="HGP教科書体" panose="02020600000000000000" pitchFamily="18" charset="-128"/>
            </a:endParaRPr>
          </a:p>
          <a:p>
            <a:r>
              <a:rPr lang="ja-JP" altLang="en-US" dirty="0">
                <a:latin typeface="HGP教科書体" panose="02020600000000000000" pitchFamily="18" charset="-128"/>
                <a:ea typeface="HGP教科書体" panose="02020600000000000000" pitchFamily="18" charset="-128"/>
              </a:rPr>
              <a:t>☆ </a:t>
            </a:r>
            <a:r>
              <a:rPr lang="en-US" altLang="ja-JP" dirty="0" smtClean="0">
                <a:latin typeface="HGP教科書体" panose="02020600000000000000" pitchFamily="18" charset="-128"/>
                <a:ea typeface="HGP教科書体" panose="02020600000000000000" pitchFamily="18" charset="-128"/>
              </a:rPr>
              <a:t>4</a:t>
            </a:r>
            <a:r>
              <a:rPr lang="ja-JP" altLang="en-US" dirty="0">
                <a:latin typeface="HGP教科書体" panose="02020600000000000000" pitchFamily="18" charset="-128"/>
                <a:ea typeface="HGP教科書体" panose="02020600000000000000" pitchFamily="18" charset="-128"/>
              </a:rPr>
              <a:t>日</a:t>
            </a:r>
            <a:r>
              <a:rPr lang="ja-JP" altLang="en-US" dirty="0" smtClean="0">
                <a:latin typeface="HGP教科書体" panose="02020600000000000000" pitchFamily="18" charset="-128"/>
                <a:ea typeface="HGP教科書体" panose="02020600000000000000" pitchFamily="18" charset="-128"/>
              </a:rPr>
              <a:t>以上の休業補償（給付日額</a:t>
            </a:r>
            <a:r>
              <a:rPr lang="en-US" altLang="ja-JP" dirty="0" smtClean="0">
                <a:latin typeface="HGP教科書体" panose="02020600000000000000" pitchFamily="18" charset="-128"/>
                <a:ea typeface="HGP教科書体" panose="02020600000000000000" pitchFamily="18" charset="-128"/>
              </a:rPr>
              <a:t>8</a:t>
            </a:r>
            <a:r>
              <a:rPr lang="ja-JP" altLang="en-US" dirty="0" smtClean="0">
                <a:latin typeface="HGP教科書体" panose="02020600000000000000" pitchFamily="18" charset="-128"/>
                <a:ea typeface="HGP教科書体" panose="02020600000000000000" pitchFamily="18" charset="-128"/>
              </a:rPr>
              <a:t>割）申請可</a:t>
            </a:r>
            <a:endParaRPr lang="en-US" altLang="ja-JP" dirty="0" smtClean="0">
              <a:latin typeface="HGP教科書体" panose="02020600000000000000" pitchFamily="18" charset="-128"/>
              <a:ea typeface="HGP教科書体" panose="02020600000000000000" pitchFamily="18" charset="-128"/>
            </a:endParaRPr>
          </a:p>
          <a:p>
            <a:pPr algn="r"/>
            <a:r>
              <a:rPr lang="ja-JP" altLang="en-US" dirty="0">
                <a:latin typeface="HGP教科書体" panose="02020600000000000000" pitchFamily="18" charset="-128"/>
                <a:ea typeface="HGP教科書体" panose="02020600000000000000" pitchFamily="18" charset="-128"/>
              </a:rPr>
              <a:t>□休業補償</a:t>
            </a:r>
            <a:r>
              <a:rPr lang="ja-JP" altLang="en-US" dirty="0" smtClean="0">
                <a:latin typeface="HGP教科書体" panose="02020600000000000000" pitchFamily="18" charset="-128"/>
                <a:ea typeface="HGP教科書体" panose="02020600000000000000" pitchFamily="18" charset="-128"/>
              </a:rPr>
              <a:t>が無い</a:t>
            </a:r>
            <a:endParaRPr lang="ja-JP" altLang="en-US" dirty="0">
              <a:latin typeface="HGP教科書体" panose="02020600000000000000" pitchFamily="18" charset="-128"/>
              <a:ea typeface="HGP教科書体" panose="02020600000000000000" pitchFamily="18" charset="-128"/>
            </a:endParaRPr>
          </a:p>
        </p:txBody>
      </p:sp>
      <p:pic>
        <p:nvPicPr>
          <p:cNvPr id="5" name="コンテンツ プレースホルダー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1816" y="954158"/>
            <a:ext cx="5979534" cy="4351338"/>
          </a:xfrm>
        </p:spPr>
      </p:pic>
      <p:sp>
        <p:nvSpPr>
          <p:cNvPr id="6" name="テキスト ボックス 5"/>
          <p:cNvSpPr txBox="1"/>
          <p:nvPr/>
        </p:nvSpPr>
        <p:spPr>
          <a:xfrm flipH="1">
            <a:off x="359133" y="6196366"/>
            <a:ext cx="9468679" cy="369332"/>
          </a:xfrm>
          <a:prstGeom prst="rect">
            <a:avLst/>
          </a:prstGeom>
          <a:noFill/>
        </p:spPr>
        <p:txBody>
          <a:bodyPr wrap="square" rtlCol="0">
            <a:spAutoFit/>
          </a:bodyPr>
          <a:lstStyle/>
          <a:p>
            <a:r>
              <a:rPr lang="en-US" altLang="ja-JP" dirty="0"/>
              <a:t>https://www.mhlw.go.jp/new-info/kobetu/roudou/gyousei/kantoku/dl/161108-21.pdf</a:t>
            </a:r>
          </a:p>
        </p:txBody>
      </p:sp>
      <p:sp>
        <p:nvSpPr>
          <p:cNvPr id="9" name="テキスト ボックス 8"/>
          <p:cNvSpPr txBox="1"/>
          <p:nvPr/>
        </p:nvSpPr>
        <p:spPr>
          <a:xfrm flipH="1">
            <a:off x="1009816" y="5438692"/>
            <a:ext cx="5088834" cy="338554"/>
          </a:xfrm>
          <a:prstGeom prst="rect">
            <a:avLst/>
          </a:prstGeom>
          <a:noFill/>
        </p:spPr>
        <p:txBody>
          <a:bodyPr wrap="square" rtlCol="0">
            <a:spAutoFit/>
          </a:bodyPr>
          <a:lstStyle/>
          <a:p>
            <a:r>
              <a:rPr lang="ja-JP" altLang="en-US" sz="1600" dirty="0" smtClean="0">
                <a:latin typeface="IPAmj明朝" panose="02020400000000000000" pitchFamily="18" charset="-128"/>
                <a:ea typeface="IPAmj明朝" panose="02020400000000000000" pitchFamily="18" charset="-128"/>
              </a:rPr>
              <a:t>技能実習生なら労災の他に</a:t>
            </a:r>
            <a:r>
              <a:rPr lang="en-US" altLang="ja-JP" sz="1600" dirty="0" smtClean="0">
                <a:latin typeface="IPAmj明朝" panose="02020400000000000000" pitchFamily="18" charset="-128"/>
                <a:ea typeface="IPAmj明朝" panose="02020400000000000000" pitchFamily="18" charset="-128"/>
              </a:rPr>
              <a:t>JITCO</a:t>
            </a:r>
            <a:r>
              <a:rPr lang="ja-JP" altLang="en-US" sz="1600" dirty="0" smtClean="0">
                <a:latin typeface="IPAmj明朝" panose="02020400000000000000" pitchFamily="18" charset="-128"/>
                <a:ea typeface="IPAmj明朝" panose="02020400000000000000" pitchFamily="18" charset="-128"/>
              </a:rPr>
              <a:t>保険もあるが立替</a:t>
            </a:r>
            <a:endParaRPr kumimoji="1" lang="ja-JP" altLang="en-US" sz="1600" dirty="0">
              <a:latin typeface="IPAmj明朝" panose="02020400000000000000" pitchFamily="18" charset="-128"/>
              <a:ea typeface="IPAmj明朝" panose="02020400000000000000" pitchFamily="18" charset="-128"/>
            </a:endParaRPr>
          </a:p>
        </p:txBody>
      </p:sp>
    </p:spTree>
    <p:extLst>
      <p:ext uri="{BB962C8B-B14F-4D97-AF65-F5344CB8AC3E}">
        <p14:creationId xmlns:p14="http://schemas.microsoft.com/office/powerpoint/2010/main" val="4174991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エンパワメント　</a:t>
            </a:r>
            <a:r>
              <a:rPr kumimoji="1" lang="ja-JP" altLang="en-US" sz="2800" dirty="0" smtClean="0"/>
              <a:t>自己決定　自己肯定　自信・満足</a:t>
            </a:r>
            <a:endParaRPr kumimoji="1" lang="ja-JP" altLang="en-US" dirty="0"/>
          </a:p>
        </p:txBody>
      </p:sp>
      <p:sp>
        <p:nvSpPr>
          <p:cNvPr id="5" name="コンテンツ プレースホルダー 4"/>
          <p:cNvSpPr>
            <a:spLocks noGrp="1"/>
          </p:cNvSpPr>
          <p:nvPr>
            <p:ph sz="half" idx="1"/>
          </p:nvPr>
        </p:nvSpPr>
        <p:spPr/>
        <p:txBody>
          <a:bodyPr>
            <a:normAutofit fontScale="77500" lnSpcReduction="20000"/>
          </a:bodyPr>
          <a:lstStyle/>
          <a:p>
            <a:r>
              <a:rPr lang="ja-JP" altLang="en-US" dirty="0"/>
              <a:t>エンパワメントは、アメリカにおける公民権運動との関わりの中で、社会福祉の分野で取り入れられた理念です。 社会的に不利な状況に置かれた人々の自己実現を目指しており、その人の有するハンディキャップやマイナス面に着目して援助をするのではなく、長所、力、強さに着目して援助すること</a:t>
            </a:r>
            <a:r>
              <a:rPr lang="ja-JP" altLang="en-US" dirty="0" smtClean="0"/>
              <a:t>です</a:t>
            </a:r>
            <a:endParaRPr lang="en-US" altLang="ja-JP" dirty="0" smtClean="0"/>
          </a:p>
          <a:p>
            <a:r>
              <a:rPr lang="en-US" altLang="ja-JP" dirty="0">
                <a:hlinkClick r:id="rId2"/>
              </a:rPr>
              <a:t>https://</a:t>
            </a:r>
            <a:r>
              <a:rPr lang="en-US" altLang="ja-JP" dirty="0" smtClean="0">
                <a:hlinkClick r:id="rId2"/>
              </a:rPr>
              <a:t>www.mhlw.go.jp/topics/2002/04/tp0419-3c.html</a:t>
            </a:r>
            <a:endParaRPr lang="en-US" altLang="ja-JP" dirty="0" smtClean="0"/>
          </a:p>
          <a:p>
            <a:r>
              <a:rPr lang="ja-JP" altLang="en-US" dirty="0"/>
              <a:t>身体障害者</a:t>
            </a:r>
            <a:r>
              <a:rPr lang="ja-JP" altLang="en-US" dirty="0" smtClean="0"/>
              <a:t>ケアガイドライン</a:t>
            </a:r>
            <a:endParaRPr lang="en-US" altLang="ja-JP" dirty="0" smtClean="0"/>
          </a:p>
          <a:p>
            <a:r>
              <a:rPr kumimoji="1" lang="ja-JP" altLang="en-US" dirty="0" smtClean="0"/>
              <a:t>厚労省</a:t>
            </a:r>
            <a:r>
              <a:rPr kumimoji="1" lang="en-US" altLang="ja-JP" dirty="0" smtClean="0"/>
              <a:t>2002</a:t>
            </a:r>
            <a:r>
              <a:rPr kumimoji="1" lang="ja-JP" altLang="en-US" dirty="0" smtClean="0"/>
              <a:t>年</a:t>
            </a:r>
            <a:endParaRPr kumimoji="1" lang="ja-JP" altLang="en-US" dirty="0"/>
          </a:p>
        </p:txBody>
      </p:sp>
      <p:sp>
        <p:nvSpPr>
          <p:cNvPr id="6" name="コンテンツ プレースホルダー 5"/>
          <p:cNvSpPr>
            <a:spLocks noGrp="1"/>
          </p:cNvSpPr>
          <p:nvPr>
            <p:ph sz="half" idx="2"/>
          </p:nvPr>
        </p:nvSpPr>
        <p:spPr/>
        <p:txBody>
          <a:bodyPr>
            <a:normAutofit fontScale="77500" lnSpcReduction="20000"/>
          </a:bodyPr>
          <a:lstStyle/>
          <a:p>
            <a:r>
              <a:rPr lang="ja-JP" altLang="en-US" dirty="0"/>
              <a:t>療養上の問題点を患者自ら</a:t>
            </a:r>
            <a:r>
              <a:rPr lang="ja-JP" altLang="en-US" dirty="0" smtClean="0"/>
              <a:t>明らか</a:t>
            </a:r>
            <a:r>
              <a:rPr lang="ja-JP" altLang="en-US" dirty="0"/>
              <a:t>にすることを援助し，専門知識と経験を提供</a:t>
            </a:r>
            <a:r>
              <a:rPr lang="ja-JP" altLang="en-US" dirty="0" smtClean="0"/>
              <a:t>しながら</a:t>
            </a:r>
            <a:r>
              <a:rPr lang="ja-JP" altLang="en-US" dirty="0"/>
              <a:t>患者との</a:t>
            </a:r>
            <a:r>
              <a:rPr lang="ja-JP" altLang="en-US" dirty="0" smtClean="0"/>
              <a:t>協働</a:t>
            </a:r>
            <a:r>
              <a:rPr lang="en-US" altLang="ja-JP" dirty="0" smtClean="0"/>
              <a:t>collaboration</a:t>
            </a:r>
            <a:r>
              <a:rPr lang="ja-JP" altLang="en-US" dirty="0"/>
              <a:t>を通して</a:t>
            </a:r>
            <a:r>
              <a:rPr lang="ja-JP" altLang="en-US" dirty="0" smtClean="0"/>
              <a:t>その解決法</a:t>
            </a:r>
            <a:r>
              <a:rPr lang="ja-JP" altLang="en-US" dirty="0"/>
              <a:t>を編み出していくことである。つまり，医療者は</a:t>
            </a:r>
            <a:r>
              <a:rPr lang="ja-JP" altLang="en-US" dirty="0" smtClean="0"/>
              <a:t>，患者</a:t>
            </a:r>
            <a:r>
              <a:rPr lang="ja-JP" altLang="en-US" dirty="0"/>
              <a:t>が十分な情報と知識に基づく自発的な選択（</a:t>
            </a:r>
            <a:r>
              <a:rPr lang="ja-JP" altLang="en-US" dirty="0" smtClean="0"/>
              <a:t>インフォームド</a:t>
            </a:r>
            <a:r>
              <a:rPr lang="ja-JP" altLang="en-US" dirty="0"/>
              <a:t>・チョイス </a:t>
            </a:r>
            <a:r>
              <a:rPr lang="en-US" altLang="ja-JP" dirty="0"/>
              <a:t>informed choice</a:t>
            </a:r>
            <a:r>
              <a:rPr lang="ja-JP" altLang="en-US" dirty="0"/>
              <a:t>）ができる</a:t>
            </a:r>
            <a:r>
              <a:rPr lang="ja-JP" altLang="en-US" dirty="0" smtClean="0"/>
              <a:t>よう</a:t>
            </a:r>
            <a:r>
              <a:rPr lang="ja-JP" altLang="en-US" dirty="0"/>
              <a:t>最大限の努力を払うのである</a:t>
            </a:r>
            <a:r>
              <a:rPr lang="ja-JP" altLang="en-US" dirty="0" smtClean="0"/>
              <a:t>。</a:t>
            </a:r>
            <a:endParaRPr lang="en-US" altLang="ja-JP" dirty="0" smtClean="0"/>
          </a:p>
          <a:p>
            <a:r>
              <a:rPr lang="ja-JP" altLang="en-US" dirty="0" smtClean="0"/>
              <a:t>これ</a:t>
            </a:r>
            <a:r>
              <a:rPr lang="ja-JP" altLang="en-US" dirty="0"/>
              <a:t>は，医療者</a:t>
            </a:r>
            <a:r>
              <a:rPr lang="ja-JP" altLang="en-US" dirty="0" smtClean="0"/>
              <a:t>が必要</a:t>
            </a:r>
            <a:r>
              <a:rPr lang="ja-JP" altLang="en-US" dirty="0"/>
              <a:t>と考えることを患者にさせようとする</a:t>
            </a:r>
            <a:r>
              <a:rPr lang="ja-JP" altLang="en-US" dirty="0" smtClean="0"/>
              <a:t>コンプライアンス</a:t>
            </a:r>
            <a:r>
              <a:rPr lang="ja-JP" altLang="en-US" dirty="0"/>
              <a:t>の発想とは根本的に異なる</a:t>
            </a:r>
            <a:r>
              <a:rPr lang="ja-JP" altLang="en-US" dirty="0" smtClean="0"/>
              <a:t>。</a:t>
            </a:r>
            <a:endParaRPr lang="en-US" altLang="ja-JP" dirty="0" smtClean="0"/>
          </a:p>
          <a:p>
            <a:r>
              <a:rPr lang="en-US" altLang="ja-JP" dirty="0"/>
              <a:t>https://</a:t>
            </a:r>
            <a:r>
              <a:rPr lang="en-US" altLang="ja-JP" dirty="0" smtClean="0"/>
              <a:t>www.jahbs.info/journal/pdf/vol28_2/vol28_2_1_1.pdf</a:t>
            </a:r>
            <a:endParaRPr kumimoji="1" lang="en-US" altLang="ja-JP" dirty="0"/>
          </a:p>
          <a:p>
            <a:r>
              <a:rPr lang="zh-TW" altLang="en-US" dirty="0" smtClean="0"/>
              <a:t>大橋／日本保健医療行動科学会雑誌 </a:t>
            </a:r>
            <a:r>
              <a:rPr lang="en-US" altLang="zh-TW" dirty="0" smtClean="0"/>
              <a:t>28</a:t>
            </a:r>
            <a:r>
              <a:rPr lang="zh-TW" altLang="en-US" dirty="0" smtClean="0"/>
              <a:t>（</a:t>
            </a:r>
            <a:r>
              <a:rPr lang="en-US" altLang="zh-TW" dirty="0" smtClean="0"/>
              <a:t>2</a:t>
            </a:r>
            <a:r>
              <a:rPr lang="zh-TW" altLang="en-US" dirty="0" smtClean="0"/>
              <a:t>）</a:t>
            </a:r>
            <a:r>
              <a:rPr lang="en-US" altLang="zh-TW" dirty="0" smtClean="0"/>
              <a:t>, 2014</a:t>
            </a:r>
            <a:r>
              <a:rPr lang="zh-TW" altLang="en-US" dirty="0" smtClean="0"/>
              <a:t>　</a:t>
            </a:r>
            <a:r>
              <a:rPr lang="en-US" altLang="zh-TW" dirty="0" smtClean="0"/>
              <a:t>8-13</a:t>
            </a:r>
            <a:endParaRPr kumimoji="1" lang="ja-JP" altLang="en-US" dirty="0"/>
          </a:p>
        </p:txBody>
      </p:sp>
    </p:spTree>
    <p:extLst>
      <p:ext uri="{BB962C8B-B14F-4D97-AF65-F5344CB8AC3E}">
        <p14:creationId xmlns:p14="http://schemas.microsoft.com/office/powerpoint/2010/main" val="1250469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愚行権　自己決定権　知らされない権利</a:t>
            </a:r>
            <a:endParaRPr kumimoji="1" lang="ja-JP" altLang="en-US" dirty="0"/>
          </a:p>
        </p:txBody>
      </p:sp>
      <p:sp>
        <p:nvSpPr>
          <p:cNvPr id="5" name="コンテンツ プレースホルダー 4"/>
          <p:cNvSpPr>
            <a:spLocks noGrp="1"/>
          </p:cNvSpPr>
          <p:nvPr>
            <p:ph sz="half" idx="1"/>
          </p:nvPr>
        </p:nvSpPr>
        <p:spPr/>
        <p:txBody>
          <a:bodyPr>
            <a:normAutofit fontScale="62500" lnSpcReduction="20000"/>
          </a:bodyPr>
          <a:lstStyle/>
          <a:p>
            <a:r>
              <a:rPr kumimoji="1" lang="ja-JP" altLang="en-US" dirty="0" smtClean="0"/>
              <a:t>自己決定をするためには？</a:t>
            </a:r>
            <a:endParaRPr kumimoji="1" lang="en-US" altLang="ja-JP" dirty="0" smtClean="0"/>
          </a:p>
          <a:p>
            <a:r>
              <a:rPr lang="ja-JP" altLang="en-US" dirty="0" smtClean="0"/>
              <a:t>理性的　自律的　主体的　利他的</a:t>
            </a:r>
            <a:endParaRPr kumimoji="1" lang="en-US" altLang="ja-JP" dirty="0" smtClean="0"/>
          </a:p>
          <a:p>
            <a:endParaRPr lang="en-US" altLang="ja-JP" dirty="0"/>
          </a:p>
          <a:p>
            <a:r>
              <a:rPr kumimoji="1" lang="ja-JP" altLang="en-US" dirty="0" smtClean="0"/>
              <a:t>倫理的な決定</a:t>
            </a:r>
            <a:endParaRPr kumimoji="1" lang="en-US" altLang="ja-JP" dirty="0" smtClean="0"/>
          </a:p>
          <a:p>
            <a:r>
              <a:rPr lang="ja-JP" altLang="en-US" dirty="0" smtClean="0"/>
              <a:t>中長期　熟議　十分な情報</a:t>
            </a:r>
            <a:endParaRPr lang="en-US" altLang="ja-JP" dirty="0" smtClean="0"/>
          </a:p>
          <a:p>
            <a:endParaRPr kumimoji="1" lang="en-US" altLang="ja-JP" dirty="0"/>
          </a:p>
          <a:p>
            <a:r>
              <a:rPr lang="ja-JP" altLang="en-US" dirty="0" smtClean="0"/>
              <a:t>他者危害の原則</a:t>
            </a:r>
            <a:endParaRPr lang="en-US" altLang="ja-JP" dirty="0" smtClean="0"/>
          </a:p>
          <a:p>
            <a:r>
              <a:rPr kumimoji="1" lang="ja-JP" altLang="en-US" dirty="0" smtClean="0"/>
              <a:t>ひとに迷惑を掛けない？</a:t>
            </a:r>
            <a:endParaRPr kumimoji="1" lang="en-US" altLang="ja-JP" dirty="0" smtClean="0"/>
          </a:p>
          <a:p>
            <a:r>
              <a:rPr kumimoji="1" lang="ja-JP" altLang="en-US" dirty="0" smtClean="0"/>
              <a:t>ひとに迷惑を掛ける権利？</a:t>
            </a:r>
            <a:endParaRPr kumimoji="1" lang="en-US" altLang="ja-JP" dirty="0" smtClean="0"/>
          </a:p>
          <a:p>
            <a:endParaRPr lang="en-US" altLang="ja-JP" dirty="0" smtClean="0"/>
          </a:p>
          <a:p>
            <a:r>
              <a:rPr lang="en-US" altLang="ja-JP" sz="2600" b="1" dirty="0"/>
              <a:t>https</a:t>
            </a:r>
            <a:r>
              <a:rPr lang="en-US" altLang="ja-JP" sz="2600" dirty="0"/>
              <a:t>://cir.nii.ac.jp/crid/1050854718055579264</a:t>
            </a:r>
          </a:p>
          <a:p>
            <a:r>
              <a:rPr lang="ja-JP" altLang="en-US" sz="2600" dirty="0" smtClean="0"/>
              <a:t>未来疲れの生命倫理 </a:t>
            </a:r>
            <a:r>
              <a:rPr lang="en-US" altLang="ja-JP" sz="2600" dirty="0" smtClean="0"/>
              <a:t>― </a:t>
            </a:r>
            <a:r>
              <a:rPr lang="ja-JP" altLang="en-US" sz="2600" dirty="0" smtClean="0"/>
              <a:t>医療における愚行権の再評価 </a:t>
            </a:r>
            <a:r>
              <a:rPr lang="en-US" altLang="ja-JP" sz="2600" dirty="0" smtClean="0"/>
              <a:t>―</a:t>
            </a:r>
            <a:r>
              <a:rPr lang="ja-JP" altLang="en-US" sz="2600" dirty="0" smtClean="0"/>
              <a:t>　山本 史華　思索 </a:t>
            </a:r>
            <a:r>
              <a:rPr lang="en-US" altLang="ja-JP" sz="2600" dirty="0" smtClean="0"/>
              <a:t>51 p79-99, 2018</a:t>
            </a:r>
            <a:r>
              <a:rPr lang="ja-JP" altLang="en-US" sz="2600" dirty="0" smtClean="0"/>
              <a:t>年</a:t>
            </a:r>
            <a:endParaRPr lang="en-US" altLang="ja-JP" dirty="0" smtClean="0"/>
          </a:p>
          <a:p>
            <a:endParaRPr lang="en-US" altLang="ja-JP" dirty="0"/>
          </a:p>
        </p:txBody>
      </p:sp>
      <p:sp>
        <p:nvSpPr>
          <p:cNvPr id="6" name="コンテンツ プレースホルダー 5"/>
          <p:cNvSpPr>
            <a:spLocks noGrp="1"/>
          </p:cNvSpPr>
          <p:nvPr>
            <p:ph sz="half" idx="2"/>
          </p:nvPr>
        </p:nvSpPr>
        <p:spPr/>
        <p:txBody>
          <a:bodyPr>
            <a:normAutofit fontScale="62500" lnSpcReduction="20000"/>
          </a:bodyPr>
          <a:lstStyle/>
          <a:p>
            <a:r>
              <a:rPr lang="ja-JP" altLang="en-US" dirty="0"/>
              <a:t>利益の最大化　費用の最小化</a:t>
            </a:r>
          </a:p>
          <a:p>
            <a:endParaRPr kumimoji="1" lang="en-US" altLang="ja-JP" dirty="0" smtClean="0"/>
          </a:p>
          <a:p>
            <a:r>
              <a:rPr kumimoji="1" lang="ja-JP" altLang="en-US" dirty="0" smtClean="0"/>
              <a:t>困って無い　自分事では無い</a:t>
            </a:r>
            <a:endParaRPr kumimoji="1" lang="en-US" altLang="ja-JP" dirty="0" smtClean="0"/>
          </a:p>
          <a:p>
            <a:endParaRPr kumimoji="1" lang="ja-JP" altLang="en-US" dirty="0" smtClean="0"/>
          </a:p>
          <a:p>
            <a:r>
              <a:rPr kumimoji="1" lang="ja-JP" altLang="en-US" dirty="0" smtClean="0"/>
              <a:t>決定しない決断　先延ばし</a:t>
            </a:r>
            <a:endParaRPr kumimoji="1" lang="en-US" altLang="ja-JP" dirty="0" smtClean="0"/>
          </a:p>
          <a:p>
            <a:r>
              <a:rPr lang="ja-JP" altLang="en-US" dirty="0" smtClean="0"/>
              <a:t>自己決定しない決断</a:t>
            </a:r>
            <a:endParaRPr lang="en-US" altLang="ja-JP" dirty="0" smtClean="0"/>
          </a:p>
          <a:p>
            <a:r>
              <a:rPr kumimoji="1" lang="ja-JP" altLang="en-US" dirty="0" smtClean="0"/>
              <a:t>パターナリズム選択の自由</a:t>
            </a:r>
            <a:endParaRPr kumimoji="1" lang="en-US" altLang="ja-JP" dirty="0" smtClean="0"/>
          </a:p>
          <a:p>
            <a:endParaRPr lang="en-US" altLang="ja-JP" dirty="0"/>
          </a:p>
          <a:p>
            <a:r>
              <a:rPr kumimoji="1" lang="ja-JP" altLang="en-US" dirty="0" smtClean="0"/>
              <a:t>意に副わない決定</a:t>
            </a:r>
            <a:endParaRPr kumimoji="1" lang="en-US" altLang="ja-JP" dirty="0" smtClean="0"/>
          </a:p>
          <a:p>
            <a:endParaRPr lang="en-US" altLang="ja-JP" dirty="0"/>
          </a:p>
          <a:p>
            <a:r>
              <a:rPr kumimoji="1" lang="ja-JP" altLang="en-US" dirty="0" smtClean="0"/>
              <a:t>時間切れ</a:t>
            </a:r>
            <a:endParaRPr kumimoji="1" lang="en-US" altLang="ja-JP" dirty="0" smtClean="0"/>
          </a:p>
          <a:p>
            <a:endParaRPr lang="en-US" altLang="ja-JP" dirty="0"/>
          </a:p>
          <a:p>
            <a:r>
              <a:rPr kumimoji="1" lang="ja-JP" altLang="en-US" dirty="0" smtClean="0"/>
              <a:t>錯誤</a:t>
            </a:r>
            <a:endParaRPr kumimoji="1" lang="en-US" altLang="ja-JP" dirty="0" smtClean="0"/>
          </a:p>
          <a:p>
            <a:endParaRPr lang="en-US" altLang="ja-JP" dirty="0"/>
          </a:p>
        </p:txBody>
      </p:sp>
    </p:spTree>
    <p:extLst>
      <p:ext uri="{BB962C8B-B14F-4D97-AF65-F5344CB8AC3E}">
        <p14:creationId xmlns:p14="http://schemas.microsoft.com/office/powerpoint/2010/main" val="3444637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ユマニチュード</a:t>
            </a:r>
            <a:r>
              <a:rPr lang="ja-JP" altLang="en-US" dirty="0"/>
              <a:t>　</a:t>
            </a:r>
            <a:r>
              <a:rPr lang="ja-JP" altLang="en-US" dirty="0" smtClean="0"/>
              <a:t>手順「５つのステップ」</a:t>
            </a:r>
            <a:r>
              <a:rPr lang="en-US" altLang="ja-JP" dirty="0" smtClean="0"/>
              <a:t/>
            </a:r>
            <a:br>
              <a:rPr lang="en-US" altLang="ja-JP" dirty="0" smtClean="0"/>
            </a:br>
            <a:endParaRPr kumimoji="1" lang="ja-JP" altLang="en-US" dirty="0"/>
          </a:p>
        </p:txBody>
      </p:sp>
      <p:sp>
        <p:nvSpPr>
          <p:cNvPr id="3" name="コンテンツ プレースホルダー 2"/>
          <p:cNvSpPr>
            <a:spLocks noGrp="1"/>
          </p:cNvSpPr>
          <p:nvPr>
            <p:ph sz="half" idx="1"/>
          </p:nvPr>
        </p:nvSpPr>
        <p:spPr>
          <a:xfrm>
            <a:off x="445273" y="1825625"/>
            <a:ext cx="5574527" cy="4351338"/>
          </a:xfrm>
        </p:spPr>
        <p:txBody>
          <a:bodyPr>
            <a:normAutofit fontScale="92500"/>
          </a:bodyPr>
          <a:lstStyle/>
          <a:p>
            <a:r>
              <a:rPr lang="ja-JP" altLang="en-US" sz="2400" dirty="0" smtClean="0"/>
              <a:t>１　出会い</a:t>
            </a:r>
            <a:r>
              <a:rPr lang="ja-JP" altLang="en-US" sz="2400" dirty="0"/>
              <a:t>の準備（自分の来訪を告げ、相手の領域に入って良いと許可を得る</a:t>
            </a:r>
            <a:r>
              <a:rPr lang="ja-JP" altLang="en-US" sz="2400" dirty="0" smtClean="0"/>
              <a:t>）</a:t>
            </a:r>
            <a:endParaRPr lang="en-US" altLang="ja-JP" sz="2400" dirty="0" smtClean="0"/>
          </a:p>
          <a:p>
            <a:r>
              <a:rPr lang="ja-JP" altLang="en-US" sz="2400" dirty="0" smtClean="0"/>
              <a:t>２　ケア</a:t>
            </a:r>
            <a:r>
              <a:rPr lang="ja-JP" altLang="en-US" sz="2400" dirty="0"/>
              <a:t>の準備（ケアの合意を得る</a:t>
            </a:r>
            <a:r>
              <a:rPr lang="ja-JP" altLang="en-US" sz="2400" dirty="0" smtClean="0"/>
              <a:t>）</a:t>
            </a:r>
            <a:endParaRPr lang="en-US" altLang="ja-JP" sz="2400" dirty="0" smtClean="0"/>
          </a:p>
          <a:p>
            <a:r>
              <a:rPr lang="ja-JP" altLang="en-US" sz="2400" dirty="0" smtClean="0"/>
              <a:t>３　知覚</a:t>
            </a:r>
            <a:r>
              <a:rPr lang="ja-JP" altLang="en-US" sz="2400" dirty="0"/>
              <a:t>の連結（いわゆるケア</a:t>
            </a:r>
            <a:r>
              <a:rPr lang="ja-JP" altLang="en-US" sz="2400" dirty="0" smtClean="0"/>
              <a:t>）</a:t>
            </a:r>
            <a:endParaRPr lang="en-US" altLang="ja-JP" sz="2400" dirty="0" smtClean="0"/>
          </a:p>
          <a:p>
            <a:r>
              <a:rPr lang="ja-JP" altLang="en-US" sz="2400" dirty="0" smtClean="0"/>
              <a:t>４　感情</a:t>
            </a:r>
            <a:r>
              <a:rPr lang="ja-JP" altLang="en-US" sz="2400" dirty="0"/>
              <a:t>の固定（ケアの後で共に良い時間を過ごしたことを振り返る</a:t>
            </a:r>
            <a:r>
              <a:rPr lang="ja-JP" altLang="en-US" sz="2400" dirty="0" smtClean="0"/>
              <a:t>）</a:t>
            </a:r>
            <a:endParaRPr lang="en-US" altLang="ja-JP" sz="2400" dirty="0" smtClean="0"/>
          </a:p>
          <a:p>
            <a:r>
              <a:rPr lang="ja-JP" altLang="en-US" sz="2400" dirty="0" smtClean="0"/>
              <a:t>５　再会</a:t>
            </a:r>
            <a:r>
              <a:rPr lang="ja-JP" altLang="en-US" sz="2400" dirty="0"/>
              <a:t>の約束（次のケアを受け入れてもらうための準備）</a:t>
            </a:r>
            <a:endParaRPr kumimoji="1" lang="ja-JP" altLang="en-US" sz="2400" dirty="0"/>
          </a:p>
        </p:txBody>
      </p:sp>
      <p:sp>
        <p:nvSpPr>
          <p:cNvPr id="4" name="コンテンツ プレースホルダー 3"/>
          <p:cNvSpPr>
            <a:spLocks noGrp="1"/>
          </p:cNvSpPr>
          <p:nvPr>
            <p:ph sz="half" idx="2"/>
          </p:nvPr>
        </p:nvSpPr>
        <p:spPr/>
        <p:txBody>
          <a:bodyPr>
            <a:normAutofit fontScale="92500"/>
          </a:bodyPr>
          <a:lstStyle/>
          <a:p>
            <a:r>
              <a:rPr kumimoji="1" lang="ja-JP" altLang="en-US" dirty="0" smtClean="0"/>
              <a:t>慌ただしく、こちらの事を押し付けない</a:t>
            </a:r>
            <a:endParaRPr kumimoji="1" lang="en-US" altLang="ja-JP" dirty="0" smtClean="0"/>
          </a:p>
          <a:p>
            <a:r>
              <a:rPr lang="ja-JP" altLang="en-US" dirty="0" smtClean="0"/>
              <a:t>いきなり、本題に入らない</a:t>
            </a:r>
            <a:endParaRPr lang="en-US" altLang="ja-JP" dirty="0" smtClean="0"/>
          </a:p>
          <a:p>
            <a:r>
              <a:rPr kumimoji="1" lang="ja-JP" altLang="en-US" dirty="0" smtClean="0"/>
              <a:t>お互いのことを理解しながら進める</a:t>
            </a:r>
            <a:endParaRPr kumimoji="1" lang="en-US" altLang="ja-JP" dirty="0" smtClean="0"/>
          </a:p>
          <a:p>
            <a:r>
              <a:rPr lang="ja-JP" altLang="en-US" dirty="0" smtClean="0"/>
              <a:t>振り返り、共有する</a:t>
            </a:r>
            <a:endParaRPr lang="en-US" altLang="ja-JP" dirty="0" smtClean="0"/>
          </a:p>
          <a:p>
            <a:r>
              <a:rPr kumimoji="1" lang="ja-JP" altLang="en-US" dirty="0" smtClean="0"/>
              <a:t>今回だけでなく関係を継続する</a:t>
            </a:r>
            <a:endParaRPr kumimoji="1" lang="en-US" altLang="ja-JP" dirty="0" smtClean="0"/>
          </a:p>
          <a:p>
            <a:endParaRPr lang="en-US" altLang="ja-JP" dirty="0"/>
          </a:p>
          <a:p>
            <a:r>
              <a:rPr lang="en-US" altLang="ja-JP" sz="2600" b="1" dirty="0"/>
              <a:t>https</a:t>
            </a:r>
            <a:r>
              <a:rPr lang="en-US" altLang="ja-JP" sz="2600" dirty="0"/>
              <a:t>://jhuma.org/humanitude/</a:t>
            </a:r>
            <a:endParaRPr lang="en-US" altLang="ja-JP" dirty="0"/>
          </a:p>
          <a:p>
            <a:pPr marL="0" indent="0">
              <a:buNone/>
            </a:pPr>
            <a:endParaRPr kumimoji="1" lang="ja-JP" altLang="en-US" dirty="0"/>
          </a:p>
        </p:txBody>
      </p:sp>
    </p:spTree>
    <p:extLst>
      <p:ext uri="{BB962C8B-B14F-4D97-AF65-F5344CB8AC3E}">
        <p14:creationId xmlns:p14="http://schemas.microsoft.com/office/powerpoint/2010/main" val="2282036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2096604"/>
          </a:xfrm>
        </p:spPr>
        <p:txBody>
          <a:bodyPr>
            <a:normAutofit/>
          </a:bodyPr>
          <a:lstStyle/>
          <a:p>
            <a:pPr algn="ctr"/>
            <a:r>
              <a:rPr lang="ja-JP" altLang="en-US" dirty="0" smtClean="0"/>
              <a:t>直接服薬確認療法</a:t>
            </a:r>
            <a:r>
              <a:rPr lang="en-US" altLang="ja-JP" dirty="0" smtClean="0"/>
              <a:t/>
            </a:r>
            <a:br>
              <a:rPr lang="en-US" altLang="ja-JP" dirty="0" smtClean="0"/>
            </a:br>
            <a:r>
              <a:rPr lang="ja-JP" altLang="en-US" dirty="0" smtClean="0"/>
              <a:t>旧結核予防法　第</a:t>
            </a:r>
            <a:r>
              <a:rPr lang="en-US" altLang="ja-JP" dirty="0" smtClean="0"/>
              <a:t>25</a:t>
            </a:r>
            <a:r>
              <a:rPr lang="ja-JP" altLang="en-US" dirty="0" smtClean="0"/>
              <a:t>条　第</a:t>
            </a:r>
            <a:r>
              <a:rPr lang="en-US" altLang="ja-JP" dirty="0" smtClean="0"/>
              <a:t>26</a:t>
            </a:r>
            <a:r>
              <a:rPr lang="ja-JP" altLang="en-US" dirty="0" smtClean="0"/>
              <a:t>条　</a:t>
            </a:r>
            <a:r>
              <a:rPr lang="ja-JP" altLang="en-US" sz="1800" dirty="0" smtClean="0"/>
              <a:t>平成</a:t>
            </a:r>
            <a:r>
              <a:rPr lang="en-US" altLang="ja-JP" sz="1800" dirty="0" smtClean="0"/>
              <a:t>17</a:t>
            </a:r>
            <a:r>
              <a:rPr lang="ja-JP" altLang="en-US" sz="1800" dirty="0" smtClean="0"/>
              <a:t>年</a:t>
            </a:r>
            <a:r>
              <a:rPr lang="en-US" altLang="ja-JP" sz="1800" dirty="0" smtClean="0"/>
              <a:t>4</a:t>
            </a:r>
            <a:r>
              <a:rPr lang="ja-JP" altLang="en-US" sz="1800" dirty="0" smtClean="0"/>
              <a:t>月改正</a:t>
            </a:r>
            <a:r>
              <a:rPr lang="en-US" altLang="ja-JP" dirty="0"/>
              <a:t/>
            </a:r>
            <a:br>
              <a:rPr lang="en-US" altLang="ja-JP" dirty="0"/>
            </a:br>
            <a:r>
              <a:rPr lang="en-US" altLang="ja-JP" sz="2200" dirty="0">
                <a:hlinkClick r:id="rId2"/>
              </a:rPr>
              <a:t>https://</a:t>
            </a:r>
            <a:r>
              <a:rPr lang="en-US" altLang="ja-JP" sz="2200" dirty="0" smtClean="0">
                <a:hlinkClick r:id="rId2"/>
              </a:rPr>
              <a:t>jata.or.jp/rit/rj/0407tblaw.htm</a:t>
            </a:r>
            <a:r>
              <a:rPr lang="ja-JP" altLang="en-US" sz="2200" dirty="0" smtClean="0"/>
              <a:t>　</a:t>
            </a:r>
            <a:r>
              <a:rPr lang="en-US" altLang="ja-JP" sz="2200" dirty="0"/>
              <a:t>https://</a:t>
            </a:r>
            <a:r>
              <a:rPr lang="en-US" altLang="ja-JP" sz="2200" dirty="0" smtClean="0"/>
              <a:t>www.jata.or.jp/rit/rj/313p3.pdf</a:t>
            </a:r>
            <a:endParaRPr kumimoji="1" lang="ja-JP" altLang="en-US" sz="2200" dirty="0"/>
          </a:p>
        </p:txBody>
      </p:sp>
      <p:sp>
        <p:nvSpPr>
          <p:cNvPr id="3" name="コンテンツ プレースホルダー 2"/>
          <p:cNvSpPr>
            <a:spLocks noGrp="1"/>
          </p:cNvSpPr>
          <p:nvPr>
            <p:ph sz="half" idx="1"/>
          </p:nvPr>
        </p:nvSpPr>
        <p:spPr>
          <a:xfrm>
            <a:off x="838200" y="2557145"/>
            <a:ext cx="5181600" cy="2372664"/>
          </a:xfrm>
        </p:spPr>
        <p:txBody>
          <a:bodyPr/>
          <a:lstStyle/>
          <a:p>
            <a:r>
              <a:rPr kumimoji="1" lang="ja-JP" altLang="en-US" dirty="0" smtClean="0"/>
              <a:t>第</a:t>
            </a:r>
            <a:r>
              <a:rPr kumimoji="1" lang="en-US" altLang="ja-JP" dirty="0" smtClean="0"/>
              <a:t>25</a:t>
            </a:r>
            <a:r>
              <a:rPr kumimoji="1" lang="ja-JP" altLang="en-US" dirty="0" smtClean="0"/>
              <a:t>条（家庭訪問）</a:t>
            </a:r>
            <a:endParaRPr kumimoji="1" lang="en-US" altLang="ja-JP" dirty="0" smtClean="0"/>
          </a:p>
          <a:p>
            <a:r>
              <a:rPr lang="ja-JP" altLang="en-US" sz="2400" dirty="0" smtClean="0"/>
              <a:t>保健所長は、（中略）、</a:t>
            </a:r>
            <a:r>
              <a:rPr lang="ja-JP" altLang="en-US" b="1" u="sng" dirty="0" smtClean="0"/>
              <a:t>処方された薬を確実に</a:t>
            </a:r>
            <a:r>
              <a:rPr lang="ja-JP" altLang="en-US" b="1" u="sng" dirty="0"/>
              <a:t>服用</a:t>
            </a:r>
            <a:r>
              <a:rPr lang="ja-JP" altLang="en-US" b="1" u="sng" dirty="0" smtClean="0"/>
              <a:t>すること</a:t>
            </a:r>
            <a:r>
              <a:rPr lang="ja-JP" altLang="en-US" sz="2400" dirty="0" smtClean="0"/>
              <a:t>その他必要な指導を行わせるものとする。</a:t>
            </a:r>
            <a:endParaRPr kumimoji="1" lang="ja-JP" altLang="en-US" dirty="0"/>
          </a:p>
        </p:txBody>
      </p:sp>
      <p:sp>
        <p:nvSpPr>
          <p:cNvPr id="4" name="コンテンツ プレースホルダー 3"/>
          <p:cNvSpPr>
            <a:spLocks noGrp="1"/>
          </p:cNvSpPr>
          <p:nvPr>
            <p:ph sz="half" idx="2"/>
          </p:nvPr>
        </p:nvSpPr>
        <p:spPr>
          <a:xfrm>
            <a:off x="6172200" y="2557145"/>
            <a:ext cx="5181600" cy="2372664"/>
          </a:xfrm>
        </p:spPr>
        <p:txBody>
          <a:bodyPr/>
          <a:lstStyle/>
          <a:p>
            <a:r>
              <a:rPr kumimoji="1" lang="ja-JP" altLang="en-US" dirty="0" smtClean="0"/>
              <a:t>第</a:t>
            </a:r>
            <a:r>
              <a:rPr kumimoji="1" lang="en-US" altLang="ja-JP" dirty="0" smtClean="0"/>
              <a:t>26</a:t>
            </a:r>
            <a:r>
              <a:rPr kumimoji="1" lang="ja-JP" altLang="en-US" dirty="0" smtClean="0"/>
              <a:t>条（医師の指示）</a:t>
            </a:r>
            <a:endParaRPr kumimoji="1" lang="en-US" altLang="ja-JP" dirty="0" smtClean="0"/>
          </a:p>
          <a:p>
            <a:r>
              <a:rPr lang="ja-JP" altLang="en-US" sz="2400" dirty="0"/>
              <a:t>医師</a:t>
            </a:r>
            <a:r>
              <a:rPr lang="ja-JP" altLang="en-US" sz="2400" dirty="0" smtClean="0"/>
              <a:t>は、（中略）、</a:t>
            </a:r>
            <a:r>
              <a:rPr lang="ja-JP" altLang="en-US" b="1" u="sng" dirty="0" smtClean="0"/>
              <a:t>処方した薬を確実に服用すること</a:t>
            </a:r>
            <a:r>
              <a:rPr lang="ja-JP" altLang="en-US" sz="2400" u="sng" dirty="0" smtClean="0"/>
              <a:t>その他厚生労働省令で定める患者の治療に必要な事項</a:t>
            </a:r>
            <a:r>
              <a:rPr lang="ja-JP" altLang="en-US" sz="2400" dirty="0" smtClean="0"/>
              <a:t>（中略）を指示しなければならない。</a:t>
            </a:r>
            <a:endParaRPr kumimoji="1" lang="ja-JP" altLang="en-US" dirty="0"/>
          </a:p>
        </p:txBody>
      </p:sp>
      <p:sp>
        <p:nvSpPr>
          <p:cNvPr id="5" name="テキスト ボックス 4"/>
          <p:cNvSpPr txBox="1"/>
          <p:nvPr/>
        </p:nvSpPr>
        <p:spPr>
          <a:xfrm>
            <a:off x="1635981" y="5025225"/>
            <a:ext cx="9072438" cy="1384995"/>
          </a:xfrm>
          <a:prstGeom prst="rect">
            <a:avLst/>
          </a:prstGeom>
          <a:noFill/>
        </p:spPr>
        <p:txBody>
          <a:bodyPr wrap="square" rtlCol="0">
            <a:spAutoFit/>
          </a:bodyPr>
          <a:lstStyle/>
          <a:p>
            <a:r>
              <a:rPr lang="ja-JP" altLang="en-US" sz="1400" dirty="0"/>
              <a:t>感染症の予防</a:t>
            </a:r>
            <a:r>
              <a:rPr lang="ja-JP" altLang="en-US" sz="1400" dirty="0" smtClean="0"/>
              <a:t>及び感染症</a:t>
            </a:r>
            <a:r>
              <a:rPr lang="ja-JP" altLang="en-US" sz="1400" dirty="0"/>
              <a:t>の患者に対する医療に関する法律（平成 </a:t>
            </a:r>
            <a:r>
              <a:rPr lang="en-US" altLang="ja-JP" sz="1400" dirty="0"/>
              <a:t>10 </a:t>
            </a:r>
            <a:r>
              <a:rPr lang="ja-JP" altLang="en-US" sz="1400" dirty="0"/>
              <a:t>年法律第 </a:t>
            </a:r>
            <a:r>
              <a:rPr lang="en-US" altLang="ja-JP" sz="1400" dirty="0"/>
              <a:t>114 </a:t>
            </a:r>
            <a:r>
              <a:rPr lang="ja-JP" altLang="en-US" sz="1400" dirty="0"/>
              <a:t>号。以下「法」と</a:t>
            </a:r>
            <a:r>
              <a:rPr lang="ja-JP" altLang="en-US" sz="1400" dirty="0" smtClean="0"/>
              <a:t>いう</a:t>
            </a:r>
            <a:r>
              <a:rPr lang="ja-JP" altLang="en-US" sz="1400" dirty="0"/>
              <a:t>。</a:t>
            </a:r>
            <a:r>
              <a:rPr lang="ja-JP" altLang="en-US" sz="1400" dirty="0" smtClean="0"/>
              <a:t>）</a:t>
            </a:r>
            <a:endParaRPr lang="en-US" altLang="ja-JP" sz="1400" dirty="0" smtClean="0"/>
          </a:p>
          <a:p>
            <a:r>
              <a:rPr lang="ja-JP" altLang="en-US" sz="1400" dirty="0" smtClean="0"/>
              <a:t>第 </a:t>
            </a:r>
            <a:r>
              <a:rPr lang="en-US" altLang="ja-JP" sz="1400" dirty="0"/>
              <a:t>53 </a:t>
            </a:r>
            <a:r>
              <a:rPr lang="ja-JP" altLang="en-US" sz="1400" dirty="0"/>
              <a:t>条の </a:t>
            </a:r>
            <a:r>
              <a:rPr lang="en-US" altLang="ja-JP" sz="1400" dirty="0"/>
              <a:t>14 </a:t>
            </a:r>
            <a:r>
              <a:rPr lang="ja-JP" altLang="en-US" sz="1400" dirty="0" smtClean="0"/>
              <a:t>に</a:t>
            </a:r>
            <a:r>
              <a:rPr lang="ja-JP" altLang="en-US" sz="1400" dirty="0"/>
              <a:t>基づく保健所の保健師等による患者の家庭</a:t>
            </a:r>
            <a:r>
              <a:rPr lang="ja-JP" altLang="en-US" sz="1400" dirty="0" smtClean="0"/>
              <a:t>訪問</a:t>
            </a:r>
            <a:r>
              <a:rPr lang="ja-JP" altLang="en-US" sz="1400" dirty="0"/>
              <a:t>指導</a:t>
            </a:r>
            <a:r>
              <a:rPr lang="ja-JP" altLang="en-US" sz="1400" dirty="0" smtClean="0"/>
              <a:t>及び</a:t>
            </a:r>
            <a:endParaRPr lang="en-US" altLang="ja-JP" sz="1400" dirty="0" smtClean="0"/>
          </a:p>
          <a:p>
            <a:r>
              <a:rPr lang="ja-JP" altLang="en-US" sz="1400" dirty="0"/>
              <a:t>第 </a:t>
            </a:r>
            <a:r>
              <a:rPr lang="en-US" altLang="ja-JP" sz="1400" dirty="0"/>
              <a:t>53 </a:t>
            </a:r>
            <a:r>
              <a:rPr lang="ja-JP" altLang="en-US" sz="1400" dirty="0"/>
              <a:t>条の </a:t>
            </a:r>
            <a:r>
              <a:rPr lang="en-US" altLang="ja-JP" sz="1400" dirty="0" smtClean="0"/>
              <a:t>15</a:t>
            </a:r>
            <a:r>
              <a:rPr lang="ja-JP" altLang="en-US" sz="1400" dirty="0" smtClean="0"/>
              <a:t>　結核</a:t>
            </a:r>
            <a:r>
              <a:rPr lang="ja-JP" altLang="en-US" sz="1400" dirty="0"/>
              <a:t>患者等に対する医師による「処方された薬剤を確実に服用する」旨</a:t>
            </a:r>
            <a:r>
              <a:rPr lang="ja-JP" altLang="en-US" sz="1400" dirty="0" smtClean="0"/>
              <a:t>の指示</a:t>
            </a:r>
            <a:endParaRPr lang="en-US" altLang="ja-JP" sz="1400" dirty="0" smtClean="0"/>
          </a:p>
          <a:p>
            <a:r>
              <a:rPr lang="ja-JP" altLang="en-US" sz="1400" dirty="0" smtClean="0"/>
              <a:t>並び</a:t>
            </a:r>
            <a:r>
              <a:rPr lang="ja-JP" altLang="en-US" sz="1400" dirty="0"/>
              <a:t>に服薬確認を軸とした患者支援の</a:t>
            </a:r>
            <a:r>
              <a:rPr lang="ja-JP" altLang="en-US" sz="1400" dirty="0" smtClean="0"/>
              <a:t>推進</a:t>
            </a:r>
            <a:endParaRPr lang="en-US" altLang="ja-JP" sz="1400" dirty="0" smtClean="0"/>
          </a:p>
          <a:p>
            <a:endParaRPr lang="en-US" altLang="ja-JP" sz="1400" dirty="0" smtClean="0"/>
          </a:p>
          <a:p>
            <a:r>
              <a:rPr lang="ja-JP" altLang="en-US" sz="1400" dirty="0" smtClean="0"/>
              <a:t>健感発</a:t>
            </a:r>
            <a:r>
              <a:rPr lang="ja-JP" altLang="en-US" sz="1400" dirty="0"/>
              <a:t>第</a:t>
            </a:r>
            <a:r>
              <a:rPr lang="en-US" altLang="ja-JP" sz="1400" dirty="0"/>
              <a:t>1221001</a:t>
            </a:r>
            <a:r>
              <a:rPr lang="ja-JP" altLang="en-US" sz="1400" dirty="0" smtClean="0"/>
              <a:t>号　</a:t>
            </a:r>
            <a:r>
              <a:rPr lang="en-US" altLang="ja-JP" sz="1400" dirty="0" smtClean="0"/>
              <a:t>DOTS</a:t>
            </a:r>
            <a:r>
              <a:rPr lang="ja-JP" altLang="en-US" sz="1400" dirty="0" smtClean="0"/>
              <a:t>カンファランスとコホート検討会の根拠</a:t>
            </a:r>
            <a:endParaRPr kumimoji="1" lang="ja-JP" altLang="en-US" sz="1400" dirty="0"/>
          </a:p>
        </p:txBody>
      </p:sp>
    </p:spTree>
    <p:extLst>
      <p:ext uri="{BB962C8B-B14F-4D97-AF65-F5344CB8AC3E}">
        <p14:creationId xmlns:p14="http://schemas.microsoft.com/office/powerpoint/2010/main" val="3184669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2250" y="365125"/>
            <a:ext cx="10940332" cy="1325563"/>
          </a:xfrm>
        </p:spPr>
        <p:txBody>
          <a:bodyPr>
            <a:normAutofit/>
          </a:bodyPr>
          <a:lstStyle/>
          <a:p>
            <a:r>
              <a:rPr kumimoji="1" lang="ja-JP" altLang="en-US" sz="4000" dirty="0" smtClean="0"/>
              <a:t>内服</a:t>
            </a:r>
            <a:r>
              <a:rPr lang="ja-JP" altLang="en-US" sz="4000" dirty="0"/>
              <a:t>遵守</a:t>
            </a:r>
            <a:r>
              <a:rPr kumimoji="1" lang="ja-JP" altLang="en-US" sz="4000" dirty="0" smtClean="0"/>
              <a:t>率　アドヒランス　コンプライアンス</a:t>
            </a:r>
            <a:endParaRPr kumimoji="1" lang="ja-JP" altLang="en-US" sz="4000" dirty="0"/>
          </a:p>
        </p:txBody>
      </p:sp>
      <p:sp>
        <p:nvSpPr>
          <p:cNvPr id="3" name="コンテンツ プレースホルダー 2"/>
          <p:cNvSpPr>
            <a:spLocks noGrp="1"/>
          </p:cNvSpPr>
          <p:nvPr>
            <p:ph sz="half" idx="1"/>
          </p:nvPr>
        </p:nvSpPr>
        <p:spPr/>
        <p:txBody>
          <a:bodyPr>
            <a:noAutofit/>
          </a:bodyPr>
          <a:lstStyle/>
          <a:p>
            <a:pPr marL="0" indent="0">
              <a:buNone/>
            </a:pPr>
            <a:r>
              <a:rPr lang="en-US" altLang="ja-JP" sz="1200" dirty="0">
                <a:latin typeface="Arial Narrow" panose="020B0606020202030204" pitchFamily="34" charset="0"/>
              </a:rPr>
              <a:t>Adherence to candesartan and placebo and outcomes in chronic heart failure in the CHARM </a:t>
            </a:r>
            <a:r>
              <a:rPr lang="en-US" altLang="ja-JP" sz="1200" dirty="0" err="1">
                <a:latin typeface="Arial Narrow" panose="020B0606020202030204" pitchFamily="34" charset="0"/>
              </a:rPr>
              <a:t>programme</a:t>
            </a:r>
            <a:r>
              <a:rPr lang="en-US" altLang="ja-JP" sz="1200" dirty="0">
                <a:latin typeface="Arial Narrow" panose="020B0606020202030204" pitchFamily="34" charset="0"/>
              </a:rPr>
              <a:t>: double-blind, </a:t>
            </a:r>
            <a:r>
              <a:rPr lang="en-US" altLang="ja-JP" sz="1200" dirty="0" err="1">
                <a:latin typeface="Arial Narrow" panose="020B0606020202030204" pitchFamily="34" charset="0"/>
              </a:rPr>
              <a:t>randomised</a:t>
            </a:r>
            <a:r>
              <a:rPr lang="en-US" altLang="ja-JP" sz="1200" dirty="0">
                <a:latin typeface="Arial Narrow" panose="020B0606020202030204" pitchFamily="34" charset="0"/>
              </a:rPr>
              <a:t>, controlled clinical </a:t>
            </a:r>
            <a:r>
              <a:rPr lang="en-US" altLang="ja-JP" sz="1200" dirty="0" smtClean="0">
                <a:latin typeface="Arial Narrow" panose="020B0606020202030204" pitchFamily="34" charset="0"/>
              </a:rPr>
              <a:t>trial.</a:t>
            </a:r>
          </a:p>
          <a:p>
            <a:pPr marL="0" indent="0">
              <a:buNone/>
            </a:pPr>
            <a:r>
              <a:rPr lang="en-US" altLang="ja-JP" sz="1200" dirty="0">
                <a:latin typeface="Arial Narrow" panose="020B0606020202030204" pitchFamily="34" charset="0"/>
              </a:rPr>
              <a:t>ARTICLES| VOLUME 366, ISSUE 9502, P2005-2011, DECEMBER 10, 2005</a:t>
            </a:r>
          </a:p>
          <a:p>
            <a:pPr marL="0" indent="0">
              <a:buNone/>
            </a:pPr>
            <a:r>
              <a:rPr lang="en-US" altLang="ja-JP" sz="1200" dirty="0">
                <a:latin typeface="Arial Narrow" panose="020B0606020202030204" pitchFamily="34" charset="0"/>
                <a:hlinkClick r:id="rId2"/>
              </a:rPr>
              <a:t>https://</a:t>
            </a:r>
            <a:r>
              <a:rPr lang="en-US" altLang="ja-JP" sz="1200" dirty="0" smtClean="0">
                <a:latin typeface="Arial Narrow" panose="020B0606020202030204" pitchFamily="34" charset="0"/>
                <a:hlinkClick r:id="rId2"/>
              </a:rPr>
              <a:t>doi.org/10.1016/S0140-6736(05)67760-4</a:t>
            </a:r>
            <a:endParaRPr lang="en-US" altLang="ja-JP" sz="1200" dirty="0" smtClean="0">
              <a:latin typeface="Arial Narrow" panose="020B0606020202030204" pitchFamily="34" charset="0"/>
            </a:endParaRPr>
          </a:p>
          <a:p>
            <a:pPr marL="0" indent="0">
              <a:buNone/>
            </a:pPr>
            <a:endParaRPr kumimoji="1" lang="en-US" altLang="ja-JP" sz="1200" dirty="0">
              <a:latin typeface="Arial Narrow" panose="020B0606020202030204" pitchFamily="34" charset="0"/>
            </a:endParaRPr>
          </a:p>
          <a:p>
            <a:pPr marL="0" indent="0">
              <a:buNone/>
            </a:pPr>
            <a:r>
              <a:rPr lang="en-US" altLang="ja-JP" sz="1200" dirty="0">
                <a:latin typeface="Arial Narrow" panose="020B0606020202030204" pitchFamily="34" charset="0"/>
              </a:rPr>
              <a:t>The adjusted HR for good adherence was similar in the candesartan (0·66, 0·55–0·81, p&lt;0·0001) and placebo (0·64, 0·53–0·78, p&lt;0·0001) groups</a:t>
            </a:r>
            <a:r>
              <a:rPr lang="en-US" altLang="ja-JP" sz="1200" dirty="0" smtClean="0">
                <a:latin typeface="Arial Narrow" panose="020B0606020202030204" pitchFamily="34" charset="0"/>
              </a:rPr>
              <a:t>.</a:t>
            </a:r>
          </a:p>
          <a:p>
            <a:pPr marL="0" indent="0">
              <a:buNone/>
            </a:pPr>
            <a:endParaRPr kumimoji="1" lang="en-US" altLang="ja-JP" sz="1200" dirty="0" smtClean="0">
              <a:latin typeface="Arial Narrow" panose="020B0606020202030204" pitchFamily="34" charset="0"/>
            </a:endParaRPr>
          </a:p>
          <a:p>
            <a:pPr marL="0" indent="0">
              <a:buNone/>
            </a:pPr>
            <a:r>
              <a:rPr lang="en-US" altLang="ja-JP" sz="1200" dirty="0">
                <a:latin typeface="Arial Narrow" panose="020B0606020202030204" pitchFamily="34" charset="0"/>
              </a:rPr>
              <a:t>A meta-analysis of the association between adherence to drug therapy and </a:t>
            </a:r>
            <a:r>
              <a:rPr lang="en-US" altLang="ja-JP" sz="1200" dirty="0" smtClean="0">
                <a:latin typeface="Arial Narrow" panose="020B0606020202030204" pitchFamily="34" charset="0"/>
              </a:rPr>
              <a:t>mortality</a:t>
            </a:r>
          </a:p>
          <a:p>
            <a:pPr marL="0" indent="0">
              <a:buNone/>
            </a:pPr>
            <a:r>
              <a:rPr lang="en-US" altLang="ja-JP" sz="1200" dirty="0" smtClean="0">
                <a:latin typeface="Arial Narrow" panose="020B0606020202030204" pitchFamily="34" charset="0"/>
              </a:rPr>
              <a:t>BMJ  </a:t>
            </a:r>
            <a:r>
              <a:rPr lang="en-US" altLang="ja-JP" sz="1200" dirty="0">
                <a:latin typeface="Arial Narrow" panose="020B0606020202030204" pitchFamily="34" charset="0"/>
              </a:rPr>
              <a:t>2006 Jul 1;333(7557):15</a:t>
            </a:r>
            <a:r>
              <a:rPr lang="en-US" altLang="ja-JP" sz="1200" dirty="0" smtClean="0">
                <a:latin typeface="Arial Narrow" panose="020B0606020202030204" pitchFamily="34" charset="0"/>
              </a:rPr>
              <a:t>.</a:t>
            </a:r>
          </a:p>
          <a:p>
            <a:pPr marL="0" indent="0">
              <a:buNone/>
            </a:pPr>
            <a:r>
              <a:rPr lang="en-US" altLang="ja-JP" sz="1200" dirty="0">
                <a:latin typeface="Arial Narrow" panose="020B0606020202030204" pitchFamily="34" charset="0"/>
                <a:hlinkClick r:id="rId3"/>
              </a:rPr>
              <a:t>https://</a:t>
            </a:r>
            <a:r>
              <a:rPr lang="en-US" altLang="ja-JP" sz="1200" dirty="0" smtClean="0">
                <a:latin typeface="Arial Narrow" panose="020B0606020202030204" pitchFamily="34" charset="0"/>
                <a:hlinkClick r:id="rId3"/>
              </a:rPr>
              <a:t>doi.org/10.1136/bmj.38875.675486.55</a:t>
            </a:r>
            <a:endParaRPr lang="en-US" altLang="ja-JP" sz="1200" dirty="0" smtClean="0">
              <a:latin typeface="Arial Narrow" panose="020B0606020202030204" pitchFamily="34" charset="0"/>
            </a:endParaRPr>
          </a:p>
          <a:p>
            <a:pPr marL="0" indent="0">
              <a:buNone/>
            </a:pPr>
            <a:endParaRPr kumimoji="1" lang="en-US" altLang="ja-JP" sz="1200" dirty="0">
              <a:latin typeface="Arial Narrow" panose="020B0606020202030204" pitchFamily="34" charset="0"/>
            </a:endParaRPr>
          </a:p>
          <a:p>
            <a:pPr marL="0" indent="0">
              <a:buNone/>
            </a:pPr>
            <a:r>
              <a:rPr lang="en-US" altLang="ja-JP" sz="1200" dirty="0">
                <a:latin typeface="Arial Narrow" panose="020B0606020202030204" pitchFamily="34" charset="0"/>
              </a:rPr>
              <a:t>Good adherence to placebo was associated with lower mortality (0.56, 0.43 to 0.74</a:t>
            </a:r>
            <a:r>
              <a:rPr lang="en-US" altLang="ja-JP" sz="1200" dirty="0" smtClean="0">
                <a:latin typeface="Arial Narrow" panose="020B0606020202030204" pitchFamily="34" charset="0"/>
              </a:rPr>
              <a:t>)</a:t>
            </a:r>
          </a:p>
          <a:p>
            <a:pPr marL="0" indent="0">
              <a:buNone/>
            </a:pPr>
            <a:r>
              <a:rPr lang="en-US" altLang="ja-JP" sz="1200" dirty="0" smtClean="0">
                <a:latin typeface="Arial Narrow" panose="020B0606020202030204" pitchFamily="34" charset="0"/>
              </a:rPr>
              <a:t>Good </a:t>
            </a:r>
            <a:r>
              <a:rPr lang="en-US" altLang="ja-JP" sz="1200" dirty="0">
                <a:latin typeface="Arial Narrow" panose="020B0606020202030204" pitchFamily="34" charset="0"/>
              </a:rPr>
              <a:t>adherence to beneficial drug therapy (0.55, 0.49 to 0.62</a:t>
            </a:r>
            <a:r>
              <a:rPr lang="en-US" altLang="ja-JP" sz="1200" dirty="0" smtClean="0">
                <a:latin typeface="Arial Narrow" panose="020B0606020202030204" pitchFamily="34" charset="0"/>
              </a:rPr>
              <a:t>)</a:t>
            </a:r>
          </a:p>
          <a:p>
            <a:pPr marL="0" indent="0">
              <a:buNone/>
            </a:pPr>
            <a:r>
              <a:rPr lang="en-US" altLang="ja-JP" sz="1200" dirty="0">
                <a:latin typeface="Arial Narrow" panose="020B0606020202030204" pitchFamily="34" charset="0"/>
              </a:rPr>
              <a:t>Good adherence to harmful drug therapy was associated </a:t>
            </a:r>
            <a:r>
              <a:rPr lang="en-US" altLang="ja-JP" sz="1200" dirty="0" smtClean="0">
                <a:latin typeface="Arial Narrow" panose="020B0606020202030204" pitchFamily="34" charset="0"/>
              </a:rPr>
              <a:t>with</a:t>
            </a:r>
          </a:p>
          <a:p>
            <a:pPr marL="0" indent="0">
              <a:buNone/>
            </a:pPr>
            <a:r>
              <a:rPr lang="en-US" altLang="ja-JP" sz="1200" dirty="0" smtClean="0">
                <a:latin typeface="Arial Narrow" panose="020B0606020202030204" pitchFamily="34" charset="0"/>
              </a:rPr>
              <a:t> </a:t>
            </a:r>
            <a:r>
              <a:rPr lang="en-US" altLang="ja-JP" sz="1200" dirty="0">
                <a:latin typeface="Arial Narrow" panose="020B0606020202030204" pitchFamily="34" charset="0"/>
              </a:rPr>
              <a:t>increased mortality (2.90, 1.04 to 8.11).</a:t>
            </a:r>
            <a:endParaRPr kumimoji="1" lang="ja-JP" altLang="en-US" sz="1200" dirty="0">
              <a:latin typeface="Arial Narrow" panose="020B0606020202030204" pitchFamily="34" charset="0"/>
            </a:endParaRPr>
          </a:p>
        </p:txBody>
      </p:sp>
      <p:sp>
        <p:nvSpPr>
          <p:cNvPr id="4" name="コンテンツ プレースホルダー 3"/>
          <p:cNvSpPr>
            <a:spLocks noGrp="1"/>
          </p:cNvSpPr>
          <p:nvPr>
            <p:ph sz="half" idx="2"/>
          </p:nvPr>
        </p:nvSpPr>
        <p:spPr/>
        <p:txBody>
          <a:bodyPr>
            <a:normAutofit fontScale="62500" lnSpcReduction="20000"/>
          </a:bodyPr>
          <a:lstStyle/>
          <a:p>
            <a:pPr marL="0" indent="0">
              <a:buNone/>
            </a:pPr>
            <a:r>
              <a:rPr lang="ja-JP" altLang="en-US" dirty="0"/>
              <a:t>米国の陸軍病院では </a:t>
            </a:r>
            <a:r>
              <a:rPr lang="en-US" altLang="ja-JP" dirty="0"/>
              <a:t>2006-11-15</a:t>
            </a:r>
          </a:p>
          <a:p>
            <a:pPr marL="0" indent="0">
              <a:buNone/>
            </a:pPr>
            <a:r>
              <a:rPr lang="ja-JP" altLang="en-US" dirty="0"/>
              <a:t>働きかけをすると内服が６割から９割に上がりました。その後薬剤師さんからの働きかけを止めるとまた６割に服薬遵守率が下がってしまいました。働きかけを続けた群では血圧が</a:t>
            </a:r>
            <a:r>
              <a:rPr lang="en-US" altLang="ja-JP" dirty="0"/>
              <a:t>6.9mmHg</a:t>
            </a:r>
            <a:r>
              <a:rPr lang="ja-JP" altLang="en-US" dirty="0"/>
              <a:t>さがりましたが、止めた群での血圧の降下は</a:t>
            </a:r>
            <a:r>
              <a:rPr lang="en-US" altLang="ja-JP" dirty="0"/>
              <a:t>1mmHg</a:t>
            </a:r>
            <a:r>
              <a:rPr lang="ja-JP" altLang="en-US" dirty="0"/>
              <a:t>の低下に留まりました。コレステロールは最初の低下が持続しました。</a:t>
            </a:r>
          </a:p>
          <a:p>
            <a:pPr marL="0" indent="0">
              <a:buNone/>
            </a:pPr>
            <a:endParaRPr lang="ja-JP" altLang="en-US" dirty="0"/>
          </a:p>
          <a:p>
            <a:pPr marL="0" indent="0">
              <a:buNone/>
            </a:pPr>
            <a:r>
              <a:rPr lang="ja-JP" altLang="en-US" dirty="0"/>
              <a:t>香港の電話相談 </a:t>
            </a:r>
            <a:r>
              <a:rPr lang="en-US" altLang="ja-JP" dirty="0"/>
              <a:t>2006-08-17</a:t>
            </a:r>
          </a:p>
          <a:p>
            <a:pPr marL="0" indent="0">
              <a:buNone/>
            </a:pPr>
            <a:r>
              <a:rPr lang="ja-JP" altLang="en-US" dirty="0"/>
              <a:t>香港で薬剤師さんが患者さんに電話を掛けました。２年間で</a:t>
            </a:r>
            <a:r>
              <a:rPr lang="en-US" altLang="ja-JP" dirty="0"/>
              <a:t>38</a:t>
            </a:r>
            <a:r>
              <a:rPr lang="ja-JP" altLang="en-US" dirty="0"/>
              <a:t>名</a:t>
            </a:r>
            <a:r>
              <a:rPr lang="en-US" altLang="ja-JP" dirty="0"/>
              <a:t>(17%)</a:t>
            </a:r>
            <a:r>
              <a:rPr lang="ja-JP" altLang="en-US" dirty="0"/>
              <a:t>対照の方が亡くなったのに対して、電話でいろいろ御世話をした人は</a:t>
            </a:r>
            <a:r>
              <a:rPr lang="en-US" altLang="ja-JP" dirty="0"/>
              <a:t>25</a:t>
            </a:r>
            <a:r>
              <a:rPr lang="ja-JP" altLang="en-US" dirty="0"/>
              <a:t>名</a:t>
            </a:r>
            <a:r>
              <a:rPr lang="en-US" altLang="ja-JP" dirty="0"/>
              <a:t>(11%)</a:t>
            </a:r>
            <a:r>
              <a:rPr lang="ja-JP" altLang="en-US" dirty="0"/>
              <a:t>しか亡くならず、相対リスク</a:t>
            </a:r>
            <a:r>
              <a:rPr lang="en-US" altLang="ja-JP" dirty="0"/>
              <a:t>0.59(95&amp;</a:t>
            </a:r>
            <a:r>
              <a:rPr lang="ja-JP" altLang="en-US" dirty="0"/>
              <a:t>信頼区間</a:t>
            </a:r>
            <a:r>
              <a:rPr lang="en-US" altLang="ja-JP" dirty="0"/>
              <a:t>0.35~0.97, p=0.039)</a:t>
            </a:r>
            <a:r>
              <a:rPr lang="ja-JP" altLang="en-US" dirty="0"/>
              <a:t>でした。独居の老人で内服の数が多い、脂質降下剤を処方されていないのと服薬遵守率が死亡の危険因子であった。内服率が</a:t>
            </a:r>
            <a:r>
              <a:rPr lang="en-US" altLang="ja-JP" dirty="0"/>
              <a:t>0-33%</a:t>
            </a:r>
            <a:r>
              <a:rPr lang="ja-JP" altLang="en-US" dirty="0"/>
              <a:t>だと死亡の危険が</a:t>
            </a:r>
            <a:r>
              <a:rPr lang="en-US" altLang="ja-JP" dirty="0"/>
              <a:t>2.87</a:t>
            </a:r>
            <a:r>
              <a:rPr lang="ja-JP" altLang="en-US" dirty="0"/>
              <a:t>倍、</a:t>
            </a:r>
            <a:r>
              <a:rPr lang="en-US" altLang="ja-JP" dirty="0"/>
              <a:t>33-67%</a:t>
            </a:r>
            <a:r>
              <a:rPr lang="ja-JP" altLang="en-US" dirty="0"/>
              <a:t>だと</a:t>
            </a:r>
            <a:r>
              <a:rPr lang="en-US" altLang="ja-JP" dirty="0"/>
              <a:t>1.61</a:t>
            </a:r>
            <a:r>
              <a:rPr lang="ja-JP" altLang="en-US" dirty="0"/>
              <a:t>倍でした。</a:t>
            </a:r>
            <a:endParaRPr kumimoji="1" lang="ja-JP" altLang="en-US" dirty="0"/>
          </a:p>
        </p:txBody>
      </p:sp>
      <p:sp>
        <p:nvSpPr>
          <p:cNvPr id="5" name="テキスト ボックス 4"/>
          <p:cNvSpPr txBox="1"/>
          <p:nvPr/>
        </p:nvSpPr>
        <p:spPr>
          <a:xfrm>
            <a:off x="6496215" y="1429264"/>
            <a:ext cx="4799712" cy="369332"/>
          </a:xfrm>
          <a:prstGeom prst="rect">
            <a:avLst/>
          </a:prstGeom>
          <a:noFill/>
        </p:spPr>
        <p:txBody>
          <a:bodyPr wrap="none" rtlCol="0">
            <a:spAutoFit/>
          </a:bodyPr>
          <a:lstStyle/>
          <a:p>
            <a:r>
              <a:rPr lang="en-US" altLang="ja-JP" b="1" dirty="0">
                <a:latin typeface="Arial Narrow" panose="020B0606020202030204" pitchFamily="34" charset="0"/>
              </a:rPr>
              <a:t>https</a:t>
            </a:r>
            <a:r>
              <a:rPr lang="en-US" altLang="ja-JP" dirty="0">
                <a:latin typeface="Arial Narrow" panose="020B0606020202030204" pitchFamily="34" charset="0"/>
              </a:rPr>
              <a:t>://</a:t>
            </a:r>
            <a:r>
              <a:rPr lang="en-US" altLang="ja-JP" dirty="0" smtClean="0">
                <a:latin typeface="Arial Narrow" panose="020B0606020202030204" pitchFamily="34" charset="0"/>
              </a:rPr>
              <a:t>square.umin.ac.jp/pb165/mito/comp/charm.html</a:t>
            </a:r>
            <a:endParaRPr lang="en-US" altLang="ja-JP" dirty="0">
              <a:latin typeface="Arial Narrow" panose="020B0606020202030204" pitchFamily="34" charset="0"/>
            </a:endParaRPr>
          </a:p>
        </p:txBody>
      </p:sp>
    </p:spTree>
    <p:extLst>
      <p:ext uri="{BB962C8B-B14F-4D97-AF65-F5344CB8AC3E}">
        <p14:creationId xmlns:p14="http://schemas.microsoft.com/office/powerpoint/2010/main" val="266368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81192" y="448421"/>
            <a:ext cx="3733800" cy="784031"/>
          </a:xfrm>
        </p:spPr>
        <p:txBody>
          <a:bodyPr/>
          <a:lstStyle/>
          <a:p>
            <a:r>
              <a:rPr kumimoji="1" lang="en-US" altLang="ja-JP" dirty="0" smtClean="0"/>
              <a:t>Do Not Harm!</a:t>
            </a:r>
            <a:endParaRPr kumimoji="1" lang="ja-JP" altLang="en-US" dirty="0"/>
          </a:p>
        </p:txBody>
      </p:sp>
      <p:pic>
        <p:nvPicPr>
          <p:cNvPr id="5" name="コンテンツ プレースホルダー 4"/>
          <p:cNvPicPr>
            <a:picLocks noGrp="1" noChangeAspect="1"/>
          </p:cNvPicPr>
          <p:nvPr>
            <p:ph sz="half" idx="2"/>
          </p:nvPr>
        </p:nvPicPr>
        <p:blipFill>
          <a:blip r:embed="rId2"/>
          <a:stretch>
            <a:fillRect/>
          </a:stretch>
        </p:blipFill>
        <p:spPr>
          <a:xfrm>
            <a:off x="6376946" y="1251431"/>
            <a:ext cx="4444779" cy="5045426"/>
          </a:xfrm>
          <a:prstGeom prst="rect">
            <a:avLst/>
          </a:prstGeom>
        </p:spPr>
      </p:pic>
      <p:pic>
        <p:nvPicPr>
          <p:cNvPr id="6" name="図 5"/>
          <p:cNvPicPr>
            <a:picLocks noChangeAspect="1"/>
          </p:cNvPicPr>
          <p:nvPr/>
        </p:nvPicPr>
        <p:blipFill>
          <a:blip r:embed="rId3"/>
          <a:stretch>
            <a:fillRect/>
          </a:stretch>
        </p:blipFill>
        <p:spPr>
          <a:xfrm>
            <a:off x="1293619" y="3482671"/>
            <a:ext cx="4398548" cy="2937118"/>
          </a:xfrm>
          <a:prstGeom prst="rect">
            <a:avLst/>
          </a:prstGeom>
        </p:spPr>
      </p:pic>
      <p:pic>
        <p:nvPicPr>
          <p:cNvPr id="8" name="図 7"/>
          <p:cNvPicPr>
            <a:picLocks noChangeAspect="1"/>
          </p:cNvPicPr>
          <p:nvPr/>
        </p:nvPicPr>
        <p:blipFill>
          <a:blip r:embed="rId4"/>
          <a:stretch>
            <a:fillRect/>
          </a:stretch>
        </p:blipFill>
        <p:spPr>
          <a:xfrm>
            <a:off x="1293619" y="448421"/>
            <a:ext cx="4490690" cy="3034250"/>
          </a:xfrm>
          <a:prstGeom prst="rect">
            <a:avLst/>
          </a:prstGeom>
        </p:spPr>
      </p:pic>
      <p:sp>
        <p:nvSpPr>
          <p:cNvPr id="10" name="テキスト ボックス 9"/>
          <p:cNvSpPr txBox="1"/>
          <p:nvPr/>
        </p:nvSpPr>
        <p:spPr>
          <a:xfrm>
            <a:off x="1493371" y="5926648"/>
            <a:ext cx="4091185" cy="215444"/>
          </a:xfrm>
          <a:prstGeom prst="rect">
            <a:avLst/>
          </a:prstGeom>
          <a:noFill/>
        </p:spPr>
        <p:txBody>
          <a:bodyPr wrap="none" rtlCol="0">
            <a:spAutoFit/>
          </a:bodyPr>
          <a:lstStyle/>
          <a:p>
            <a:r>
              <a:rPr lang="en-US" altLang="ja-JP" sz="800" b="1" dirty="0">
                <a:solidFill>
                  <a:schemeClr val="bg1"/>
                </a:solidFill>
              </a:rPr>
              <a:t>https</a:t>
            </a:r>
            <a:r>
              <a:rPr lang="en-US" altLang="ja-JP" sz="800" dirty="0">
                <a:solidFill>
                  <a:schemeClr val="bg1"/>
                </a:solidFill>
              </a:rPr>
              <a:t>://</a:t>
            </a:r>
            <a:r>
              <a:rPr lang="en-US" altLang="ja-JP" sz="800" dirty="0" smtClean="0">
                <a:solidFill>
                  <a:schemeClr val="bg1"/>
                </a:solidFill>
              </a:rPr>
              <a:t>www.mhlw.go.jp/stf/houdou/2r9852000001fviq-att/2r9852000001fvky.pdf</a:t>
            </a:r>
            <a:endParaRPr lang="en-US" altLang="ja-JP" sz="800" dirty="0">
              <a:solidFill>
                <a:schemeClr val="bg1"/>
              </a:solidFill>
            </a:endParaRPr>
          </a:p>
        </p:txBody>
      </p:sp>
      <p:sp>
        <p:nvSpPr>
          <p:cNvPr id="11" name="テキスト ボックス 10"/>
          <p:cNvSpPr txBox="1"/>
          <p:nvPr/>
        </p:nvSpPr>
        <p:spPr>
          <a:xfrm>
            <a:off x="1724204" y="3069203"/>
            <a:ext cx="3629520" cy="200055"/>
          </a:xfrm>
          <a:prstGeom prst="rect">
            <a:avLst/>
          </a:prstGeom>
          <a:noFill/>
        </p:spPr>
        <p:txBody>
          <a:bodyPr wrap="none" rtlCol="0">
            <a:spAutoFit/>
          </a:bodyPr>
          <a:lstStyle/>
          <a:p>
            <a:r>
              <a:rPr lang="en-US" altLang="ja-JP" sz="700" dirty="0">
                <a:solidFill>
                  <a:schemeClr val="bg1"/>
                </a:solidFill>
              </a:rPr>
              <a:t>https://www.mhlw.go.jp/seisakunitsuite/bunya/kenkou_iryou/iyakuhin/chikainohi</a:t>
            </a:r>
            <a:r>
              <a:rPr lang="en-US" altLang="ja-JP" sz="700" dirty="0" smtClean="0">
                <a:solidFill>
                  <a:schemeClr val="bg1"/>
                </a:solidFill>
              </a:rPr>
              <a:t>/</a:t>
            </a:r>
            <a:endParaRPr lang="en-US" altLang="ja-JP" sz="700" dirty="0">
              <a:solidFill>
                <a:schemeClr val="bg1"/>
              </a:solidFill>
            </a:endParaRPr>
          </a:p>
        </p:txBody>
      </p:sp>
    </p:spTree>
    <p:extLst>
      <p:ext uri="{BB962C8B-B14F-4D97-AF65-F5344CB8AC3E}">
        <p14:creationId xmlns:p14="http://schemas.microsoft.com/office/powerpoint/2010/main" val="1665550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エンパワメント　　　コンプライアンス</a:t>
            </a:r>
            <a:endParaRPr kumimoji="1" lang="ja-JP" altLang="en-US" dirty="0"/>
          </a:p>
        </p:txBody>
      </p:sp>
      <p:sp>
        <p:nvSpPr>
          <p:cNvPr id="3" name="コンテンツ プレースホルダー 2"/>
          <p:cNvSpPr>
            <a:spLocks noGrp="1"/>
          </p:cNvSpPr>
          <p:nvPr>
            <p:ph sz="half" idx="1"/>
          </p:nvPr>
        </p:nvSpPr>
        <p:spPr/>
        <p:txBody>
          <a:bodyPr/>
          <a:lstStyle/>
          <a:p>
            <a:pPr marL="0" indent="0">
              <a:buNone/>
            </a:pPr>
            <a:r>
              <a:rPr kumimoji="1" lang="ja-JP" altLang="en-US" dirty="0" smtClean="0"/>
              <a:t>必要</a:t>
            </a:r>
            <a:endParaRPr kumimoji="1" lang="en-US" altLang="ja-JP" dirty="0" smtClean="0"/>
          </a:p>
          <a:p>
            <a:pPr marL="0" indent="0">
              <a:buNone/>
            </a:pPr>
            <a:r>
              <a:rPr kumimoji="1" lang="ja-JP" altLang="en-US" dirty="0" smtClean="0"/>
              <a:t>３０点が４０点　３４％増し！</a:t>
            </a:r>
            <a:endParaRPr kumimoji="1" lang="en-US" altLang="ja-JP" dirty="0" smtClean="0"/>
          </a:p>
          <a:p>
            <a:pPr marL="0" indent="0">
              <a:buNone/>
            </a:pPr>
            <a:r>
              <a:rPr lang="ja-JP" altLang="en-US" dirty="0" smtClean="0"/>
              <a:t>チーム</a:t>
            </a:r>
            <a:endParaRPr lang="en-US" altLang="ja-JP" dirty="0" smtClean="0"/>
          </a:p>
          <a:p>
            <a:pPr marL="0" indent="0">
              <a:buNone/>
            </a:pPr>
            <a:r>
              <a:rPr lang="ja-JP" altLang="en-US" dirty="0" smtClean="0"/>
              <a:t>寄り添い</a:t>
            </a:r>
            <a:endParaRPr lang="en-US" altLang="ja-JP" dirty="0" smtClean="0"/>
          </a:p>
          <a:p>
            <a:pPr marL="0" indent="0">
              <a:buNone/>
            </a:pPr>
            <a:r>
              <a:rPr lang="ja-JP" altLang="en-US" dirty="0" smtClean="0"/>
              <a:t>自発性</a:t>
            </a:r>
            <a:endParaRPr lang="en-US" altLang="ja-JP" dirty="0" smtClean="0"/>
          </a:p>
          <a:p>
            <a:pPr marL="0" indent="0">
              <a:buNone/>
            </a:pPr>
            <a:r>
              <a:rPr lang="ja-JP" altLang="en-US" dirty="0" smtClean="0"/>
              <a:t>うまくや</a:t>
            </a:r>
            <a:r>
              <a:rPr lang="ja-JP" altLang="en-US" dirty="0"/>
              <a:t>る</a:t>
            </a:r>
            <a:endParaRPr lang="en-US" altLang="ja-JP" dirty="0" smtClean="0"/>
          </a:p>
        </p:txBody>
      </p:sp>
      <p:sp>
        <p:nvSpPr>
          <p:cNvPr id="4" name="コンテンツ プレースホルダー 3"/>
          <p:cNvSpPr>
            <a:spLocks noGrp="1"/>
          </p:cNvSpPr>
          <p:nvPr>
            <p:ph sz="half" idx="2"/>
          </p:nvPr>
        </p:nvSpPr>
        <p:spPr/>
        <p:txBody>
          <a:bodyPr/>
          <a:lstStyle/>
          <a:p>
            <a:pPr marL="0" indent="0" algn="r">
              <a:buNone/>
            </a:pPr>
            <a:r>
              <a:rPr kumimoji="1" lang="ja-JP" altLang="en-US" dirty="0" smtClean="0"/>
              <a:t>執拗</a:t>
            </a:r>
            <a:endParaRPr kumimoji="1" lang="en-US" altLang="ja-JP" dirty="0" smtClean="0"/>
          </a:p>
          <a:p>
            <a:pPr marL="0" indent="0" algn="r">
              <a:buNone/>
            </a:pPr>
            <a:r>
              <a:rPr kumimoji="1" lang="ja-JP" altLang="en-US" dirty="0" smtClean="0"/>
              <a:t>９０点か！１０点足らない！</a:t>
            </a:r>
            <a:endParaRPr kumimoji="1" lang="en-US" altLang="ja-JP" dirty="0" smtClean="0"/>
          </a:p>
          <a:p>
            <a:pPr marL="0" indent="0" algn="r">
              <a:buNone/>
            </a:pPr>
            <a:r>
              <a:rPr kumimoji="1" lang="ja-JP" altLang="en-US" dirty="0" smtClean="0"/>
              <a:t>カルト</a:t>
            </a:r>
            <a:endParaRPr kumimoji="1" lang="en-US" altLang="ja-JP" dirty="0" smtClean="0"/>
          </a:p>
          <a:p>
            <a:pPr marL="0" indent="0" algn="r">
              <a:buNone/>
            </a:pPr>
            <a:r>
              <a:rPr lang="ja-JP" altLang="en-US" dirty="0" smtClean="0"/>
              <a:t>監督</a:t>
            </a:r>
            <a:endParaRPr lang="en-US" altLang="ja-JP" dirty="0" smtClean="0"/>
          </a:p>
          <a:p>
            <a:pPr marL="0" indent="0" algn="r">
              <a:buNone/>
            </a:pPr>
            <a:r>
              <a:rPr kumimoji="1" lang="ja-JP" altLang="en-US" dirty="0" smtClean="0"/>
              <a:t>操作性</a:t>
            </a:r>
            <a:endParaRPr kumimoji="1" lang="en-US" altLang="ja-JP" dirty="0" smtClean="0"/>
          </a:p>
          <a:p>
            <a:pPr marL="0" indent="0" algn="r">
              <a:buNone/>
            </a:pPr>
            <a:r>
              <a:rPr lang="ja-JP" altLang="en-US" dirty="0" smtClean="0"/>
              <a:t>ちゃんとや</a:t>
            </a:r>
            <a:r>
              <a:rPr lang="ja-JP" altLang="en-US" dirty="0"/>
              <a:t>る</a:t>
            </a:r>
            <a:endParaRPr kumimoji="1" lang="ja-JP" altLang="en-US" dirty="0"/>
          </a:p>
        </p:txBody>
      </p:sp>
    </p:spTree>
    <p:extLst>
      <p:ext uri="{BB962C8B-B14F-4D97-AF65-F5344CB8AC3E}">
        <p14:creationId xmlns:p14="http://schemas.microsoft.com/office/powerpoint/2010/main" val="25965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倫理的配慮　心身の安全　レスパイト</a:t>
            </a:r>
            <a:endParaRPr kumimoji="1" lang="ja-JP" altLang="en-US" dirty="0"/>
          </a:p>
        </p:txBody>
      </p:sp>
      <p:sp>
        <p:nvSpPr>
          <p:cNvPr id="3" name="コンテンツ プレースホルダー 2"/>
          <p:cNvSpPr>
            <a:spLocks noGrp="1"/>
          </p:cNvSpPr>
          <p:nvPr>
            <p:ph sz="half" idx="1"/>
          </p:nvPr>
        </p:nvSpPr>
        <p:spPr/>
        <p:txBody>
          <a:bodyPr/>
          <a:lstStyle/>
          <a:p>
            <a:pPr marL="0" indent="0">
              <a:buNone/>
            </a:pPr>
            <a:r>
              <a:rPr kumimoji="1" lang="ja-JP" altLang="en-US" dirty="0" smtClean="0"/>
              <a:t>当事者</a:t>
            </a:r>
            <a:endParaRPr kumimoji="1" lang="en-US" altLang="ja-JP" dirty="0" smtClean="0"/>
          </a:p>
          <a:p>
            <a:pPr marL="0" indent="0">
              <a:buNone/>
            </a:pPr>
            <a:endParaRPr lang="en-US" altLang="ja-JP" dirty="0" smtClean="0"/>
          </a:p>
          <a:p>
            <a:pPr marL="0" indent="0">
              <a:buNone/>
            </a:pPr>
            <a:r>
              <a:rPr lang="ja-JP" altLang="en-US" dirty="0" smtClean="0"/>
              <a:t>直面化</a:t>
            </a:r>
            <a:endParaRPr lang="en-US" altLang="ja-JP" dirty="0" smtClean="0"/>
          </a:p>
          <a:p>
            <a:pPr marL="0" indent="0">
              <a:buNone/>
            </a:pPr>
            <a:r>
              <a:rPr lang="ja-JP" altLang="en-US" dirty="0" smtClean="0"/>
              <a:t>患者を忘れたい</a:t>
            </a:r>
            <a:endParaRPr lang="en-US" altLang="ja-JP" dirty="0" smtClean="0"/>
          </a:p>
          <a:p>
            <a:pPr marL="0" indent="0">
              <a:buNone/>
            </a:pPr>
            <a:r>
              <a:rPr lang="ja-JP" altLang="en-US" dirty="0" smtClean="0"/>
              <a:t>パーソナル　スペースの確保</a:t>
            </a:r>
            <a:endParaRPr lang="en-US" altLang="ja-JP" dirty="0" smtClean="0"/>
          </a:p>
          <a:p>
            <a:pPr marL="0" indent="0">
              <a:buNone/>
            </a:pPr>
            <a:r>
              <a:rPr lang="ja-JP" altLang="en-US" dirty="0" smtClean="0"/>
              <a:t>拘禁</a:t>
            </a:r>
            <a:r>
              <a:rPr lang="ja-JP" altLang="en-US" dirty="0"/>
              <a:t>反応</a:t>
            </a:r>
            <a:endParaRPr lang="en-US" altLang="ja-JP" dirty="0" smtClean="0"/>
          </a:p>
          <a:p>
            <a:pPr marL="0" indent="0">
              <a:buNone/>
            </a:pPr>
            <a:endParaRPr kumimoji="1" lang="ja-JP" altLang="en-US" dirty="0"/>
          </a:p>
        </p:txBody>
      </p:sp>
      <p:sp>
        <p:nvSpPr>
          <p:cNvPr id="4" name="コンテンツ プレースホルダー 3"/>
          <p:cNvSpPr>
            <a:spLocks noGrp="1"/>
          </p:cNvSpPr>
          <p:nvPr>
            <p:ph sz="half" idx="2"/>
          </p:nvPr>
        </p:nvSpPr>
        <p:spPr/>
        <p:txBody>
          <a:bodyPr/>
          <a:lstStyle/>
          <a:p>
            <a:pPr marL="0" indent="0" algn="r">
              <a:buNone/>
            </a:pPr>
            <a:r>
              <a:rPr kumimoji="1" lang="ja-JP" altLang="en-US" dirty="0" smtClean="0"/>
              <a:t>援助者　参与者</a:t>
            </a:r>
            <a:endParaRPr kumimoji="1" lang="en-US" altLang="ja-JP" dirty="0" smtClean="0"/>
          </a:p>
          <a:p>
            <a:pPr marL="0" indent="0" algn="r">
              <a:buNone/>
            </a:pPr>
            <a:endParaRPr lang="en-US" altLang="ja-JP" dirty="0"/>
          </a:p>
          <a:p>
            <a:pPr marL="0" indent="0" algn="r">
              <a:buNone/>
            </a:pPr>
            <a:r>
              <a:rPr kumimoji="1" lang="ja-JP" altLang="en-US" dirty="0" smtClean="0"/>
              <a:t>自分を取り戻したい</a:t>
            </a:r>
            <a:endParaRPr kumimoji="1" lang="en-US" altLang="ja-JP" dirty="0" smtClean="0"/>
          </a:p>
          <a:p>
            <a:pPr marL="0" indent="0" algn="r">
              <a:buNone/>
            </a:pPr>
            <a:r>
              <a:rPr lang="ja-JP" altLang="en-US" dirty="0" smtClean="0"/>
              <a:t>インターバル勤務</a:t>
            </a:r>
            <a:endParaRPr lang="en-US" altLang="ja-JP" dirty="0" smtClean="0"/>
          </a:p>
          <a:p>
            <a:pPr marL="0" indent="0" algn="r">
              <a:buNone/>
            </a:pPr>
            <a:r>
              <a:rPr kumimoji="1" lang="ja-JP" altLang="en-US" dirty="0" smtClean="0"/>
              <a:t>自己同一性</a:t>
            </a:r>
            <a:endParaRPr kumimoji="1" lang="en-US" altLang="ja-JP" dirty="0" smtClean="0"/>
          </a:p>
          <a:p>
            <a:pPr marL="0" indent="0" algn="r">
              <a:buNone/>
            </a:pPr>
            <a:r>
              <a:rPr lang="ja-JP" altLang="en-US" dirty="0" smtClean="0"/>
              <a:t>インティマシー</a:t>
            </a:r>
            <a:endParaRPr kumimoji="1" lang="en-US" altLang="ja-JP" dirty="0" smtClean="0"/>
          </a:p>
          <a:p>
            <a:pPr marL="0" indent="0" algn="r">
              <a:buNone/>
            </a:pPr>
            <a:endParaRPr kumimoji="1" lang="en-US" altLang="ja-JP" dirty="0" smtClean="0"/>
          </a:p>
          <a:p>
            <a:pPr marL="0" indent="0" algn="r">
              <a:buNone/>
            </a:pPr>
            <a:endParaRPr kumimoji="1" lang="ja-JP" altLang="en-US" dirty="0"/>
          </a:p>
        </p:txBody>
      </p:sp>
    </p:spTree>
    <p:extLst>
      <p:ext uri="{BB962C8B-B14F-4D97-AF65-F5344CB8AC3E}">
        <p14:creationId xmlns:p14="http://schemas.microsoft.com/office/powerpoint/2010/main" val="74162321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722</TotalTime>
  <Words>1876</Words>
  <Application>Microsoft Office PowerPoint</Application>
  <PresentationFormat>ワイド画面</PresentationFormat>
  <Paragraphs>183</Paragraphs>
  <Slides>15</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15</vt:i4>
      </vt:variant>
    </vt:vector>
  </HeadingPairs>
  <TitlesOfParts>
    <vt:vector size="23" baseType="lpstr">
      <vt:lpstr>HGP教科書体</vt:lpstr>
      <vt:lpstr>IPAmj明朝</vt:lpstr>
      <vt:lpstr>新細明體</vt:lpstr>
      <vt:lpstr>游ゴシック</vt:lpstr>
      <vt:lpstr>游ゴシック Light</vt:lpstr>
      <vt:lpstr>Arial</vt:lpstr>
      <vt:lpstr>Arial Narrow</vt:lpstr>
      <vt:lpstr>Office テーマ</vt:lpstr>
      <vt:lpstr>コンプライアンス 板挟み　法の執行 上司の指示　職場の慣行 手順書の逸脱　</vt:lpstr>
      <vt:lpstr>エンパワメント　自己決定　自己肯定　自信・満足</vt:lpstr>
      <vt:lpstr>愚行権　自己決定権　知らされない権利</vt:lpstr>
      <vt:lpstr>ユマニチュード　手順「５つのステップ」 </vt:lpstr>
      <vt:lpstr>直接服薬確認療法 旧結核予防法　第25条　第26条　平成17年4月改正 https://jata.or.jp/rit/rj/0407tblaw.htm　https://www.jata.or.jp/rit/rj/313p3.pdf</vt:lpstr>
      <vt:lpstr>内服遵守率　アドヒランス　コンプライアンス</vt:lpstr>
      <vt:lpstr>Do Not Harm!</vt:lpstr>
      <vt:lpstr>エンパワメント　　　コンプライアンス</vt:lpstr>
      <vt:lpstr>倫理的配慮　心身の安全　レスパイト</vt:lpstr>
      <vt:lpstr>ノンテクニカルスキルの6つの視点</vt:lpstr>
      <vt:lpstr>コミュニケーション　医療面接技法　傾聴 竹村 洋典　医学教育　https://doi.org/10.11307/mededjapan1970.39.187</vt:lpstr>
      <vt:lpstr>コミュニケーションの事故防止 宮島 柚果, 非言語的コミュニケーションにおける認識的不正義, 倫理学研究, 2024, 54 巻, p. 144-155, https://doi.org/10.24593/rinrigakukenkyu.54.0_144</vt:lpstr>
      <vt:lpstr>施設への説明　接触者健診と事後措置</vt:lpstr>
      <vt:lpstr>接触者健診で従事者がIGRA陽性であったら</vt:lpstr>
      <vt:lpstr>初診から労災なら5号、立替払い還付は7号</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エンパワメント</dc:title>
  <dc:creator>sionoiri futosi @ hadanoHC @ kanagawa</dc:creator>
  <cp:lastModifiedBy>塩之入 太</cp:lastModifiedBy>
  <cp:revision>68</cp:revision>
  <dcterms:created xsi:type="dcterms:W3CDTF">2024-05-20T01:56:14Z</dcterms:created>
  <dcterms:modified xsi:type="dcterms:W3CDTF">2024-08-02T06:31:28Z</dcterms:modified>
</cp:coreProperties>
</file>