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65"/>
  </p:normalViewPr>
  <p:slideViewPr>
    <p:cSldViewPr snapToGrid="0">
      <p:cViewPr varScale="1">
        <p:scale>
          <a:sx n="84" d="100"/>
          <a:sy n="84" d="100"/>
        </p:scale>
        <p:origin x="102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322" y="0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49687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322" y="9440372"/>
            <a:ext cx="2949686" cy="498966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5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39" indent="-288207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830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3962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5094" indent="-230566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226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7357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8489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621" indent="-23056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13" y="1243013"/>
            <a:ext cx="4471987" cy="33528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96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53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72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28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24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12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09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70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7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93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64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2022/7/24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53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00351" y="1035811"/>
            <a:ext cx="8741769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25"/>
              </a:lnSpc>
            </a:pPr>
            <a:r>
              <a:rPr lang="en-US" altLang="ja-JP" sz="2400" b="1" dirty="0"/>
              <a:t>Poster presentation slide </a:t>
            </a:r>
            <a:r>
              <a:rPr lang="ja-JP" altLang="en-US" sz="2400" b="1" dirty="0"/>
              <a:t>（</a:t>
            </a:r>
            <a:r>
              <a:rPr lang="en-US" altLang="ja-JP" sz="2400" b="1" dirty="0"/>
              <a:t>Form 1-B</a:t>
            </a:r>
            <a:r>
              <a:rPr lang="ja-JP" altLang="en-US" sz="2400" b="1" dirty="0"/>
              <a:t>） </a:t>
            </a:r>
            <a:r>
              <a:rPr lang="en-US" altLang="ja-JP" sz="2400" b="1" dirty="0"/>
              <a:t>: </a:t>
            </a:r>
            <a:r>
              <a:rPr lang="en-US" altLang="ja-JP" sz="2400" b="1" dirty="0">
                <a:solidFill>
                  <a:srgbClr val="FF0000"/>
                </a:solidFill>
              </a:rPr>
              <a:t>When there is no financial relationship to be disclosed </a:t>
            </a:r>
            <a:r>
              <a:rPr lang="en-US" altLang="ja-JP" sz="2400" b="1" u="sng" dirty="0">
                <a:solidFill>
                  <a:srgbClr val="FF0000"/>
                </a:solidFill>
              </a:rPr>
              <a:t>(within the previous 3</a:t>
            </a:r>
            <a:r>
              <a:rPr lang="ja-JP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ja-JP" sz="2400" b="1" u="sng" dirty="0">
                <a:solidFill>
                  <a:srgbClr val="FF0000"/>
                </a:solidFill>
              </a:rPr>
              <a:t>years)</a:t>
            </a:r>
            <a:endParaRPr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70366" y="4682304"/>
            <a:ext cx="8171754" cy="1059875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800"/>
              </a:lnSpc>
              <a:buNone/>
            </a:pPr>
            <a:r>
              <a:rPr lang="en-US" altLang="ja-JP" sz="2400" b="1" dirty="0"/>
              <a:t>There are no commercial entities or for-profit organizations that </a:t>
            </a:r>
          </a:p>
          <a:p>
            <a:pPr algn="just">
              <a:lnSpc>
                <a:spcPts val="1800"/>
              </a:lnSpc>
              <a:buNone/>
            </a:pPr>
            <a:r>
              <a:rPr lang="en-US" altLang="ja-JP" sz="2400" b="1" dirty="0"/>
              <a:t>has an interest regarding </a:t>
            </a:r>
            <a:r>
              <a:rPr lang="en-US" altLang="ja-JP" sz="2400" b="1" u="sng" dirty="0"/>
              <a:t>the subject or materials discussed in </a:t>
            </a:r>
          </a:p>
          <a:p>
            <a:pPr algn="just">
              <a:lnSpc>
                <a:spcPts val="1800"/>
              </a:lnSpc>
              <a:buNone/>
            </a:pPr>
            <a:r>
              <a:rPr lang="en-US" altLang="ja-JP" sz="2400" b="1" u="sng" dirty="0"/>
              <a:t>the presentation</a:t>
            </a:r>
            <a:r>
              <a:rPr lang="en-US" altLang="ja-JP" sz="2400" b="1" dirty="0"/>
              <a:t>.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11061"/>
            <a:ext cx="9144000" cy="197895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ja-JP" altLang="en-US" sz="3000" b="1" dirty="0">
                <a:solidFill>
                  <a:schemeClr val="bg1"/>
                </a:solidFill>
                <a:latin typeface="+mn-lt"/>
              </a:rPr>
              <a:t>　　</a:t>
            </a:r>
            <a:r>
              <a:rPr lang="en-US" altLang="ja-JP" sz="3000" b="1" dirty="0">
                <a:solidFill>
                  <a:schemeClr val="bg1"/>
                </a:solidFill>
                <a:latin typeface="+mn-lt"/>
              </a:rPr>
              <a:t>The Japanese Society for Pediatric Endocrinology</a:t>
            </a:r>
            <a:br>
              <a:rPr lang="en-US" altLang="ja-JP" sz="3000" b="1" dirty="0">
                <a:solidFill>
                  <a:schemeClr val="bg1"/>
                </a:solidFill>
                <a:latin typeface="+mn-lt"/>
              </a:rPr>
            </a:br>
            <a:r>
              <a:rPr lang="en-US" altLang="ja-JP" sz="3000" b="1" dirty="0">
                <a:solidFill>
                  <a:schemeClr val="bg1"/>
                </a:solidFill>
                <a:latin typeface="+mn-lt"/>
              </a:rPr>
              <a:t>COI Disclosure</a:t>
            </a:r>
            <a:br>
              <a:rPr lang="en-US" altLang="ja-JP" sz="3000" b="1" dirty="0">
                <a:solidFill>
                  <a:schemeClr val="bg1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24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authors’ Name : </a:t>
            </a:r>
            <a:br>
              <a:rPr lang="en-US" altLang="ja-JP" sz="24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</a:br>
            <a:r>
              <a:rPr lang="en-US" altLang="ja-JP" sz="2100" b="1" i="1" dirty="0">
                <a:solidFill>
                  <a:srgbClr val="FFFF1F"/>
                </a:solidFill>
                <a:latin typeface="+mn-lt"/>
              </a:rPr>
              <a:t>(*Corresponding author)</a:t>
            </a:r>
            <a:endParaRPr lang="en-US" altLang="ja-JP" sz="21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6" y="2152027"/>
            <a:ext cx="955557" cy="88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87664" y="387606"/>
            <a:ext cx="8568671" cy="634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100" b="1" dirty="0"/>
              <a:t>Poster presentation slide </a:t>
            </a:r>
            <a:r>
              <a:rPr lang="ja-JP" altLang="en-US" sz="2100" b="1" dirty="0"/>
              <a:t>（</a:t>
            </a:r>
            <a:r>
              <a:rPr lang="en-US" altLang="ja-JP" sz="2100" b="1" dirty="0"/>
              <a:t>Form 1-B</a:t>
            </a:r>
            <a:r>
              <a:rPr lang="ja-JP" altLang="en-US" sz="2100" b="1" dirty="0"/>
              <a:t>） </a:t>
            </a:r>
            <a:r>
              <a:rPr lang="en-US" altLang="ja-JP" sz="2100" b="1" dirty="0"/>
              <a:t>: </a:t>
            </a:r>
            <a:r>
              <a:rPr lang="en-US" altLang="ja-JP" sz="2100" b="1" dirty="0">
                <a:solidFill>
                  <a:srgbClr val="FF0000"/>
                </a:solidFill>
              </a:rPr>
              <a:t>When there is financial relationship to be disclosed </a:t>
            </a:r>
            <a:r>
              <a:rPr lang="en-US" altLang="ja-JP" sz="2100" b="1" u="sng" dirty="0">
                <a:solidFill>
                  <a:srgbClr val="FF0000"/>
                </a:solidFill>
              </a:rPr>
              <a:t>(within the previous 3 years)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96488"/>
            <a:ext cx="9144000" cy="118456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en-US" altLang="ja-JP" sz="1800" b="1" dirty="0">
                <a:solidFill>
                  <a:schemeClr val="bg1"/>
                </a:solidFill>
                <a:latin typeface="+mn-lt"/>
              </a:rPr>
              <a:t>The Japanese Society for Pediatric Endocrinology</a:t>
            </a:r>
            <a:br>
              <a:rPr lang="en-US" altLang="ja-JP" sz="1800" b="1" dirty="0">
                <a:solidFill>
                  <a:schemeClr val="bg1"/>
                </a:solidFill>
                <a:latin typeface="+mn-lt"/>
              </a:rPr>
            </a:br>
            <a:r>
              <a:rPr lang="en-US" altLang="ja-JP" sz="1800" b="1" dirty="0">
                <a:solidFill>
                  <a:schemeClr val="bg1"/>
                </a:solidFill>
                <a:latin typeface="+mn-lt"/>
              </a:rPr>
              <a:t>COI Disclosure</a:t>
            </a:r>
            <a:br>
              <a:rPr lang="en-US" altLang="ja-JP" sz="1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en-US" altLang="ja-JP" sz="1800" b="1" i="1" dirty="0">
                <a:solidFill>
                  <a:srgbClr val="FFFF1F"/>
                </a:solidFill>
                <a:latin typeface="+mn-lt"/>
                <a:ea typeface="ＭＳ Ｐゴシック" panose="020B0600070205080204" pitchFamily="50" charset="-128"/>
              </a:rPr>
              <a:t>All authors’ Name : </a:t>
            </a:r>
            <a:br>
              <a:rPr lang="en-US" altLang="ja-JP" sz="18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en-US" altLang="ja-JP" sz="1800" b="1" i="1" dirty="0">
                <a:solidFill>
                  <a:srgbClr val="FFFF1F"/>
                </a:solidFill>
                <a:latin typeface="+mn-lt"/>
              </a:rPr>
              <a:t>(*Corresponding author)</a:t>
            </a:r>
            <a:endParaRPr lang="en-US" altLang="ja-JP" sz="1800" b="1" i="1" dirty="0">
              <a:solidFill>
                <a:srgbClr val="FFFF1F"/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42504" y="2935115"/>
            <a:ext cx="8844149" cy="303446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200"/>
              </a:lnSpc>
              <a:buNone/>
            </a:pPr>
            <a:r>
              <a:rPr lang="en-US" altLang="ja-JP" sz="1800" b="1" dirty="0"/>
              <a:t>As commercial entities or for-profit organizations that has an interest regarding the </a:t>
            </a:r>
            <a:r>
              <a:rPr lang="en-US" altLang="ja-JP" sz="1800" b="1" u="sng" dirty="0"/>
              <a:t>subject </a:t>
            </a:r>
          </a:p>
          <a:p>
            <a:pPr algn="just">
              <a:lnSpc>
                <a:spcPts val="1200"/>
              </a:lnSpc>
              <a:buNone/>
            </a:pPr>
            <a:r>
              <a:rPr lang="en-US" altLang="ja-JP" sz="1800" b="1" u="sng" dirty="0"/>
              <a:t>or materials discussed in the presentation</a:t>
            </a:r>
            <a:r>
              <a:rPr lang="en-US" altLang="ja-JP" sz="1800" b="1" dirty="0"/>
              <a:t>.</a:t>
            </a: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1. </a:t>
            </a:r>
            <a:r>
              <a:rPr lang="en-US" altLang="ja-JP" sz="1500" b="1" dirty="0"/>
              <a:t>Employment/Leadership position/Advisory role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Names of </a:t>
            </a:r>
            <a:r>
              <a:rPr lang="en-US" altLang="ja-JP" sz="1500" b="1" dirty="0">
                <a:solidFill>
                  <a:srgbClr val="FF0000"/>
                </a:solidFill>
              </a:rPr>
              <a:t>commercial entities or for-profit organizations</a:t>
            </a:r>
            <a:endParaRPr lang="en-US" altLang="ja-JP" sz="1500" b="1" dirty="0">
              <a:solidFill>
                <a:srgbClr val="FF0000"/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2. </a:t>
            </a:r>
            <a:r>
              <a:rPr lang="en-US" altLang="ja-JP" sz="1500" b="1" dirty="0"/>
              <a:t>Stock ownership or options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3. </a:t>
            </a:r>
            <a:r>
              <a:rPr lang="en-US" altLang="ja-JP" sz="1500" b="1" dirty="0"/>
              <a:t>Patent royalties/licensing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4. </a:t>
            </a:r>
            <a:r>
              <a:rPr lang="en-US" altLang="ja-JP" sz="1500" b="1" dirty="0"/>
              <a:t>Honoraria (e.g. lecture fees)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5. </a:t>
            </a:r>
            <a:r>
              <a:rPr lang="en-US" altLang="ja-JP" sz="1500" b="1" dirty="0"/>
              <a:t>Fees for promotional materials (e.g. manuscript fee)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 marL="0" indent="0"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6. </a:t>
            </a:r>
            <a:r>
              <a:rPr lang="ja-JP" altLang="ja-JP" sz="1500" b="1" dirty="0"/>
              <a:t>Research funding</a:t>
            </a:r>
            <a:r>
              <a:rPr lang="en-US" altLang="ja-JP" sz="1500" b="1" dirty="0"/>
              <a:t> </a:t>
            </a:r>
            <a:r>
              <a:rPr lang="ja-JP" altLang="ja-JP" sz="1500" b="1" dirty="0"/>
              <a:t>(clinical trial, contract and</a:t>
            </a:r>
            <a:r>
              <a:rPr lang="en-US" altLang="ja-JP" sz="1500" b="1" dirty="0"/>
              <a:t> </a:t>
            </a:r>
            <a:r>
              <a:rPr lang="ja-JP" altLang="ja-JP" sz="1500" b="1" dirty="0"/>
              <a:t>collaborative researches)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7. </a:t>
            </a:r>
            <a:r>
              <a:rPr lang="ja-JP" altLang="ja-JP" sz="1500" b="1" dirty="0"/>
              <a:t>Scholarship donation</a:t>
            </a:r>
            <a:r>
              <a:rPr lang="en-US" altLang="ja-JP" sz="1500" b="1" dirty="0"/>
              <a:t>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8. </a:t>
            </a:r>
            <a:r>
              <a:rPr lang="en-US" altLang="ja-JP" sz="1500" b="1" dirty="0"/>
              <a:t>Donated fund laboratory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  <a:p>
            <a:pPr>
              <a:lnSpc>
                <a:spcPts val="1350"/>
              </a:lnSpc>
              <a:buNone/>
            </a:pPr>
            <a:r>
              <a:rPr lang="en-US" altLang="ja-JP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9. </a:t>
            </a:r>
            <a:r>
              <a:rPr lang="en-US" altLang="ja-JP" sz="1500" b="1" dirty="0"/>
              <a:t>Others</a:t>
            </a:r>
            <a:r>
              <a:rPr lang="ja-JP" altLang="ja-JP" sz="1500" b="1" dirty="0"/>
              <a:t> </a:t>
            </a:r>
            <a:r>
              <a:rPr lang="en-US" altLang="ja-JP" sz="1500" b="1" dirty="0"/>
              <a:t>(e.g. trips, travel, or gifts, which are not related to research) </a:t>
            </a:r>
            <a:r>
              <a:rPr lang="ja-JP" altLang="en-US" sz="1500" b="1" dirty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50" charset="-128"/>
              </a:rPr>
              <a:t>： </a:t>
            </a:r>
            <a:r>
              <a:rPr lang="en-US" altLang="ja-JP" sz="1500" b="1" dirty="0">
                <a:solidFill>
                  <a:srgbClr val="FF0000"/>
                </a:solidFill>
                <a:ea typeface="ＭＳ Ｐゴシック" panose="020B0600070205080204" pitchFamily="50" charset="-128"/>
              </a:rPr>
              <a:t>Same as above</a:t>
            </a:r>
            <a:endParaRPr lang="en-US" altLang="ja-JP" sz="1500" b="1" dirty="0">
              <a:solidFill>
                <a:schemeClr val="tx1">
                  <a:lumMod val="95000"/>
                  <a:lumOff val="5000"/>
                </a:schemeClr>
              </a:solidFill>
              <a:ea typeface="ＭＳ Ｐゴシック" panose="020B060007020508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8" y="1623657"/>
            <a:ext cx="899369" cy="833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264</Words>
  <Application>Microsoft Office PowerPoint</Application>
  <PresentationFormat>画面に合わせる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　　The Japanese Society for Pediatric Endocrinology COI Disclosure 　 All authors’ Name :  (*Corresponding author)</vt:lpstr>
      <vt:lpstr>The Japanese Society for Pediatric Endocrinology COI Disclosure All authors’ Name :  (*Corresponding author)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天野 直子</cp:lastModifiedBy>
  <cp:revision>70</cp:revision>
  <cp:lastPrinted>2016-11-11T04:57:59Z</cp:lastPrinted>
  <dcterms:created xsi:type="dcterms:W3CDTF">2015-03-14T19:59:31Z</dcterms:created>
  <dcterms:modified xsi:type="dcterms:W3CDTF">2022-07-24T08:36:17Z</dcterms:modified>
</cp:coreProperties>
</file>