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9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4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3033F-C9F6-48A0-837F-0E7A136A356A}" type="datetimeFigureOut">
              <a:rPr lang="ja-JP" altLang="en-US"/>
              <a:pPr>
                <a:defRPr/>
              </a:pPr>
              <a:t>2024/10/10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DDE2-F0C5-43F8-845F-EFA1F1BA42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4506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1E4C-F8F1-4EED-AACD-ADADCA0E4A60}" type="datetimeFigureOut">
              <a:rPr lang="ja-JP" altLang="en-US"/>
              <a:pPr>
                <a:defRPr/>
              </a:pPr>
              <a:t>2024/10/10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29801-ECEE-4C1F-94D4-0FAFD5BA24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275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BE207-E7A8-436F-9D67-11831F1A57E4}" type="datetimeFigureOut">
              <a:rPr lang="ja-JP" altLang="en-US"/>
              <a:pPr>
                <a:defRPr/>
              </a:pPr>
              <a:t>2024/10/10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64A5-D2AE-43FD-85D2-2904964D2F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914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6AA37-77D2-4F9B-8160-76138C8D9EA1}" type="datetimeFigureOut">
              <a:rPr lang="ja-JP" altLang="en-US"/>
              <a:pPr>
                <a:defRPr/>
              </a:pPr>
              <a:t>2024/10/10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0D83-220A-4538-8F11-90AAC2B47D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642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D24E-2F48-44E1-B183-BBCCD169D6B0}" type="datetimeFigureOut">
              <a:rPr lang="ja-JP" altLang="en-US"/>
              <a:pPr>
                <a:defRPr/>
              </a:pPr>
              <a:t>2024/10/10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CD9E-44D8-4DF9-A1BE-EAAC04BD3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452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AA58-B486-40F3-A90A-22E208169FD5}" type="datetimeFigureOut">
              <a:rPr lang="ja-JP" altLang="en-US"/>
              <a:pPr>
                <a:defRPr/>
              </a:pPr>
              <a:t>2024/10/10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920B-DEAB-42D4-90D9-48249D2366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3490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6709A-F8BC-4913-B013-081AE53CDDD7}" type="datetimeFigureOut">
              <a:rPr lang="ja-JP" altLang="en-US"/>
              <a:pPr>
                <a:defRPr/>
              </a:pPr>
              <a:t>2024/10/10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9B8E-60E2-4C09-8789-7F12BDC2F6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814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7124-C85F-4FC7-B076-2B38F2EB8097}" type="datetimeFigureOut">
              <a:rPr lang="ja-JP" altLang="en-US"/>
              <a:pPr>
                <a:defRPr/>
              </a:pPr>
              <a:t>2024/10/10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2982D-A2B1-48BC-9333-5F815792C4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169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0B6B-2434-40BD-B28D-FE6E1389E975}" type="datetimeFigureOut">
              <a:rPr lang="ja-JP" altLang="en-US"/>
              <a:pPr>
                <a:defRPr/>
              </a:pPr>
              <a:t>2024/10/10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2C543-ACB3-4261-A320-AB0A4425AC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882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92557-DB12-4188-A4D1-45CC01D7D2D9}" type="datetimeFigureOut">
              <a:rPr lang="ja-JP" altLang="en-US"/>
              <a:pPr>
                <a:defRPr/>
              </a:pPr>
              <a:t>2024/10/10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D14D-00E8-41D5-91A9-B9FCA1DD05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1000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B227-DFEA-404B-B22E-B17F41366FDC}" type="datetimeFigureOut">
              <a:rPr lang="ja-JP" altLang="en-US"/>
              <a:pPr>
                <a:defRPr/>
              </a:pPr>
              <a:t>2024/10/10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0E157-AACB-4323-8237-A417040D4D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9099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C228299-E974-4FE5-924C-7387D9E3F99A}" type="datetimeFigureOut">
              <a:rPr lang="ja-JP" altLang="en-US"/>
              <a:pPr>
                <a:defRPr/>
              </a:pPr>
              <a:t>2024/10/10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B4E4B0-DACC-413D-BB8A-870731D368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1293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171FBD8E-B640-5343-C830-27496EFA131B}"/>
              </a:ext>
            </a:extLst>
          </p:cNvPr>
          <p:cNvSpPr txBox="1">
            <a:spLocks/>
          </p:cNvSpPr>
          <p:nvPr/>
        </p:nvSpPr>
        <p:spPr bwMode="auto">
          <a:xfrm>
            <a:off x="1231329" y="559911"/>
            <a:ext cx="9729342" cy="24355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kumimoji="0" lang="ja-JP" altLang="en-US" sz="4800" b="1" dirty="0">
                <a:latin typeface="Arial" charset="0"/>
              </a:rPr>
              <a:t>第</a:t>
            </a:r>
            <a:r>
              <a:rPr kumimoji="0" lang="en-US" altLang="ja-JP" sz="4800" b="1" dirty="0">
                <a:latin typeface="Arial" charset="0"/>
              </a:rPr>
              <a:t>49</a:t>
            </a:r>
            <a:r>
              <a:rPr kumimoji="0" lang="ja-JP" altLang="en-US" sz="4800" b="1" dirty="0">
                <a:latin typeface="Arial" charset="0"/>
              </a:rPr>
              <a:t>回日本リンパ学会総会</a:t>
            </a:r>
            <a:br>
              <a:rPr kumimoji="0" lang="en-US" altLang="ja-JP" sz="4800" b="1" dirty="0">
                <a:latin typeface="Arial" charset="0"/>
              </a:rPr>
            </a:br>
            <a:r>
              <a:rPr kumimoji="0" lang="ja-JP" altLang="en-US" sz="4800" b="1" dirty="0">
                <a:latin typeface="Arial" charset="0"/>
              </a:rPr>
              <a:t>ＣＯ Ｉ 開示</a:t>
            </a:r>
            <a:br>
              <a:rPr kumimoji="0" lang="en-US" altLang="ja-JP" sz="4800" b="1" i="1" dirty="0"/>
            </a:br>
            <a:endParaRPr kumimoji="0" lang="en-US" altLang="ja-JP" sz="1200" b="1" i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kumimoji="0" lang="ja-JP" altLang="en-US" sz="3200" i="1" dirty="0"/>
              <a:t>筆頭発表者名：　○○　○○</a:t>
            </a:r>
            <a:endParaRPr lang="ja-JP" altLang="en-US" sz="3200" i="1" dirty="0"/>
          </a:p>
        </p:txBody>
      </p:sp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1A1BCC6E-7AD7-5396-9C11-CD4853D678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2430" y="3779781"/>
            <a:ext cx="10147140" cy="1475126"/>
          </a:xfrm>
          <a:ln w="12700">
            <a:noFill/>
          </a:ln>
        </p:spPr>
        <p:txBody>
          <a:bodyPr/>
          <a:lstStyle/>
          <a:p>
            <a:pPr algn="l" eaLnBrk="1" hangingPunct="1"/>
            <a:r>
              <a:rPr lang="ja-JP" altLang="en-US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すべての共同発表者を代表し、本発表演題に関連して</a:t>
            </a:r>
            <a:endParaRPr lang="en-US" altLang="ja-JP" dirty="0">
              <a:solidFill>
                <a:schemeClr val="tx1"/>
              </a:solidFill>
              <a:latin typeface="Arial" charset="0"/>
              <a:ea typeface="ＭＳ ゴシック" pitchFamily="49" charset="-128"/>
              <a:cs typeface="Arial" charset="0"/>
            </a:endParaRPr>
          </a:p>
          <a:p>
            <a:pPr algn="l" eaLnBrk="1" hangingPunct="1"/>
            <a:r>
              <a:rPr lang="ja-JP" altLang="en-US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開示すべき</a:t>
            </a:r>
            <a:r>
              <a:rPr lang="en-US" altLang="ja-JP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COI</a:t>
            </a:r>
            <a:r>
              <a:rPr lang="ja-JP" altLang="en-US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関係にある企業などはありません。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サブタイトル 2">
            <a:extLst>
              <a:ext uri="{FF2B5EF4-FFF2-40B4-BE49-F238E27FC236}">
                <a16:creationId xmlns:a16="http://schemas.microsoft.com/office/drawing/2014/main" id="{AFAA907D-E947-DEFA-C219-F20376F7E1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248" y="2624669"/>
            <a:ext cx="11443504" cy="539496"/>
          </a:xfrm>
          <a:ln w="12700">
            <a:noFill/>
          </a:ln>
        </p:spPr>
        <p:txBody>
          <a:bodyPr anchor="ctr"/>
          <a:lstStyle/>
          <a:p>
            <a:pPr algn="l" eaLnBrk="1" hangingPunct="1">
              <a:spcBef>
                <a:spcPts val="0"/>
              </a:spcBef>
            </a:pPr>
            <a:r>
              <a:rPr kumimoji="0" lang="ja-JP" altLang="en-US" sz="2400" b="1" dirty="0">
                <a:solidFill>
                  <a:schemeClr val="tx1"/>
                </a:solidFill>
                <a:latin typeface="ＭＳ Ｐゴシック" charset="-128"/>
              </a:rPr>
              <a:t>本発表演題に関連し、発表者全員について開示すべき</a:t>
            </a:r>
            <a:r>
              <a:rPr kumimoji="0" lang="en-US" altLang="ja-JP" sz="2400" b="1" dirty="0">
                <a:solidFill>
                  <a:schemeClr val="tx1"/>
                </a:solidFill>
                <a:latin typeface="ＭＳ Ｐゴシック" charset="-128"/>
              </a:rPr>
              <a:t>CO I </a:t>
            </a:r>
            <a:r>
              <a:rPr kumimoji="0" lang="ja-JP" altLang="en-US" sz="2400" b="1" dirty="0">
                <a:solidFill>
                  <a:schemeClr val="tx1"/>
                </a:solidFill>
                <a:latin typeface="ＭＳ Ｐゴシック" charset="-128"/>
              </a:rPr>
              <a:t>関係にある企業などとして、</a:t>
            </a:r>
            <a:endParaRPr kumimoji="0" lang="en-US" altLang="ja-JP" sz="2400" b="1" dirty="0">
              <a:solidFill>
                <a:schemeClr val="tx1"/>
              </a:solidFill>
              <a:latin typeface="ＭＳ Ｐゴシック" charset="-128"/>
            </a:endParaRP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20CE0FC4-113A-5F33-62D3-D19959633315}"/>
              </a:ext>
            </a:extLst>
          </p:cNvPr>
          <p:cNvSpPr txBox="1">
            <a:spLocks/>
          </p:cNvSpPr>
          <p:nvPr/>
        </p:nvSpPr>
        <p:spPr bwMode="auto">
          <a:xfrm>
            <a:off x="1231329" y="131552"/>
            <a:ext cx="9729342" cy="24355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j-cs"/>
              </a:rPr>
              <a:t>第</a:t>
            </a:r>
            <a:r>
              <a:rPr kumimoji="0" lang="en-US" altLang="ja-JP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j-cs"/>
              </a:rPr>
              <a:t>49</a:t>
            </a:r>
            <a:r>
              <a:rPr kumimoji="0" lang="ja-JP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j-cs"/>
              </a:rPr>
              <a:t>回日本リンパ学会総会</a:t>
            </a:r>
            <a:br>
              <a:rPr kumimoji="0" lang="en-US" altLang="ja-JP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j-cs"/>
              </a:rPr>
            </a:br>
            <a:r>
              <a:rPr kumimoji="0" lang="ja-JP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j-cs"/>
              </a:rPr>
              <a:t>ＣＯ Ｉ 開示</a:t>
            </a:r>
            <a:br>
              <a:rPr kumimoji="0" lang="en-US" altLang="ja-JP" sz="4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rPr>
            </a:br>
            <a:endParaRPr kumimoji="0" lang="en-US" altLang="ja-JP" sz="12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rPr>
              <a:t>筆頭発表者名：　○○　○○</a:t>
            </a:r>
            <a:endParaRPr kumimoji="1" lang="ja-JP" altLang="en-US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j-cs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BD8E8C2-8EC1-3DD8-83A4-FD2882389C1A}"/>
              </a:ext>
            </a:extLst>
          </p:cNvPr>
          <p:cNvSpPr txBox="1"/>
          <p:nvPr/>
        </p:nvSpPr>
        <p:spPr>
          <a:xfrm>
            <a:off x="2011680" y="3310128"/>
            <a:ext cx="816559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n-cs"/>
              </a:rPr>
              <a:t>① 顧問：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n-cs"/>
              </a:rPr>
              <a:t>			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n-cs"/>
              </a:rPr>
              <a:t>なし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n-cs"/>
              </a:rPr>
              <a:t>② 株保有・利益：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n-cs"/>
              </a:rPr>
              <a:t>		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n-cs"/>
              </a:rPr>
              <a:t>なし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n-cs"/>
              </a:rPr>
              <a:t>③ 特許使用料：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n-cs"/>
              </a:rPr>
              <a:t>		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n-cs"/>
              </a:rPr>
              <a:t>なし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n-cs"/>
              </a:rPr>
              <a:t>④ 講演料：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n-cs"/>
              </a:rPr>
              <a:t>			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n-cs"/>
              </a:rPr>
              <a:t>なし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n-cs"/>
              </a:rPr>
              <a:t>⑤ 原稿料：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n-cs"/>
              </a:rPr>
              <a:t>			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n-cs"/>
              </a:rPr>
              <a:t>なし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n-cs"/>
              </a:rPr>
              <a:t>⑥ 受託研究・共同研究費：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n-cs"/>
              </a:rPr>
              <a:t>	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n-cs"/>
              </a:rPr>
              <a:t>○○製薬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n-cs"/>
              </a:rPr>
              <a:t>⑦ 奨学寄付金：　 　　　　　　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n-cs"/>
              </a:rPr>
              <a:t>	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n-cs"/>
              </a:rPr>
              <a:t>○○製薬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n-cs"/>
              </a:rPr>
              <a:t>⑧ 寄付講座所属：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n-cs"/>
              </a:rPr>
              <a:t>		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n-cs"/>
              </a:rPr>
              <a:t>あり（○○製薬）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n-cs"/>
              </a:rPr>
              <a:t>⑨ 特別な便益の提供：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n-cs"/>
              </a:rPr>
              <a:t>	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n-cs"/>
              </a:rPr>
              <a:t>なし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171FBD8E-B640-5343-C830-27496EFA131B}"/>
              </a:ext>
            </a:extLst>
          </p:cNvPr>
          <p:cNvSpPr txBox="1">
            <a:spLocks/>
          </p:cNvSpPr>
          <p:nvPr/>
        </p:nvSpPr>
        <p:spPr bwMode="auto">
          <a:xfrm>
            <a:off x="420547" y="810229"/>
            <a:ext cx="11350906" cy="24355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j-cs"/>
              </a:rPr>
              <a:t>The 49th meeting of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j-cs"/>
              </a:rPr>
              <a:t>the Japanese Society for Lymphology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j-cs"/>
              </a:rPr>
              <a:t>COI Disclosure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ja-JP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rPr>
            </a:br>
            <a:r>
              <a:rPr kumimoji="0" lang="en-US" altLang="ja-JP" sz="4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rPr>
              <a:t>First author name</a:t>
            </a:r>
            <a:r>
              <a:rPr kumimoji="0" lang="ja-JP" altLang="en-US" sz="4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rPr>
              <a:t>：　○○　○○</a:t>
            </a:r>
            <a:endParaRPr kumimoji="1" lang="ja-JP" altLang="en-US" sz="4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j-cs"/>
            </a:endParaRPr>
          </a:p>
        </p:txBody>
      </p:sp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1A1BCC6E-7AD7-5396-9C11-CD4853D678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5889" y="4392258"/>
            <a:ext cx="8920222" cy="1290912"/>
          </a:xfrm>
          <a:ln w="12700">
            <a:noFill/>
          </a:ln>
        </p:spPr>
        <p:txBody>
          <a:bodyPr/>
          <a:lstStyle/>
          <a:p>
            <a:pPr algn="l" eaLnBrk="1" hangingPunct="1"/>
            <a:r>
              <a:rPr lang="en-US" altLang="ja-JP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The author has no conflict of interest to disclose with respect to this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637444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D8B3B2EC-76C7-7B96-20B6-99FB54114696}"/>
              </a:ext>
            </a:extLst>
          </p:cNvPr>
          <p:cNvSpPr txBox="1">
            <a:spLocks/>
          </p:cNvSpPr>
          <p:nvPr/>
        </p:nvSpPr>
        <p:spPr bwMode="auto">
          <a:xfrm>
            <a:off x="397398" y="69451"/>
            <a:ext cx="11559250" cy="18056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j-cs"/>
              </a:rPr>
              <a:t>The 49th meeting of the Japanese Society for Lymphology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+mj-cs"/>
              </a:rPr>
              <a:t>COI Disclosure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ja-JP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rPr>
            </a:br>
            <a:r>
              <a:rPr kumimoji="0" lang="en-US" altLang="ja-JP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rPr>
              <a:t>First author name</a:t>
            </a:r>
            <a:r>
              <a:rPr kumimoji="0" lang="ja-JP" alt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rPr>
              <a:t>：　○○　○○</a:t>
            </a:r>
            <a:endParaRPr kumimoji="1" lang="ja-JP" altLang="en-US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j-cs"/>
            </a:endParaRP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ED99B593-A539-AB9C-DC62-29ABA5117CA0}"/>
              </a:ext>
            </a:extLst>
          </p:cNvPr>
          <p:cNvSpPr txBox="1">
            <a:spLocks/>
          </p:cNvSpPr>
          <p:nvPr/>
        </p:nvSpPr>
        <p:spPr bwMode="auto">
          <a:xfrm>
            <a:off x="652040" y="2037171"/>
            <a:ext cx="11049966" cy="475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Entities such as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foundations, commercial sponsors, etc. involving potential conflict of interest requiring disclosure in relation to the presentation:</a:t>
            </a:r>
          </a:p>
          <a:p>
            <a:pPr marL="541338" marR="0" lvl="0" indent="-2762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Arial Unicode MS" panose="020B0604020202020204" pitchFamily="50" charset="-128"/>
                <a:cs typeface="Arial Unicode MS" panose="020B0604020202020204" pitchFamily="50" charset="-128"/>
              </a:rPr>
              <a:t>Advisor: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					AAA company</a:t>
            </a:r>
          </a:p>
          <a:p>
            <a:pPr marL="541338" marR="0" lvl="0" indent="-2762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ea"/>
              <a:buAutoNum type="arabicPeriod"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Stock ownership/capital gain:		BBB Publisher Co. Ltd.</a:t>
            </a:r>
          </a:p>
          <a:p>
            <a:pPr marL="541338" marR="0" lvl="0" indent="-2762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ea"/>
              <a:buAutoNum type="arabicPeriod"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Patent royalties:				CCC Ltd.</a:t>
            </a:r>
          </a:p>
          <a:p>
            <a:pPr marL="541338" marR="0" lvl="0" indent="-2762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ea"/>
              <a:buAutoNum type="arabicPeriod"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Lecture honoraria:			DDD</a:t>
            </a:r>
          </a:p>
          <a:p>
            <a:pPr marL="541338" marR="0" lvl="0" indent="-2762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ea"/>
              <a:buAutoNum type="arabicPeriod"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Writing fees:				EEE</a:t>
            </a:r>
          </a:p>
          <a:p>
            <a:pPr marL="541338" marR="0" lvl="0" indent="-2762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ea"/>
              <a:buAutoNum type="arabicPeriod"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Grants for commission/joint research:	FFF</a:t>
            </a:r>
          </a:p>
          <a:p>
            <a:pPr marL="541338" marR="0" lvl="0" indent="-2762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ea"/>
              <a:buAutoNum type="arabicPeriod"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Scholarship grants:			GGG</a:t>
            </a:r>
          </a:p>
          <a:p>
            <a:pPr marL="541338" marR="0" lvl="0" indent="-2762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ea"/>
              <a:buAutoNum type="arabicPeriod"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Endowed chair:				HHH</a:t>
            </a:r>
          </a:p>
          <a:p>
            <a:pPr marL="541338" marR="0" lvl="0" indent="-2762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ea"/>
              <a:buAutoNum type="arabicPeriod"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Gift or other forms of compensation:	III</a:t>
            </a:r>
          </a:p>
        </p:txBody>
      </p:sp>
    </p:spTree>
    <p:extLst>
      <p:ext uri="{BB962C8B-B14F-4D97-AF65-F5344CB8AC3E}">
        <p14:creationId xmlns:p14="http://schemas.microsoft.com/office/powerpoint/2010/main" val="198672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322</Words>
  <Application>Microsoft Office PowerPoint</Application>
  <PresentationFormat>ワイド画面</PresentationFormat>
  <Paragraphs>34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第49回日本リンパ学会総会 ＣＯ Ｉ開示 筆頭発表者名：　○○　○○</dc:title>
  <dc:creator>平島　正則</dc:creator>
  <cp:lastModifiedBy>平島　正則</cp:lastModifiedBy>
  <cp:revision>12</cp:revision>
  <dcterms:created xsi:type="dcterms:W3CDTF">2023-10-26T05:25:50Z</dcterms:created>
  <dcterms:modified xsi:type="dcterms:W3CDTF">2024-10-10T04:01:56Z</dcterms:modified>
</cp:coreProperties>
</file>