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10234613" cy="70993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AA806-D135-4999-A3A7-9D613FC9876E}" type="datetimeFigureOut">
              <a:rPr kumimoji="1" lang="ja-JP" altLang="en-US" smtClean="0"/>
              <a:t>2016/6/6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5CCC-959B-4906-B9EB-E640DF785F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7191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AA806-D135-4999-A3A7-9D613FC9876E}" type="datetimeFigureOut">
              <a:rPr kumimoji="1" lang="ja-JP" altLang="en-US" smtClean="0"/>
              <a:t>2016/6/6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55CCC-959B-4906-B9EB-E640DF785F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1486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39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ja-JP" altLang="ja-JP" sz="4000" smtClean="0">
                <a:solidFill>
                  <a:srgbClr val="000000"/>
                </a:solidFill>
              </a:rPr>
              <a:t>針刺し切創の原因器材</a:t>
            </a:r>
            <a:r>
              <a:rPr lang="en-US" altLang="ja-JP" sz="4000" smtClean="0">
                <a:solidFill>
                  <a:srgbClr val="000000"/>
                </a:solidFill>
              </a:rPr>
              <a:t/>
            </a:r>
            <a:br>
              <a:rPr lang="en-US" altLang="ja-JP" sz="4000" smtClean="0">
                <a:solidFill>
                  <a:srgbClr val="000000"/>
                </a:solidFill>
              </a:rPr>
            </a:br>
            <a:r>
              <a:rPr lang="ja-JP" altLang="en-US" sz="2000" smtClean="0">
                <a:solidFill>
                  <a:srgbClr val="000000"/>
                </a:solidFill>
                <a:latin typeface="+mn-ea"/>
              </a:rPr>
              <a:t>・</a:t>
            </a:r>
            <a:r>
              <a:rPr lang="en-US" altLang="ja-JP" sz="2000" smtClean="0">
                <a:solidFill>
                  <a:srgbClr val="000000"/>
                </a:solidFill>
                <a:latin typeface="+mn-ea"/>
              </a:rPr>
              <a:t>5</a:t>
            </a:r>
            <a:r>
              <a:rPr lang="ja-JP" altLang="ja-JP" sz="2000" smtClean="0">
                <a:solidFill>
                  <a:srgbClr val="000000"/>
                </a:solidFill>
                <a:latin typeface="+mn-ea"/>
              </a:rPr>
              <a:t>大原因器材は</a:t>
            </a:r>
            <a:r>
              <a:rPr lang="ja-JP" altLang="en-US" sz="2000" smtClean="0">
                <a:solidFill>
                  <a:srgbClr val="000000"/>
                </a:solidFill>
                <a:latin typeface="+mn-ea"/>
              </a:rPr>
              <a:t>、</a:t>
            </a:r>
            <a:r>
              <a:rPr lang="ja-JP" altLang="ja-JP" sz="2000" smtClean="0">
                <a:solidFill>
                  <a:srgbClr val="000000"/>
                </a:solidFill>
                <a:latin typeface="+mn-ea"/>
              </a:rPr>
              <a:t>注射針</a:t>
            </a:r>
            <a:r>
              <a:rPr lang="ja-JP" altLang="en-US" sz="2000" smtClean="0">
                <a:solidFill>
                  <a:srgbClr val="000000"/>
                </a:solidFill>
                <a:latin typeface="+mn-ea"/>
              </a:rPr>
              <a:t>、</a:t>
            </a:r>
            <a:r>
              <a:rPr lang="ja-JP" altLang="ja-JP" sz="2000" smtClean="0">
                <a:solidFill>
                  <a:srgbClr val="000000"/>
                </a:solidFill>
                <a:latin typeface="+mn-ea"/>
              </a:rPr>
              <a:t>縫合針</a:t>
            </a:r>
            <a:r>
              <a:rPr lang="ja-JP" altLang="en-US" sz="2000" smtClean="0">
                <a:solidFill>
                  <a:srgbClr val="000000"/>
                </a:solidFill>
                <a:latin typeface="+mn-ea"/>
              </a:rPr>
              <a:t>、</a:t>
            </a:r>
            <a:r>
              <a:rPr lang="ja-JP" altLang="ja-JP" sz="2000" smtClean="0">
                <a:solidFill>
                  <a:srgbClr val="000000"/>
                </a:solidFill>
                <a:latin typeface="+mn-ea"/>
              </a:rPr>
              <a:t>翼状針</a:t>
            </a:r>
            <a:r>
              <a:rPr lang="ja-JP" altLang="en-US" sz="2000" smtClean="0">
                <a:solidFill>
                  <a:srgbClr val="000000"/>
                </a:solidFill>
                <a:latin typeface="+mn-ea"/>
              </a:rPr>
              <a:t>、薬剤充填針、</a:t>
            </a:r>
            <a:r>
              <a:rPr lang="ja-JP" altLang="ja-JP" sz="2000" smtClean="0">
                <a:solidFill>
                  <a:srgbClr val="000000"/>
                </a:solidFill>
                <a:latin typeface="+mn-ea"/>
              </a:rPr>
              <a:t>静脈留置針</a:t>
            </a:r>
            <a:endParaRPr lang="ja-JP" altLang="en-US" sz="2000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702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 smtClean="0"/>
              <a:t>経験年数</a:t>
            </a:r>
            <a:r>
              <a:rPr lang="en-US" altLang="ja-JP" smtClean="0"/>
              <a:t>(%)</a:t>
            </a:r>
            <a:endParaRPr kumimoji="1" lang="ja-JP" altLang="en-US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26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発生月</a:t>
            </a:r>
            <a:r>
              <a:rPr kumimoji="1" lang="en-US" altLang="ja-JP" smtClean="0"/>
              <a:t>(</a:t>
            </a:r>
            <a:r>
              <a:rPr kumimoji="1" lang="ja-JP" altLang="en-US" smtClean="0"/>
              <a:t>％</a:t>
            </a:r>
            <a:r>
              <a:rPr kumimoji="1" lang="en-US" altLang="ja-JP" smtClean="0"/>
              <a:t>)</a:t>
            </a:r>
            <a:endParaRPr kumimoji="1" lang="ja-JP" altLang="en-US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25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 smtClean="0"/>
              <a:t>中空針のゲージ数 </a:t>
            </a:r>
            <a:r>
              <a:rPr lang="en-US" altLang="ja-JP" smtClean="0"/>
              <a:t>(%)</a:t>
            </a:r>
            <a:endParaRPr kumimoji="1" lang="ja-JP" altLang="en-US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767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smtClean="0">
                <a:solidFill>
                  <a:srgbClr val="0070C0"/>
                </a:solidFill>
              </a:rPr>
              <a:t>針刺し切創　</a:t>
            </a:r>
            <a:r>
              <a:rPr lang="en-US" altLang="ja-JP" b="1" smtClean="0">
                <a:solidFill>
                  <a:srgbClr val="0070C0"/>
                </a:solidFill>
              </a:rPr>
              <a:t>JES2015</a:t>
            </a:r>
            <a:r>
              <a:rPr lang="ja-JP" altLang="en-US" b="1" smtClean="0">
                <a:solidFill>
                  <a:srgbClr val="0070C0"/>
                </a:solidFill>
              </a:rPr>
              <a:t>　結果要約 １</a:t>
            </a:r>
            <a:endParaRPr lang="ja-JP" altLang="en-US" b="1" dirty="0" smtClean="0">
              <a:solidFill>
                <a:srgbClr val="0070C0"/>
              </a:solidFill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904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 b="1" smtClean="0">
                <a:solidFill>
                  <a:srgbClr val="0070C0"/>
                </a:solidFill>
              </a:rPr>
              <a:t>針刺し切創　</a:t>
            </a:r>
            <a:r>
              <a:rPr lang="en-US" altLang="ja-JP" sz="3200" b="1" smtClean="0">
                <a:solidFill>
                  <a:srgbClr val="0070C0"/>
                </a:solidFill>
              </a:rPr>
              <a:t>JES2015</a:t>
            </a:r>
            <a:r>
              <a:rPr lang="ja-JP" altLang="en-US" sz="3200" b="1" smtClean="0">
                <a:solidFill>
                  <a:srgbClr val="0070C0"/>
                </a:solidFill>
              </a:rPr>
              <a:t>　結果要約 </a:t>
            </a:r>
            <a:r>
              <a:rPr lang="en-US" altLang="ja-JP" sz="3200" b="1" smtClean="0">
                <a:solidFill>
                  <a:srgbClr val="0070C0"/>
                </a:solidFill>
              </a:rPr>
              <a:t>2</a:t>
            </a:r>
            <a:endParaRPr lang="ja-JP" altLang="en-US" sz="3200" dirty="0" smtClean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059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2800" smtClean="0"/>
              <a:t>エピネット日本版サーベイランス</a:t>
            </a:r>
            <a:r>
              <a:rPr kumimoji="1" lang="en-US" altLang="ja-JP" sz="2800" smtClean="0"/>
              <a:t>2015</a:t>
            </a:r>
            <a:r>
              <a:rPr kumimoji="1" lang="ja-JP" altLang="en-US" sz="2800" smtClean="0"/>
              <a:t>（</a:t>
            </a:r>
            <a:r>
              <a:rPr kumimoji="1" lang="en-US" altLang="ja-JP" sz="2800" smtClean="0"/>
              <a:t>JES2015</a:t>
            </a:r>
            <a:r>
              <a:rPr kumimoji="1" lang="ja-JP" altLang="en-US" sz="2800" smtClean="0"/>
              <a:t>）分析方法</a:t>
            </a:r>
            <a:r>
              <a:rPr kumimoji="1" lang="en-US" altLang="ja-JP" sz="2800" smtClean="0"/>
              <a:t/>
            </a:r>
            <a:br>
              <a:rPr kumimoji="1" lang="en-US" altLang="ja-JP" sz="2800" smtClean="0"/>
            </a:br>
            <a:r>
              <a:rPr lang="en-US" altLang="ja-JP" sz="3600" b="1" smtClean="0"/>
              <a:t>Episys B: </a:t>
            </a:r>
            <a:r>
              <a:rPr lang="ja-JP" altLang="en-US" sz="3600" b="1" smtClean="0"/>
              <a:t>皮膚・粘膜曝露</a:t>
            </a:r>
            <a:endParaRPr kumimoji="1" lang="ja-JP" altLang="en-US" sz="3600" b="1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187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4000" b="1" smtClean="0"/>
              <a:t>エピネット</a:t>
            </a:r>
            <a:r>
              <a:rPr kumimoji="1" lang="en-US" altLang="ja-JP" sz="4000" b="1" smtClean="0"/>
              <a:t>B</a:t>
            </a:r>
            <a:r>
              <a:rPr kumimoji="1" lang="ja-JP" altLang="en-US" sz="4000" b="1" smtClean="0"/>
              <a:t>（皮膚・粘膜曝露）</a:t>
            </a:r>
            <a:r>
              <a:rPr kumimoji="1" lang="en-US" altLang="ja-JP" sz="4000" b="1" smtClean="0"/>
              <a:t/>
            </a:r>
            <a:br>
              <a:rPr kumimoji="1" lang="en-US" altLang="ja-JP" sz="4000" b="1" smtClean="0"/>
            </a:br>
            <a:r>
              <a:rPr lang="ja-JP" altLang="en-US" sz="3600" smtClean="0"/>
              <a:t>報告施設数と曝露報告件数の推移</a:t>
            </a:r>
            <a:endParaRPr kumimoji="1" lang="ja-JP" altLang="en-US" sz="3600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891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100</a:t>
            </a:r>
            <a:r>
              <a:rPr kumimoji="1" lang="ja-JP" altLang="en-US" smtClean="0"/>
              <a:t>稼働床あたりの報告数の分布</a:t>
            </a:r>
            <a:r>
              <a:rPr kumimoji="1" lang="en-US" altLang="ja-JP" smtClean="0"/>
              <a:t/>
            </a:r>
            <a:br>
              <a:rPr kumimoji="1" lang="en-US" altLang="ja-JP" smtClean="0"/>
            </a:br>
            <a:r>
              <a:rPr lang="ja-JP" altLang="en-US" sz="4000" smtClean="0"/>
              <a:t>（</a:t>
            </a:r>
            <a:r>
              <a:rPr lang="en-US" altLang="ja-JP" sz="4000" smtClean="0"/>
              <a:t>2012</a:t>
            </a:r>
            <a:r>
              <a:rPr lang="ja-JP" altLang="en-US" sz="4000" smtClean="0"/>
              <a:t>年度）</a:t>
            </a:r>
            <a:endParaRPr kumimoji="1" lang="ja-JP" altLang="en-US" sz="4000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647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600" smtClean="0"/>
              <a:t>各職種の常勤換算職員数に占める</a:t>
            </a:r>
            <a:r>
              <a:rPr lang="en-US" altLang="ja-JP" sz="3600" smtClean="0"/>
              <a:t/>
            </a:r>
            <a:br>
              <a:rPr lang="en-US" altLang="ja-JP" sz="3600" smtClean="0"/>
            </a:br>
            <a:r>
              <a:rPr lang="ja-JP" altLang="en-US" sz="3600" smtClean="0"/>
              <a:t>曝露報告件数（</a:t>
            </a:r>
            <a:r>
              <a:rPr lang="en-US" altLang="ja-JP" sz="3600" smtClean="0"/>
              <a:t>2012</a:t>
            </a:r>
            <a:r>
              <a:rPr lang="ja-JP" altLang="en-US" sz="3600" smtClean="0"/>
              <a:t>年度）</a:t>
            </a:r>
            <a:endParaRPr kumimoji="1" lang="ja-JP" altLang="en-US" sz="3600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773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3200" smtClean="0">
                <a:solidFill>
                  <a:srgbClr val="0070C0"/>
                </a:solidFill>
                <a:latin typeface="HGP創英角ｺﾞｼｯｸUB" panose="020B0900000000000000" pitchFamily="50" charset="-128"/>
              </a:rPr>
              <a:t>地域別</a:t>
            </a:r>
            <a:r>
              <a:rPr lang="en-US" altLang="ja-JP" sz="3200" smtClean="0">
                <a:solidFill>
                  <a:srgbClr val="0070C0"/>
                </a:solidFill>
                <a:latin typeface="HGP創英角ｺﾞｼｯｸUB" panose="020B0900000000000000" pitchFamily="50" charset="-128"/>
              </a:rPr>
              <a:t>JES2015</a:t>
            </a:r>
            <a:r>
              <a:rPr lang="ja-JP" altLang="en-US" sz="3200" smtClean="0">
                <a:solidFill>
                  <a:srgbClr val="0070C0"/>
                </a:solidFill>
                <a:latin typeface="HGP創英角ｺﾞｼｯｸUB" panose="020B0900000000000000" pitchFamily="50" charset="-128"/>
              </a:rPr>
              <a:t>参加病院数：</a:t>
            </a:r>
            <a:r>
              <a:rPr lang="ja-JP" altLang="en-US" sz="3100" smtClean="0">
                <a:solidFill>
                  <a:srgbClr val="0070C0"/>
                </a:solidFill>
                <a:latin typeface="HGP創英角ｺﾞｼｯｸUB" panose="020B0900000000000000" pitchFamily="50" charset="-128"/>
              </a:rPr>
              <a:t>全</a:t>
            </a:r>
            <a:r>
              <a:rPr lang="en-US" altLang="ja-JP" sz="3100" smtClean="0">
                <a:solidFill>
                  <a:srgbClr val="0070C0"/>
                </a:solidFill>
                <a:latin typeface="HGP創英角ｺﾞｼｯｸUB" panose="020B0900000000000000" pitchFamily="50" charset="-128"/>
              </a:rPr>
              <a:t>93(34</a:t>
            </a:r>
            <a:r>
              <a:rPr lang="ja-JP" altLang="en-US" sz="3100" smtClean="0">
                <a:solidFill>
                  <a:srgbClr val="0070C0"/>
                </a:solidFill>
                <a:latin typeface="HGP創英角ｺﾞｼｯｸUB" panose="020B0900000000000000" pitchFamily="50" charset="-128"/>
              </a:rPr>
              <a:t>大学病院）</a:t>
            </a:r>
            <a:endParaRPr lang="ja-JP" altLang="en-US" sz="3100" dirty="0" smtClean="0">
              <a:solidFill>
                <a:srgbClr val="0070C0"/>
              </a:solidFill>
              <a:latin typeface="HGP創英角ｺﾞｼｯｸUB" panose="020B0900000000000000" pitchFamily="50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5646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皮膚・粘膜曝露の発生場所</a:t>
            </a:r>
            <a:endParaRPr kumimoji="1" lang="ja-JP" altLang="en-US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8208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3600" smtClean="0"/>
              <a:t>曝露源患者の感染症検査の陽性割合</a:t>
            </a:r>
            <a:r>
              <a:rPr kumimoji="1" lang="en-US" altLang="ja-JP" sz="3600" smtClean="0"/>
              <a:t/>
            </a:r>
            <a:br>
              <a:rPr kumimoji="1" lang="en-US" altLang="ja-JP" sz="3600" smtClean="0"/>
            </a:br>
            <a:r>
              <a:rPr lang="ja-JP" altLang="en-US" sz="2000" smtClean="0"/>
              <a:t>（母数は患者確定報告で未検査は除外）</a:t>
            </a:r>
            <a:endParaRPr kumimoji="1" lang="ja-JP" altLang="en-US" sz="2000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5781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3600" smtClean="0"/>
              <a:t>曝露した血液・体液の内訳</a:t>
            </a:r>
            <a:r>
              <a:rPr kumimoji="1" lang="en-US" altLang="ja-JP" smtClean="0"/>
              <a:t/>
            </a:r>
            <a:br>
              <a:rPr kumimoji="1" lang="en-US" altLang="ja-JP" smtClean="0"/>
            </a:br>
            <a:r>
              <a:rPr kumimoji="1" lang="ja-JP" altLang="en-US" sz="2200" smtClean="0"/>
              <a:t>（複数選択あり）</a:t>
            </a:r>
            <a:endParaRPr kumimoji="1" lang="ja-JP" altLang="en-US" sz="2200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0851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4000" smtClean="0"/>
              <a:t>曝露</a:t>
            </a:r>
            <a:r>
              <a:rPr kumimoji="1" lang="ja-JP" altLang="en-US" smtClean="0"/>
              <a:t>した臓器・組織・状態</a:t>
            </a:r>
            <a:r>
              <a:rPr kumimoji="1" lang="en-US" altLang="ja-JP" smtClean="0"/>
              <a:t/>
            </a:r>
            <a:br>
              <a:rPr kumimoji="1" lang="en-US" altLang="ja-JP" smtClean="0"/>
            </a:br>
            <a:r>
              <a:rPr lang="ja-JP" altLang="en-US" sz="2400" smtClean="0"/>
              <a:t>（複数部位選択あり）</a:t>
            </a:r>
            <a:endParaRPr kumimoji="1" lang="ja-JP" altLang="en-US" sz="2400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9537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曝露時の状況</a:t>
            </a:r>
            <a:r>
              <a:rPr kumimoji="1" lang="en-US" altLang="ja-JP" smtClean="0"/>
              <a:t/>
            </a:r>
            <a:br>
              <a:rPr kumimoji="1" lang="en-US" altLang="ja-JP" smtClean="0"/>
            </a:br>
            <a:r>
              <a:rPr lang="ja-JP" altLang="en-US" sz="2700" smtClean="0"/>
              <a:t>（複数選択あり）</a:t>
            </a:r>
            <a:endParaRPr kumimoji="1" lang="ja-JP" altLang="en-US" sz="2700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6912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曝露時の防護具使用</a:t>
            </a:r>
            <a:endParaRPr kumimoji="1" lang="ja-JP" altLang="en-US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3299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まとめ</a:t>
            </a:r>
            <a:r>
              <a:rPr kumimoji="1" lang="en-US" altLang="ja-JP" smtClean="0"/>
              <a:t>Ⅰ</a:t>
            </a:r>
            <a:endParaRPr kumimoji="1" lang="ja-JP" altLang="en-US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3633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まとめ</a:t>
            </a:r>
            <a:r>
              <a:rPr kumimoji="1" lang="en-US" altLang="ja-JP" smtClean="0"/>
              <a:t>Ⅱ</a:t>
            </a:r>
            <a:endParaRPr kumimoji="1" lang="ja-JP" altLang="en-US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0361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794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2400" smtClean="0"/>
              <a:t>　</a:t>
            </a:r>
            <a:r>
              <a:rPr lang="ja-JP" altLang="en-US" sz="3200" b="1" smtClean="0"/>
              <a:t>地方公務員　災害の現況 </a:t>
            </a:r>
            <a:r>
              <a:rPr lang="en-US" altLang="ja-JP" sz="3200" b="1" smtClean="0"/>
              <a:t>(</a:t>
            </a:r>
            <a:r>
              <a:rPr lang="ja-JP" altLang="en-US" sz="3200" b="1" smtClean="0"/>
              <a:t>平成</a:t>
            </a:r>
            <a:r>
              <a:rPr lang="en-US" altLang="ja-JP" sz="3200" b="1" smtClean="0"/>
              <a:t>25</a:t>
            </a:r>
            <a:r>
              <a:rPr lang="ja-JP" altLang="en-US" sz="3200" b="1" smtClean="0"/>
              <a:t>年度認定）</a:t>
            </a:r>
            <a:endParaRPr kumimoji="1" lang="ja-JP" altLang="en-US" sz="3200" b="1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671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9842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3900" smtClean="0">
                <a:solidFill>
                  <a:srgbClr val="0000FF"/>
                </a:solidFill>
              </a:rPr>
              <a:t>データを職業感染予防に活用するために</a:t>
            </a:r>
            <a:endParaRPr kumimoji="1" lang="ja-JP" altLang="en-US" sz="3900" dirty="0">
              <a:solidFill>
                <a:srgbClr val="0000FF"/>
              </a:solidFill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2439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【</a:t>
            </a:r>
            <a:r>
              <a:rPr lang="ja-JP" altLang="en-US" smtClean="0"/>
              <a:t>注意事項・免責事項</a:t>
            </a:r>
            <a:r>
              <a:rPr lang="en-US" altLang="ja-JP" smtClean="0"/>
              <a:t>】</a:t>
            </a:r>
            <a:endParaRPr lang="ja-JP" altLang="en-US" dirty="0" smtClean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93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580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発生状況（</a:t>
            </a:r>
            <a:r>
              <a:rPr lang="en-US" altLang="ja-JP" smtClean="0"/>
              <a:t>%</a:t>
            </a:r>
            <a:r>
              <a:rPr lang="ja-JP" altLang="en-US" smtClean="0"/>
              <a:t>）</a:t>
            </a:r>
            <a:endParaRPr lang="ja-JP" altLang="en-US" smtClean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918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800" smtClean="0">
                <a:latin typeface="Arial Narrow" panose="020B0606020202030204" pitchFamily="34" charset="0"/>
              </a:rPr>
              <a:t>参考：病床規模別の針刺し切創発生率</a:t>
            </a:r>
            <a:r>
              <a:rPr lang="en-US" altLang="ja-JP" sz="1400" smtClean="0">
                <a:latin typeface="Arial Narrow" panose="020B0606020202030204" pitchFamily="34" charset="0"/>
              </a:rPr>
              <a:t>(100</a:t>
            </a:r>
            <a:r>
              <a:rPr lang="ja-JP" altLang="en-US" sz="1400" smtClean="0">
                <a:latin typeface="Arial Narrow" panose="020B0606020202030204" pitchFamily="34" charset="0"/>
              </a:rPr>
              <a:t>稼働病床あたり、</a:t>
            </a:r>
            <a:r>
              <a:rPr lang="en-US" altLang="ja-JP" sz="1400" smtClean="0">
                <a:latin typeface="Arial Narrow" panose="020B0606020202030204" pitchFamily="34" charset="0"/>
              </a:rPr>
              <a:t>JES2011)</a:t>
            </a:r>
            <a:endParaRPr lang="ja-JP" altLang="en-US" sz="1400" smtClean="0">
              <a:latin typeface="Arial Narrow" panose="020B0606020202030204" pitchFamily="34" charset="0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484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 smtClean="0"/>
              <a:t>針さし曝露源患者の血液・体液の感染症情報（</a:t>
            </a:r>
            <a:r>
              <a:rPr lang="en-US" altLang="ja-JP" sz="3200" smtClean="0"/>
              <a:t>HCV</a:t>
            </a:r>
            <a:r>
              <a:rPr lang="ja-JP" altLang="en-US" sz="3200" smtClean="0"/>
              <a:t>）</a:t>
            </a:r>
            <a:endParaRPr lang="ja-JP" altLang="en-US" sz="3200" dirty="0" smtClean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378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600" smtClean="0">
                <a:solidFill>
                  <a:srgbClr val="000000"/>
                </a:solidFill>
                <a:latin typeface="ＭＳ Ｐゴシック" panose="020B0600070205080204" pitchFamily="50" charset="-128"/>
              </a:rPr>
              <a:t>安全器材による受傷の有無</a:t>
            </a:r>
            <a:endParaRPr lang="ja-JP" altLang="en-US" dirty="0" smtClean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955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曝露者の</a:t>
            </a:r>
            <a:r>
              <a:rPr lang="en-US" altLang="ja-JP" smtClean="0"/>
              <a:t>HBs</a:t>
            </a:r>
            <a:r>
              <a:rPr lang="ja-JP" altLang="ja-JP" smtClean="0"/>
              <a:t>抗体</a:t>
            </a:r>
            <a:r>
              <a:rPr lang="ja-JP" altLang="en-US" smtClean="0"/>
              <a:t>の</a:t>
            </a:r>
            <a:r>
              <a:rPr lang="ja-JP" altLang="ja-JP" smtClean="0"/>
              <a:t>割合</a:t>
            </a:r>
            <a:r>
              <a:rPr lang="en-US" altLang="ja-JP" smtClean="0"/>
              <a:t>(%)</a:t>
            </a:r>
            <a:endParaRPr kumimoji="1" lang="ja-JP" altLang="en-US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536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</Words>
  <Application>Microsoft Office PowerPoint</Application>
  <PresentationFormat>画面に合わせる (4:3)</PresentationFormat>
  <Paragraphs>27</Paragraphs>
  <Slides>31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31</vt:i4>
      </vt:variant>
    </vt:vector>
  </HeadingPairs>
  <TitlesOfParts>
    <vt:vector size="32" baseType="lpstr">
      <vt:lpstr>Office ​​テーマ</vt:lpstr>
      <vt:lpstr>PowerPoint プレゼンテーション</vt:lpstr>
      <vt:lpstr>地域別JES2015参加病院数：全93(34大学病院）</vt:lpstr>
      <vt:lpstr>PowerPoint プレゼンテーション</vt:lpstr>
      <vt:lpstr>PowerPoint プレゼンテーション</vt:lpstr>
      <vt:lpstr>発生状況（%）</vt:lpstr>
      <vt:lpstr>参考：病床規模別の針刺し切創発生率(100稼働病床あたり、JES2011)</vt:lpstr>
      <vt:lpstr>針さし曝露源患者の血液・体液の感染症情報（HCV）</vt:lpstr>
      <vt:lpstr>安全器材による受傷の有無</vt:lpstr>
      <vt:lpstr>曝露者のHBs抗体の割合(%)</vt:lpstr>
      <vt:lpstr>針刺し切創の原因器材 ・5大原因器材は、注射針、縫合針、翼状針、薬剤充填針、静脈留置針</vt:lpstr>
      <vt:lpstr>経験年数(%)</vt:lpstr>
      <vt:lpstr>発生月(％)</vt:lpstr>
      <vt:lpstr>中空針のゲージ数 (%)</vt:lpstr>
      <vt:lpstr>針刺し切創　JES2015　結果要約 １</vt:lpstr>
      <vt:lpstr>針刺し切創　JES2015　結果要約 2</vt:lpstr>
      <vt:lpstr>エピネット日本版サーベイランス2015（JES2015）分析方法 Episys B: 皮膚・粘膜曝露</vt:lpstr>
      <vt:lpstr>エピネットB（皮膚・粘膜曝露） 報告施設数と曝露報告件数の推移</vt:lpstr>
      <vt:lpstr>100稼働床あたりの報告数の分布 （2012年度）</vt:lpstr>
      <vt:lpstr>各職種の常勤換算職員数に占める 曝露報告件数（2012年度）</vt:lpstr>
      <vt:lpstr>皮膚・粘膜曝露の発生場所</vt:lpstr>
      <vt:lpstr>曝露源患者の感染症検査の陽性割合 （母数は患者確定報告で未検査は除外）</vt:lpstr>
      <vt:lpstr>曝露した血液・体液の内訳 （複数選択あり）</vt:lpstr>
      <vt:lpstr>曝露した臓器・組織・状態 （複数部位選択あり）</vt:lpstr>
      <vt:lpstr>曝露時の状況 （複数選択あり）</vt:lpstr>
      <vt:lpstr>曝露時の防護具使用</vt:lpstr>
      <vt:lpstr>まとめⅠ</vt:lpstr>
      <vt:lpstr>まとめⅡ</vt:lpstr>
      <vt:lpstr>PowerPoint プレゼンテーション</vt:lpstr>
      <vt:lpstr>　地方公務員　災害の現況 (平成25年度認定）</vt:lpstr>
      <vt:lpstr>データを職業感染予防に活用するために</vt:lpstr>
      <vt:lpstr>【注意事項・免責事項】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</dc:creator>
  <cp:lastModifiedBy>USER</cp:lastModifiedBy>
  <cp:revision>1</cp:revision>
  <dcterms:created xsi:type="dcterms:W3CDTF">2016-06-06T04:27:22Z</dcterms:created>
  <dcterms:modified xsi:type="dcterms:W3CDTF">2016-06-06T04:27:22Z</dcterms:modified>
</cp:coreProperties>
</file>