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42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E3DF6-DFC7-401A-8225-A4661340F2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0FE91-63DE-49BE-BEB5-64747CAC74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924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DCBD45-B395-46F5-BD22-CA887B960FDB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09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44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3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85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24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944111" y="274647"/>
            <a:ext cx="30861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11" y="274647"/>
            <a:ext cx="90551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50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19"/>
            <a:ext cx="10363200" cy="1362075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1pPr>
            <a:lvl2pPr marL="304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593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388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184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398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778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574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370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08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4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4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84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96" indent="0">
              <a:buNone/>
              <a:defRPr sz="1334" b="1"/>
            </a:lvl2pPr>
            <a:lvl3pPr marL="609593" indent="0">
              <a:buNone/>
              <a:defRPr sz="1200" b="1"/>
            </a:lvl3pPr>
            <a:lvl4pPr marL="914388" indent="0">
              <a:buNone/>
              <a:defRPr sz="1067" b="1"/>
            </a:lvl4pPr>
            <a:lvl5pPr marL="1219184" indent="0">
              <a:buNone/>
              <a:defRPr sz="1067" b="1"/>
            </a:lvl5pPr>
            <a:lvl6pPr marL="1523981" indent="0">
              <a:buNone/>
              <a:defRPr sz="1067" b="1"/>
            </a:lvl6pPr>
            <a:lvl7pPr marL="1828778" indent="0">
              <a:buNone/>
              <a:defRPr sz="1067" b="1"/>
            </a:lvl7pPr>
            <a:lvl8pPr marL="2133574" indent="0">
              <a:buNone/>
              <a:defRPr sz="1067" b="1"/>
            </a:lvl8pPr>
            <a:lvl9pPr marL="2438370" indent="0">
              <a:buNone/>
              <a:defRPr sz="106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600"/>
            </a:lvl1pPr>
            <a:lvl2pPr>
              <a:defRPr sz="1334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80" y="1535113"/>
            <a:ext cx="5389033" cy="63976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96" indent="0">
              <a:buNone/>
              <a:defRPr sz="1334" b="1"/>
            </a:lvl2pPr>
            <a:lvl3pPr marL="609593" indent="0">
              <a:buNone/>
              <a:defRPr sz="1200" b="1"/>
            </a:lvl3pPr>
            <a:lvl4pPr marL="914388" indent="0">
              <a:buNone/>
              <a:defRPr sz="1067" b="1"/>
            </a:lvl4pPr>
            <a:lvl5pPr marL="1219184" indent="0">
              <a:buNone/>
              <a:defRPr sz="1067" b="1"/>
            </a:lvl5pPr>
            <a:lvl6pPr marL="1523981" indent="0">
              <a:buNone/>
              <a:defRPr sz="1067" b="1"/>
            </a:lvl6pPr>
            <a:lvl7pPr marL="1828778" indent="0">
              <a:buNone/>
              <a:defRPr sz="1067" b="1"/>
            </a:lvl7pPr>
            <a:lvl8pPr marL="2133574" indent="0">
              <a:buNone/>
              <a:defRPr sz="1067" b="1"/>
            </a:lvl8pPr>
            <a:lvl9pPr marL="2438370" indent="0">
              <a:buNone/>
              <a:defRPr sz="106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80" y="2174875"/>
            <a:ext cx="5389033" cy="3951288"/>
          </a:xfrm>
        </p:spPr>
        <p:txBody>
          <a:bodyPr/>
          <a:lstStyle>
            <a:lvl1pPr>
              <a:defRPr sz="1600"/>
            </a:lvl1pPr>
            <a:lvl2pPr>
              <a:defRPr sz="1334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41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91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26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133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60"/>
            <a:ext cx="6815667" cy="585311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4"/>
            </a:lvl4pPr>
            <a:lvl5pPr>
              <a:defRPr sz="1334"/>
            </a:lvl5pPr>
            <a:lvl6pPr>
              <a:defRPr sz="1334"/>
            </a:lvl6pPr>
            <a:lvl7pPr>
              <a:defRPr sz="1334"/>
            </a:lvl7pPr>
            <a:lvl8pPr>
              <a:defRPr sz="1334"/>
            </a:lvl8pPr>
            <a:lvl9pPr>
              <a:defRPr sz="133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933"/>
            </a:lvl1pPr>
            <a:lvl2pPr marL="304796" indent="0">
              <a:buNone/>
              <a:defRPr sz="800"/>
            </a:lvl2pPr>
            <a:lvl3pPr marL="609593" indent="0">
              <a:buNone/>
              <a:defRPr sz="667"/>
            </a:lvl3pPr>
            <a:lvl4pPr marL="914388" indent="0">
              <a:buNone/>
              <a:defRPr sz="600"/>
            </a:lvl4pPr>
            <a:lvl5pPr marL="1219184" indent="0">
              <a:buNone/>
              <a:defRPr sz="600"/>
            </a:lvl5pPr>
            <a:lvl6pPr marL="1523981" indent="0">
              <a:buNone/>
              <a:defRPr sz="600"/>
            </a:lvl6pPr>
            <a:lvl7pPr marL="1828778" indent="0">
              <a:buNone/>
              <a:defRPr sz="600"/>
            </a:lvl7pPr>
            <a:lvl8pPr marL="2133574" indent="0">
              <a:buNone/>
              <a:defRPr sz="600"/>
            </a:lvl8pPr>
            <a:lvl9pPr marL="2438370" indent="0">
              <a:buNone/>
              <a:defRPr sz="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43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33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133"/>
            </a:lvl1pPr>
            <a:lvl2pPr marL="304796" indent="0">
              <a:buNone/>
              <a:defRPr sz="1867"/>
            </a:lvl2pPr>
            <a:lvl3pPr marL="609593" indent="0">
              <a:buNone/>
              <a:defRPr sz="1600"/>
            </a:lvl3pPr>
            <a:lvl4pPr marL="914388" indent="0">
              <a:buNone/>
              <a:defRPr sz="1334"/>
            </a:lvl4pPr>
            <a:lvl5pPr marL="1219184" indent="0">
              <a:buNone/>
              <a:defRPr sz="1334"/>
            </a:lvl5pPr>
            <a:lvl6pPr marL="1523981" indent="0">
              <a:buNone/>
              <a:defRPr sz="1334"/>
            </a:lvl6pPr>
            <a:lvl7pPr marL="1828778" indent="0">
              <a:buNone/>
              <a:defRPr sz="1334"/>
            </a:lvl7pPr>
            <a:lvl8pPr marL="2133574" indent="0">
              <a:buNone/>
              <a:defRPr sz="1334"/>
            </a:lvl8pPr>
            <a:lvl9pPr marL="2438370" indent="0">
              <a:buNone/>
              <a:defRPr sz="133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933"/>
            </a:lvl1pPr>
            <a:lvl2pPr marL="304796" indent="0">
              <a:buNone/>
              <a:defRPr sz="800"/>
            </a:lvl2pPr>
            <a:lvl3pPr marL="609593" indent="0">
              <a:buNone/>
              <a:defRPr sz="667"/>
            </a:lvl3pPr>
            <a:lvl4pPr marL="914388" indent="0">
              <a:buNone/>
              <a:defRPr sz="600"/>
            </a:lvl4pPr>
            <a:lvl5pPr marL="1219184" indent="0">
              <a:buNone/>
              <a:defRPr sz="600"/>
            </a:lvl5pPr>
            <a:lvl6pPr marL="1523981" indent="0">
              <a:buNone/>
              <a:defRPr sz="600"/>
            </a:lvl6pPr>
            <a:lvl7pPr marL="1828778" indent="0">
              <a:buNone/>
              <a:defRPr sz="600"/>
            </a:lvl7pPr>
            <a:lvl8pPr marL="2133574" indent="0">
              <a:buNone/>
              <a:defRPr sz="600"/>
            </a:lvl8pPr>
            <a:lvl9pPr marL="2438370" indent="0">
              <a:buNone/>
              <a:defRPr sz="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83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9DF9-4A1A-4685-80EB-EFF61FB92EFE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6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481E0-AE96-4A80-95EB-03128F0661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6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593" rtl="0" eaLnBrk="1" latinLnBrk="0" hangingPunct="1">
        <a:spcBef>
          <a:spcPct val="0"/>
        </a:spcBef>
        <a:buNone/>
        <a:defRPr kumimoji="1"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293" indent="-190497" algn="l" defTabSz="609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1991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787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4pPr>
      <a:lvl5pPr marL="1371583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5pPr>
      <a:lvl6pPr marL="1676379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6pPr>
      <a:lvl7pPr marL="1981175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7pPr>
      <a:lvl8pPr marL="2285972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8pPr>
      <a:lvl9pPr marL="2590767" indent="-152399" algn="l" defTabSz="60959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796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593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88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184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3981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778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574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370" algn="l" defTabSz="609593" rtl="0" eaLnBrk="1" latinLnBrk="0" hangingPunct="1"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>
            <a:off x="2412942" y="2084851"/>
            <a:ext cx="1536173" cy="4480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504B958-A600-B9F8-BA4F-551170873625}"/>
              </a:ext>
            </a:extLst>
          </p:cNvPr>
          <p:cNvSpPr txBox="1">
            <a:spLocks/>
          </p:cNvSpPr>
          <p:nvPr/>
        </p:nvSpPr>
        <p:spPr>
          <a:xfrm>
            <a:off x="-516243" y="2351350"/>
            <a:ext cx="12460105" cy="107049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81280" tIns="40640" rIns="81280" bIns="8128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79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   　　</a:t>
            </a:r>
            <a:endParaRPr kumimoji="1" lang="en-US" altLang="ja-JP" sz="1779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　　</a:t>
            </a:r>
            <a:r>
              <a:rPr kumimoji="1" lang="en-US" altLang="ja-JP" sz="36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JOPBS </a:t>
            </a:r>
            <a:r>
              <a:rPr kumimoji="1" lang="en-US" altLang="ja-JP" sz="3600" b="1" i="0" u="none" strike="noStrike" kern="1200" cap="all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　　</a:t>
            </a:r>
            <a:endParaRPr kumimoji="1" lang="en-US" altLang="ja-JP" sz="2800" b="0" i="0" u="none" strike="noStrike" kern="1200" cap="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6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</a:t>
            </a:r>
            <a:r>
              <a:rPr kumimoji="1" lang="ja-JP" altLang="en-US" sz="2844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</a:t>
            </a:r>
            <a:r>
              <a:rPr kumimoji="1" lang="ja-JP" altLang="en-US" sz="18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j-cs"/>
              </a:rPr>
              <a:t>　</a:t>
            </a:r>
          </a:p>
        </p:txBody>
      </p:sp>
      <p:sp>
        <p:nvSpPr>
          <p:cNvPr id="30" name="サブタイトル 2">
            <a:extLst>
              <a:ext uri="{FF2B5EF4-FFF2-40B4-BE49-F238E27FC236}">
                <a16:creationId xmlns:a16="http://schemas.microsoft.com/office/drawing/2014/main" id="{82468929-4426-7B94-A04D-5BBE40F22A10}"/>
              </a:ext>
            </a:extLst>
          </p:cNvPr>
          <p:cNvSpPr txBox="1">
            <a:spLocks/>
          </p:cNvSpPr>
          <p:nvPr/>
        </p:nvSpPr>
        <p:spPr>
          <a:xfrm>
            <a:off x="370003" y="1909249"/>
            <a:ext cx="11068215" cy="2282438"/>
          </a:xfrm>
          <a:prstGeom prst="rect">
            <a:avLst/>
          </a:prstGeom>
        </p:spPr>
        <p:txBody>
          <a:bodyPr>
            <a:noAutofit/>
          </a:bodyPr>
          <a:lstStyle>
            <a:lvl1pPr marL="228597" indent="-228597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93" indent="-190497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1991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6787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583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76379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81175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5972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0767" indent="-152399" algn="l" defTabSz="60959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7" marR="0" lvl="0" indent="-228597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Aesthetic Breast shaping in DIEP Flap Breast Reconstruction</a:t>
            </a: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ja-JP" sz="2000" b="1" dirty="0">
              <a:solidFill>
                <a:srgbClr val="002060"/>
              </a:solidFill>
              <a:latin typeface="Calibri"/>
              <a:ea typeface="BIZ UDPゴシック" panose="020B0400000000000000" pitchFamily="50" charset="-128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T</a:t>
            </a:r>
            <a:r>
              <a:rPr lang="en-US" altLang="ja-JP" sz="2800" b="1" u="sng" dirty="0">
                <a:solidFill>
                  <a:srgbClr val="002060"/>
                </a:solidFill>
                <a:latin typeface="Calibri"/>
                <a:ea typeface="BIZ UDPゴシック" panose="020B0400000000000000" pitchFamily="50" charset="-128"/>
              </a:rPr>
              <a:t> Satake</a:t>
            </a:r>
            <a:r>
              <a:rPr kumimoji="1" lang="en-US" altLang="ja-JP" sz="28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, S Onoda</a:t>
            </a: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 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Department of Plastic, Reconstructive and Aesthetic Surgery,</a:t>
            </a: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University of Toyama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BIZ UDPゴシック" panose="020B0400000000000000" pitchFamily="50" charset="-128"/>
                <a:cs typeface="+mn-cs"/>
              </a:rPr>
              <a:t> </a:t>
            </a:r>
          </a:p>
          <a:p>
            <a:pPr marL="228597" marR="0" lvl="0" indent="-228597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  <a:p>
            <a:pPr marL="228597" marR="0" lvl="0" indent="-228597" algn="r" defTabSz="60959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C039ED-D7C3-3527-A441-C3C8F8AC1128}"/>
              </a:ext>
            </a:extLst>
          </p:cNvPr>
          <p:cNvSpPr txBox="1"/>
          <p:nvPr/>
        </p:nvSpPr>
        <p:spPr>
          <a:xfrm>
            <a:off x="2632176" y="2937619"/>
            <a:ext cx="84880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DIEP flap</a:t>
            </a:r>
            <a:r>
              <a:rPr lang="ja-JP" altLang="en-US" dirty="0"/>
              <a:t>を用いた乳房再建における整容的な乳房マウンドの作成について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99B42E-BF4D-1928-8A22-FBFD43F240FE}"/>
              </a:ext>
            </a:extLst>
          </p:cNvPr>
          <p:cNvSpPr txBox="1"/>
          <p:nvPr/>
        </p:nvSpPr>
        <p:spPr>
          <a:xfrm>
            <a:off x="9116172" y="4781071"/>
            <a:ext cx="2484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佐武利彦　小野田　聡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7657A3-FF8D-0187-53FA-66900D901F49}"/>
              </a:ext>
            </a:extLst>
          </p:cNvPr>
          <p:cNvSpPr txBox="1"/>
          <p:nvPr/>
        </p:nvSpPr>
        <p:spPr>
          <a:xfrm>
            <a:off x="7833479" y="5969576"/>
            <a:ext cx="6718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富山大学　形成再建外科・美容外科</a:t>
            </a:r>
          </a:p>
        </p:txBody>
      </p:sp>
    </p:spTree>
    <p:extLst>
      <p:ext uri="{BB962C8B-B14F-4D97-AF65-F5344CB8AC3E}">
        <p14:creationId xmlns:p14="http://schemas.microsoft.com/office/powerpoint/2010/main" val="578892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ワイド画面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Trebuchet MS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利彦 佐武</dc:creator>
  <cp:lastModifiedBy>鈴木伸征</cp:lastModifiedBy>
  <cp:revision>2</cp:revision>
  <dcterms:created xsi:type="dcterms:W3CDTF">2025-09-15T12:14:30Z</dcterms:created>
  <dcterms:modified xsi:type="dcterms:W3CDTF">2025-10-07T02:30:43Z</dcterms:modified>
</cp:coreProperties>
</file>