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1500" y="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1F705-5A75-463C-A6FA-78F0813311AF}" type="datetimeFigureOut">
              <a:rPr kumimoji="1" lang="ja-JP" altLang="en-US" smtClean="0"/>
              <a:t>2026/2/26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9460F-D985-4AFD-9C46-313CEF89E6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35121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1F705-5A75-463C-A6FA-78F0813311AF}" type="datetimeFigureOut">
              <a:rPr kumimoji="1" lang="ja-JP" altLang="en-US" smtClean="0"/>
              <a:t>2026/2/26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9460F-D985-4AFD-9C46-313CEF89E6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160635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1F705-5A75-463C-A6FA-78F0813311AF}" type="datetimeFigureOut">
              <a:rPr kumimoji="1" lang="ja-JP" altLang="en-US" smtClean="0"/>
              <a:t>2026/2/26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9460F-D985-4AFD-9C46-313CEF89E6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458777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1F705-5A75-463C-A6FA-78F0813311AF}" type="datetimeFigureOut">
              <a:rPr kumimoji="1" lang="ja-JP" altLang="en-US" smtClean="0"/>
              <a:t>2026/2/26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9460F-D985-4AFD-9C46-313CEF89E6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77773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1F705-5A75-463C-A6FA-78F0813311AF}" type="datetimeFigureOut">
              <a:rPr kumimoji="1" lang="ja-JP" altLang="en-US" smtClean="0"/>
              <a:t>2026/2/26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9460F-D985-4AFD-9C46-313CEF89E6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627372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1F705-5A75-463C-A6FA-78F0813311AF}" type="datetimeFigureOut">
              <a:rPr kumimoji="1" lang="ja-JP" altLang="en-US" smtClean="0"/>
              <a:t>2026/2/26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9460F-D985-4AFD-9C46-313CEF89E6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143186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1F705-5A75-463C-A6FA-78F0813311AF}" type="datetimeFigureOut">
              <a:rPr kumimoji="1" lang="ja-JP" altLang="en-US" smtClean="0"/>
              <a:t>2026/2/26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9460F-D985-4AFD-9C46-313CEF89E6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483680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1F705-5A75-463C-A6FA-78F0813311AF}" type="datetimeFigureOut">
              <a:rPr kumimoji="1" lang="ja-JP" altLang="en-US" smtClean="0"/>
              <a:t>2026/2/26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9460F-D985-4AFD-9C46-313CEF89E6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284579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1F705-5A75-463C-A6FA-78F0813311AF}" type="datetimeFigureOut">
              <a:rPr kumimoji="1" lang="ja-JP" altLang="en-US" smtClean="0"/>
              <a:t>2026/2/26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9460F-D985-4AFD-9C46-313CEF89E6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789334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1F705-5A75-463C-A6FA-78F0813311AF}" type="datetimeFigureOut">
              <a:rPr kumimoji="1" lang="ja-JP" altLang="en-US" smtClean="0"/>
              <a:t>2026/2/26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9460F-D985-4AFD-9C46-313CEF89E6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484484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1F705-5A75-463C-A6FA-78F0813311AF}" type="datetimeFigureOut">
              <a:rPr kumimoji="1" lang="ja-JP" altLang="en-US" smtClean="0"/>
              <a:t>2026/2/26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9460F-D985-4AFD-9C46-313CEF89E6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867973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91F705-5A75-463C-A6FA-78F0813311AF}" type="datetimeFigureOut">
              <a:rPr kumimoji="1" lang="ja-JP" altLang="en-US" smtClean="0"/>
              <a:t>2026/2/26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79460F-D985-4AFD-9C46-313CEF89E6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88556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474662" y="692696"/>
            <a:ext cx="8237537" cy="2123658"/>
          </a:xfrm>
          <a:prstGeom prst="rect">
            <a:avLst/>
          </a:prstGeom>
        </p:spPr>
        <p:txBody>
          <a:bodyPr vert="horz" lIns="91440" tIns="45720" rIns="91440" bIns="45720" rtlCol="0" anchor="ctr">
            <a:sp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CN" altLang="en-US" dirty="0">
                <a:solidFill>
                  <a:srgbClr val="1C1C1C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第</a:t>
            </a:r>
            <a:r>
              <a:rPr kumimoji="0" lang="en-US" altLang="ja-JP" dirty="0">
                <a:solidFill>
                  <a:srgbClr val="1C1C1C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59</a:t>
            </a:r>
            <a:r>
              <a:rPr kumimoji="0" lang="zh-CN" altLang="en-US" dirty="0">
                <a:solidFill>
                  <a:srgbClr val="1C1C1C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回日本胸部外科学会</a:t>
            </a:r>
            <a:endParaRPr kumimoji="0" lang="en-US" altLang="zh-CN" dirty="0">
              <a:solidFill>
                <a:srgbClr val="1C1C1C"/>
              </a:solidFill>
              <a:latin typeface="MS UI Gothic" panose="020B0600070205080204" pitchFamily="50" charset="-128"/>
              <a:ea typeface="MS UI Gothic" panose="020B0600070205080204" pitchFamily="50" charset="-128"/>
            </a:endParaRPr>
          </a:p>
          <a:p>
            <a:r>
              <a:rPr kumimoji="0" lang="zh-CN" altLang="en-US" dirty="0">
                <a:solidFill>
                  <a:srgbClr val="1C1C1C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九州地方会総会</a:t>
            </a:r>
          </a:p>
          <a:p>
            <a:r>
              <a:rPr kumimoji="0" lang="en-US" altLang="ja-JP" dirty="0">
                <a:solidFill>
                  <a:srgbClr val="1C1C1C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COI</a:t>
            </a:r>
            <a:r>
              <a:rPr kumimoji="0" lang="ja-JP" altLang="en-US" dirty="0">
                <a:solidFill>
                  <a:srgbClr val="1C1C1C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の開示</a:t>
            </a:r>
            <a:endParaRPr kumimoji="0" lang="en-US" altLang="ja-JP" sz="2400" dirty="0">
              <a:solidFill>
                <a:srgbClr val="1C1C1C"/>
              </a:solidFill>
              <a:latin typeface="MS UI Gothic" panose="020B0600070205080204" pitchFamily="50" charset="-128"/>
              <a:ea typeface="MS UI Gothic" panose="020B0600070205080204" pitchFamily="50" charset="-128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1246188" y="3568998"/>
            <a:ext cx="6615112" cy="1300162"/>
          </a:xfrm>
          <a:prstGeom prst="rect">
            <a:avLst/>
          </a:prstGeom>
        </p:spPr>
        <p:txBody>
          <a:bodyPr vert="horz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Tx/>
              <a:buNone/>
            </a:pPr>
            <a:r>
              <a:rPr kumimoji="0" lang="ja-JP" altLang="en-US" sz="3600" dirty="0">
                <a:solidFill>
                  <a:srgbClr val="D60093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演題発表に際し、</a:t>
            </a:r>
            <a:endParaRPr kumimoji="0" lang="en-US" altLang="ja-JP" sz="3600" dirty="0">
              <a:solidFill>
                <a:srgbClr val="D60093"/>
              </a:solidFill>
              <a:latin typeface="MS UI Gothic" panose="020B0600070205080204" pitchFamily="50" charset="-128"/>
              <a:ea typeface="MS UI Gothic" panose="020B0600070205080204" pitchFamily="50" charset="-128"/>
            </a:endParaRPr>
          </a:p>
          <a:p>
            <a:pPr>
              <a:buFontTx/>
              <a:buNone/>
            </a:pPr>
            <a:r>
              <a:rPr kumimoji="0" lang="ja-JP" altLang="en-US" sz="3600" dirty="0">
                <a:solidFill>
                  <a:srgbClr val="D60093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開示すべき</a:t>
            </a:r>
            <a:r>
              <a:rPr kumimoji="0" lang="en-US" altLang="ja-JP" sz="3600" dirty="0">
                <a:solidFill>
                  <a:srgbClr val="D60093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COI</a:t>
            </a:r>
            <a:r>
              <a:rPr kumimoji="0" lang="ja-JP" altLang="en-US" sz="3600" dirty="0">
                <a:solidFill>
                  <a:srgbClr val="D60093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はありません。</a:t>
            </a:r>
            <a:endParaRPr kumimoji="0" lang="en-US" altLang="ja-JP" sz="2800" dirty="0">
              <a:solidFill>
                <a:srgbClr val="D60093"/>
              </a:solidFill>
              <a:latin typeface="MS UI Gothic" panose="020B0600070205080204" pitchFamily="50" charset="-128"/>
              <a:ea typeface="MS UI Gothic" panose="020B0600070205080204" pitchFamily="50" charset="-128"/>
            </a:endParaRPr>
          </a:p>
        </p:txBody>
      </p:sp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1878013" y="5324475"/>
            <a:ext cx="5430837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1pPr>
            <a:lvl2pPr marL="37931725" indent="-37474525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2pPr>
            <a:lvl3pPr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3pPr>
            <a:lvl4pPr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4pPr>
            <a:lvl5pPr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9pPr>
          </a:lstStyle>
          <a:p>
            <a:r>
              <a:rPr kumimoji="0" lang="ja-JP" altLang="en-US" sz="3600">
                <a:solidFill>
                  <a:srgbClr val="1C1C1C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筆頭演者：</a:t>
            </a:r>
            <a:r>
              <a:rPr kumimoji="0" lang="en-US" altLang="ja-JP" sz="3600">
                <a:solidFill>
                  <a:srgbClr val="1C1C1C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○○</a:t>
            </a:r>
            <a:r>
              <a:rPr kumimoji="0" lang="ja-JP" altLang="en-US" sz="3600">
                <a:solidFill>
                  <a:srgbClr val="1C1C1C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　</a:t>
            </a:r>
            <a:r>
              <a:rPr kumimoji="0" lang="en-US" altLang="ja-JP" sz="3600">
                <a:solidFill>
                  <a:srgbClr val="1C1C1C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○○</a:t>
            </a:r>
          </a:p>
        </p:txBody>
      </p:sp>
      <p:sp>
        <p:nvSpPr>
          <p:cNvPr id="7" name="Line 7"/>
          <p:cNvSpPr>
            <a:spLocks noChangeShapeType="1"/>
          </p:cNvSpPr>
          <p:nvPr/>
        </p:nvSpPr>
        <p:spPr bwMode="auto">
          <a:xfrm>
            <a:off x="1878013" y="6008688"/>
            <a:ext cx="54133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ja-JP" altLang="en-US">
              <a:latin typeface="MS UI Gothic" panose="020B0600070205080204" pitchFamily="50" charset="-128"/>
              <a:ea typeface="MS UI Gothic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2878706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Grp="1" noChangeArrowheads="1"/>
          </p:cNvSpPr>
          <p:nvPr>
            <p:ph idx="1"/>
          </p:nvPr>
        </p:nvSpPr>
        <p:spPr>
          <a:xfrm>
            <a:off x="1246188" y="3356992"/>
            <a:ext cx="6615112" cy="1300162"/>
          </a:xfrm>
        </p:spPr>
        <p:txBody>
          <a:bodyPr>
            <a:spAutoFit/>
          </a:bodyPr>
          <a:lstStyle/>
          <a:p>
            <a:pPr marL="0" indent="0" algn="ctr" eaLnBrk="1" hangingPunct="1">
              <a:buFontTx/>
              <a:buNone/>
            </a:pPr>
            <a:r>
              <a:rPr kumimoji="0" lang="en-US" altLang="ja-JP" sz="3600" dirty="0">
                <a:solidFill>
                  <a:srgbClr val="D60093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○○○○</a:t>
            </a:r>
            <a:r>
              <a:rPr kumimoji="0" lang="ja-JP" altLang="en-US" sz="3600" dirty="0">
                <a:solidFill>
                  <a:srgbClr val="D60093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から研究資金の</a:t>
            </a:r>
            <a:endParaRPr kumimoji="0" lang="en-US" altLang="ja-JP" sz="3600" dirty="0">
              <a:solidFill>
                <a:srgbClr val="D60093"/>
              </a:solidFill>
              <a:latin typeface="MS UI Gothic" panose="020B0600070205080204" pitchFamily="50" charset="-128"/>
              <a:ea typeface="MS UI Gothic" panose="020B0600070205080204" pitchFamily="50" charset="-128"/>
            </a:endParaRPr>
          </a:p>
          <a:p>
            <a:pPr marL="0" indent="0" algn="ctr" eaLnBrk="1" hangingPunct="1">
              <a:buFontTx/>
              <a:buNone/>
            </a:pPr>
            <a:r>
              <a:rPr kumimoji="0" lang="ja-JP" altLang="en-US" sz="3600" dirty="0">
                <a:solidFill>
                  <a:srgbClr val="D60093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提供を受けました</a:t>
            </a:r>
            <a:endParaRPr kumimoji="0" lang="en-US" altLang="ja-JP" sz="2800" dirty="0">
              <a:solidFill>
                <a:srgbClr val="D60093"/>
              </a:solidFill>
              <a:latin typeface="MS UI Gothic" panose="020B0600070205080204" pitchFamily="50" charset="-128"/>
              <a:ea typeface="MS UI Gothic" panose="020B0600070205080204" pitchFamily="50" charset="-128"/>
            </a:endParaRPr>
          </a:p>
        </p:txBody>
      </p:sp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1878013" y="5324475"/>
            <a:ext cx="5430837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1pPr>
            <a:lvl2pPr marL="37931725" indent="-37474525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2pPr>
            <a:lvl3pPr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3pPr>
            <a:lvl4pPr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4pPr>
            <a:lvl5pPr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9pPr>
          </a:lstStyle>
          <a:p>
            <a:r>
              <a:rPr kumimoji="0" lang="ja-JP" altLang="en-US" sz="3600" dirty="0">
                <a:solidFill>
                  <a:srgbClr val="1C1C1C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筆頭演者：</a:t>
            </a:r>
            <a:r>
              <a:rPr kumimoji="0" lang="en-US" altLang="ja-JP" sz="3600" dirty="0">
                <a:solidFill>
                  <a:srgbClr val="1C1C1C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○○</a:t>
            </a:r>
            <a:r>
              <a:rPr kumimoji="0" lang="ja-JP" altLang="en-US" sz="3600" dirty="0">
                <a:solidFill>
                  <a:srgbClr val="1C1C1C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　</a:t>
            </a:r>
            <a:r>
              <a:rPr kumimoji="0" lang="en-US" altLang="ja-JP" sz="3600" dirty="0">
                <a:solidFill>
                  <a:srgbClr val="1C1C1C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○○</a:t>
            </a:r>
          </a:p>
        </p:txBody>
      </p:sp>
      <p:sp>
        <p:nvSpPr>
          <p:cNvPr id="7" name="Line 7"/>
          <p:cNvSpPr>
            <a:spLocks noChangeShapeType="1"/>
          </p:cNvSpPr>
          <p:nvPr/>
        </p:nvSpPr>
        <p:spPr bwMode="auto">
          <a:xfrm>
            <a:off x="1878013" y="6008688"/>
            <a:ext cx="54133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>
          <a:xfrm>
            <a:off x="474662" y="692696"/>
            <a:ext cx="8237537" cy="2123658"/>
          </a:xfrm>
          <a:prstGeom prst="rect">
            <a:avLst/>
          </a:prstGeom>
        </p:spPr>
        <p:txBody>
          <a:bodyPr vert="horz" lIns="91440" tIns="45720" rIns="91440" bIns="45720" rtlCol="0" anchor="ctr">
            <a:sp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CN" altLang="en-US" dirty="0">
                <a:solidFill>
                  <a:srgbClr val="1C1C1C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第</a:t>
            </a:r>
            <a:r>
              <a:rPr kumimoji="0" lang="en-US" altLang="ja-JP" dirty="0">
                <a:solidFill>
                  <a:srgbClr val="1C1C1C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59</a:t>
            </a:r>
            <a:r>
              <a:rPr kumimoji="0" lang="zh-CN" altLang="en-US" dirty="0">
                <a:solidFill>
                  <a:srgbClr val="1C1C1C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回日本胸部外科学会</a:t>
            </a:r>
            <a:endParaRPr kumimoji="0" lang="en-US" altLang="zh-CN" dirty="0">
              <a:solidFill>
                <a:srgbClr val="1C1C1C"/>
              </a:solidFill>
              <a:latin typeface="MS UI Gothic" panose="020B0600070205080204" pitchFamily="50" charset="-128"/>
              <a:ea typeface="MS UI Gothic" panose="020B0600070205080204" pitchFamily="50" charset="-128"/>
            </a:endParaRPr>
          </a:p>
          <a:p>
            <a:r>
              <a:rPr kumimoji="0" lang="zh-CN" altLang="en-US" dirty="0">
                <a:solidFill>
                  <a:srgbClr val="1C1C1C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九州地方会総会</a:t>
            </a:r>
          </a:p>
          <a:p>
            <a:r>
              <a:rPr kumimoji="0" lang="en-US" altLang="ja-JP" dirty="0">
                <a:solidFill>
                  <a:srgbClr val="1C1C1C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COI</a:t>
            </a:r>
            <a:r>
              <a:rPr kumimoji="0" lang="ja-JP" altLang="en-US" dirty="0">
                <a:solidFill>
                  <a:srgbClr val="1C1C1C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の開示</a:t>
            </a:r>
            <a:endParaRPr kumimoji="0" lang="en-US" altLang="ja-JP" sz="2400" dirty="0">
              <a:solidFill>
                <a:srgbClr val="1C1C1C"/>
              </a:solidFill>
              <a:latin typeface="MS UI Gothic" panose="020B0600070205080204" pitchFamily="50" charset="-128"/>
              <a:ea typeface="MS UI Gothic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121500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>
            <a:spLocks noGrp="1" noChangeArrowheads="1"/>
          </p:cNvSpPr>
          <p:nvPr>
            <p:ph idx="1"/>
          </p:nvPr>
        </p:nvSpPr>
        <p:spPr>
          <a:xfrm>
            <a:off x="1246188" y="3280966"/>
            <a:ext cx="6615112" cy="1300162"/>
          </a:xfrm>
        </p:spPr>
        <p:txBody>
          <a:bodyPr>
            <a:spAutoFit/>
          </a:bodyPr>
          <a:lstStyle/>
          <a:p>
            <a:pPr marL="0" indent="0" algn="ctr" eaLnBrk="1" hangingPunct="1">
              <a:buFontTx/>
              <a:buNone/>
            </a:pPr>
            <a:r>
              <a:rPr kumimoji="0" lang="en-US" altLang="ja-JP" sz="3600" dirty="0">
                <a:solidFill>
                  <a:srgbClr val="D60093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○○○○</a:t>
            </a:r>
            <a:r>
              <a:rPr kumimoji="0" lang="ja-JP" altLang="en-US" sz="3600" dirty="0">
                <a:solidFill>
                  <a:srgbClr val="D60093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から講演料の</a:t>
            </a:r>
            <a:endParaRPr kumimoji="0" lang="en-US" altLang="ja-JP" sz="3600" dirty="0">
              <a:solidFill>
                <a:srgbClr val="D60093"/>
              </a:solidFill>
              <a:latin typeface="MS UI Gothic" panose="020B0600070205080204" pitchFamily="50" charset="-128"/>
              <a:ea typeface="MS UI Gothic" panose="020B0600070205080204" pitchFamily="50" charset="-128"/>
            </a:endParaRPr>
          </a:p>
          <a:p>
            <a:pPr marL="0" indent="0" algn="ctr" eaLnBrk="1" hangingPunct="1">
              <a:buFontTx/>
              <a:buNone/>
            </a:pPr>
            <a:r>
              <a:rPr kumimoji="0" lang="ja-JP" altLang="en-US" sz="3600" dirty="0">
                <a:solidFill>
                  <a:srgbClr val="D60093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提供を受けました</a:t>
            </a:r>
            <a:endParaRPr kumimoji="0" lang="en-US" altLang="ja-JP" sz="2800" dirty="0">
              <a:solidFill>
                <a:srgbClr val="D60093"/>
              </a:solidFill>
              <a:latin typeface="MS UI Gothic" panose="020B0600070205080204" pitchFamily="50" charset="-128"/>
              <a:ea typeface="MS UI Gothic" panose="020B0600070205080204" pitchFamily="50" charset="-128"/>
            </a:endParaRPr>
          </a:p>
        </p:txBody>
      </p:sp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1878013" y="5324475"/>
            <a:ext cx="5430837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1pPr>
            <a:lvl2pPr marL="37931725" indent="-37474525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2pPr>
            <a:lvl3pPr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3pPr>
            <a:lvl4pPr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4pPr>
            <a:lvl5pPr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9pPr>
          </a:lstStyle>
          <a:p>
            <a:r>
              <a:rPr kumimoji="0" lang="ja-JP" altLang="en-US" sz="3600" dirty="0">
                <a:solidFill>
                  <a:srgbClr val="1C1C1C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筆頭演者：</a:t>
            </a:r>
            <a:r>
              <a:rPr kumimoji="0" lang="en-US" altLang="ja-JP" sz="3600" dirty="0">
                <a:solidFill>
                  <a:srgbClr val="1C1C1C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○○</a:t>
            </a:r>
            <a:r>
              <a:rPr kumimoji="0" lang="ja-JP" altLang="en-US" sz="3600" dirty="0">
                <a:solidFill>
                  <a:srgbClr val="1C1C1C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　</a:t>
            </a:r>
            <a:r>
              <a:rPr kumimoji="0" lang="en-US" altLang="ja-JP" sz="3600" dirty="0">
                <a:solidFill>
                  <a:srgbClr val="1C1C1C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○○</a:t>
            </a:r>
          </a:p>
        </p:txBody>
      </p:sp>
      <p:sp>
        <p:nvSpPr>
          <p:cNvPr id="5" name="Line 7"/>
          <p:cNvSpPr>
            <a:spLocks noChangeShapeType="1"/>
          </p:cNvSpPr>
          <p:nvPr/>
        </p:nvSpPr>
        <p:spPr bwMode="auto">
          <a:xfrm>
            <a:off x="1878013" y="6008688"/>
            <a:ext cx="54133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>
          <a:xfrm>
            <a:off x="474662" y="548680"/>
            <a:ext cx="8237537" cy="2123658"/>
          </a:xfrm>
          <a:prstGeom prst="rect">
            <a:avLst/>
          </a:prstGeom>
        </p:spPr>
        <p:txBody>
          <a:bodyPr vert="horz" lIns="91440" tIns="45720" rIns="91440" bIns="45720" rtlCol="0" anchor="ctr">
            <a:sp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CN" altLang="en-US" dirty="0">
                <a:solidFill>
                  <a:srgbClr val="1C1C1C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第</a:t>
            </a:r>
            <a:r>
              <a:rPr kumimoji="0" lang="en-US" altLang="ja-JP" dirty="0">
                <a:solidFill>
                  <a:srgbClr val="1C1C1C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59</a:t>
            </a:r>
            <a:r>
              <a:rPr kumimoji="0" lang="zh-CN" altLang="en-US" dirty="0">
                <a:solidFill>
                  <a:srgbClr val="1C1C1C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回日本胸部外科学会</a:t>
            </a:r>
            <a:endParaRPr kumimoji="0" lang="en-US" altLang="zh-CN" dirty="0">
              <a:solidFill>
                <a:srgbClr val="1C1C1C"/>
              </a:solidFill>
              <a:latin typeface="MS UI Gothic" panose="020B0600070205080204" pitchFamily="50" charset="-128"/>
              <a:ea typeface="MS UI Gothic" panose="020B0600070205080204" pitchFamily="50" charset="-128"/>
            </a:endParaRPr>
          </a:p>
          <a:p>
            <a:r>
              <a:rPr kumimoji="0" lang="zh-CN" altLang="en-US" dirty="0">
                <a:solidFill>
                  <a:srgbClr val="1C1C1C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九州地方会総会</a:t>
            </a:r>
          </a:p>
          <a:p>
            <a:r>
              <a:rPr kumimoji="0" lang="en-US" altLang="ja-JP" dirty="0">
                <a:solidFill>
                  <a:srgbClr val="1C1C1C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COI</a:t>
            </a:r>
            <a:r>
              <a:rPr kumimoji="0" lang="ja-JP" altLang="en-US" dirty="0">
                <a:solidFill>
                  <a:srgbClr val="1C1C1C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の開示</a:t>
            </a:r>
            <a:endParaRPr kumimoji="0" lang="en-US" altLang="ja-JP" sz="2400" dirty="0">
              <a:solidFill>
                <a:srgbClr val="1C1C1C"/>
              </a:solidFill>
              <a:latin typeface="MS UI Gothic" panose="020B0600070205080204" pitchFamily="50" charset="-128"/>
              <a:ea typeface="MS UI Gothic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3858904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>
            <a:spLocks noGrp="1" noChangeArrowheads="1"/>
          </p:cNvSpPr>
          <p:nvPr>
            <p:ph idx="1"/>
          </p:nvPr>
        </p:nvSpPr>
        <p:spPr>
          <a:xfrm>
            <a:off x="1246188" y="3208958"/>
            <a:ext cx="6615112" cy="1300162"/>
          </a:xfrm>
        </p:spPr>
        <p:txBody>
          <a:bodyPr>
            <a:spAutoFit/>
          </a:bodyPr>
          <a:lstStyle/>
          <a:p>
            <a:pPr marL="0" indent="0" algn="ctr" eaLnBrk="1" hangingPunct="1">
              <a:buFontTx/>
              <a:buNone/>
            </a:pPr>
            <a:r>
              <a:rPr kumimoji="0" lang="en-US" altLang="ja-JP" sz="3600" dirty="0">
                <a:solidFill>
                  <a:srgbClr val="D60093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○○○○</a:t>
            </a:r>
            <a:r>
              <a:rPr kumimoji="0" lang="ja-JP" altLang="en-US" sz="3600" dirty="0">
                <a:solidFill>
                  <a:srgbClr val="D60093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のアドバイザー、</a:t>
            </a:r>
            <a:endParaRPr kumimoji="0" lang="en-US" altLang="ja-JP" sz="3600" dirty="0">
              <a:solidFill>
                <a:srgbClr val="D60093"/>
              </a:solidFill>
              <a:latin typeface="MS UI Gothic" panose="020B0600070205080204" pitchFamily="50" charset="-128"/>
              <a:ea typeface="MS UI Gothic" panose="020B0600070205080204" pitchFamily="50" charset="-128"/>
            </a:endParaRPr>
          </a:p>
          <a:p>
            <a:pPr marL="0" indent="0" algn="ctr" eaLnBrk="1" hangingPunct="1">
              <a:buFontTx/>
              <a:buNone/>
            </a:pPr>
            <a:r>
              <a:rPr kumimoji="0" lang="ja-JP" altLang="en-US" sz="3600" dirty="0">
                <a:solidFill>
                  <a:srgbClr val="D60093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研究資金の提供</a:t>
            </a:r>
            <a:endParaRPr kumimoji="0" lang="en-US" altLang="ja-JP" sz="3600" dirty="0">
              <a:solidFill>
                <a:srgbClr val="D60093"/>
              </a:solidFill>
              <a:latin typeface="MS UI Gothic" panose="020B0600070205080204" pitchFamily="50" charset="-128"/>
              <a:ea typeface="MS UI Gothic" panose="020B0600070205080204" pitchFamily="50" charset="-128"/>
            </a:endParaRPr>
          </a:p>
        </p:txBody>
      </p:sp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1878013" y="5324475"/>
            <a:ext cx="5430837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1pPr>
            <a:lvl2pPr marL="37931725" indent="-37474525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2pPr>
            <a:lvl3pPr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3pPr>
            <a:lvl4pPr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4pPr>
            <a:lvl5pPr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9pPr>
          </a:lstStyle>
          <a:p>
            <a:r>
              <a:rPr kumimoji="0" lang="ja-JP" altLang="en-US" sz="3600" dirty="0">
                <a:solidFill>
                  <a:srgbClr val="1C1C1C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筆頭演者：</a:t>
            </a:r>
            <a:r>
              <a:rPr kumimoji="0" lang="en-US" altLang="ja-JP" sz="3600" dirty="0">
                <a:solidFill>
                  <a:srgbClr val="1C1C1C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○○</a:t>
            </a:r>
            <a:r>
              <a:rPr kumimoji="0" lang="ja-JP" altLang="en-US" sz="3600" dirty="0">
                <a:solidFill>
                  <a:srgbClr val="1C1C1C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　</a:t>
            </a:r>
            <a:r>
              <a:rPr kumimoji="0" lang="en-US" altLang="ja-JP" sz="3600" dirty="0">
                <a:solidFill>
                  <a:srgbClr val="1C1C1C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○○</a:t>
            </a:r>
          </a:p>
        </p:txBody>
      </p:sp>
      <p:sp>
        <p:nvSpPr>
          <p:cNvPr id="5" name="Line 7"/>
          <p:cNvSpPr>
            <a:spLocks noChangeShapeType="1"/>
          </p:cNvSpPr>
          <p:nvPr/>
        </p:nvSpPr>
        <p:spPr bwMode="auto">
          <a:xfrm>
            <a:off x="1878013" y="6008688"/>
            <a:ext cx="54133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>
          <a:xfrm>
            <a:off x="474662" y="476672"/>
            <a:ext cx="8237537" cy="2123658"/>
          </a:xfrm>
          <a:prstGeom prst="rect">
            <a:avLst/>
          </a:prstGeom>
        </p:spPr>
        <p:txBody>
          <a:bodyPr vert="horz" lIns="91440" tIns="45720" rIns="91440" bIns="45720" rtlCol="0" anchor="ctr">
            <a:sp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CN" altLang="en-US" dirty="0">
                <a:solidFill>
                  <a:srgbClr val="1C1C1C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第</a:t>
            </a:r>
            <a:r>
              <a:rPr kumimoji="0" lang="en-US" altLang="ja-JP" dirty="0">
                <a:solidFill>
                  <a:srgbClr val="1C1C1C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59</a:t>
            </a:r>
            <a:r>
              <a:rPr kumimoji="0" lang="zh-CN" altLang="en-US" dirty="0">
                <a:solidFill>
                  <a:srgbClr val="1C1C1C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回日本胸部外科学会</a:t>
            </a:r>
            <a:endParaRPr kumimoji="0" lang="en-US" altLang="zh-CN" dirty="0">
              <a:solidFill>
                <a:srgbClr val="1C1C1C"/>
              </a:solidFill>
              <a:latin typeface="MS UI Gothic" panose="020B0600070205080204" pitchFamily="50" charset="-128"/>
              <a:ea typeface="MS UI Gothic" panose="020B0600070205080204" pitchFamily="50" charset="-128"/>
            </a:endParaRPr>
          </a:p>
          <a:p>
            <a:r>
              <a:rPr kumimoji="0" lang="zh-CN" altLang="en-US" dirty="0">
                <a:solidFill>
                  <a:srgbClr val="1C1C1C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九州地方会総会</a:t>
            </a:r>
          </a:p>
          <a:p>
            <a:r>
              <a:rPr kumimoji="0" lang="en-US" altLang="ja-JP" dirty="0">
                <a:solidFill>
                  <a:srgbClr val="1C1C1C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COI</a:t>
            </a:r>
            <a:r>
              <a:rPr kumimoji="0" lang="ja-JP" altLang="en-US" dirty="0">
                <a:solidFill>
                  <a:srgbClr val="1C1C1C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の開示</a:t>
            </a:r>
            <a:endParaRPr kumimoji="0" lang="en-US" altLang="ja-JP" sz="2400" dirty="0">
              <a:solidFill>
                <a:srgbClr val="1C1C1C"/>
              </a:solidFill>
              <a:latin typeface="MS UI Gothic" panose="020B0600070205080204" pitchFamily="50" charset="-128"/>
              <a:ea typeface="MS UI Gothic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2023374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Group 5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2807039"/>
              </p:ext>
            </p:extLst>
          </p:nvPr>
        </p:nvGraphicFramePr>
        <p:xfrm>
          <a:off x="177800" y="2605088"/>
          <a:ext cx="8788400" cy="4025009"/>
        </p:xfrm>
        <a:graphic>
          <a:graphicData uri="http://schemas.openxmlformats.org/drawingml/2006/table">
            <a:tbl>
              <a:tblPr/>
              <a:tblGrid>
                <a:gridCol w="15462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542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26231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1593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PｺﾞｼｯｸE" pitchFamily="50" charset="-128"/>
                          <a:ea typeface="HGPｺﾞｼｯｸE" pitchFamily="50" charset="-128"/>
                        </a:rPr>
                        <a:t>　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PｺﾞｼｯｸE" pitchFamily="50" charset="-128"/>
                          <a:ea typeface="HGPｺﾞｼｯｸE" pitchFamily="50" charset="-128"/>
                        </a:rPr>
                        <a:t>金額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PｺﾞｼｯｸE" pitchFamily="50" charset="-128"/>
                          <a:ea typeface="HGPｺﾞｼｯｸE" pitchFamily="50" charset="-128"/>
                        </a:rPr>
                        <a:t>該当の状況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PｺﾞｼｯｸE" pitchFamily="50" charset="-128"/>
                          <a:ea typeface="HGPｺﾞｼｯｸE" pitchFamily="50" charset="-128"/>
                        </a:rPr>
                        <a:t>該当の有る企業名等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96006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PｺﾞｼｯｸE" pitchFamily="50" charset="-128"/>
                          <a:ea typeface="HGPｺﾞｼｯｸE" pitchFamily="50" charset="-128"/>
                        </a:rPr>
                        <a:t>役員・</a:t>
                      </a:r>
                      <a:br>
                        <a:rPr kumimoji="1" lang="ja-JP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PｺﾞｼｯｸE" pitchFamily="50" charset="-128"/>
                          <a:ea typeface="HGPｺﾞｼｯｸE" pitchFamily="50" charset="-128"/>
                        </a:rPr>
                      </a:br>
                      <a:r>
                        <a:rPr kumimoji="1" lang="ja-JP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PｺﾞｼｯｸE" pitchFamily="50" charset="-128"/>
                          <a:ea typeface="HGPｺﾞｼｯｸE" pitchFamily="50" charset="-128"/>
                        </a:rPr>
                        <a:t>顧問職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PｺﾞｼｯｸE" pitchFamily="50" charset="-128"/>
                          <a:ea typeface="HGPｺﾞｼｯｸE" pitchFamily="50" charset="-128"/>
                          <a:cs typeface="Times New Roman" pitchFamily="18" charset="0"/>
                        </a:rPr>
                        <a:t>100</a:t>
                      </a:r>
                      <a:r>
                        <a:rPr kumimoji="1" lang="ja-JP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PｺﾞｼｯｸE" pitchFamily="50" charset="-128"/>
                          <a:ea typeface="HGPｺﾞｼｯｸE" pitchFamily="50" charset="-128"/>
                        </a:rPr>
                        <a:t>万円を超える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PｺﾞｼｯｸE" pitchFamily="50" charset="-128"/>
                          <a:ea typeface="HGPｺﾞｼｯｸE" pitchFamily="50" charset="-128"/>
                        </a:rPr>
                        <a:t>なし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PｺﾞｼｯｸE" pitchFamily="50" charset="-128"/>
                          <a:ea typeface="HGPｺﾞｼｯｸE" pitchFamily="50" charset="-128"/>
                        </a:rPr>
                        <a:t>　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8261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PｺﾞｼｯｸE" pitchFamily="50" charset="-128"/>
                          <a:ea typeface="HGPｺﾞｼｯｸE" pitchFamily="50" charset="-128"/>
                        </a:rPr>
                        <a:t>株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PｺﾞｼｯｸE" pitchFamily="50" charset="-128"/>
                          <a:ea typeface="HGPｺﾞｼｯｸE" pitchFamily="50" charset="-128"/>
                        </a:rPr>
                        <a:t>利益</a:t>
                      </a:r>
                      <a:r>
                        <a:rPr kumimoji="1" lang="en-US" altLang="ja-JP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PｺﾞｼｯｸE" pitchFamily="50" charset="-128"/>
                          <a:ea typeface="HGPｺﾞｼｯｸE" pitchFamily="50" charset="-128"/>
                          <a:cs typeface="Times New Roman" pitchFamily="18" charset="0"/>
                        </a:rPr>
                        <a:t>100</a:t>
                      </a:r>
                      <a:r>
                        <a:rPr kumimoji="1" lang="ja-JP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PｺﾞｼｯｸE" pitchFamily="50" charset="-128"/>
                          <a:ea typeface="HGPｺﾞｼｯｸE" pitchFamily="50" charset="-128"/>
                        </a:rPr>
                        <a:t>万円を超える</a:t>
                      </a:r>
                      <a:r>
                        <a:rPr kumimoji="1" lang="en-US" altLang="ja-JP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PｺﾞｼｯｸE" pitchFamily="50" charset="-128"/>
                          <a:ea typeface="HGPｺﾞｼｯｸE" pitchFamily="50" charset="-128"/>
                          <a:cs typeface="Times New Roman" pitchFamily="18" charset="0"/>
                        </a:rPr>
                        <a:t>/</a:t>
                      </a:r>
                      <a:br>
                        <a:rPr kumimoji="1" lang="en-US" altLang="ja-JP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PｺﾞｼｯｸE" pitchFamily="50" charset="-128"/>
                          <a:ea typeface="HGPｺﾞｼｯｸE" pitchFamily="50" charset="-128"/>
                          <a:cs typeface="Times New Roman" pitchFamily="18" charset="0"/>
                        </a:rPr>
                      </a:br>
                      <a:r>
                        <a:rPr kumimoji="1" lang="ja-JP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PｺﾞｼｯｸE" pitchFamily="50" charset="-128"/>
                          <a:ea typeface="HGPｺﾞｼｯｸE" pitchFamily="50" charset="-128"/>
                        </a:rPr>
                        <a:t>全株式の</a:t>
                      </a:r>
                      <a:r>
                        <a:rPr kumimoji="1" lang="en-US" altLang="ja-JP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PｺﾞｼｯｸE" pitchFamily="50" charset="-128"/>
                          <a:ea typeface="HGPｺﾞｼｯｸE" pitchFamily="50" charset="-128"/>
                          <a:cs typeface="Times New Roman" pitchFamily="18" charset="0"/>
                        </a:rPr>
                        <a:t>5%</a:t>
                      </a:r>
                      <a:r>
                        <a:rPr kumimoji="1" lang="ja-JP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PｺﾞｼｯｸE" pitchFamily="50" charset="-128"/>
                          <a:ea typeface="HGPｺﾞｼｯｸE" pitchFamily="50" charset="-128"/>
                        </a:rPr>
                        <a:t>を超える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PｺﾞｼｯｸE" pitchFamily="50" charset="-128"/>
                          <a:ea typeface="HGPｺﾞｼｯｸE" pitchFamily="50" charset="-128"/>
                        </a:rPr>
                        <a:t>なし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PｺﾞｼｯｸE" pitchFamily="50" charset="-128"/>
                          <a:ea typeface="HGPｺﾞｼｯｸE" pitchFamily="50" charset="-128"/>
                        </a:rPr>
                        <a:t>　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8261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PｺﾞｼｯｸE" pitchFamily="50" charset="-128"/>
                          <a:ea typeface="HGPｺﾞｼｯｸE" pitchFamily="50" charset="-128"/>
                        </a:rPr>
                        <a:t>特許使用料　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PｺﾞｼｯｸE" pitchFamily="50" charset="-128"/>
                          <a:ea typeface="HGPｺﾞｼｯｸE" pitchFamily="50" charset="-128"/>
                          <a:cs typeface="Times New Roman" pitchFamily="18" charset="0"/>
                        </a:rPr>
                        <a:t>100</a:t>
                      </a:r>
                      <a:r>
                        <a:rPr kumimoji="1" lang="ja-JP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PｺﾞｼｯｸE" pitchFamily="50" charset="-128"/>
                          <a:ea typeface="HGPｺﾞｼｯｸE" pitchFamily="50" charset="-128"/>
                        </a:rPr>
                        <a:t>万円を超える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PｺﾞｼｯｸE" pitchFamily="50" charset="-128"/>
                          <a:ea typeface="HGPｺﾞｼｯｸE" pitchFamily="50" charset="-128"/>
                        </a:rPr>
                        <a:t>なし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PｺﾞｼｯｸE" pitchFamily="50" charset="-128"/>
                          <a:ea typeface="HGPｺﾞｼｯｸE" pitchFamily="50" charset="-128"/>
                        </a:rPr>
                        <a:t>　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8261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PｺﾞｼｯｸE" pitchFamily="50" charset="-128"/>
                          <a:ea typeface="HGPｺﾞｼｯｸE" pitchFamily="50" charset="-128"/>
                        </a:rPr>
                        <a:t>講演料など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PｺﾞｼｯｸE" pitchFamily="50" charset="-128"/>
                          <a:ea typeface="HGPｺﾞｼｯｸE" pitchFamily="50" charset="-128"/>
                          <a:cs typeface="Times New Roman" pitchFamily="18" charset="0"/>
                        </a:rPr>
                        <a:t>100</a:t>
                      </a:r>
                      <a:r>
                        <a:rPr kumimoji="1" lang="ja-JP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PｺﾞｼｯｸE" pitchFamily="50" charset="-128"/>
                          <a:ea typeface="HGPｺﾞｼｯｸE" pitchFamily="50" charset="-128"/>
                        </a:rPr>
                        <a:t>万円を超える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PｺﾞｼｯｸE" pitchFamily="50" charset="-128"/>
                          <a:ea typeface="HGPｺﾞｼｯｸE" pitchFamily="50" charset="-128"/>
                        </a:rPr>
                        <a:t>なし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PｺﾞｼｯｸE" pitchFamily="50" charset="-128"/>
                          <a:ea typeface="HGPｺﾞｼｯｸE" pitchFamily="50" charset="-128"/>
                        </a:rPr>
                        <a:t>　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8261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PｺﾞｼｯｸE" pitchFamily="50" charset="-128"/>
                          <a:ea typeface="HGPｺﾞｼｯｸE" pitchFamily="50" charset="-128"/>
                        </a:rPr>
                        <a:t>原稿料など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PｺﾞｼｯｸE" pitchFamily="50" charset="-128"/>
                          <a:ea typeface="HGPｺﾞｼｯｸE" pitchFamily="50" charset="-128"/>
                          <a:cs typeface="Times New Roman" pitchFamily="18" charset="0"/>
                        </a:rPr>
                        <a:t>100</a:t>
                      </a:r>
                      <a:r>
                        <a:rPr kumimoji="1" lang="ja-JP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PｺﾞｼｯｸE" pitchFamily="50" charset="-128"/>
                          <a:ea typeface="HGPｺﾞｼｯｸE" pitchFamily="50" charset="-128"/>
                        </a:rPr>
                        <a:t>万円を超える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PｺﾞｼｯｸE" pitchFamily="50" charset="-128"/>
                          <a:ea typeface="HGPｺﾞｼｯｸE" pitchFamily="50" charset="-128"/>
                        </a:rPr>
                        <a:t>なし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PｺﾞｼｯｸE" pitchFamily="50" charset="-128"/>
                          <a:ea typeface="HGPｺﾞｼｯｸE" pitchFamily="50" charset="-128"/>
                        </a:rPr>
                        <a:t>　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8261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PｺﾞｼｯｸE" pitchFamily="50" charset="-128"/>
                          <a:ea typeface="HGPｺﾞｼｯｸE" pitchFamily="50" charset="-128"/>
                        </a:rPr>
                        <a:t>研究費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PｺﾞｼｯｸE" pitchFamily="50" charset="-128"/>
                          <a:ea typeface="HGPｺﾞｼｯｸE" pitchFamily="50" charset="-128"/>
                          <a:cs typeface="Times New Roman" pitchFamily="18" charset="0"/>
                        </a:rPr>
                        <a:t>200</a:t>
                      </a:r>
                      <a:r>
                        <a:rPr kumimoji="1" lang="ja-JP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PｺﾞｼｯｸE" pitchFamily="50" charset="-128"/>
                          <a:ea typeface="HGPｺﾞｼｯｸE" pitchFamily="50" charset="-128"/>
                        </a:rPr>
                        <a:t>万円を超える</a:t>
                      </a:r>
                      <a:endParaRPr kumimoji="1" lang="en-US" altLang="ja-JP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GPｺﾞｼｯｸE" pitchFamily="50" charset="-128"/>
                        <a:ea typeface="HGPｺﾞｼｯｸE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PｺﾞｼｯｸE" pitchFamily="50" charset="-128"/>
                          <a:ea typeface="HGPｺﾞｼｯｸE" pitchFamily="50" charset="-128"/>
                        </a:rPr>
                        <a:t>有　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PｺﾞｼｯｸE" pitchFamily="50" charset="-128"/>
                          <a:ea typeface="HGPｺﾞｼｯｸE" pitchFamily="50" charset="-128"/>
                        </a:rPr>
                        <a:t>○○</a:t>
                      </a:r>
                      <a:r>
                        <a:rPr kumimoji="0" lang="ja-JP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PｺﾞｼｯｸE" pitchFamily="50" charset="-128"/>
                          <a:ea typeface="HGPｺﾞｼｯｸE" pitchFamily="50" charset="-128"/>
                        </a:rPr>
                        <a:t>薬品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4" name="Text Box 225"/>
          <p:cNvSpPr txBox="1">
            <a:spLocks noChangeArrowheads="1"/>
          </p:cNvSpPr>
          <p:nvPr/>
        </p:nvSpPr>
        <p:spPr bwMode="auto">
          <a:xfrm>
            <a:off x="2627784" y="1812133"/>
            <a:ext cx="5430838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1pPr>
            <a:lvl2pPr marL="37931725" indent="-37474525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2pPr>
            <a:lvl3pPr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3pPr>
            <a:lvl4pPr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4pPr>
            <a:lvl5pPr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9pPr>
          </a:lstStyle>
          <a:p>
            <a:r>
              <a:rPr kumimoji="0" lang="ja-JP" altLang="en-US" sz="2800" dirty="0">
                <a:solidFill>
                  <a:srgbClr val="1C1C1C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筆頭演者：</a:t>
            </a:r>
            <a:r>
              <a:rPr kumimoji="0" lang="en-US" altLang="ja-JP" sz="2800" dirty="0">
                <a:solidFill>
                  <a:srgbClr val="1C1C1C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○○</a:t>
            </a:r>
            <a:r>
              <a:rPr kumimoji="0" lang="ja-JP" altLang="en-US" sz="2800" dirty="0">
                <a:solidFill>
                  <a:srgbClr val="1C1C1C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　</a:t>
            </a:r>
            <a:r>
              <a:rPr kumimoji="0" lang="en-US" altLang="ja-JP" sz="2800" dirty="0">
                <a:solidFill>
                  <a:srgbClr val="1C1C1C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○○</a:t>
            </a:r>
          </a:p>
        </p:txBody>
      </p:sp>
      <p:sp>
        <p:nvSpPr>
          <p:cNvPr id="5" name="Line 226"/>
          <p:cNvSpPr>
            <a:spLocks noChangeShapeType="1"/>
          </p:cNvSpPr>
          <p:nvPr/>
        </p:nvSpPr>
        <p:spPr bwMode="auto">
          <a:xfrm>
            <a:off x="1860550" y="2338388"/>
            <a:ext cx="54133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>
          <a:xfrm>
            <a:off x="448468" y="435671"/>
            <a:ext cx="8237537" cy="1077218"/>
          </a:xfrm>
          <a:prstGeom prst="rect">
            <a:avLst/>
          </a:prstGeom>
        </p:spPr>
        <p:txBody>
          <a:bodyPr vert="horz" lIns="91440" tIns="45720" rIns="91440" bIns="45720" rtlCol="0" anchor="ctr">
            <a:sp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CN" altLang="en-US" sz="3200" dirty="0">
                <a:solidFill>
                  <a:srgbClr val="1C1C1C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第</a:t>
            </a:r>
            <a:r>
              <a:rPr kumimoji="0" lang="en-US" altLang="ja-JP" sz="3200" dirty="0">
                <a:solidFill>
                  <a:srgbClr val="1C1C1C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59</a:t>
            </a:r>
            <a:r>
              <a:rPr kumimoji="0" lang="zh-CN" altLang="en-US" sz="3200" dirty="0">
                <a:solidFill>
                  <a:srgbClr val="1C1C1C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回日本胸部外科学会九州地方会総会</a:t>
            </a:r>
          </a:p>
          <a:p>
            <a:r>
              <a:rPr kumimoji="0" lang="en-US" altLang="ja-JP" sz="3200" dirty="0">
                <a:solidFill>
                  <a:srgbClr val="1C1C1C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COI</a:t>
            </a:r>
            <a:r>
              <a:rPr kumimoji="0" lang="ja-JP" altLang="en-US" sz="3200" dirty="0">
                <a:solidFill>
                  <a:srgbClr val="1C1C1C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の開示</a:t>
            </a:r>
            <a:endParaRPr kumimoji="0" lang="en-US" altLang="ja-JP" sz="1600" dirty="0">
              <a:solidFill>
                <a:srgbClr val="1C1C1C"/>
              </a:solidFill>
              <a:latin typeface="MS UI Gothic" panose="020B0600070205080204" pitchFamily="50" charset="-128"/>
              <a:ea typeface="MS UI Gothic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1309653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185</Words>
  <Application>Microsoft Office PowerPoint</Application>
  <PresentationFormat>画面に合わせる (4:3)</PresentationFormat>
  <Paragraphs>55</Paragraphs>
  <Slides>5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5</vt:i4>
      </vt:variant>
    </vt:vector>
  </HeadingPairs>
  <TitlesOfParts>
    <vt:vector size="10" baseType="lpstr">
      <vt:lpstr>HGPｺﾞｼｯｸE</vt:lpstr>
      <vt:lpstr>MS UI Gothic</vt:lpstr>
      <vt:lpstr>Arial</vt:lpstr>
      <vt:lpstr>Calibri</vt:lpstr>
      <vt:lpstr>Office ​​テーマ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con12</dc:creator>
  <cp:lastModifiedBy>晶子 阿部</cp:lastModifiedBy>
  <cp:revision>10</cp:revision>
  <dcterms:created xsi:type="dcterms:W3CDTF">2019-07-04T11:23:21Z</dcterms:created>
  <dcterms:modified xsi:type="dcterms:W3CDTF">2026-02-26T09:44:35Z</dcterms:modified>
</cp:coreProperties>
</file>