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75" r:id="rId2"/>
    <p:sldId id="478" r:id="rId3"/>
  </p:sldIdLst>
  <p:sldSz cx="10287000" cy="6858000" type="35mm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00FF"/>
    <a:srgbClr val="66CCFF"/>
    <a:srgbClr val="CCFFFF"/>
    <a:srgbClr val="FFFF99"/>
    <a:srgbClr val="FF6699"/>
    <a:srgbClr val="FF66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1496" autoAdjust="0"/>
    <p:restoredTop sz="94709" autoAdjust="0"/>
  </p:normalViewPr>
  <p:slideViewPr>
    <p:cSldViewPr showGuides="1">
      <p:cViewPr varScale="1">
        <p:scale>
          <a:sx n="77" d="100"/>
          <a:sy n="77" d="100"/>
        </p:scale>
        <p:origin x="826" y="67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1288" y="-11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542F2FF-8402-F350-27A4-BEB2AEA4DD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l" eaLnBrk="1" hangingPunct="1">
              <a:defRPr sz="1300">
                <a:latin typeface="Helvetica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9BAAD21-18E1-1531-27AC-36285B6A19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r" eaLnBrk="1" hangingPunct="1">
              <a:defRPr sz="1300">
                <a:latin typeface="Helvetica"/>
              </a:defRPr>
            </a:lvl1pPr>
          </a:lstStyle>
          <a:p>
            <a:pPr>
              <a:defRPr/>
            </a:pPr>
            <a:fld id="{B2928A46-9745-45EA-BC80-15933AE655B5}" type="datetimeFigureOut">
              <a:rPr lang="ja-JP" altLang="en-US"/>
              <a:pPr>
                <a:defRPr/>
              </a:pPr>
              <a:t>2024/9/11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BB5823D-8A3E-F706-7389-987B420965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9413" cy="492125"/>
          </a:xfrm>
          <a:prstGeom prst="rect">
            <a:avLst/>
          </a:prstGeom>
        </p:spPr>
        <p:txBody>
          <a:bodyPr vert="horz" lIns="94855" tIns="47427" rIns="94855" bIns="47427" rtlCol="0" anchor="b"/>
          <a:lstStyle>
            <a:lvl1pPr algn="l" eaLnBrk="1" hangingPunct="1">
              <a:defRPr sz="1300">
                <a:latin typeface="Helvetic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67E3C78-9365-B8F1-DA99-C0E83F8188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2600"/>
            <a:ext cx="2919412" cy="492125"/>
          </a:xfrm>
          <a:prstGeom prst="rect">
            <a:avLst/>
          </a:prstGeom>
        </p:spPr>
        <p:txBody>
          <a:bodyPr vert="horz" wrap="square" lIns="94855" tIns="47427" rIns="94855" bIns="474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5A657FA7-9769-4AE4-A29B-198A82DE7A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CBE6185-8175-58D6-8F4D-A8FDD9B3BA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5" tIns="47427" rIns="94855" bIns="474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D60560F-586E-43BA-B232-DE056A04E1C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5" tIns="47427" rIns="94855" bIns="474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EAF6CEE-1AA3-7DA7-F27C-62F2C2A43E9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3725" y="739775"/>
            <a:ext cx="55483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EE099C5B-B1D4-29EA-E2C0-D4A021D87A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5" tIns="47427" rIns="94855" bIns="474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1113A6E4-C4EF-F4EE-CA92-59646ED247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5" tIns="47427" rIns="94855" bIns="474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5062091E-19DC-52D9-4F7F-953756BA60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4188"/>
            <a:ext cx="29194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5" tIns="47427" rIns="94855" bIns="474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78D9104-0EA4-46AD-9F73-75B612E40B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FE9A8796-938F-9D7C-FF04-A31746E3CB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ノート プレースホルダ 2">
            <a:extLst>
              <a:ext uri="{FF2B5EF4-FFF2-40B4-BE49-F238E27FC236}">
                <a16:creationId xmlns:a16="http://schemas.microsoft.com/office/drawing/2014/main" id="{D58B32FB-DDEE-003E-ABD2-147B70C5B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ja-JP" altLang="en-US" dirty="0"/>
              <a:t>研究責任医師氏名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所属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金額</a:t>
            </a:r>
          </a:p>
          <a:p>
            <a:pPr>
              <a:defRPr/>
            </a:pPr>
            <a:r>
              <a:rPr lang="ja-JP" altLang="en-US" dirty="0"/>
              <a:t>該当の有無</a:t>
            </a:r>
          </a:p>
          <a:p>
            <a:pPr>
              <a:defRPr/>
            </a:pPr>
            <a:r>
              <a:rPr lang="ja-JP" altLang="en-US" dirty="0"/>
              <a:t>該当する場合：企業名等</a:t>
            </a:r>
          </a:p>
          <a:p>
            <a:pPr>
              <a:defRPr/>
            </a:pPr>
            <a:r>
              <a:rPr lang="ja-JP" altLang="en-US" dirty="0"/>
              <a:t>企業等の職員</a:t>
            </a:r>
          </a:p>
          <a:p>
            <a:pPr>
              <a:defRPr/>
            </a:pPr>
            <a:r>
              <a:rPr lang="ja-JP" altLang="en-US" dirty="0"/>
              <a:t>－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企業等の顧問職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株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万円以上の利益／全株式の</a:t>
            </a:r>
            <a:r>
              <a:rPr lang="en-US" dirty="0"/>
              <a:t>5%</a:t>
            </a:r>
            <a:r>
              <a:rPr lang="ja-JP" altLang="en-US" dirty="0"/>
              <a:t>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講演料など</a:t>
            </a:r>
          </a:p>
          <a:p>
            <a:pPr>
              <a:defRPr/>
            </a:pPr>
            <a:r>
              <a:rPr lang="en-US" dirty="0"/>
              <a:t>50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原稿料など</a:t>
            </a:r>
          </a:p>
          <a:p>
            <a:pPr>
              <a:defRPr/>
            </a:pPr>
            <a:r>
              <a:rPr lang="en-US" dirty="0"/>
              <a:t>50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寄付金</a:t>
            </a:r>
          </a:p>
          <a:p>
            <a:pPr>
              <a:defRPr/>
            </a:pPr>
            <a:r>
              <a:rPr lang="en-US" dirty="0"/>
              <a:t>200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委受託研究</a:t>
            </a:r>
          </a:p>
          <a:p>
            <a:pPr>
              <a:defRPr/>
            </a:pPr>
            <a:r>
              <a:rPr lang="en-US" dirty="0"/>
              <a:t>200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専門的助言・証言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その他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endParaRPr lang="ja-JP" altLang="en-US" dirty="0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99BC672F-C5BF-786E-E559-D01DA6A2F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9pPr>
          </a:lstStyle>
          <a:p>
            <a:fld id="{6F99325E-9890-4932-A227-4E13C01850F5}" type="slidenum">
              <a:rPr lang="en-US" altLang="ja-JP" sz="1300">
                <a:latin typeface="Times" panose="02020603050405020304" pitchFamily="18" charset="0"/>
              </a:rPr>
              <a:pPr/>
              <a:t>1</a:t>
            </a:fld>
            <a:endParaRPr lang="en-US" altLang="ja-JP" sz="1300">
              <a:latin typeface="Times" panose="02020603050405020304" pitchFamily="18" charset="0"/>
            </a:endParaRPr>
          </a:p>
        </p:txBody>
      </p:sp>
      <p:sp>
        <p:nvSpPr>
          <p:cNvPr id="5125" name="ヘッダー プレースホルダー 1">
            <a:extLst>
              <a:ext uri="{FF2B5EF4-FFF2-40B4-BE49-F238E27FC236}">
                <a16:creationId xmlns:a16="http://schemas.microsoft.com/office/drawing/2014/main" id="{57302E04-0188-DB79-DEA7-743CA5FF19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9pPr>
          </a:lstStyle>
          <a:p>
            <a:r>
              <a:rPr lang="ja-JP" altLang="en-US" sz="1300">
                <a:latin typeface="Times" panose="02020603050405020304" pitchFamily="18" charset="0"/>
              </a:rPr>
              <a:t>資料</a:t>
            </a:r>
            <a:r>
              <a:rPr lang="en-US" altLang="ja-JP" sz="1300">
                <a:latin typeface="Times" panose="02020603050405020304" pitchFamily="18" charset="0"/>
              </a:rPr>
              <a:t>4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2A1B69F4-15E8-FB65-037C-D4BEA300BE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ノート プレースホルダ 2">
            <a:extLst>
              <a:ext uri="{FF2B5EF4-FFF2-40B4-BE49-F238E27FC236}">
                <a16:creationId xmlns:a16="http://schemas.microsoft.com/office/drawing/2014/main" id="{D53D676B-6F5F-C621-E120-0F3679794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ja-JP" altLang="en-US" dirty="0"/>
              <a:t>研究責任医師氏名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所属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金額</a:t>
            </a:r>
          </a:p>
          <a:p>
            <a:pPr>
              <a:defRPr/>
            </a:pPr>
            <a:r>
              <a:rPr lang="ja-JP" altLang="en-US" dirty="0"/>
              <a:t>該当の有無</a:t>
            </a:r>
          </a:p>
          <a:p>
            <a:pPr>
              <a:defRPr/>
            </a:pPr>
            <a:r>
              <a:rPr lang="ja-JP" altLang="en-US" dirty="0"/>
              <a:t>該当する場合：企業名等</a:t>
            </a:r>
          </a:p>
          <a:p>
            <a:pPr>
              <a:defRPr/>
            </a:pPr>
            <a:r>
              <a:rPr lang="ja-JP" altLang="en-US" dirty="0"/>
              <a:t>企業等の職員</a:t>
            </a:r>
          </a:p>
          <a:p>
            <a:pPr>
              <a:defRPr/>
            </a:pPr>
            <a:r>
              <a:rPr lang="ja-JP" altLang="en-US" dirty="0"/>
              <a:t>－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企業等の顧問職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株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万円以上の利益／全株式の</a:t>
            </a:r>
            <a:r>
              <a:rPr lang="en-US" dirty="0"/>
              <a:t>5%</a:t>
            </a:r>
            <a:r>
              <a:rPr lang="ja-JP" altLang="en-US" dirty="0"/>
              <a:t>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講演料など</a:t>
            </a:r>
          </a:p>
          <a:p>
            <a:pPr>
              <a:defRPr/>
            </a:pPr>
            <a:r>
              <a:rPr lang="en-US" dirty="0"/>
              <a:t>50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原稿料など</a:t>
            </a:r>
          </a:p>
          <a:p>
            <a:pPr>
              <a:defRPr/>
            </a:pPr>
            <a:r>
              <a:rPr lang="en-US" dirty="0"/>
              <a:t>50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寄付金</a:t>
            </a:r>
          </a:p>
          <a:p>
            <a:pPr>
              <a:defRPr/>
            </a:pPr>
            <a:r>
              <a:rPr lang="en-US" dirty="0"/>
              <a:t>200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委受託研究</a:t>
            </a:r>
          </a:p>
          <a:p>
            <a:pPr>
              <a:defRPr/>
            </a:pPr>
            <a:r>
              <a:rPr lang="en-US" dirty="0"/>
              <a:t>200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専門的助言・証言</a:t>
            </a:r>
          </a:p>
          <a:p>
            <a:pPr>
              <a:defRPr/>
            </a:pPr>
            <a:r>
              <a:rPr lang="en-US" dirty="0"/>
              <a:t>100</a:t>
            </a:r>
            <a:r>
              <a:rPr lang="ja-JP" altLang="en-US" dirty="0"/>
              <a:t>万円以上</a:t>
            </a:r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その他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r>
              <a:rPr lang="ja-JP" altLang="en-US" dirty="0"/>
              <a:t>有 ・ 無</a:t>
            </a:r>
          </a:p>
          <a:p>
            <a:pPr>
              <a:defRPr/>
            </a:pPr>
            <a:r>
              <a:rPr lang="en-US" dirty="0"/>
              <a:t> </a:t>
            </a:r>
            <a:endParaRPr lang="ja-JP" altLang="en-US" dirty="0"/>
          </a:p>
          <a:p>
            <a:pPr>
              <a:defRPr/>
            </a:pPr>
            <a:endParaRPr lang="ja-JP" altLang="en-US" dirty="0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632303AB-0840-7ED1-6288-C531EDC85E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9pPr>
          </a:lstStyle>
          <a:p>
            <a:fld id="{D12ABF2D-D7F1-4AB1-A9EE-58175148575E}" type="slidenum">
              <a:rPr lang="en-US" altLang="ja-JP" sz="1300">
                <a:latin typeface="Times" panose="02020603050405020304" pitchFamily="18" charset="0"/>
              </a:rPr>
              <a:pPr/>
              <a:t>2</a:t>
            </a:fld>
            <a:endParaRPr lang="en-US" altLang="ja-JP" sz="1300">
              <a:latin typeface="Times" panose="02020603050405020304" pitchFamily="18" charset="0"/>
            </a:endParaRPr>
          </a:p>
        </p:txBody>
      </p:sp>
      <p:sp>
        <p:nvSpPr>
          <p:cNvPr id="7173" name="ヘッダー プレースホルダー 1">
            <a:extLst>
              <a:ext uri="{FF2B5EF4-FFF2-40B4-BE49-F238E27FC236}">
                <a16:creationId xmlns:a16="http://schemas.microsoft.com/office/drawing/2014/main" id="{927516DC-E3D5-ACBB-2333-EB4EE51F0D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Osaka" charset="-128"/>
              </a:defRPr>
            </a:lvl9pPr>
          </a:lstStyle>
          <a:p>
            <a:r>
              <a:rPr lang="ja-JP" altLang="en-US" sz="1300">
                <a:latin typeface="Times" panose="02020603050405020304" pitchFamily="18" charset="0"/>
              </a:rPr>
              <a:t>資料</a:t>
            </a:r>
            <a:r>
              <a:rPr lang="en-US" altLang="ja-JP" sz="1300">
                <a:latin typeface="Times" panose="02020603050405020304" pitchFamily="18" charset="0"/>
              </a:rPr>
              <a:t>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EA476B-6B0D-1DC3-A8B7-7DCC13711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050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D446775-183F-09E4-6D4B-72F2218B72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250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52B8B55-A47D-A9FD-E8A4-BB9B62AFBE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07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9063C6-CD3C-2806-6426-FB6BB10338C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001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E9F37F2-5EEB-A149-0FFA-28BAA0D3D7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394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D56003-A172-064C-EC27-F1AE57A16D4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367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9FCB84C-1180-06D2-6E62-770479AA1C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66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BAA157F-6DA0-9894-FB03-22B38A0DDDF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889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3C2C71F-9471-BEA9-45AC-BAC1C40909F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813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8B84B3-AC6C-F19F-F3E0-657730AE163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467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B4CB35-965E-ADA2-906B-06E3222A6D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503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5D4C82-3DF1-4926-C3C9-462971A30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549275"/>
            <a:ext cx="862171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8B8686-BBB9-207E-B7BE-8E62A1A338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FC4782A-D3D6-DD01-BF5E-5EE3BC22C8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4600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j-lt"/>
          <a:ea typeface="+mj-ea"/>
          <a:cs typeface="平成角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A6EBA70D-D222-C6C8-1E87-D8602FAC0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3050" y="661988"/>
            <a:ext cx="7848600" cy="571500"/>
          </a:xfrm>
        </p:spPr>
        <p:txBody>
          <a:bodyPr/>
          <a:lstStyle/>
          <a:p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発表者の報告対象企業との利益相反開示事項</a:t>
            </a:r>
          </a:p>
        </p:txBody>
      </p:sp>
      <p:graphicFrame>
        <p:nvGraphicFramePr>
          <p:cNvPr id="13" name="コンテンツ プレースホルダ 12">
            <a:extLst>
              <a:ext uri="{FF2B5EF4-FFF2-40B4-BE49-F238E27FC236}">
                <a16:creationId xmlns:a16="http://schemas.microsoft.com/office/drawing/2014/main" id="{1E065E3F-566E-B5DE-37D6-E66A2B6D2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5763" y="1995488"/>
          <a:ext cx="9648825" cy="4583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6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836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443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発表者氏名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所属／役職（地位）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453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/>
                        <a:t>該当あり・なし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基準に該当ありの場合：企業名等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172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企業等の団体の役員・職員・顧問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企業名（団体名）、職名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万円以上の企業等からの報酬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万円以上の株式等配当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万円以上の講演料等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万円以上の原稿料等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委受託研究費（治験）・研究助成（寄付金）等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［企業名、研究期間、支払い予定時期］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専門的証言・助言等の報酬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lang="ja-JP" altLang="en-US" sz="10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Osaka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万円以上の贈答品等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25E52E67-2EF8-BAB5-714A-B290CB5651EF}"/>
              </a:ext>
            </a:extLst>
          </p:cNvPr>
          <p:cNvGraphicFramePr>
            <a:graphicFrameLocks noGrp="1"/>
          </p:cNvGraphicFramePr>
          <p:nvPr/>
        </p:nvGraphicFramePr>
        <p:xfrm>
          <a:off x="390525" y="1490663"/>
          <a:ext cx="9648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演題</a:t>
                      </a:r>
                    </a:p>
                  </a:txBody>
                  <a:tcPr marL="91431" marR="91431" marT="45680" marB="456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1" marR="91431" marT="45680" marB="456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56" name="テキスト ボックス 4">
            <a:extLst>
              <a:ext uri="{FF2B5EF4-FFF2-40B4-BE49-F238E27FC236}">
                <a16:creationId xmlns:a16="http://schemas.microsoft.com/office/drawing/2014/main" id="{C886E82A-C40F-3FBB-C88D-5C9CE4ADD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188913"/>
            <a:ext cx="28876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157" name="図 1">
            <a:extLst>
              <a:ext uri="{FF2B5EF4-FFF2-40B4-BE49-F238E27FC236}">
                <a16:creationId xmlns:a16="http://schemas.microsoft.com/office/drawing/2014/main" id="{6ADCF538-8D8D-7CE8-EFD6-E825FB0AB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549275"/>
            <a:ext cx="1601787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53EA97BB-77A3-E3D7-44DC-CA90410F0A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3050" y="661988"/>
            <a:ext cx="7848600" cy="571500"/>
          </a:xfrm>
        </p:spPr>
        <p:txBody>
          <a:bodyPr/>
          <a:lstStyle/>
          <a:p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発表者の報告対象企業との利益相反開示事項</a:t>
            </a:r>
          </a:p>
        </p:txBody>
      </p:sp>
      <p:graphicFrame>
        <p:nvGraphicFramePr>
          <p:cNvPr id="13" name="コンテンツ プレースホルダ 12">
            <a:extLst>
              <a:ext uri="{FF2B5EF4-FFF2-40B4-BE49-F238E27FC236}">
                <a16:creationId xmlns:a16="http://schemas.microsoft.com/office/drawing/2014/main" id="{303A7B61-7F4C-55E6-5CC1-7D4812C94F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0525" y="1995488"/>
          <a:ext cx="9648825" cy="4583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6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836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443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共同発表者氏名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所属／役職（地位）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453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/>
                        <a:t>該当あり・なし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基準に該当ありの場合：企業名等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8" marR="91438" marT="36589" marB="36589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172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企業等の団体の役員・職員・顧問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企業名（団体名）、職名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万円以上の企業等からの報酬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万円以上の株式等配当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万円以上の講演料等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万円以上の原稿料等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委受託研究費（治験）・研究助成（寄付金）等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［企業名、研究期間、支払い予定時期］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専門的証言・助言等の報酬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lang="ja-JP" altLang="en-US" sz="10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Osaka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006"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年間</a:t>
                      </a:r>
                      <a:r>
                        <a:rPr lang="en-US" altLang="ja-JP" sz="1000" kern="12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万円以上の贈答品等</a:t>
                      </a:r>
                      <a:endParaRPr lang="en-US" altLang="ja-JP" sz="100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200" dirty="0">
                          <a:solidFill>
                            <a:schemeClr val="tx1"/>
                          </a:solidFill>
                        </a:rPr>
                        <a:t>（自身および生計を一にする配偶者・パートナーおよび一親等以内の親族のいずれか）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あり　・　なし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gridSpan="2"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</a:rPr>
                        <a:t>企業名（団体名）</a:t>
                      </a:r>
                      <a:endParaRPr kumimoji="1" lang="zh-TW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998" marR="91438" marT="14406" marB="14406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1A3A1C8E-4C10-21E7-ED8B-1A9BE72557B0}"/>
              </a:ext>
            </a:extLst>
          </p:cNvPr>
          <p:cNvGraphicFramePr>
            <a:graphicFrameLocks noGrp="1"/>
          </p:cNvGraphicFramePr>
          <p:nvPr/>
        </p:nvGraphicFramePr>
        <p:xfrm>
          <a:off x="390525" y="1490663"/>
          <a:ext cx="9648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演題</a:t>
                      </a:r>
                    </a:p>
                  </a:txBody>
                  <a:tcPr marL="91431" marR="91431" marT="45680" marB="456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1" marR="91431" marT="45680" marB="456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204" name="テキスト ボックス 4">
            <a:extLst>
              <a:ext uri="{FF2B5EF4-FFF2-40B4-BE49-F238E27FC236}">
                <a16:creationId xmlns:a16="http://schemas.microsoft.com/office/drawing/2014/main" id="{4116212F-BEDD-757B-3E95-281A0A05C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188913"/>
            <a:ext cx="28876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205" name="図 1">
            <a:extLst>
              <a:ext uri="{FF2B5EF4-FFF2-40B4-BE49-F238E27FC236}">
                <a16:creationId xmlns:a16="http://schemas.microsoft.com/office/drawing/2014/main" id="{9B149822-CEDA-5E35-A3AA-B1E7BE009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549275"/>
            <a:ext cx="1601787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Arial"/>
        <a:ea typeface="平成角ゴシック"/>
        <a:cs typeface=""/>
      </a:majorFont>
      <a:minorFont>
        <a:latin typeface="Arial"/>
        <a:ea typeface="平成角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Don't touch:Microsoft Office 98:Templates:新しいプレゼンテーション</Template>
  <TotalTime>5239</TotalTime>
  <Words>881</Words>
  <Application>Microsoft Office PowerPoint</Application>
  <PresentationFormat>35mm スライド</PresentationFormat>
  <Paragraphs>168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Helvetica</vt:lpstr>
      <vt:lpstr>Times</vt:lpstr>
      <vt:lpstr>新しいプレゼンテーション</vt:lpstr>
      <vt:lpstr>発表者の報告対象企業との利益相反開示事項</vt:lpstr>
      <vt:lpstr>発表者の報告対象企業との利益相反開示事項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KOKYU</dc:creator>
  <cp:lastModifiedBy>弘江 水嶋</cp:lastModifiedBy>
  <cp:revision>484</cp:revision>
  <cp:lastPrinted>2012-12-07T11:51:09Z</cp:lastPrinted>
  <dcterms:created xsi:type="dcterms:W3CDTF">1999-02-18T08:49:32Z</dcterms:created>
  <dcterms:modified xsi:type="dcterms:W3CDTF">2024-09-11T06:41:28Z</dcterms:modified>
</cp:coreProperties>
</file>