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2" r:id="rId3"/>
    <p:sldId id="257" r:id="rId4"/>
    <p:sldId id="259" r:id="rId5"/>
    <p:sldId id="260" r:id="rId6"/>
    <p:sldId id="258" r:id="rId7"/>
    <p:sldId id="266" r:id="rId8"/>
    <p:sldId id="261" r:id="rId9"/>
    <p:sldId id="270" r:id="rId10"/>
    <p:sldId id="269" r:id="rId11"/>
    <p:sldId id="268" r:id="rId12"/>
    <p:sldId id="267"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115" d="100"/>
          <a:sy n="115" d="100"/>
        </p:scale>
        <p:origin x="4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7A29E-BFCF-40C9-9BC2-39354FCF5929}" type="datetimeFigureOut">
              <a:rPr kumimoji="1" lang="ja-JP" altLang="en-US" smtClean="0"/>
              <a:t>2020/3/26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C7F69-7308-4630-85B5-5A6D26525254}" type="slidenum">
              <a:rPr kumimoji="1" lang="ja-JP" altLang="en-US" smtClean="0"/>
              <a:t>‹#›</a:t>
            </a:fld>
            <a:endParaRPr kumimoji="1" lang="ja-JP" altLang="en-US"/>
          </a:p>
        </p:txBody>
      </p:sp>
    </p:spTree>
    <p:extLst>
      <p:ext uri="{BB962C8B-B14F-4D97-AF65-F5344CB8AC3E}">
        <p14:creationId xmlns:p14="http://schemas.microsoft.com/office/powerpoint/2010/main" val="364659171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ABC7F69-7308-4630-85B5-5A6D26525254}" type="slidenum">
              <a:rPr kumimoji="1" lang="ja-JP" altLang="en-US" smtClean="0"/>
              <a:t>7</a:t>
            </a:fld>
            <a:endParaRPr kumimoji="1" lang="ja-JP" altLang="en-US"/>
          </a:p>
        </p:txBody>
      </p:sp>
    </p:spTree>
    <p:extLst>
      <p:ext uri="{BB962C8B-B14F-4D97-AF65-F5344CB8AC3E}">
        <p14:creationId xmlns:p14="http://schemas.microsoft.com/office/powerpoint/2010/main" val="75242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744976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610156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16784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81628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1262735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91615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3516521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685383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291478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44202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CFC5ACF-0BFF-4BAC-8A4A-4C7702B5FAD7}" type="datetimeFigureOut">
              <a:rPr kumimoji="1" lang="ja-JP" altLang="en-US" smtClean="0"/>
              <a:t>2020/3/26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319978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C5ACF-0BFF-4BAC-8A4A-4C7702B5FAD7}" type="datetimeFigureOut">
              <a:rPr kumimoji="1" lang="ja-JP" altLang="en-US" smtClean="0"/>
              <a:t>2020/3/26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A9B5F-0358-44BA-9694-95117BF1E5AD}" type="slidenum">
              <a:rPr kumimoji="1" lang="ja-JP" altLang="en-US" smtClean="0"/>
              <a:t>‹#›</a:t>
            </a:fld>
            <a:endParaRPr kumimoji="1" lang="ja-JP" altLang="en-US"/>
          </a:p>
        </p:txBody>
      </p:sp>
    </p:spTree>
    <p:extLst>
      <p:ext uri="{BB962C8B-B14F-4D97-AF65-F5344CB8AC3E}">
        <p14:creationId xmlns:p14="http://schemas.microsoft.com/office/powerpoint/2010/main" val="4261811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53143" y="1122363"/>
            <a:ext cx="8098971" cy="2387600"/>
          </a:xfrm>
        </p:spPr>
        <p:txBody>
          <a:bodyPr>
            <a:normAutofit/>
          </a:bodyPr>
          <a:lstStyle/>
          <a:p>
            <a:r>
              <a:rPr kumimoji="1" lang="ja-JP" altLang="en-US" dirty="0" smtClean="0"/>
              <a:t>新専門医制度</a:t>
            </a:r>
            <a:r>
              <a:rPr kumimoji="1" lang="en-US" altLang="ja-JP" dirty="0" smtClean="0"/>
              <a:t/>
            </a:r>
            <a:br>
              <a:rPr kumimoji="1" lang="en-US" altLang="ja-JP" dirty="0" smtClean="0"/>
            </a:br>
            <a:r>
              <a:rPr lang="ja-JP" altLang="en-US" sz="3200" dirty="0" smtClean="0"/>
              <a:t>サブ</a:t>
            </a:r>
            <a:r>
              <a:rPr lang="ja-JP" altLang="en-US" sz="3200" dirty="0"/>
              <a:t>ス</a:t>
            </a:r>
            <a:r>
              <a:rPr lang="ja-JP" altLang="en-US" sz="3200" dirty="0" err="1" smtClean="0"/>
              <a:t>ぺ</a:t>
            </a:r>
            <a:r>
              <a:rPr lang="ja-JP" altLang="en-US" sz="3200" dirty="0" smtClean="0"/>
              <a:t>シャルティ心臓血管外科専門医制度の対応</a:t>
            </a:r>
            <a:endParaRPr kumimoji="1" lang="ja-JP" altLang="en-US" sz="3200" dirty="0"/>
          </a:p>
        </p:txBody>
      </p:sp>
      <p:sp>
        <p:nvSpPr>
          <p:cNvPr id="3" name="サブタイトル 2"/>
          <p:cNvSpPr>
            <a:spLocks noGrp="1"/>
          </p:cNvSpPr>
          <p:nvPr>
            <p:ph type="subTitle" idx="1"/>
          </p:nvPr>
        </p:nvSpPr>
        <p:spPr>
          <a:xfrm>
            <a:off x="555171" y="5076557"/>
            <a:ext cx="8196943" cy="1655762"/>
          </a:xfrm>
        </p:spPr>
        <p:txBody>
          <a:bodyPr>
            <a:noAutofit/>
          </a:bodyPr>
          <a:lstStyle/>
          <a:p>
            <a:r>
              <a:rPr kumimoji="1" lang="ja-JP" altLang="en-US" sz="3200" dirty="0" smtClean="0"/>
              <a:t>心臓血管外科専門医認定機構</a:t>
            </a:r>
            <a:endParaRPr kumimoji="1" lang="en-US" altLang="ja-JP" sz="3200" dirty="0" smtClean="0"/>
          </a:p>
          <a:p>
            <a:r>
              <a:rPr kumimoji="1" lang="ja-JP" altLang="en-US" sz="3200" dirty="0" smtClean="0"/>
              <a:t>　　　　　　</a:t>
            </a:r>
            <a:r>
              <a:rPr kumimoji="1" lang="ja-JP" altLang="en-US" sz="3200" dirty="0"/>
              <a:t>　</a:t>
            </a:r>
            <a:r>
              <a:rPr kumimoji="1" lang="ja-JP" altLang="en-US" sz="3200" dirty="0" smtClean="0"/>
              <a:t>種本和雄</a:t>
            </a:r>
            <a:endParaRPr kumimoji="1" lang="ja-JP" altLang="en-US" sz="3200" dirty="0"/>
          </a:p>
        </p:txBody>
      </p:sp>
    </p:spTree>
    <p:extLst>
      <p:ext uri="{BB962C8B-B14F-4D97-AF65-F5344CB8AC3E}">
        <p14:creationId xmlns:p14="http://schemas.microsoft.com/office/powerpoint/2010/main" val="1576641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5113" y="133004"/>
            <a:ext cx="9328101" cy="6426345"/>
          </a:xfrm>
        </p:spPr>
      </p:pic>
    </p:spTree>
    <p:extLst>
      <p:ext uri="{BB962C8B-B14F-4D97-AF65-F5344CB8AC3E}">
        <p14:creationId xmlns:p14="http://schemas.microsoft.com/office/powerpoint/2010/main" val="3102751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856" y="83128"/>
            <a:ext cx="9630856" cy="6641868"/>
          </a:xfrm>
        </p:spPr>
      </p:pic>
      <p:sp>
        <p:nvSpPr>
          <p:cNvPr id="3" name="円/楕円 2"/>
          <p:cNvSpPr/>
          <p:nvPr/>
        </p:nvSpPr>
        <p:spPr>
          <a:xfrm>
            <a:off x="2934393" y="781396"/>
            <a:ext cx="2335876" cy="3241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149629" y="2014452"/>
            <a:ext cx="5131722" cy="32419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29477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7570" y="21722"/>
            <a:ext cx="9667908" cy="6719900"/>
          </a:xfrm>
        </p:spPr>
      </p:pic>
    </p:spTree>
    <p:extLst>
      <p:ext uri="{BB962C8B-B14F-4D97-AF65-F5344CB8AC3E}">
        <p14:creationId xmlns:p14="http://schemas.microsoft.com/office/powerpoint/2010/main" val="2924485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1313997"/>
            <a:ext cx="8447314" cy="1325563"/>
          </a:xfrm>
        </p:spPr>
        <p:txBody>
          <a:bodyPr>
            <a:normAutofit/>
          </a:bodyPr>
          <a:lstStyle/>
          <a:p>
            <a:r>
              <a:rPr lang="en-US" altLang="ja-JP" sz="2000" b="1" dirty="0" smtClean="0"/>
              <a:t>2018/4     2019/4     2020/4     2021/4     2022/4     2023/4     2024/4     2025/4</a:t>
            </a:r>
            <a:endParaRPr kumimoji="1" lang="ja-JP" altLang="en-US" sz="2000" b="1" dirty="0"/>
          </a:p>
        </p:txBody>
      </p:sp>
      <p:sp>
        <p:nvSpPr>
          <p:cNvPr id="4" name="正方形/長方形 3"/>
          <p:cNvSpPr/>
          <p:nvPr/>
        </p:nvSpPr>
        <p:spPr>
          <a:xfrm>
            <a:off x="729342" y="2702266"/>
            <a:ext cx="3102429" cy="1088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外科専門研修</a:t>
            </a:r>
            <a:r>
              <a:rPr kumimoji="1" lang="en-US" altLang="ja-JP" sz="2400" dirty="0" smtClean="0"/>
              <a:t>3</a:t>
            </a:r>
            <a:r>
              <a:rPr kumimoji="1" lang="ja-JP" altLang="en-US" sz="2400" dirty="0" smtClean="0"/>
              <a:t>年間</a:t>
            </a:r>
            <a:endParaRPr kumimoji="1" lang="ja-JP" altLang="en-US" sz="2400" dirty="0"/>
          </a:p>
        </p:txBody>
      </p:sp>
      <p:sp>
        <p:nvSpPr>
          <p:cNvPr id="5" name="テキスト ボックス 4"/>
          <p:cNvSpPr txBox="1"/>
          <p:nvPr/>
        </p:nvSpPr>
        <p:spPr>
          <a:xfrm>
            <a:off x="320114" y="406188"/>
            <a:ext cx="8584401" cy="707886"/>
          </a:xfrm>
          <a:prstGeom prst="rect">
            <a:avLst/>
          </a:prstGeom>
          <a:noFill/>
        </p:spPr>
        <p:txBody>
          <a:bodyPr wrap="none" rtlCol="0">
            <a:spAutoFit/>
          </a:bodyPr>
          <a:lstStyle/>
          <a:p>
            <a:r>
              <a:rPr lang="ja-JP" altLang="en-US" sz="4000" dirty="0" smtClean="0"/>
              <a:t>新専門医制度</a:t>
            </a:r>
            <a:r>
              <a:rPr lang="en-US" altLang="ja-JP" sz="4000" dirty="0" smtClean="0"/>
              <a:t>1</a:t>
            </a:r>
            <a:r>
              <a:rPr lang="ja-JP" altLang="en-US" sz="4000" dirty="0" smtClean="0"/>
              <a:t>年生（</a:t>
            </a:r>
            <a:r>
              <a:rPr lang="en-US" altLang="ja-JP" sz="4000" dirty="0" smtClean="0"/>
              <a:t>2016</a:t>
            </a:r>
            <a:r>
              <a:rPr lang="ja-JP" altLang="en-US" sz="4000" dirty="0" smtClean="0"/>
              <a:t>年卒）の動き</a:t>
            </a:r>
            <a:endParaRPr kumimoji="1" lang="ja-JP" altLang="en-US" sz="4000" dirty="0"/>
          </a:p>
        </p:txBody>
      </p:sp>
      <p:cxnSp>
        <p:nvCxnSpPr>
          <p:cNvPr id="7" name="直線矢印コネクタ 6"/>
          <p:cNvCxnSpPr/>
          <p:nvPr/>
        </p:nvCxnSpPr>
        <p:spPr>
          <a:xfrm>
            <a:off x="729342"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a:off x="3842654" y="2155373"/>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a:off x="1774370" y="2166257"/>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2808513"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886200" y="2702264"/>
            <a:ext cx="3102429" cy="1088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心臓血管外科</a:t>
            </a:r>
            <a:endParaRPr kumimoji="1" lang="en-US" altLang="ja-JP" sz="2800" dirty="0" smtClean="0"/>
          </a:p>
          <a:p>
            <a:pPr algn="ctr"/>
            <a:r>
              <a:rPr lang="ja-JP" altLang="en-US" sz="2800" dirty="0" smtClean="0"/>
              <a:t>修練（単独型）</a:t>
            </a:r>
            <a:endParaRPr kumimoji="1" lang="ja-JP" altLang="en-US" sz="2400" dirty="0"/>
          </a:p>
        </p:txBody>
      </p:sp>
      <p:cxnSp>
        <p:nvCxnSpPr>
          <p:cNvPr id="13" name="直線矢印コネクタ 12"/>
          <p:cNvCxnSpPr/>
          <p:nvPr/>
        </p:nvCxnSpPr>
        <p:spPr>
          <a:xfrm>
            <a:off x="6999512" y="2155371"/>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931228" y="2166255"/>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965371" y="2155369"/>
            <a:ext cx="0" cy="4841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763487" y="3937188"/>
            <a:ext cx="3102429" cy="10885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心臓血管外科</a:t>
            </a:r>
            <a:endParaRPr kumimoji="1" lang="en-US" altLang="ja-JP" sz="2800" dirty="0" smtClean="0"/>
          </a:p>
          <a:p>
            <a:pPr algn="ctr"/>
            <a:r>
              <a:rPr lang="ja-JP" altLang="en-US" sz="2800" dirty="0" smtClean="0"/>
              <a:t>修練（連動型）</a:t>
            </a:r>
            <a:endParaRPr kumimoji="1" lang="ja-JP" altLang="en-US" sz="2400" dirty="0"/>
          </a:p>
        </p:txBody>
      </p:sp>
      <p:sp>
        <p:nvSpPr>
          <p:cNvPr id="17" name="テキスト ボックス 16"/>
          <p:cNvSpPr txBox="1"/>
          <p:nvPr/>
        </p:nvSpPr>
        <p:spPr>
          <a:xfrm>
            <a:off x="3579850" y="6140322"/>
            <a:ext cx="2339102" cy="461665"/>
          </a:xfrm>
          <a:prstGeom prst="rect">
            <a:avLst/>
          </a:prstGeom>
          <a:noFill/>
        </p:spPr>
        <p:txBody>
          <a:bodyPr wrap="none" rtlCol="0">
            <a:spAutoFit/>
          </a:bodyPr>
          <a:lstStyle/>
          <a:p>
            <a:r>
              <a:rPr kumimoji="1" lang="ja-JP" altLang="en-US" sz="2400" dirty="0" smtClean="0"/>
              <a:t>外科専門医試験</a:t>
            </a:r>
            <a:endParaRPr kumimoji="1" lang="ja-JP" altLang="en-US" sz="2400" dirty="0"/>
          </a:p>
        </p:txBody>
      </p:sp>
      <p:sp>
        <p:nvSpPr>
          <p:cNvPr id="18" name="テキスト ボックス 17"/>
          <p:cNvSpPr txBox="1"/>
          <p:nvPr/>
        </p:nvSpPr>
        <p:spPr>
          <a:xfrm>
            <a:off x="4684487" y="5309325"/>
            <a:ext cx="2031325" cy="830997"/>
          </a:xfrm>
          <a:prstGeom prst="rect">
            <a:avLst/>
          </a:prstGeom>
          <a:noFill/>
        </p:spPr>
        <p:txBody>
          <a:bodyPr wrap="none" rtlCol="0">
            <a:spAutoFit/>
          </a:bodyPr>
          <a:lstStyle/>
          <a:p>
            <a:pPr algn="ctr"/>
            <a:r>
              <a:rPr kumimoji="1" lang="ja-JP" altLang="en-US" sz="2400" dirty="0" smtClean="0"/>
              <a:t>心臓血管外科</a:t>
            </a:r>
            <a:endParaRPr kumimoji="1" lang="en-US" altLang="ja-JP" sz="2400" dirty="0" smtClean="0"/>
          </a:p>
          <a:p>
            <a:pPr algn="ctr"/>
            <a:r>
              <a:rPr kumimoji="1" lang="ja-JP" altLang="en-US" sz="2400" dirty="0" smtClean="0"/>
              <a:t>専門医試験</a:t>
            </a:r>
            <a:endParaRPr kumimoji="1" lang="ja-JP" altLang="en-US" sz="2400" dirty="0"/>
          </a:p>
        </p:txBody>
      </p:sp>
      <p:cxnSp>
        <p:nvCxnSpPr>
          <p:cNvPr id="19" name="直線矢印コネクタ 18"/>
          <p:cNvCxnSpPr/>
          <p:nvPr/>
        </p:nvCxnSpPr>
        <p:spPr>
          <a:xfrm flipH="1" flipV="1">
            <a:off x="4230912" y="5349908"/>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5139274" y="4479830"/>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6774543" y="4514665"/>
            <a:ext cx="2031325" cy="830997"/>
          </a:xfrm>
          <a:prstGeom prst="rect">
            <a:avLst/>
          </a:prstGeom>
          <a:noFill/>
        </p:spPr>
        <p:txBody>
          <a:bodyPr wrap="none" rtlCol="0">
            <a:spAutoFit/>
          </a:bodyPr>
          <a:lstStyle/>
          <a:p>
            <a:pPr algn="ctr"/>
            <a:r>
              <a:rPr kumimoji="1" lang="ja-JP" altLang="en-US" sz="2400" dirty="0" smtClean="0"/>
              <a:t>心臓血管外科</a:t>
            </a:r>
            <a:endParaRPr kumimoji="1" lang="en-US" altLang="ja-JP" sz="2400" dirty="0" smtClean="0"/>
          </a:p>
          <a:p>
            <a:pPr algn="ctr"/>
            <a:r>
              <a:rPr kumimoji="1" lang="ja-JP" altLang="en-US" sz="2400" dirty="0" smtClean="0"/>
              <a:t>専門医試験</a:t>
            </a:r>
            <a:endParaRPr kumimoji="1" lang="ja-JP" altLang="en-US" sz="2400" dirty="0"/>
          </a:p>
        </p:txBody>
      </p:sp>
      <p:cxnSp>
        <p:nvCxnSpPr>
          <p:cNvPr id="25" name="直線矢印コネクタ 24"/>
          <p:cNvCxnSpPr/>
          <p:nvPr/>
        </p:nvCxnSpPr>
        <p:spPr>
          <a:xfrm flipH="1" flipV="1">
            <a:off x="7229330" y="3685170"/>
            <a:ext cx="3629" cy="781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7" name="円形吹き出し 26"/>
          <p:cNvSpPr/>
          <p:nvPr/>
        </p:nvSpPr>
        <p:spPr>
          <a:xfrm>
            <a:off x="1406074" y="5490609"/>
            <a:ext cx="2035627" cy="1282485"/>
          </a:xfrm>
          <a:prstGeom prst="wedgeEllipseCallout">
            <a:avLst>
              <a:gd name="adj1" fmla="val 12680"/>
              <a:gd name="adj2" fmla="val -7323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Running here !</a:t>
            </a:r>
          </a:p>
        </p:txBody>
      </p:sp>
    </p:spTree>
    <p:extLst>
      <p:ext uri="{BB962C8B-B14F-4D97-AF65-F5344CB8AC3E}">
        <p14:creationId xmlns:p14="http://schemas.microsoft.com/office/powerpoint/2010/main" val="5392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759"/>
            <a:ext cx="7886700" cy="1325563"/>
          </a:xfrm>
        </p:spPr>
        <p:txBody>
          <a:bodyPr/>
          <a:lstStyle/>
          <a:p>
            <a:pPr algn="ctr"/>
            <a:r>
              <a:rPr lang="ja-JP" altLang="en-US" dirty="0"/>
              <a:t>現行</a:t>
            </a:r>
            <a:r>
              <a:rPr kumimoji="1" lang="ja-JP" altLang="en-US" dirty="0" smtClean="0"/>
              <a:t>制度</a:t>
            </a:r>
            <a:endParaRPr kumimoji="1" lang="ja-JP" altLang="en-US" dirty="0"/>
          </a:p>
        </p:txBody>
      </p:sp>
      <p:sp>
        <p:nvSpPr>
          <p:cNvPr id="4" name="円/楕円 3"/>
          <p:cNvSpPr/>
          <p:nvPr/>
        </p:nvSpPr>
        <p:spPr>
          <a:xfrm>
            <a:off x="6520544" y="1690689"/>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3832" y="2786745"/>
            <a:ext cx="533400" cy="5225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1690689"/>
            <a:ext cx="2031325" cy="584775"/>
          </a:xfrm>
          <a:prstGeom prst="rect">
            <a:avLst/>
          </a:prstGeom>
          <a:noFill/>
        </p:spPr>
        <p:txBody>
          <a:bodyPr wrap="none" rtlCol="0">
            <a:spAutoFit/>
          </a:bodyPr>
          <a:lstStyle/>
          <a:p>
            <a:r>
              <a:rPr kumimoji="1" lang="ja-JP" altLang="en-US" sz="3200" dirty="0" smtClean="0"/>
              <a:t>：基幹施設</a:t>
            </a:r>
            <a:endParaRPr kumimoji="1" lang="ja-JP" altLang="en-US" sz="3200" dirty="0"/>
          </a:p>
        </p:txBody>
      </p:sp>
      <p:sp>
        <p:nvSpPr>
          <p:cNvPr id="7" name="テキスト ボックス 6"/>
          <p:cNvSpPr txBox="1"/>
          <p:nvPr/>
        </p:nvSpPr>
        <p:spPr>
          <a:xfrm>
            <a:off x="7123559" y="2746604"/>
            <a:ext cx="2031325" cy="584775"/>
          </a:xfrm>
          <a:prstGeom prst="rect">
            <a:avLst/>
          </a:prstGeom>
          <a:noFill/>
        </p:spPr>
        <p:txBody>
          <a:bodyPr wrap="none" rtlCol="0">
            <a:spAutoFit/>
          </a:bodyPr>
          <a:lstStyle/>
          <a:p>
            <a:r>
              <a:rPr kumimoji="1" lang="ja-JP" altLang="en-US" sz="3200" dirty="0" smtClean="0"/>
              <a:t>：関連施設</a:t>
            </a:r>
            <a:endParaRPr kumimoji="1" lang="ja-JP" altLang="en-US" sz="3200" dirty="0"/>
          </a:p>
        </p:txBody>
      </p:sp>
      <p:sp>
        <p:nvSpPr>
          <p:cNvPr id="9" name="テキスト ボックス 8"/>
          <p:cNvSpPr txBox="1"/>
          <p:nvPr/>
        </p:nvSpPr>
        <p:spPr>
          <a:xfrm>
            <a:off x="7134444" y="3780747"/>
            <a:ext cx="1620957" cy="584775"/>
          </a:xfrm>
          <a:prstGeom prst="rect">
            <a:avLst/>
          </a:prstGeom>
          <a:noFill/>
        </p:spPr>
        <p:txBody>
          <a:bodyPr wrap="none" rtlCol="0">
            <a:spAutoFit/>
          </a:bodyPr>
          <a:lstStyle/>
          <a:p>
            <a:r>
              <a:rPr kumimoji="1" lang="ja-JP" altLang="en-US" sz="3200" dirty="0" smtClean="0"/>
              <a:t>：修練医</a:t>
            </a:r>
            <a:endParaRPr kumimoji="1" lang="ja-JP" altLang="en-US" sz="3200" dirty="0"/>
          </a:p>
        </p:txBody>
      </p:sp>
      <p:sp>
        <p:nvSpPr>
          <p:cNvPr id="10" name="円/楕円 9"/>
          <p:cNvSpPr/>
          <p:nvPr/>
        </p:nvSpPr>
        <p:spPr>
          <a:xfrm>
            <a:off x="587835" y="1843089"/>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667004" y="1843090"/>
            <a:ext cx="696685" cy="62048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4364034" y="1894115"/>
            <a:ext cx="533400" cy="52251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3352800" y="2133599"/>
            <a:ext cx="1012371" cy="1088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587835" y="2634343"/>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flipV="1">
            <a:off x="1055915" y="2645227"/>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V="1">
            <a:off x="2623463" y="2634343"/>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3124201" y="2645227"/>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4256322" y="2645226"/>
            <a:ext cx="283022" cy="13280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H="1" flipV="1">
            <a:off x="4724402" y="2656110"/>
            <a:ext cx="228605" cy="13171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flipV="1">
            <a:off x="3461661" y="2645226"/>
            <a:ext cx="620489" cy="1317174"/>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上カーブ矢印 39"/>
          <p:cNvSpPr/>
          <p:nvPr/>
        </p:nvSpPr>
        <p:spPr>
          <a:xfrm>
            <a:off x="1258196" y="4756519"/>
            <a:ext cx="1611086" cy="5442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テキスト ボックス 40"/>
          <p:cNvSpPr txBox="1"/>
          <p:nvPr/>
        </p:nvSpPr>
        <p:spPr>
          <a:xfrm>
            <a:off x="315691" y="5376839"/>
            <a:ext cx="5729454" cy="523220"/>
          </a:xfrm>
          <a:prstGeom prst="rect">
            <a:avLst/>
          </a:prstGeom>
          <a:noFill/>
        </p:spPr>
        <p:txBody>
          <a:bodyPr wrap="none" rtlCol="0">
            <a:spAutoFit/>
          </a:bodyPr>
          <a:lstStyle/>
          <a:p>
            <a:r>
              <a:rPr kumimoji="1" lang="ja-JP" altLang="en-US" sz="2800" dirty="0" smtClean="0"/>
              <a:t>施設の移動には制限を設けていない</a:t>
            </a:r>
            <a:endParaRPr kumimoji="1" lang="ja-JP" altLang="en-US" sz="2800" dirty="0"/>
          </a:p>
        </p:txBody>
      </p:sp>
      <p:pic>
        <p:nvPicPr>
          <p:cNvPr id="34" name="図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954" y="3780747"/>
            <a:ext cx="381764" cy="607351"/>
          </a:xfrm>
          <a:prstGeom prst="rect">
            <a:avLst/>
          </a:prstGeom>
        </p:spPr>
      </p:pic>
      <p:pic>
        <p:nvPicPr>
          <p:cNvPr id="35" name="図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0685" y="4047606"/>
            <a:ext cx="381764" cy="607351"/>
          </a:xfrm>
          <a:prstGeom prst="rect">
            <a:avLst/>
          </a:prstGeom>
        </p:spPr>
      </p:pic>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4548" y="4073134"/>
            <a:ext cx="381764" cy="607351"/>
          </a:xfrm>
          <a:prstGeom prst="rect">
            <a:avLst/>
          </a:prstGeom>
        </p:spPr>
      </p:pic>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7" y="4047607"/>
            <a:ext cx="381764" cy="607351"/>
          </a:xfrm>
          <a:prstGeom prst="rect">
            <a:avLst/>
          </a:prstGeom>
        </p:spPr>
      </p:pic>
      <p:pic>
        <p:nvPicPr>
          <p:cNvPr id="39" name="図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3210" y="4047608"/>
            <a:ext cx="381764" cy="607351"/>
          </a:xfrm>
          <a:prstGeom prst="rect">
            <a:avLst/>
          </a:prstGeom>
        </p:spPr>
      </p:pic>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0217" y="4073134"/>
            <a:ext cx="381764" cy="607351"/>
          </a:xfrm>
          <a:prstGeom prst="rect">
            <a:avLst/>
          </a:prstGeom>
        </p:spPr>
      </p:pic>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53" y="4073134"/>
            <a:ext cx="381764" cy="607351"/>
          </a:xfrm>
          <a:prstGeom prst="rect">
            <a:avLst/>
          </a:prstGeom>
        </p:spPr>
      </p:pic>
    </p:spTree>
    <p:extLst>
      <p:ext uri="{BB962C8B-B14F-4D97-AF65-F5344CB8AC3E}">
        <p14:creationId xmlns:p14="http://schemas.microsoft.com/office/powerpoint/2010/main" val="30953114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新制度での施設の資格と役割</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kumimoji="1" lang="ja-JP" altLang="en-US" sz="4400" dirty="0" smtClean="0">
                <a:solidFill>
                  <a:srgbClr val="FF0000"/>
                </a:solidFill>
              </a:rPr>
              <a:t>修練統括施設、連携施設</a:t>
            </a:r>
            <a:endParaRPr kumimoji="1" lang="en-US" altLang="ja-JP" sz="4400" dirty="0" smtClean="0">
              <a:solidFill>
                <a:srgbClr val="FF0000"/>
              </a:solidFill>
            </a:endParaRPr>
          </a:p>
          <a:p>
            <a:pPr marL="0" indent="0">
              <a:buNone/>
            </a:pPr>
            <a:r>
              <a:rPr lang="ja-JP" altLang="en-US" sz="4400" dirty="0"/>
              <a:t>　</a:t>
            </a:r>
            <a:r>
              <a:rPr lang="ja-JP" altLang="en-US" sz="4400" dirty="0" smtClean="0"/>
              <a:t>　施設の役割的な名称</a:t>
            </a:r>
            <a:endParaRPr lang="en-US" altLang="ja-JP" sz="4400" dirty="0" smtClean="0"/>
          </a:p>
          <a:p>
            <a:pPr marL="0" indent="0">
              <a:buNone/>
            </a:pPr>
            <a:endParaRPr kumimoji="1" lang="en-US" altLang="ja-JP" sz="4400" dirty="0"/>
          </a:p>
          <a:p>
            <a:pPr marL="0" indent="0">
              <a:buNone/>
            </a:pPr>
            <a:r>
              <a:rPr lang="ja-JP" altLang="en-US" sz="4400" dirty="0" smtClean="0">
                <a:solidFill>
                  <a:srgbClr val="FFC000"/>
                </a:solidFill>
              </a:rPr>
              <a:t>基幹施設、関連施設</a:t>
            </a:r>
            <a:endParaRPr lang="en-US" altLang="ja-JP" sz="4400" dirty="0" smtClean="0">
              <a:solidFill>
                <a:srgbClr val="FFC000"/>
              </a:solidFill>
            </a:endParaRPr>
          </a:p>
          <a:p>
            <a:pPr marL="0" indent="0">
              <a:buNone/>
            </a:pPr>
            <a:r>
              <a:rPr kumimoji="1" lang="ja-JP" altLang="en-US" sz="4400" dirty="0"/>
              <a:t>　</a:t>
            </a:r>
            <a:r>
              <a:rPr kumimoji="1" lang="ja-JP" altLang="en-US" sz="4400" dirty="0" smtClean="0"/>
              <a:t>　施設の資格的な名称</a:t>
            </a:r>
            <a:endParaRPr kumimoji="1" lang="ja-JP" altLang="en-US" sz="4400" dirty="0"/>
          </a:p>
        </p:txBody>
      </p:sp>
    </p:spTree>
    <p:extLst>
      <p:ext uri="{BB962C8B-B14F-4D97-AF65-F5344CB8AC3E}">
        <p14:creationId xmlns:p14="http://schemas.microsoft.com/office/powerpoint/2010/main" val="6274431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79160"/>
            <a:ext cx="7886700" cy="1325563"/>
          </a:xfrm>
        </p:spPr>
        <p:txBody>
          <a:bodyPr/>
          <a:lstStyle/>
          <a:p>
            <a:pPr algn="ctr"/>
            <a:r>
              <a:rPr kumimoji="1" lang="ja-JP" altLang="en-US" dirty="0" smtClean="0"/>
              <a:t>施設群の条件</a:t>
            </a:r>
            <a:endParaRPr kumimoji="1" lang="ja-JP" altLang="en-US" dirty="0"/>
          </a:p>
        </p:txBody>
      </p:sp>
      <p:sp>
        <p:nvSpPr>
          <p:cNvPr id="3" name="コンテンツ プレースホルダー 2"/>
          <p:cNvSpPr>
            <a:spLocks noGrp="1"/>
          </p:cNvSpPr>
          <p:nvPr>
            <p:ph idx="1"/>
          </p:nvPr>
        </p:nvSpPr>
        <p:spPr>
          <a:xfrm>
            <a:off x="239486" y="827314"/>
            <a:ext cx="8741228" cy="6291943"/>
          </a:xfrm>
        </p:spPr>
        <p:txBody>
          <a:bodyPr>
            <a:normAutofit fontScale="92500" lnSpcReduction="10000"/>
          </a:bodyPr>
          <a:lstStyle/>
          <a:p>
            <a:pPr marL="0" indent="0">
              <a:buNone/>
            </a:pPr>
            <a:r>
              <a:rPr lang="ja-JP" altLang="en-US" sz="3000" dirty="0" smtClean="0">
                <a:solidFill>
                  <a:srgbClr val="FF0000"/>
                </a:solidFill>
              </a:rPr>
              <a:t>・ 先天性</a:t>
            </a:r>
            <a:r>
              <a:rPr lang="ja-JP" altLang="en-US" sz="3000" dirty="0">
                <a:solidFill>
                  <a:srgbClr val="FF0000"/>
                </a:solidFill>
              </a:rPr>
              <a:t>心</a:t>
            </a:r>
            <a:r>
              <a:rPr lang="ja-JP" altLang="en-US" sz="3000" dirty="0" smtClean="0">
                <a:solidFill>
                  <a:srgbClr val="FF0000"/>
                </a:solidFill>
              </a:rPr>
              <a:t>疾患（</a:t>
            </a:r>
            <a:r>
              <a:rPr lang="en-US" altLang="ja-JP" sz="3000" dirty="0" smtClean="0">
                <a:solidFill>
                  <a:srgbClr val="FF0000"/>
                </a:solidFill>
              </a:rPr>
              <a:t>adult congenital</a:t>
            </a:r>
            <a:r>
              <a:rPr lang="ja-JP" altLang="en-US" sz="3000" dirty="0" smtClean="0">
                <a:solidFill>
                  <a:srgbClr val="FF0000"/>
                </a:solidFill>
              </a:rPr>
              <a:t>を含む）</a:t>
            </a:r>
            <a:endParaRPr lang="en-US" altLang="ja-JP" sz="3000" dirty="0" smtClean="0">
              <a:solidFill>
                <a:srgbClr val="FF0000"/>
              </a:solidFill>
            </a:endParaRPr>
          </a:p>
          <a:p>
            <a:pPr marL="0" indent="0">
              <a:buNone/>
            </a:pPr>
            <a:r>
              <a:rPr kumimoji="1" lang="ja-JP" altLang="en-US" sz="3000" dirty="0" smtClean="0">
                <a:solidFill>
                  <a:srgbClr val="FF0000"/>
                </a:solidFill>
              </a:rPr>
              <a:t>・ 成人</a:t>
            </a:r>
            <a:r>
              <a:rPr kumimoji="1" lang="ja-JP" altLang="en-US" sz="3000" dirty="0">
                <a:solidFill>
                  <a:srgbClr val="FF0000"/>
                </a:solidFill>
              </a:rPr>
              <a:t>心</a:t>
            </a:r>
            <a:r>
              <a:rPr kumimoji="1" lang="ja-JP" altLang="en-US" sz="3000" dirty="0" smtClean="0">
                <a:solidFill>
                  <a:srgbClr val="FF0000"/>
                </a:solidFill>
              </a:rPr>
              <a:t>疾患・胸部大血管疾患</a:t>
            </a:r>
            <a:endParaRPr kumimoji="1" lang="en-US" altLang="ja-JP" sz="3000" dirty="0" smtClean="0">
              <a:solidFill>
                <a:srgbClr val="FF0000"/>
              </a:solidFill>
            </a:endParaRPr>
          </a:p>
          <a:p>
            <a:pPr marL="0" indent="0">
              <a:buNone/>
            </a:pPr>
            <a:r>
              <a:rPr lang="ja-JP" altLang="en-US" sz="3000" dirty="0" smtClean="0">
                <a:solidFill>
                  <a:srgbClr val="FF0000"/>
                </a:solidFill>
              </a:rPr>
              <a:t>・ 腹部・末梢血管疾患</a:t>
            </a:r>
            <a:endParaRPr lang="en-US" altLang="ja-JP" sz="3000" dirty="0" smtClean="0">
              <a:solidFill>
                <a:srgbClr val="FF0000"/>
              </a:solidFill>
            </a:endParaRPr>
          </a:p>
          <a:p>
            <a:pPr marL="0" indent="0">
              <a:buNone/>
            </a:pPr>
            <a:r>
              <a:rPr kumimoji="1" lang="ja-JP" altLang="en-US" sz="3000" dirty="0" smtClean="0">
                <a:solidFill>
                  <a:srgbClr val="FF0000"/>
                </a:solidFill>
              </a:rPr>
              <a:t>・ 血管内治療</a:t>
            </a:r>
            <a:endParaRPr kumimoji="1" lang="en-US" altLang="ja-JP" sz="3000" dirty="0" smtClean="0">
              <a:solidFill>
                <a:srgbClr val="FF0000"/>
              </a:solidFill>
            </a:endParaRPr>
          </a:p>
          <a:p>
            <a:pPr marL="0" indent="0">
              <a:buNone/>
            </a:pPr>
            <a:r>
              <a:rPr lang="ja-JP" altLang="en-US" sz="2600" dirty="0"/>
              <a:t>　</a:t>
            </a:r>
            <a:r>
              <a:rPr lang="ja-JP" altLang="en-US" sz="2600" dirty="0" smtClean="0"/>
              <a:t>上記</a:t>
            </a:r>
            <a:r>
              <a:rPr lang="en-US" altLang="ja-JP" sz="2600" dirty="0" smtClean="0"/>
              <a:t>4</a:t>
            </a:r>
            <a:r>
              <a:rPr lang="ja-JP" altLang="en-US" sz="2600" dirty="0" smtClean="0"/>
              <a:t>領域の全ての症例経験を提供できるような施設群としてください。各施設が複数の施設群に属することは妨げず、また</a:t>
            </a:r>
            <a:r>
              <a:rPr lang="ja-JP" altLang="en-US" sz="2600" dirty="0" smtClean="0">
                <a:solidFill>
                  <a:srgbClr val="0070C0"/>
                </a:solidFill>
              </a:rPr>
              <a:t>症例数や専門医数の按分も不要</a:t>
            </a:r>
            <a:r>
              <a:rPr lang="ja-JP" altLang="en-US" sz="2600" dirty="0" smtClean="0"/>
              <a:t>です。</a:t>
            </a:r>
            <a:endParaRPr lang="en-US" altLang="ja-JP" sz="2600" dirty="0" smtClean="0"/>
          </a:p>
          <a:p>
            <a:pPr marL="0" indent="0">
              <a:buNone/>
            </a:pPr>
            <a:r>
              <a:rPr lang="ja-JP" altLang="en-US" sz="2600" dirty="0"/>
              <a:t>　</a:t>
            </a:r>
            <a:r>
              <a:rPr lang="ja-JP" altLang="en-US" sz="2600" dirty="0" smtClean="0"/>
              <a:t>施設群で</a:t>
            </a:r>
            <a:r>
              <a:rPr lang="en-US" altLang="ja-JP" sz="2600" dirty="0" smtClean="0"/>
              <a:t>NCD</a:t>
            </a:r>
            <a:r>
              <a:rPr lang="ja-JP" altLang="en-US" sz="2600" dirty="0" smtClean="0"/>
              <a:t>登録心臓血管外科手術症例数が</a:t>
            </a:r>
            <a:r>
              <a:rPr lang="en-US" altLang="ja-JP" sz="2600" dirty="0" smtClean="0">
                <a:solidFill>
                  <a:srgbClr val="0070C0"/>
                </a:solidFill>
              </a:rPr>
              <a:t>500</a:t>
            </a:r>
            <a:r>
              <a:rPr lang="ja-JP" altLang="en-US" sz="2600" dirty="0" smtClean="0">
                <a:solidFill>
                  <a:srgbClr val="0070C0"/>
                </a:solidFill>
              </a:rPr>
              <a:t>例以上</a:t>
            </a:r>
            <a:r>
              <a:rPr lang="ja-JP" altLang="en-US" sz="2600" dirty="0" smtClean="0"/>
              <a:t>になるようにしてください。</a:t>
            </a:r>
            <a:endParaRPr lang="en-US" altLang="ja-JP" sz="2600" dirty="0" smtClean="0"/>
          </a:p>
          <a:p>
            <a:pPr marL="0" indent="0">
              <a:buNone/>
            </a:pPr>
            <a:r>
              <a:rPr kumimoji="1" lang="ja-JP" altLang="en-US" sz="2600" dirty="0"/>
              <a:t>　</a:t>
            </a:r>
            <a:r>
              <a:rPr kumimoji="1" lang="en-US" altLang="ja-JP" sz="2600" dirty="0" smtClean="0"/>
              <a:t>3</a:t>
            </a:r>
            <a:r>
              <a:rPr kumimoji="1" lang="ja-JP" altLang="en-US" sz="2600" dirty="0" smtClean="0"/>
              <a:t>年の修練期間中に</a:t>
            </a:r>
            <a:r>
              <a:rPr lang="ja-JP" altLang="en-US" sz="2600" dirty="0" smtClean="0"/>
              <a:t>各領域の</a:t>
            </a:r>
            <a:r>
              <a:rPr lang="en-US" altLang="ja-JP" sz="2600" dirty="0" smtClean="0"/>
              <a:t>minimum requirement</a:t>
            </a:r>
            <a:r>
              <a:rPr lang="ja-JP" altLang="en-US" sz="2600" dirty="0" smtClean="0"/>
              <a:t>（</a:t>
            </a:r>
            <a:r>
              <a:rPr lang="en-US" altLang="ja-JP" sz="2600" dirty="0" smtClean="0"/>
              <a:t>10</a:t>
            </a:r>
            <a:r>
              <a:rPr lang="ja-JP" altLang="en-US" sz="2600" dirty="0" smtClean="0"/>
              <a:t>症例の手術経験、術者・助手を問わない）の</a:t>
            </a:r>
            <a:r>
              <a:rPr lang="ja-JP" altLang="en-US" sz="2600" dirty="0" smtClean="0">
                <a:solidFill>
                  <a:srgbClr val="0070C0"/>
                </a:solidFill>
              </a:rPr>
              <a:t>修練を提供できると修練指導者が判断</a:t>
            </a:r>
            <a:r>
              <a:rPr lang="ja-JP" altLang="en-US" sz="2600" dirty="0" smtClean="0"/>
              <a:t>したら、その領域の修練が可能な施設としてください。</a:t>
            </a:r>
            <a:endParaRPr lang="en-US" altLang="ja-JP" sz="2600" dirty="0" smtClean="0"/>
          </a:p>
          <a:p>
            <a:pPr marL="0" indent="0">
              <a:buNone/>
            </a:pPr>
            <a:r>
              <a:rPr kumimoji="1" lang="ja-JP" altLang="en-US" sz="2600" dirty="0"/>
              <a:t>　</a:t>
            </a:r>
            <a:r>
              <a:rPr kumimoji="1" lang="en-US" altLang="ja-JP" sz="2600" dirty="0" smtClean="0"/>
              <a:t>4</a:t>
            </a:r>
            <a:r>
              <a:rPr kumimoji="1" lang="ja-JP" altLang="en-US" sz="2600" dirty="0" smtClean="0"/>
              <a:t>領域の修練が可能な施設で、複数の修練指導者が常勤していれば単独で修練施設群とすることも可能ですが、</a:t>
            </a:r>
            <a:r>
              <a:rPr kumimoji="1" lang="ja-JP" altLang="en-US" sz="2600" dirty="0" smtClean="0">
                <a:solidFill>
                  <a:srgbClr val="0070C0"/>
                </a:solidFill>
              </a:rPr>
              <a:t>出来るだけ複数の施設での修練施設群</a:t>
            </a:r>
            <a:r>
              <a:rPr kumimoji="1" lang="ja-JP" altLang="en-US" sz="2600" dirty="0" smtClean="0"/>
              <a:t>としてください。</a:t>
            </a:r>
            <a:endParaRPr kumimoji="1" lang="en-US" altLang="ja-JP" sz="2600" dirty="0" smtClean="0"/>
          </a:p>
          <a:p>
            <a:pPr marL="0" indent="0">
              <a:buNone/>
            </a:pPr>
            <a:r>
              <a:rPr lang="ja-JP" altLang="en-US" sz="2600" dirty="0"/>
              <a:t>　</a:t>
            </a:r>
            <a:r>
              <a:rPr lang="ja-JP" altLang="en-US" sz="2600" dirty="0" smtClean="0">
                <a:solidFill>
                  <a:srgbClr val="0070C0"/>
                </a:solidFill>
              </a:rPr>
              <a:t>専攻医</a:t>
            </a:r>
            <a:r>
              <a:rPr lang="en-US" altLang="ja-JP" sz="2600" dirty="0" smtClean="0">
                <a:solidFill>
                  <a:srgbClr val="0070C0"/>
                </a:solidFill>
              </a:rPr>
              <a:t>2</a:t>
            </a:r>
            <a:r>
              <a:rPr lang="ja-JP" altLang="en-US" sz="2600" dirty="0" smtClean="0">
                <a:solidFill>
                  <a:srgbClr val="0070C0"/>
                </a:solidFill>
              </a:rPr>
              <a:t>名あたり</a:t>
            </a:r>
            <a:r>
              <a:rPr lang="en-US" altLang="ja-JP" sz="2600" dirty="0" smtClean="0">
                <a:solidFill>
                  <a:srgbClr val="0070C0"/>
                </a:solidFill>
              </a:rPr>
              <a:t>1</a:t>
            </a:r>
            <a:r>
              <a:rPr lang="ja-JP" altLang="en-US" sz="2600" dirty="0" smtClean="0">
                <a:solidFill>
                  <a:srgbClr val="0070C0"/>
                </a:solidFill>
              </a:rPr>
              <a:t>名以上の専門医</a:t>
            </a:r>
            <a:r>
              <a:rPr lang="ja-JP" altLang="en-US" sz="2600" dirty="0" smtClean="0"/>
              <a:t>が常勤していること。</a:t>
            </a:r>
            <a:endParaRPr kumimoji="1" lang="ja-JP" altLang="en-US" sz="2600" dirty="0"/>
          </a:p>
        </p:txBody>
      </p:sp>
    </p:spTree>
    <p:extLst>
      <p:ext uri="{BB962C8B-B14F-4D97-AF65-F5344CB8AC3E}">
        <p14:creationId xmlns:p14="http://schemas.microsoft.com/office/powerpoint/2010/main" val="567367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33588"/>
            <a:ext cx="7886700" cy="1325563"/>
          </a:xfrm>
        </p:spPr>
        <p:txBody>
          <a:bodyPr/>
          <a:lstStyle/>
          <a:p>
            <a:pPr algn="ctr"/>
            <a:r>
              <a:rPr lang="ja-JP" altLang="en-US" dirty="0" smtClean="0"/>
              <a:t>新専門医制度での修練施設群</a:t>
            </a:r>
            <a:endParaRPr kumimoji="1" lang="ja-JP" altLang="en-US" dirty="0"/>
          </a:p>
        </p:txBody>
      </p:sp>
      <p:sp>
        <p:nvSpPr>
          <p:cNvPr id="4" name="円/楕円 3"/>
          <p:cNvSpPr/>
          <p:nvPr/>
        </p:nvSpPr>
        <p:spPr>
          <a:xfrm>
            <a:off x="6578850" y="1795431"/>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8850" y="2861371"/>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1690689"/>
            <a:ext cx="2031325" cy="584775"/>
          </a:xfrm>
          <a:prstGeom prst="rect">
            <a:avLst/>
          </a:prstGeom>
          <a:noFill/>
        </p:spPr>
        <p:txBody>
          <a:bodyPr wrap="none" rtlCol="0">
            <a:spAutoFit/>
          </a:bodyPr>
          <a:lstStyle/>
          <a:p>
            <a:r>
              <a:rPr kumimoji="1" lang="ja-JP" altLang="en-US" sz="3200" dirty="0" smtClean="0"/>
              <a:t>：基幹施設</a:t>
            </a:r>
            <a:endParaRPr kumimoji="1" lang="ja-JP" altLang="en-US" sz="3200" dirty="0"/>
          </a:p>
        </p:txBody>
      </p:sp>
      <p:sp>
        <p:nvSpPr>
          <p:cNvPr id="7" name="テキスト ボックス 6"/>
          <p:cNvSpPr txBox="1"/>
          <p:nvPr/>
        </p:nvSpPr>
        <p:spPr>
          <a:xfrm>
            <a:off x="7123559" y="2746604"/>
            <a:ext cx="2031325" cy="584775"/>
          </a:xfrm>
          <a:prstGeom prst="rect">
            <a:avLst/>
          </a:prstGeom>
          <a:noFill/>
        </p:spPr>
        <p:txBody>
          <a:bodyPr wrap="none" rtlCol="0">
            <a:spAutoFit/>
          </a:bodyPr>
          <a:lstStyle/>
          <a:p>
            <a:r>
              <a:rPr kumimoji="1" lang="ja-JP" altLang="en-US" sz="3200" dirty="0" smtClean="0"/>
              <a:t>：関連施設</a:t>
            </a:r>
            <a:endParaRPr kumimoji="1" lang="ja-JP" altLang="en-US" sz="3200" dirty="0"/>
          </a:p>
        </p:txBody>
      </p:sp>
      <p:sp>
        <p:nvSpPr>
          <p:cNvPr id="9" name="テキスト ボックス 8"/>
          <p:cNvSpPr txBox="1"/>
          <p:nvPr/>
        </p:nvSpPr>
        <p:spPr>
          <a:xfrm>
            <a:off x="7134444" y="3780747"/>
            <a:ext cx="1620957" cy="584775"/>
          </a:xfrm>
          <a:prstGeom prst="rect">
            <a:avLst/>
          </a:prstGeom>
          <a:noFill/>
        </p:spPr>
        <p:txBody>
          <a:bodyPr wrap="none" rtlCol="0">
            <a:spAutoFit/>
          </a:bodyPr>
          <a:lstStyle/>
          <a:p>
            <a:r>
              <a:rPr kumimoji="1" lang="ja-JP" altLang="en-US" sz="3200" dirty="0" smtClean="0"/>
              <a:t>：専攻医</a:t>
            </a:r>
            <a:endParaRPr kumimoji="1" lang="ja-JP" altLang="en-US" sz="3200" dirty="0"/>
          </a:p>
        </p:txBody>
      </p:sp>
      <p:sp>
        <p:nvSpPr>
          <p:cNvPr id="27" name="上カーブ矢印 26"/>
          <p:cNvSpPr/>
          <p:nvPr/>
        </p:nvSpPr>
        <p:spPr>
          <a:xfrm rot="21257021">
            <a:off x="950867" y="4949127"/>
            <a:ext cx="1715001" cy="54428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楕円 28"/>
          <p:cNvSpPr/>
          <p:nvPr/>
        </p:nvSpPr>
        <p:spPr>
          <a:xfrm>
            <a:off x="642279" y="194371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131208" y="2100593"/>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a:stCxn id="30" idx="2"/>
            <a:endCxn id="30" idx="6"/>
          </p:cNvCxnSpPr>
          <p:nvPr/>
        </p:nvCxnSpPr>
        <p:spPr>
          <a:xfrm>
            <a:off x="131208" y="3668135"/>
            <a:ext cx="1577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1246433" y="1513473"/>
            <a:ext cx="428413" cy="3149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436925" y="957075"/>
            <a:ext cx="7835799" cy="523220"/>
          </a:xfrm>
          <a:prstGeom prst="rect">
            <a:avLst/>
          </a:prstGeom>
          <a:noFill/>
        </p:spPr>
        <p:txBody>
          <a:bodyPr wrap="none" rtlCol="0">
            <a:spAutoFit/>
          </a:bodyPr>
          <a:lstStyle/>
          <a:p>
            <a:r>
              <a:rPr kumimoji="1" lang="ja-JP" altLang="en-US" sz="2800" b="1" u="sng" dirty="0" smtClean="0"/>
              <a:t>修練統括施設</a:t>
            </a:r>
            <a:r>
              <a:rPr kumimoji="1" lang="ja-JP" altLang="en-US" sz="2400" dirty="0" smtClean="0"/>
              <a:t>（複数の修練指導者が常勤する基幹施設）</a:t>
            </a:r>
            <a:endParaRPr kumimoji="1" lang="ja-JP" altLang="en-US" sz="2400" dirty="0"/>
          </a:p>
        </p:txBody>
      </p:sp>
      <p:sp>
        <p:nvSpPr>
          <p:cNvPr id="41" name="円/楕円 40"/>
          <p:cNvSpPr/>
          <p:nvPr/>
        </p:nvSpPr>
        <p:spPr>
          <a:xfrm>
            <a:off x="2503735" y="1943717"/>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992664" y="2100591"/>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a:stCxn id="42" idx="2"/>
            <a:endCxn id="42" idx="6"/>
          </p:cNvCxnSpPr>
          <p:nvPr/>
        </p:nvCxnSpPr>
        <p:spPr>
          <a:xfrm>
            <a:off x="1992664" y="3668133"/>
            <a:ext cx="1577863"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137486" y="3057315"/>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899484" y="3046428"/>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474047" y="1943717"/>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962976" y="2100591"/>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a:stCxn id="50" idx="2"/>
            <a:endCxn id="50" idx="6"/>
          </p:cNvCxnSpPr>
          <p:nvPr/>
        </p:nvCxnSpPr>
        <p:spPr>
          <a:xfrm>
            <a:off x="3962976" y="3668133"/>
            <a:ext cx="1577863"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4869796" y="3046428"/>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140451" y="3036405"/>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3982617" y="1546130"/>
            <a:ext cx="367809" cy="2928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flipH="1">
            <a:off x="2804654" y="1549175"/>
            <a:ext cx="63750" cy="23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5893319" y="4774010"/>
            <a:ext cx="1627369" cy="523220"/>
          </a:xfrm>
          <a:prstGeom prst="rect">
            <a:avLst/>
          </a:prstGeom>
          <a:noFill/>
        </p:spPr>
        <p:txBody>
          <a:bodyPr wrap="none" rtlCol="0">
            <a:spAutoFit/>
          </a:bodyPr>
          <a:lstStyle/>
          <a:p>
            <a:r>
              <a:rPr kumimoji="1" lang="ja-JP" altLang="en-US" sz="2800" b="1" u="sng" dirty="0" smtClean="0"/>
              <a:t>連携施設</a:t>
            </a:r>
            <a:endParaRPr kumimoji="1" lang="ja-JP" altLang="en-US" sz="2800" b="1" u="sng" dirty="0"/>
          </a:p>
        </p:txBody>
      </p:sp>
      <p:cxnSp>
        <p:nvCxnSpPr>
          <p:cNvPr id="60" name="直線矢印コネクタ 59"/>
          <p:cNvCxnSpPr/>
          <p:nvPr/>
        </p:nvCxnSpPr>
        <p:spPr>
          <a:xfrm flipH="1" flipV="1">
            <a:off x="5419360" y="3436799"/>
            <a:ext cx="771471" cy="11889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flipV="1">
            <a:off x="4676064" y="3493356"/>
            <a:ext cx="1473372" cy="1224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5969521" y="5713598"/>
            <a:ext cx="2236510" cy="584775"/>
          </a:xfrm>
          <a:prstGeom prst="rect">
            <a:avLst/>
          </a:prstGeom>
          <a:noFill/>
          <a:ln>
            <a:solidFill>
              <a:schemeClr val="tx1"/>
            </a:solidFill>
          </a:ln>
        </p:spPr>
        <p:txBody>
          <a:bodyPr wrap="none" rtlCol="0">
            <a:spAutoFit/>
          </a:bodyPr>
          <a:lstStyle/>
          <a:p>
            <a:r>
              <a:rPr kumimoji="1" lang="ja-JP" altLang="en-US" sz="3200" dirty="0" smtClean="0"/>
              <a:t>修練施設群</a:t>
            </a:r>
            <a:endParaRPr kumimoji="1" lang="ja-JP" altLang="en-US" sz="3200" dirty="0"/>
          </a:p>
        </p:txBody>
      </p:sp>
      <p:cxnSp>
        <p:nvCxnSpPr>
          <p:cNvPr id="67" name="直線矢印コネクタ 66"/>
          <p:cNvCxnSpPr/>
          <p:nvPr/>
        </p:nvCxnSpPr>
        <p:spPr>
          <a:xfrm flipH="1" flipV="1">
            <a:off x="5193871" y="5054442"/>
            <a:ext cx="739417" cy="726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flipH="1" flipV="1">
            <a:off x="3354379" y="4906289"/>
            <a:ext cx="2564283" cy="10375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flipV="1">
            <a:off x="1475541" y="4852539"/>
            <a:ext cx="4407685" cy="121177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4467025" y="2481236"/>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529369" y="2513026"/>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p:cNvCxnSpPr/>
          <p:nvPr/>
        </p:nvCxnSpPr>
        <p:spPr>
          <a:xfrm flipH="1" flipV="1">
            <a:off x="4844131" y="2980212"/>
            <a:ext cx="1319487" cy="16993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103960"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56" name="図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092" y="3752536"/>
            <a:ext cx="381764" cy="607351"/>
          </a:xfrm>
          <a:prstGeom prst="rect">
            <a:avLst/>
          </a:prstGeom>
        </p:spPr>
      </p:pic>
      <p:pic>
        <p:nvPicPr>
          <p:cNvPr id="58" name="図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332" y="4077656"/>
            <a:ext cx="381764" cy="607351"/>
          </a:xfrm>
          <a:prstGeom prst="rect">
            <a:avLst/>
          </a:prstGeom>
        </p:spPr>
      </p:pic>
      <p:pic>
        <p:nvPicPr>
          <p:cNvPr id="61" name="図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692" y="4047176"/>
            <a:ext cx="381764" cy="607351"/>
          </a:xfrm>
          <a:prstGeom prst="rect">
            <a:avLst/>
          </a:prstGeom>
        </p:spPr>
      </p:pic>
      <p:cxnSp>
        <p:nvCxnSpPr>
          <p:cNvPr id="62" name="直線コネクタ 61"/>
          <p:cNvCxnSpPr/>
          <p:nvPr/>
        </p:nvCxnSpPr>
        <p:spPr>
          <a:xfrm>
            <a:off x="1988179"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64" name="図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08311" y="3752536"/>
            <a:ext cx="381764" cy="607351"/>
          </a:xfrm>
          <a:prstGeom prst="rect">
            <a:avLst/>
          </a:prstGeom>
        </p:spPr>
      </p:pic>
      <p:pic>
        <p:nvPicPr>
          <p:cNvPr id="66" name="図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2551" y="4077656"/>
            <a:ext cx="381764" cy="607351"/>
          </a:xfrm>
          <a:prstGeom prst="rect">
            <a:avLst/>
          </a:prstGeom>
        </p:spPr>
      </p:pic>
      <p:pic>
        <p:nvPicPr>
          <p:cNvPr id="68" name="図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3911" y="4047176"/>
            <a:ext cx="381764" cy="607351"/>
          </a:xfrm>
          <a:prstGeom prst="rect">
            <a:avLst/>
          </a:prstGeom>
        </p:spPr>
      </p:pic>
      <p:cxnSp>
        <p:nvCxnSpPr>
          <p:cNvPr id="69" name="直線コネクタ 68"/>
          <p:cNvCxnSpPr/>
          <p:nvPr/>
        </p:nvCxnSpPr>
        <p:spPr>
          <a:xfrm>
            <a:off x="3962453" y="3677569"/>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71" name="図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2585" y="3752536"/>
            <a:ext cx="381764" cy="607351"/>
          </a:xfrm>
          <a:prstGeom prst="rect">
            <a:avLst/>
          </a:prstGeom>
        </p:spPr>
      </p:pic>
      <p:pic>
        <p:nvPicPr>
          <p:cNvPr id="73" name="図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825" y="4077656"/>
            <a:ext cx="381764" cy="607351"/>
          </a:xfrm>
          <a:prstGeom prst="rect">
            <a:avLst/>
          </a:prstGeom>
        </p:spPr>
      </p:pic>
      <p:pic>
        <p:nvPicPr>
          <p:cNvPr id="77" name="図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8185" y="4047176"/>
            <a:ext cx="381764" cy="607351"/>
          </a:xfrm>
          <a:prstGeom prst="rect">
            <a:avLst/>
          </a:prstGeom>
        </p:spPr>
      </p:pic>
      <p:pic>
        <p:nvPicPr>
          <p:cNvPr id="78" name="図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7713" y="3853211"/>
            <a:ext cx="381764" cy="607351"/>
          </a:xfrm>
          <a:prstGeom prst="rect">
            <a:avLst/>
          </a:prstGeom>
        </p:spPr>
      </p:pic>
      <p:sp>
        <p:nvSpPr>
          <p:cNvPr id="79" name="テキスト ボックス 78"/>
          <p:cNvSpPr txBox="1"/>
          <p:nvPr/>
        </p:nvSpPr>
        <p:spPr>
          <a:xfrm>
            <a:off x="601949" y="5544648"/>
            <a:ext cx="2646878" cy="461665"/>
          </a:xfrm>
          <a:prstGeom prst="rect">
            <a:avLst/>
          </a:prstGeom>
          <a:noFill/>
          <a:ln>
            <a:solidFill>
              <a:srgbClr val="0070C0"/>
            </a:solidFill>
          </a:ln>
        </p:spPr>
        <p:txBody>
          <a:bodyPr wrap="none" rtlCol="0">
            <a:spAutoFit/>
          </a:bodyPr>
          <a:lstStyle/>
          <a:p>
            <a:r>
              <a:rPr kumimoji="1" lang="ja-JP" altLang="en-US" sz="2400" dirty="0" smtClean="0">
                <a:solidFill>
                  <a:srgbClr val="0070C0"/>
                </a:solidFill>
              </a:rPr>
              <a:t>専攻医の移籍可能</a:t>
            </a:r>
            <a:endParaRPr kumimoji="1" lang="ja-JP" altLang="en-US" sz="2400" dirty="0">
              <a:solidFill>
                <a:srgbClr val="0070C0"/>
              </a:solidFill>
            </a:endParaRPr>
          </a:p>
        </p:txBody>
      </p:sp>
      <p:sp>
        <p:nvSpPr>
          <p:cNvPr id="80" name="テキスト ボックス 79"/>
          <p:cNvSpPr txBox="1"/>
          <p:nvPr/>
        </p:nvSpPr>
        <p:spPr>
          <a:xfrm>
            <a:off x="315557" y="6089488"/>
            <a:ext cx="3877985" cy="461665"/>
          </a:xfrm>
          <a:prstGeom prst="rect">
            <a:avLst/>
          </a:prstGeom>
          <a:noFill/>
          <a:ln>
            <a:solidFill>
              <a:schemeClr val="accent2">
                <a:lumMod val="50000"/>
              </a:schemeClr>
            </a:solidFill>
          </a:ln>
        </p:spPr>
        <p:txBody>
          <a:bodyPr wrap="none" rtlCol="0">
            <a:spAutoFit/>
          </a:bodyPr>
          <a:lstStyle/>
          <a:p>
            <a:r>
              <a:rPr kumimoji="1" lang="ja-JP" altLang="en-US" sz="2400" dirty="0" smtClean="0">
                <a:solidFill>
                  <a:schemeClr val="accent2">
                    <a:lumMod val="50000"/>
                  </a:schemeClr>
                </a:solidFill>
              </a:rPr>
              <a:t>専攻医の短期出向修練可能</a:t>
            </a:r>
            <a:endParaRPr kumimoji="1" lang="ja-JP" altLang="en-US" sz="2400" dirty="0">
              <a:solidFill>
                <a:schemeClr val="accent2">
                  <a:lumMod val="50000"/>
                </a:schemeClr>
              </a:solidFill>
            </a:endParaRPr>
          </a:p>
        </p:txBody>
      </p:sp>
      <p:cxnSp>
        <p:nvCxnSpPr>
          <p:cNvPr id="8" name="直線矢印コネクタ 7"/>
          <p:cNvCxnSpPr/>
          <p:nvPr/>
        </p:nvCxnSpPr>
        <p:spPr>
          <a:xfrm>
            <a:off x="1433968" y="3959288"/>
            <a:ext cx="888751" cy="0"/>
          </a:xfrm>
          <a:prstGeom prst="straightConnector1">
            <a:avLst/>
          </a:prstGeom>
          <a:ln w="5715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曲線コネクタ 10"/>
          <p:cNvCxnSpPr/>
          <p:nvPr/>
        </p:nvCxnSpPr>
        <p:spPr>
          <a:xfrm rot="5400000" flipH="1" flipV="1">
            <a:off x="143168" y="4353787"/>
            <a:ext cx="2068786" cy="1402617"/>
          </a:xfrm>
          <a:prstGeom prst="curvedConnector3">
            <a:avLst>
              <a:gd name="adj1" fmla="val 60129"/>
            </a:avLst>
          </a:prstGeom>
          <a:ln w="381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853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00932"/>
            <a:ext cx="7886700" cy="1325563"/>
          </a:xfrm>
        </p:spPr>
        <p:txBody>
          <a:bodyPr/>
          <a:lstStyle/>
          <a:p>
            <a:pPr algn="ctr"/>
            <a:r>
              <a:rPr lang="ja-JP" altLang="en-US" dirty="0" smtClean="0"/>
              <a:t>新専門医制度での修練施設群</a:t>
            </a:r>
            <a:endParaRPr kumimoji="1" lang="ja-JP" altLang="en-US" dirty="0"/>
          </a:p>
        </p:txBody>
      </p:sp>
      <p:sp>
        <p:nvSpPr>
          <p:cNvPr id="4" name="円/楕円 3"/>
          <p:cNvSpPr/>
          <p:nvPr/>
        </p:nvSpPr>
        <p:spPr>
          <a:xfrm>
            <a:off x="6578850" y="2858276"/>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578850" y="3608529"/>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112675" y="2753534"/>
            <a:ext cx="2031325" cy="584775"/>
          </a:xfrm>
          <a:prstGeom prst="rect">
            <a:avLst/>
          </a:prstGeom>
          <a:noFill/>
        </p:spPr>
        <p:txBody>
          <a:bodyPr wrap="none" rtlCol="0">
            <a:spAutoFit/>
          </a:bodyPr>
          <a:lstStyle/>
          <a:p>
            <a:r>
              <a:rPr kumimoji="1" lang="ja-JP" altLang="en-US" sz="3200" dirty="0" smtClean="0"/>
              <a:t>：基幹施設</a:t>
            </a:r>
            <a:endParaRPr kumimoji="1" lang="ja-JP" altLang="en-US" sz="3200" dirty="0"/>
          </a:p>
        </p:txBody>
      </p:sp>
      <p:sp>
        <p:nvSpPr>
          <p:cNvPr id="7" name="テキスト ボックス 6"/>
          <p:cNvSpPr txBox="1"/>
          <p:nvPr/>
        </p:nvSpPr>
        <p:spPr>
          <a:xfrm>
            <a:off x="7123559" y="3493762"/>
            <a:ext cx="2031325" cy="584775"/>
          </a:xfrm>
          <a:prstGeom prst="rect">
            <a:avLst/>
          </a:prstGeom>
          <a:noFill/>
        </p:spPr>
        <p:txBody>
          <a:bodyPr wrap="none" rtlCol="0">
            <a:spAutoFit/>
          </a:bodyPr>
          <a:lstStyle/>
          <a:p>
            <a:r>
              <a:rPr kumimoji="1" lang="ja-JP" altLang="en-US" sz="3200" dirty="0" smtClean="0"/>
              <a:t>：関連施設</a:t>
            </a:r>
            <a:endParaRPr kumimoji="1" lang="ja-JP" altLang="en-US" sz="3200" dirty="0"/>
          </a:p>
        </p:txBody>
      </p:sp>
      <p:sp>
        <p:nvSpPr>
          <p:cNvPr id="9" name="テキスト ボックス 8"/>
          <p:cNvSpPr txBox="1"/>
          <p:nvPr/>
        </p:nvSpPr>
        <p:spPr>
          <a:xfrm>
            <a:off x="7134444" y="4244877"/>
            <a:ext cx="1620957" cy="584775"/>
          </a:xfrm>
          <a:prstGeom prst="rect">
            <a:avLst/>
          </a:prstGeom>
          <a:noFill/>
        </p:spPr>
        <p:txBody>
          <a:bodyPr wrap="none" rtlCol="0">
            <a:spAutoFit/>
          </a:bodyPr>
          <a:lstStyle/>
          <a:p>
            <a:r>
              <a:rPr kumimoji="1" lang="ja-JP" altLang="en-US" sz="3200" dirty="0" smtClean="0"/>
              <a:t>：専攻医</a:t>
            </a:r>
            <a:endParaRPr kumimoji="1" lang="ja-JP" altLang="en-US" sz="3200" dirty="0"/>
          </a:p>
        </p:txBody>
      </p:sp>
      <p:sp>
        <p:nvSpPr>
          <p:cNvPr id="27" name="上カーブ矢印 26"/>
          <p:cNvSpPr/>
          <p:nvPr/>
        </p:nvSpPr>
        <p:spPr>
          <a:xfrm>
            <a:off x="968905" y="4729975"/>
            <a:ext cx="1928316" cy="4213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円/楕円 28"/>
          <p:cNvSpPr/>
          <p:nvPr/>
        </p:nvSpPr>
        <p:spPr>
          <a:xfrm>
            <a:off x="566077" y="1823978"/>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p:nvPr/>
        </p:nvSpPr>
        <p:spPr>
          <a:xfrm>
            <a:off x="55006" y="1980852"/>
            <a:ext cx="1577863"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55006" y="3744337"/>
            <a:ext cx="15778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a:off x="1170231" y="1393732"/>
            <a:ext cx="428413" cy="3149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1436925" y="750246"/>
            <a:ext cx="7835799" cy="523220"/>
          </a:xfrm>
          <a:prstGeom prst="rect">
            <a:avLst/>
          </a:prstGeom>
          <a:noFill/>
        </p:spPr>
        <p:txBody>
          <a:bodyPr wrap="none" rtlCol="0">
            <a:spAutoFit/>
          </a:bodyPr>
          <a:lstStyle/>
          <a:p>
            <a:r>
              <a:rPr kumimoji="1" lang="ja-JP" altLang="en-US" sz="2800" b="1" u="sng" dirty="0" smtClean="0"/>
              <a:t>修練統括施設</a:t>
            </a:r>
            <a:r>
              <a:rPr kumimoji="1" lang="ja-JP" altLang="en-US" sz="2400" dirty="0" smtClean="0"/>
              <a:t>（複数の修練指導者が常勤する基幹施設）</a:t>
            </a:r>
            <a:endParaRPr kumimoji="1" lang="ja-JP" altLang="en-US" sz="2400" dirty="0"/>
          </a:p>
        </p:txBody>
      </p:sp>
      <p:sp>
        <p:nvSpPr>
          <p:cNvPr id="41" name="円/楕円 40"/>
          <p:cNvSpPr/>
          <p:nvPr/>
        </p:nvSpPr>
        <p:spPr>
          <a:xfrm>
            <a:off x="2677695" y="181312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41"/>
          <p:cNvSpPr/>
          <p:nvPr/>
        </p:nvSpPr>
        <p:spPr>
          <a:xfrm>
            <a:off x="1916461" y="1980850"/>
            <a:ext cx="2140169"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p:cNvCxnSpPr/>
          <p:nvPr/>
        </p:nvCxnSpPr>
        <p:spPr>
          <a:xfrm>
            <a:off x="1916461" y="3787876"/>
            <a:ext cx="2140169" cy="0"/>
          </a:xfrm>
          <a:prstGeom prst="line">
            <a:avLst/>
          </a:prstGeom>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2034920" y="3089689"/>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p:nvSpPr>
        <p:spPr>
          <a:xfrm>
            <a:off x="2723866" y="3079222"/>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p:nvSpPr>
        <p:spPr>
          <a:xfrm>
            <a:off x="4086930" y="181312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3302677" y="1980850"/>
            <a:ext cx="2161961" cy="31350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p:cNvCxnSpPr/>
          <p:nvPr/>
        </p:nvCxnSpPr>
        <p:spPr>
          <a:xfrm>
            <a:off x="3302677" y="3787877"/>
            <a:ext cx="216196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4793594" y="2926687"/>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4064249" y="2916664"/>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矢印コネクタ 54"/>
          <p:cNvCxnSpPr/>
          <p:nvPr/>
        </p:nvCxnSpPr>
        <p:spPr>
          <a:xfrm>
            <a:off x="3906415" y="1426389"/>
            <a:ext cx="367809" cy="29284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p:nvPr/>
        </p:nvCxnSpPr>
        <p:spPr>
          <a:xfrm>
            <a:off x="2792202" y="1429434"/>
            <a:ext cx="41051" cy="2792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6537561" y="5321267"/>
            <a:ext cx="1627369" cy="523220"/>
          </a:xfrm>
          <a:prstGeom prst="rect">
            <a:avLst/>
          </a:prstGeom>
          <a:noFill/>
        </p:spPr>
        <p:txBody>
          <a:bodyPr wrap="none" rtlCol="0">
            <a:spAutoFit/>
          </a:bodyPr>
          <a:lstStyle/>
          <a:p>
            <a:r>
              <a:rPr kumimoji="1" lang="ja-JP" altLang="en-US" sz="2800" b="1" u="sng" dirty="0" smtClean="0"/>
              <a:t>連携施設</a:t>
            </a:r>
            <a:endParaRPr kumimoji="1" lang="ja-JP" altLang="en-US" sz="2800" b="1" u="sng" dirty="0"/>
          </a:p>
        </p:txBody>
      </p:sp>
      <p:cxnSp>
        <p:nvCxnSpPr>
          <p:cNvPr id="60" name="直線矢印コネクタ 59"/>
          <p:cNvCxnSpPr/>
          <p:nvPr/>
        </p:nvCxnSpPr>
        <p:spPr>
          <a:xfrm flipH="1" flipV="1">
            <a:off x="5419361" y="3229971"/>
            <a:ext cx="1054098" cy="225518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H="1" flipV="1">
            <a:off x="4676064" y="3286527"/>
            <a:ext cx="1808389" cy="21986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6600387" y="5997475"/>
            <a:ext cx="2236510" cy="584775"/>
          </a:xfrm>
          <a:prstGeom prst="rect">
            <a:avLst/>
          </a:prstGeom>
          <a:noFill/>
          <a:ln>
            <a:solidFill>
              <a:schemeClr val="tx1"/>
            </a:solidFill>
          </a:ln>
        </p:spPr>
        <p:txBody>
          <a:bodyPr wrap="none" rtlCol="0">
            <a:spAutoFit/>
          </a:bodyPr>
          <a:lstStyle/>
          <a:p>
            <a:r>
              <a:rPr kumimoji="1" lang="ja-JP" altLang="en-US" sz="3200" dirty="0" smtClean="0"/>
              <a:t>修練施設群</a:t>
            </a:r>
            <a:endParaRPr kumimoji="1" lang="ja-JP" altLang="en-US" sz="3200" dirty="0"/>
          </a:p>
        </p:txBody>
      </p:sp>
      <p:cxnSp>
        <p:nvCxnSpPr>
          <p:cNvPr id="67" name="直線矢印コネクタ 66"/>
          <p:cNvCxnSpPr>
            <a:stCxn id="65" idx="1"/>
          </p:cNvCxnSpPr>
          <p:nvPr/>
        </p:nvCxnSpPr>
        <p:spPr>
          <a:xfrm flipH="1" flipV="1">
            <a:off x="5161041" y="4778016"/>
            <a:ext cx="1439346" cy="15118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a:stCxn id="65" idx="1"/>
          </p:cNvCxnSpPr>
          <p:nvPr/>
        </p:nvCxnSpPr>
        <p:spPr>
          <a:xfrm flipH="1" flipV="1">
            <a:off x="3624825" y="4764937"/>
            <a:ext cx="2975562" cy="15249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a:stCxn id="65" idx="1"/>
          </p:cNvCxnSpPr>
          <p:nvPr/>
        </p:nvCxnSpPr>
        <p:spPr>
          <a:xfrm flipH="1" flipV="1">
            <a:off x="1442711" y="4576112"/>
            <a:ext cx="5157676" cy="17137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4" name="円/楕円 73"/>
          <p:cNvSpPr/>
          <p:nvPr/>
        </p:nvSpPr>
        <p:spPr>
          <a:xfrm>
            <a:off x="4335674" y="2404159"/>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421076" y="2468584"/>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矢印コネクタ 75"/>
          <p:cNvCxnSpPr/>
          <p:nvPr/>
        </p:nvCxnSpPr>
        <p:spPr>
          <a:xfrm flipH="1" flipV="1">
            <a:off x="4844132" y="2773384"/>
            <a:ext cx="1603663" cy="26787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3403536" y="3229614"/>
            <a:ext cx="528382" cy="4478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3409607" y="2729474"/>
            <a:ext cx="562177" cy="472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590149" y="5233599"/>
            <a:ext cx="2646878" cy="461665"/>
          </a:xfrm>
          <a:prstGeom prst="rect">
            <a:avLst/>
          </a:prstGeom>
          <a:noFill/>
        </p:spPr>
        <p:txBody>
          <a:bodyPr wrap="none" rtlCol="0">
            <a:spAutoFit/>
          </a:bodyPr>
          <a:lstStyle/>
          <a:p>
            <a:r>
              <a:rPr kumimoji="1" lang="ja-JP" altLang="en-US" sz="2400" dirty="0" smtClean="0">
                <a:solidFill>
                  <a:srgbClr val="0070C0"/>
                </a:solidFill>
              </a:rPr>
              <a:t>専攻医の移籍可能</a:t>
            </a:r>
            <a:endParaRPr kumimoji="1" lang="ja-JP" altLang="en-US" sz="2400" dirty="0">
              <a:solidFill>
                <a:srgbClr val="0070C0"/>
              </a:solidFill>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6060" y="4301575"/>
            <a:ext cx="381764" cy="607351"/>
          </a:xfrm>
          <a:prstGeom prst="rect">
            <a:avLst/>
          </a:prstGeom>
        </p:spPr>
      </p:pic>
      <p:pic>
        <p:nvPicPr>
          <p:cNvPr id="64" name="図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138" y="3819304"/>
            <a:ext cx="381764" cy="607351"/>
          </a:xfrm>
          <a:prstGeom prst="rect">
            <a:avLst/>
          </a:prstGeom>
        </p:spPr>
      </p:pic>
      <p:pic>
        <p:nvPicPr>
          <p:cNvPr id="66" name="図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78" y="4144424"/>
            <a:ext cx="381764" cy="607351"/>
          </a:xfrm>
          <a:prstGeom prst="rect">
            <a:avLst/>
          </a:prstGeom>
        </p:spPr>
      </p:pic>
      <p:pic>
        <p:nvPicPr>
          <p:cNvPr id="68" name="図 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738" y="4113944"/>
            <a:ext cx="381764" cy="607351"/>
          </a:xfrm>
          <a:prstGeom prst="rect">
            <a:avLst/>
          </a:prstGeom>
        </p:spPr>
      </p:pic>
      <p:pic>
        <p:nvPicPr>
          <p:cNvPr id="71" name="図 7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6018" y="3839624"/>
            <a:ext cx="381764" cy="607351"/>
          </a:xfrm>
          <a:prstGeom prst="rect">
            <a:avLst/>
          </a:prstGeom>
        </p:spPr>
      </p:pic>
      <p:pic>
        <p:nvPicPr>
          <p:cNvPr id="73" name="図 7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0258" y="4164744"/>
            <a:ext cx="381764" cy="607351"/>
          </a:xfrm>
          <a:prstGeom prst="rect">
            <a:avLst/>
          </a:prstGeom>
        </p:spPr>
      </p:pic>
      <p:pic>
        <p:nvPicPr>
          <p:cNvPr id="77" name="図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1618" y="4134264"/>
            <a:ext cx="381764" cy="607351"/>
          </a:xfrm>
          <a:prstGeom prst="rect">
            <a:avLst/>
          </a:prstGeom>
        </p:spPr>
      </p:pic>
      <p:cxnSp>
        <p:nvCxnSpPr>
          <p:cNvPr id="78" name="直線コネクタ 77"/>
          <p:cNvCxnSpPr/>
          <p:nvPr/>
        </p:nvCxnSpPr>
        <p:spPr>
          <a:xfrm>
            <a:off x="3722766" y="3795137"/>
            <a:ext cx="1577863" cy="0"/>
          </a:xfrm>
          <a:prstGeom prst="line">
            <a:avLst/>
          </a:prstGeom>
        </p:spPr>
        <p:style>
          <a:lnRef idx="1">
            <a:schemeClr val="accent1"/>
          </a:lnRef>
          <a:fillRef idx="0">
            <a:schemeClr val="accent1"/>
          </a:fillRef>
          <a:effectRef idx="0">
            <a:schemeClr val="accent1"/>
          </a:effectRef>
          <a:fontRef idx="minor">
            <a:schemeClr val="tx1"/>
          </a:fontRef>
        </p:style>
      </p:cxnSp>
      <p:pic>
        <p:nvPicPr>
          <p:cNvPr id="79" name="図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2898" y="3870104"/>
            <a:ext cx="381764" cy="607351"/>
          </a:xfrm>
          <a:prstGeom prst="rect">
            <a:avLst/>
          </a:prstGeom>
        </p:spPr>
      </p:pic>
      <p:pic>
        <p:nvPicPr>
          <p:cNvPr id="80" name="図 7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138" y="4195224"/>
            <a:ext cx="381764" cy="607351"/>
          </a:xfrm>
          <a:prstGeom prst="rect">
            <a:avLst/>
          </a:prstGeom>
        </p:spPr>
      </p:pic>
      <p:pic>
        <p:nvPicPr>
          <p:cNvPr id="81" name="図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8498" y="4164744"/>
            <a:ext cx="381764" cy="607351"/>
          </a:xfrm>
          <a:prstGeom prst="rect">
            <a:avLst/>
          </a:prstGeom>
        </p:spPr>
      </p:pic>
      <p:cxnSp>
        <p:nvCxnSpPr>
          <p:cNvPr id="14" name="直線コネクタ 13"/>
          <p:cNvCxnSpPr/>
          <p:nvPr/>
        </p:nvCxnSpPr>
        <p:spPr>
          <a:xfrm>
            <a:off x="3923439" y="3791327"/>
            <a:ext cx="108596" cy="1547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835809" y="3802757"/>
            <a:ext cx="163562" cy="235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727859" y="3805932"/>
            <a:ext cx="243925" cy="336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607209" y="3790057"/>
            <a:ext cx="322679" cy="46302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467509" y="3793232"/>
            <a:ext cx="421520" cy="593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327809" y="3783707"/>
            <a:ext cx="503225" cy="693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369876" y="4029059"/>
            <a:ext cx="410358" cy="575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431674" y="4292509"/>
            <a:ext cx="275535" cy="388146"/>
          </a:xfrm>
          <a:prstGeom prst="line">
            <a:avLst/>
          </a:prstGeom>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5198667" y="1238539"/>
            <a:ext cx="3927678" cy="1200329"/>
          </a:xfrm>
          <a:prstGeom prst="rect">
            <a:avLst/>
          </a:prstGeom>
          <a:noFill/>
          <a:ln>
            <a:solidFill>
              <a:schemeClr val="tx1"/>
            </a:solidFill>
          </a:ln>
        </p:spPr>
        <p:txBody>
          <a:bodyPr wrap="none" rtlCol="0">
            <a:spAutoFit/>
          </a:bodyPr>
          <a:lstStyle/>
          <a:p>
            <a:r>
              <a:rPr lang="ja-JP" altLang="en-US" sz="2400" dirty="0" smtClean="0"/>
              <a:t>複数の施設群に属することも</a:t>
            </a:r>
            <a:endParaRPr lang="en-US" altLang="ja-JP" sz="2400" dirty="0" smtClean="0"/>
          </a:p>
          <a:p>
            <a:r>
              <a:rPr lang="ja-JP" altLang="en-US" sz="2400" dirty="0" smtClean="0"/>
              <a:t>妨げない</a:t>
            </a:r>
            <a:r>
              <a:rPr lang="ja-JP" altLang="en-US" sz="2400" dirty="0"/>
              <a:t>　</a:t>
            </a:r>
            <a:r>
              <a:rPr kumimoji="1" lang="ja-JP" altLang="en-US" sz="2400" dirty="0" smtClean="0"/>
              <a:t>症例数、専門医数</a:t>
            </a:r>
            <a:endParaRPr kumimoji="1" lang="en-US" altLang="ja-JP" sz="2400" dirty="0" smtClean="0"/>
          </a:p>
          <a:p>
            <a:r>
              <a:rPr kumimoji="1" lang="ja-JP" altLang="en-US" sz="2400" dirty="0" smtClean="0"/>
              <a:t>などの按分は必要ない</a:t>
            </a:r>
            <a:endParaRPr kumimoji="1" lang="ja-JP" altLang="en-US" sz="2400" dirty="0"/>
          </a:p>
        </p:txBody>
      </p:sp>
      <p:cxnSp>
        <p:nvCxnSpPr>
          <p:cNvPr id="17" name="曲線コネクタ 16"/>
          <p:cNvCxnSpPr>
            <a:stCxn id="69" idx="1"/>
          </p:cNvCxnSpPr>
          <p:nvPr/>
        </p:nvCxnSpPr>
        <p:spPr>
          <a:xfrm rot="10800000" flipV="1">
            <a:off x="3722771" y="1838704"/>
            <a:ext cx="1475897" cy="774336"/>
          </a:xfrm>
          <a:prstGeom prst="curvedConnector3">
            <a:avLst>
              <a:gd name="adj1" fmla="val 38937"/>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052052" y="5910610"/>
            <a:ext cx="4458272" cy="830997"/>
          </a:xfrm>
          <a:prstGeom prst="rect">
            <a:avLst/>
          </a:prstGeom>
          <a:noFill/>
          <a:ln>
            <a:solidFill>
              <a:schemeClr val="tx1"/>
            </a:solidFill>
          </a:ln>
        </p:spPr>
        <p:txBody>
          <a:bodyPr wrap="none" rtlCol="0">
            <a:spAutoFit/>
          </a:bodyPr>
          <a:lstStyle/>
          <a:p>
            <a:r>
              <a:rPr kumimoji="1" lang="ja-JP" altLang="en-US" sz="2400" dirty="0" smtClean="0"/>
              <a:t>専攻医が同時に複数の施設群に</a:t>
            </a:r>
            <a:endParaRPr kumimoji="1" lang="en-US" altLang="ja-JP" sz="2400" dirty="0" smtClean="0"/>
          </a:p>
          <a:p>
            <a:r>
              <a:rPr kumimoji="1" lang="ja-JP" altLang="en-US" sz="2400" dirty="0" smtClean="0"/>
              <a:t>属することは認めない</a:t>
            </a:r>
            <a:endParaRPr kumimoji="1" lang="ja-JP" altLang="en-US" sz="2400" dirty="0"/>
          </a:p>
        </p:txBody>
      </p:sp>
      <p:cxnSp>
        <p:nvCxnSpPr>
          <p:cNvPr id="89" name="直線矢印コネクタ 88"/>
          <p:cNvCxnSpPr/>
          <p:nvPr/>
        </p:nvCxnSpPr>
        <p:spPr>
          <a:xfrm flipV="1">
            <a:off x="3719836" y="4374079"/>
            <a:ext cx="6460" cy="15365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2697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62395" y="2953471"/>
            <a:ext cx="8219209" cy="4351338"/>
          </a:xfrm>
        </p:spPr>
        <p:txBody>
          <a:bodyPr>
            <a:normAutofit/>
          </a:bodyPr>
          <a:lstStyle/>
          <a:p>
            <a:pPr marL="0" indent="0">
              <a:buNone/>
            </a:pPr>
            <a:r>
              <a:rPr kumimoji="1" lang="ja-JP" altLang="en-US" sz="3200" dirty="0" smtClean="0"/>
              <a:t>　名称等は厚生労働省、日本専門医機構などの動向によって変更となる可能性があります。</a:t>
            </a:r>
            <a:endParaRPr kumimoji="1" lang="ja-JP" altLang="en-US" sz="3200" dirty="0"/>
          </a:p>
        </p:txBody>
      </p:sp>
    </p:spTree>
    <p:extLst>
      <p:ext uri="{BB962C8B-B14F-4D97-AF65-F5344CB8AC3E}">
        <p14:creationId xmlns:p14="http://schemas.microsoft.com/office/powerpoint/2010/main" val="858917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5736" y="1725841"/>
            <a:ext cx="7886700" cy="3368673"/>
          </a:xfrm>
        </p:spPr>
        <p:txBody>
          <a:bodyPr>
            <a:normAutofit/>
          </a:bodyPr>
          <a:lstStyle/>
          <a:p>
            <a:pPr algn="ctr"/>
            <a:r>
              <a:rPr kumimoji="1" lang="ja-JP" altLang="en-US" dirty="0" smtClean="0"/>
              <a:t>厚生労働省医道審議会</a:t>
            </a:r>
            <a:r>
              <a:rPr kumimoji="1" lang="en-US" altLang="ja-JP" dirty="0" smtClean="0"/>
              <a:t/>
            </a:r>
            <a:br>
              <a:rPr kumimoji="1" lang="en-US" altLang="ja-JP" dirty="0" smtClean="0"/>
            </a:br>
            <a:r>
              <a:rPr kumimoji="1" lang="ja-JP" altLang="en-US" dirty="0" smtClean="0"/>
              <a:t>医師分科会医師専門研修部会</a:t>
            </a:r>
            <a:r>
              <a:rPr kumimoji="1" lang="en-US" altLang="ja-JP" dirty="0" smtClean="0"/>
              <a:t/>
            </a:r>
            <a:br>
              <a:rPr kumimoji="1" lang="en-US" altLang="ja-JP" dirty="0" smtClean="0"/>
            </a:br>
            <a:r>
              <a:rPr lang="en-US" altLang="ja-JP" dirty="0"/>
              <a:t>3</a:t>
            </a:r>
            <a:r>
              <a:rPr lang="ja-JP" altLang="en-US" dirty="0" smtClean="0"/>
              <a:t>月</a:t>
            </a:r>
            <a:r>
              <a:rPr lang="en-US" altLang="ja-JP" dirty="0" smtClean="0"/>
              <a:t>13</a:t>
            </a:r>
            <a:r>
              <a:rPr lang="ja-JP" altLang="en-US" dirty="0" smtClean="0"/>
              <a:t>日の資料</a:t>
            </a:r>
            <a:endParaRPr kumimoji="1" lang="ja-JP" altLang="en-US" dirty="0"/>
          </a:p>
        </p:txBody>
      </p:sp>
    </p:spTree>
    <p:extLst>
      <p:ext uri="{BB962C8B-B14F-4D97-AF65-F5344CB8AC3E}">
        <p14:creationId xmlns:p14="http://schemas.microsoft.com/office/powerpoint/2010/main" val="8933247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278</TotalTime>
  <Words>228</Words>
  <Application>Microsoft Office PowerPoint</Application>
  <PresentationFormat>画面に合わせる (4:3)</PresentationFormat>
  <Paragraphs>62</Paragraphs>
  <Slides>12</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12</vt:i4>
      </vt:variant>
    </vt:vector>
  </HeadingPairs>
  <TitlesOfParts>
    <vt:vector size="17" baseType="lpstr">
      <vt:lpstr>ＭＳ Ｐゴシック</vt:lpstr>
      <vt:lpstr>Arial</vt:lpstr>
      <vt:lpstr>Calibri</vt:lpstr>
      <vt:lpstr>Calibri Light</vt:lpstr>
      <vt:lpstr>Office テーマ</vt:lpstr>
      <vt:lpstr>新専門医制度 サブスぺシャルティ心臓血管外科専門医制度の対応</vt:lpstr>
      <vt:lpstr>2018/4     2019/4     2020/4     2021/4     2022/4     2023/4     2024/4     2025/4</vt:lpstr>
      <vt:lpstr>現行制度</vt:lpstr>
      <vt:lpstr>新制度での施設の資格と役割</vt:lpstr>
      <vt:lpstr>施設群の条件</vt:lpstr>
      <vt:lpstr>新専門医制度での修練施設群</vt:lpstr>
      <vt:lpstr>新専門医制度での修練施設群</vt:lpstr>
      <vt:lpstr>PowerPoint プレゼンテーション</vt:lpstr>
      <vt:lpstr>厚生労働省医道審議会 医師分科会医師専門研修部会 3月13日の資料</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新専門医制度 サブスぺシャルティ心臓血管外科専門医制度の対応</dc:title>
  <dc:creator>Tanemoto</dc:creator>
  <cp:lastModifiedBy>種本和雄</cp:lastModifiedBy>
  <cp:revision>34</cp:revision>
  <dcterms:created xsi:type="dcterms:W3CDTF">2020-02-02T04:13:45Z</dcterms:created>
  <dcterms:modified xsi:type="dcterms:W3CDTF">2020-03-25T22:28:27Z</dcterms:modified>
</cp:coreProperties>
</file>