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6" r:id="rId4"/>
    <p:sldId id="267" r:id="rId5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 varScale="1">
        <p:scale>
          <a:sx n="81" d="100"/>
          <a:sy n="81" d="100"/>
        </p:scale>
        <p:origin x="9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6FC7C-5386-46CC-883A-8FDDC1BF7216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46AF2-9CB1-43FF-987B-74787C703D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901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22989-732A-425F-82F1-4E0876353711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88A4-E89C-4F3D-BCA2-1B58D17616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384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EFD43-0C7F-49DC-80D9-CBF925EC5CC1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946D-633A-4E34-BC2A-DD1D432B398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6942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C8924-A4DD-4E0C-8823-7F3C08F62E41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6684-EB69-49E9-A627-5D846590175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903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5FB54-1C7D-43C9-B1A6-3F495D9CD5EC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BF769-63CB-4C68-8731-41489554A8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04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75688-EC53-4B14-A5A5-A951BBEF2424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E4445-5BBE-40A9-9E88-ED885BA4E2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2509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A76BE-9E4D-4503-A1A8-AB8AC21185B1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DF66-24A3-4896-83A3-672EB5EB76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828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0B6E2-C6F2-49E2-B0DB-D28D68265491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FEC45-3146-48F6-9394-92AE9E4B64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989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00EB8-183F-47D9-A797-E41FFAB079CD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3AC9B-F966-4664-AB8C-62E29C1814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01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11B88-B02C-4402-AA9E-04B681EEFD3F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2AE7A-5936-47AD-B0C8-0808278853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939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69D04-E37E-4F13-A37E-B81D811020EA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02E7-84C1-4C55-B7A3-C2365D0BF8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377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BF0F73-0B1B-4DAC-A8BC-3F07D3101F4B}" type="datetimeFigureOut">
              <a:rPr lang="ja-JP" altLang="en-US"/>
              <a:pPr>
                <a:defRPr/>
              </a:pPr>
              <a:t>2025/2/21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51C1E1-B334-4435-8694-438E4D46AC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4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320328" y="217645"/>
            <a:ext cx="11536312" cy="6408712"/>
          </a:xfrm>
          <a:prstGeom prst="roundRect">
            <a:avLst>
              <a:gd name="adj" fmla="val 30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120528" y="836712"/>
            <a:ext cx="8064896" cy="2304256"/>
          </a:xfrm>
          <a:prstGeom prst="roundRect">
            <a:avLst>
              <a:gd name="adj" fmla="val 68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4"/>
          <p:cNvSpPr txBox="1">
            <a:spLocks noChangeArrowheads="1"/>
          </p:cNvSpPr>
          <p:nvPr/>
        </p:nvSpPr>
        <p:spPr bwMode="auto">
          <a:xfrm>
            <a:off x="2495550" y="1046684"/>
            <a:ext cx="72009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日本脳循環代謝学会</a:t>
            </a:r>
            <a:endParaRPr lang="en-US" altLang="ja-JP" sz="4400" dirty="0">
              <a:solidFill>
                <a:srgbClr val="000000"/>
              </a:solidFill>
              <a:effectLst>
                <a:glow rad="101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利益相反開示</a:t>
            </a:r>
            <a:endParaRPr lang="en-US" altLang="ja-JP" sz="4400" dirty="0">
              <a:solidFill>
                <a:srgbClr val="000000"/>
              </a:solidFill>
              <a:effectLst>
                <a:glow rad="101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5"/>
          <p:cNvSpPr txBox="1">
            <a:spLocks noChangeArrowheads="1"/>
          </p:cNvSpPr>
          <p:nvPr/>
        </p:nvSpPr>
        <p:spPr bwMode="auto">
          <a:xfrm>
            <a:off x="2495550" y="2462982"/>
            <a:ext cx="7200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筆頭発表者名：○○ ○○</a:t>
            </a:r>
          </a:p>
        </p:txBody>
      </p:sp>
      <p:sp>
        <p:nvSpPr>
          <p:cNvPr id="8" name="テキスト ボックス 8"/>
          <p:cNvSpPr txBox="1">
            <a:spLocks noChangeArrowheads="1"/>
          </p:cNvSpPr>
          <p:nvPr/>
        </p:nvSpPr>
        <p:spPr bwMode="auto">
          <a:xfrm>
            <a:off x="2279576" y="3307631"/>
            <a:ext cx="79208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</a:t>
            </a:r>
            <a:endParaRPr lang="en-US" altLang="ja-JP" sz="22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開示すべき利益相反関係にある企業などとして、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6983272" y="4149080"/>
            <a:ext cx="3168973" cy="2212925"/>
          </a:xfrm>
          <a:prstGeom prst="roundRect">
            <a:avLst>
              <a:gd name="adj" fmla="val 77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>
            <a:spLocks noChangeArrowheads="1"/>
          </p:cNvSpPr>
          <p:nvPr/>
        </p:nvSpPr>
        <p:spPr bwMode="auto">
          <a:xfrm>
            <a:off x="7031483" y="4326195"/>
            <a:ext cx="31689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利益相反申告書が「有」に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該当する項目をすべて記載する。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（「無」の項目は記載不要）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9"/>
          <p:cNvSpPr txBox="1">
            <a:spLocks noChangeArrowheads="1"/>
          </p:cNvSpPr>
          <p:nvPr/>
        </p:nvSpPr>
        <p:spPr bwMode="auto">
          <a:xfrm>
            <a:off x="7379514" y="5159275"/>
            <a:ext cx="2376487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・項目番号は不要</a:t>
            </a:r>
            <a:endParaRPr lang="en-US" altLang="ja-JP" sz="16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・企業・団体名を記入</a:t>
            </a:r>
            <a:endParaRPr lang="en-US" altLang="ja-JP" sz="16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・金額の記載は不要</a:t>
            </a:r>
          </a:p>
        </p:txBody>
      </p:sp>
      <p:grpSp>
        <p:nvGrpSpPr>
          <p:cNvPr id="12" name="グループ化 18"/>
          <p:cNvGrpSpPr>
            <a:grpSpLocks/>
          </p:cNvGrpSpPr>
          <p:nvPr/>
        </p:nvGrpSpPr>
        <p:grpSpPr bwMode="auto">
          <a:xfrm>
            <a:off x="2063552" y="4055690"/>
            <a:ext cx="5415830" cy="1499944"/>
            <a:chOff x="668626" y="3975447"/>
            <a:chExt cx="5416371" cy="1499150"/>
          </a:xfrm>
        </p:grpSpPr>
        <p:sp>
          <p:nvSpPr>
            <p:cNvPr id="13" name="テキスト ボックス 23"/>
            <p:cNvSpPr txBox="1">
              <a:spLocks noChangeArrowheads="1"/>
            </p:cNvSpPr>
            <p:nvPr/>
          </p:nvSpPr>
          <p:spPr bwMode="auto">
            <a:xfrm>
              <a:off x="683568" y="3975447"/>
              <a:ext cx="45372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顧　問</a:t>
              </a:r>
              <a:r>
                <a:rPr lang="ja-JP" altLang="en-US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lang="ja-JP" altLang="en-US" sz="18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薬品工業</a:t>
              </a:r>
              <a:endPara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テキスト ボックス 24"/>
            <p:cNvSpPr txBox="1">
              <a:spLocks noChangeArrowheads="1"/>
            </p:cNvSpPr>
            <p:nvPr/>
          </p:nvSpPr>
          <p:spPr bwMode="auto">
            <a:xfrm>
              <a:off x="683568" y="4321357"/>
              <a:ext cx="511319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講演料</a:t>
              </a:r>
              <a:r>
                <a:rPr lang="ja-JP" altLang="en-US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lang="ja-JP" altLang="en-US" sz="18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製薬、</a:t>
              </a:r>
              <a:r>
                <a:rPr lang="en-US" altLang="ja-JP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ja-JP" altLang="en-US" sz="20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ファーマ</a:t>
              </a:r>
            </a:p>
          </p:txBody>
        </p:sp>
        <p:sp>
          <p:nvSpPr>
            <p:cNvPr id="15" name="テキスト ボックス 25"/>
            <p:cNvSpPr txBox="1">
              <a:spLocks noChangeArrowheads="1"/>
            </p:cNvSpPr>
            <p:nvPr/>
          </p:nvSpPr>
          <p:spPr bwMode="auto">
            <a:xfrm>
              <a:off x="668626" y="4667268"/>
              <a:ext cx="5416371" cy="46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受託研究・共同研究費</a:t>
              </a:r>
              <a:r>
                <a:rPr lang="ja-JP" altLang="en-US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</a:t>
              </a:r>
              <a:r>
                <a:rPr lang="ja-JP" altLang="en-US" sz="20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製薬株式会社</a:t>
              </a:r>
              <a:endParaRPr lang="ja-JP" altLang="en-US" sz="18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" name="テキスト ボックス 26"/>
            <p:cNvSpPr txBox="1">
              <a:spLocks noChangeArrowheads="1"/>
            </p:cNvSpPr>
            <p:nvPr/>
          </p:nvSpPr>
          <p:spPr bwMode="auto">
            <a:xfrm>
              <a:off x="683567" y="5013176"/>
              <a:ext cx="5113195" cy="46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奨学寄附金</a:t>
              </a:r>
              <a:r>
                <a:rPr lang="ja-JP" altLang="en-US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B</a:t>
              </a:r>
              <a:r>
                <a:rPr lang="ja-JP" altLang="en-US" sz="20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製薬</a:t>
              </a:r>
              <a:r>
                <a:rPr lang="ja-JP" altLang="en-US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、</a:t>
              </a:r>
              <a:r>
                <a:rPr lang="en-US" altLang="ja-JP" sz="24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</a:t>
              </a:r>
              <a:r>
                <a:rPr lang="ja-JP" altLang="en-US" sz="20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薬品株式会社</a:t>
              </a:r>
            </a:p>
          </p:txBody>
        </p:sp>
      </p:grpSp>
      <p:sp>
        <p:nvSpPr>
          <p:cNvPr id="19" name="角丸四角形 18"/>
          <p:cNvSpPr/>
          <p:nvPr/>
        </p:nvSpPr>
        <p:spPr>
          <a:xfrm>
            <a:off x="8070631" y="305926"/>
            <a:ext cx="3808795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8070631" y="383550"/>
            <a:ext cx="3801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日本語版 開示すべき利益相反 あり</a:t>
            </a:r>
          </a:p>
        </p:txBody>
      </p:sp>
    </p:spTree>
    <p:extLst>
      <p:ext uri="{BB962C8B-B14F-4D97-AF65-F5344CB8AC3E}">
        <p14:creationId xmlns:p14="http://schemas.microsoft.com/office/powerpoint/2010/main" val="44007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3">
            <a:extLst>
              <a:ext uri="{FF2B5EF4-FFF2-40B4-BE49-F238E27FC236}">
                <a16:creationId xmlns:a16="http://schemas.microsoft.com/office/drawing/2014/main" id="{276D2BEE-22F9-43F0-94DC-333136B9C9C9}"/>
              </a:ext>
            </a:extLst>
          </p:cNvPr>
          <p:cNvSpPr/>
          <p:nvPr/>
        </p:nvSpPr>
        <p:spPr>
          <a:xfrm>
            <a:off x="305876" y="224644"/>
            <a:ext cx="11536312" cy="6408712"/>
          </a:xfrm>
          <a:prstGeom prst="roundRect">
            <a:avLst>
              <a:gd name="adj" fmla="val 30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8"/>
          <p:cNvSpPr txBox="1">
            <a:spLocks noChangeArrowheads="1"/>
          </p:cNvSpPr>
          <p:nvPr/>
        </p:nvSpPr>
        <p:spPr bwMode="auto">
          <a:xfrm>
            <a:off x="2120528" y="3810553"/>
            <a:ext cx="8064896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利益相反関係にある企業などはありません。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7792052" y="437626"/>
            <a:ext cx="3808795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7792052" y="472480"/>
            <a:ext cx="3804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日本語版 開示すべき利益相反 なし</a:t>
            </a:r>
          </a:p>
        </p:txBody>
      </p:sp>
      <p:sp>
        <p:nvSpPr>
          <p:cNvPr id="10" name="角丸四角形 4">
            <a:extLst>
              <a:ext uri="{FF2B5EF4-FFF2-40B4-BE49-F238E27FC236}">
                <a16:creationId xmlns:a16="http://schemas.microsoft.com/office/drawing/2014/main" id="{19768BE5-7505-4A32-B8D3-CF3CAA2CA8DB}"/>
              </a:ext>
            </a:extLst>
          </p:cNvPr>
          <p:cNvSpPr/>
          <p:nvPr/>
        </p:nvSpPr>
        <p:spPr>
          <a:xfrm>
            <a:off x="2120528" y="1052736"/>
            <a:ext cx="8064896" cy="2304256"/>
          </a:xfrm>
          <a:prstGeom prst="roundRect">
            <a:avLst>
              <a:gd name="adj" fmla="val 68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4">
            <a:extLst>
              <a:ext uri="{FF2B5EF4-FFF2-40B4-BE49-F238E27FC236}">
                <a16:creationId xmlns:a16="http://schemas.microsoft.com/office/drawing/2014/main" id="{390CC108-42DB-4BB6-BA6D-0B8D5090E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1262708"/>
            <a:ext cx="72009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日本脳循環代謝学会</a:t>
            </a:r>
            <a:endParaRPr lang="en-US" altLang="ja-JP" sz="4400" dirty="0">
              <a:solidFill>
                <a:srgbClr val="000000"/>
              </a:solidFill>
              <a:effectLst>
                <a:glow rad="101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利益相反開示</a:t>
            </a:r>
            <a:endParaRPr lang="en-US" altLang="ja-JP" sz="4400" dirty="0">
              <a:solidFill>
                <a:srgbClr val="000000"/>
              </a:solidFill>
              <a:effectLst>
                <a:glow rad="101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" name="テキスト ボックス 5">
            <a:extLst>
              <a:ext uri="{FF2B5EF4-FFF2-40B4-BE49-F238E27FC236}">
                <a16:creationId xmlns:a16="http://schemas.microsoft.com/office/drawing/2014/main" id="{2C4ADF1D-7786-417B-9E84-0054616A6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2708920"/>
            <a:ext cx="7200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筆頭発表者名：○○ ○○</a:t>
            </a:r>
          </a:p>
        </p:txBody>
      </p:sp>
    </p:spTree>
    <p:extLst>
      <p:ext uri="{BB962C8B-B14F-4D97-AF65-F5344CB8AC3E}">
        <p14:creationId xmlns:p14="http://schemas.microsoft.com/office/powerpoint/2010/main" val="1323956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3">
            <a:extLst>
              <a:ext uri="{FF2B5EF4-FFF2-40B4-BE49-F238E27FC236}">
                <a16:creationId xmlns:a16="http://schemas.microsoft.com/office/drawing/2014/main" id="{E69478F6-C4CD-470F-98C5-BDD9DAF2BC2E}"/>
              </a:ext>
            </a:extLst>
          </p:cNvPr>
          <p:cNvSpPr/>
          <p:nvPr/>
        </p:nvSpPr>
        <p:spPr>
          <a:xfrm>
            <a:off x="305876" y="224644"/>
            <a:ext cx="11536312" cy="6408712"/>
          </a:xfrm>
          <a:prstGeom prst="roundRect">
            <a:avLst>
              <a:gd name="adj" fmla="val 30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063552" y="836712"/>
            <a:ext cx="8064896" cy="2304256"/>
          </a:xfrm>
          <a:prstGeom prst="roundRect">
            <a:avLst>
              <a:gd name="adj" fmla="val 68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4"/>
          <p:cNvSpPr txBox="1">
            <a:spLocks noChangeArrowheads="1"/>
          </p:cNvSpPr>
          <p:nvPr/>
        </p:nvSpPr>
        <p:spPr bwMode="auto">
          <a:xfrm>
            <a:off x="1524000" y="1047507"/>
            <a:ext cx="907491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t>The Japanese Society of Cerebral Blood Flow and Metabolism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t>COI Disclosure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b="1" dirty="0">
              <a:solidFill>
                <a:srgbClr val="000000"/>
              </a:solidFill>
              <a:effectLst>
                <a:glow rad="101600">
                  <a:schemeClr val="bg1"/>
                </a:glow>
              </a:effectLst>
              <a:latin typeface="Arial" panose="020B0604020202020204" pitchFamily="34" charset="0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t>Name of First Author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4510883" y="5580723"/>
            <a:ext cx="6264696" cy="1060831"/>
          </a:xfrm>
          <a:prstGeom prst="roundRect">
            <a:avLst>
              <a:gd name="adj" fmla="val 77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8"/>
          <p:cNvSpPr txBox="1">
            <a:spLocks noChangeArrowheads="1"/>
          </p:cNvSpPr>
          <p:nvPr/>
        </p:nvSpPr>
        <p:spPr bwMode="auto">
          <a:xfrm>
            <a:off x="2470745" y="3240559"/>
            <a:ext cx="75215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>
              <a:lnSpc>
                <a:spcPts val="2500"/>
              </a:lnSpc>
              <a:defRPr/>
            </a:pPr>
            <a:r>
              <a:rPr kumimoji="0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 connection with the presentation, I disclose COI with the following companies/organizations.</a:t>
            </a:r>
            <a:endParaRPr lang="ja-JP" alt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23"/>
          <p:cNvSpPr txBox="1">
            <a:spLocks noChangeArrowheads="1"/>
          </p:cNvSpPr>
          <p:nvPr/>
        </p:nvSpPr>
        <p:spPr bwMode="auto">
          <a:xfrm>
            <a:off x="2239191" y="3973187"/>
            <a:ext cx="83359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A position of a board member or advisor : 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○○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Pharmaceuticals, Inc.</a:t>
            </a:r>
          </a:p>
        </p:txBody>
      </p:sp>
      <p:sp>
        <p:nvSpPr>
          <p:cNvPr id="20" name="テキスト ボックス 24"/>
          <p:cNvSpPr txBox="1">
            <a:spLocks noChangeArrowheads="1"/>
          </p:cNvSpPr>
          <p:nvPr/>
        </p:nvSpPr>
        <p:spPr bwMode="auto">
          <a:xfrm>
            <a:off x="2239191" y="4384740"/>
            <a:ext cx="83359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2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Honoraria for lectures</a:t>
            </a:r>
            <a:r>
              <a:rPr lang="ja-JP" altLang="en-US" sz="2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： ○○</a:t>
            </a:r>
            <a:r>
              <a:rPr lang="en-US" altLang="ja-JP" sz="2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Pharmaceutical 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Co, Ltd.</a:t>
            </a:r>
            <a:endParaRPr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テキスト ボックス 25"/>
          <p:cNvSpPr txBox="1">
            <a:spLocks noChangeArrowheads="1"/>
          </p:cNvSpPr>
          <p:nvPr/>
        </p:nvSpPr>
        <p:spPr bwMode="auto">
          <a:xfrm>
            <a:off x="2239191" y="4799196"/>
            <a:ext cx="8335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Clinical commissioned / joint research grant 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： ○○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Pharma Inc.</a:t>
            </a:r>
            <a:endParaRPr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テキスト ボックス 26"/>
          <p:cNvSpPr txBox="1">
            <a:spLocks noChangeArrowheads="1"/>
          </p:cNvSpPr>
          <p:nvPr/>
        </p:nvSpPr>
        <p:spPr bwMode="auto">
          <a:xfrm>
            <a:off x="2239191" y="5157217"/>
            <a:ext cx="8335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Scholarship grant 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： ○○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Pharmaceutical 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Co., Ltd.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4654899" y="5680251"/>
            <a:ext cx="612068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ja-JP" alt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yes”,   leave the relevant item(s) and give the name(s) of</a:t>
            </a:r>
          </a:p>
          <a:p>
            <a:r>
              <a:rPr lang="en-US" altLang="ja-JP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/ organization concerned. </a:t>
            </a:r>
          </a:p>
          <a:p>
            <a:r>
              <a:rPr lang="en-US" altLang="ja-JP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need to disclose the amounts. )</a:t>
            </a:r>
            <a:endParaRPr lang="ja-JP" altLang="en-US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7922525" y="316541"/>
            <a:ext cx="3808795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8040216" y="371540"/>
            <a:ext cx="3573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英語版 開示すべき利益相反 あり</a:t>
            </a:r>
          </a:p>
        </p:txBody>
      </p:sp>
    </p:spTree>
    <p:extLst>
      <p:ext uri="{BB962C8B-B14F-4D97-AF65-F5344CB8AC3E}">
        <p14:creationId xmlns:p14="http://schemas.microsoft.com/office/powerpoint/2010/main" val="164026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3">
            <a:extLst>
              <a:ext uri="{FF2B5EF4-FFF2-40B4-BE49-F238E27FC236}">
                <a16:creationId xmlns:a16="http://schemas.microsoft.com/office/drawing/2014/main" id="{F66917B0-A7B5-4930-A8FA-7605B16560F9}"/>
              </a:ext>
            </a:extLst>
          </p:cNvPr>
          <p:cNvSpPr/>
          <p:nvPr/>
        </p:nvSpPr>
        <p:spPr>
          <a:xfrm>
            <a:off x="305876" y="224644"/>
            <a:ext cx="11536312" cy="6408712"/>
          </a:xfrm>
          <a:prstGeom prst="roundRect">
            <a:avLst>
              <a:gd name="adj" fmla="val 30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063552" y="980728"/>
            <a:ext cx="8064896" cy="2304256"/>
          </a:xfrm>
          <a:prstGeom prst="roundRect">
            <a:avLst>
              <a:gd name="adj" fmla="val 68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4"/>
          <p:cNvSpPr txBox="1">
            <a:spLocks noChangeArrowheads="1"/>
          </p:cNvSpPr>
          <p:nvPr/>
        </p:nvSpPr>
        <p:spPr bwMode="auto">
          <a:xfrm>
            <a:off x="2078492" y="1191523"/>
            <a:ext cx="8049956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t>The Japanese Society of Cerebral Blood Flow and Metabolism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t>COI Disclosure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b="1" dirty="0">
              <a:solidFill>
                <a:srgbClr val="000000"/>
              </a:solidFill>
              <a:effectLst>
                <a:glow rad="101600">
                  <a:schemeClr val="bg1"/>
                </a:glow>
              </a:effectLst>
              <a:latin typeface="Arial" panose="020B0604020202020204" pitchFamily="34" charset="0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solidFill>
                  <a:srgbClr val="000000"/>
                </a:solidFill>
                <a:effectLst>
                  <a:glow rad="101600">
                    <a:schemeClr val="bg1"/>
                  </a:glow>
                </a:effectLst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t>Name of First Author</a:t>
            </a:r>
          </a:p>
        </p:txBody>
      </p:sp>
      <p:sp>
        <p:nvSpPr>
          <p:cNvPr id="15" name="サブタイトル 2"/>
          <p:cNvSpPr txBox="1">
            <a:spLocks/>
          </p:cNvSpPr>
          <p:nvPr/>
        </p:nvSpPr>
        <p:spPr bwMode="auto">
          <a:xfrm>
            <a:off x="2351584" y="3789041"/>
            <a:ext cx="8337988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The author has no financial conflicts of interest to disclose concerning the presentation.</a:t>
            </a:r>
            <a:endParaRPr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8010085" y="406955"/>
            <a:ext cx="3808795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8127774" y="438046"/>
            <a:ext cx="3573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英語版 開示すべき利益相反 なし</a:t>
            </a:r>
          </a:p>
        </p:txBody>
      </p:sp>
    </p:spTree>
    <p:extLst>
      <p:ext uri="{BB962C8B-B14F-4D97-AF65-F5344CB8AC3E}">
        <p14:creationId xmlns:p14="http://schemas.microsoft.com/office/powerpoint/2010/main" val="2035640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</TotalTime>
  <Words>309</Words>
  <Application>Microsoft Office PowerPoint</Application>
  <PresentationFormat>ワイド画面</PresentationFormat>
  <Paragraphs>41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HGP創英角ｺﾞｼｯｸUB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安東　恭子</dc:creator>
  <cp:lastModifiedBy>Toshifumi Saito (斉藤 寿史) / ［東］Ｍ制</cp:lastModifiedBy>
  <cp:revision>7</cp:revision>
  <cp:lastPrinted>2015-03-20T06:52:52Z</cp:lastPrinted>
  <dcterms:created xsi:type="dcterms:W3CDTF">2012-08-27T05:53:00Z</dcterms:created>
  <dcterms:modified xsi:type="dcterms:W3CDTF">2025-02-21T03:42:04Z</dcterms:modified>
</cp:coreProperties>
</file>