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6" r:id="rId4"/>
    <p:sldId id="259" r:id="rId5"/>
    <p:sldId id="260" r:id="rId6"/>
    <p:sldId id="261" r:id="rId7"/>
    <p:sldId id="262" r:id="rId8"/>
    <p:sldId id="268" r:id="rId9"/>
    <p:sldId id="264" r:id="rId10"/>
    <p:sldId id="265" r:id="rId11"/>
  </p:sldIdLst>
  <p:sldSz cx="9906000" cy="6858000" type="A4"/>
  <p:notesSz cx="6888163" cy="100203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A42003D-EAB2-992D-9B75-984B8CEA4B2D}" name="naoko inoue" initials="ni" userId="fd83d11f479d2282" providerId="Windows Live"/>
  <p188:author id="{A3301053-1A81-D967-6663-480374F1422B}" name="佐藤　亜紀子" initials="亜佐" userId="S::akiko.sato@thu.ac.jp::424490ea-fec4-4fe0-b340-074fd0d8de4d" providerId="AD"/>
  <p188:author id="{6BA25D9A-B332-7063-2372-C72310003C6A}" name="Yoshiko Takei" initials="YT" userId="cf5a408c201c01c2" providerId="Windows Live"/>
  <p188:author id="{6FFAF5A4-FF49-FBD1-F833-D7829D22F9A5}" name="祐子 緒方" initials="祐緒" userId="b4915e668b10117b" providerId="Windows Live"/>
  <p188:author id="{121BCDCA-7479-564E-A3C6-A0280FAB9BF2}" name="Yoshiko Takei" initials="YT" userId="Yoshiko Takei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佐藤　亜紀子" initials="佐藤　亜紀子" lastIdx="8" clrIdx="0">
    <p:extLst>
      <p:ext uri="{19B8F6BF-5375-455C-9EA6-DF929625EA0E}">
        <p15:presenceInfo xmlns:p15="http://schemas.microsoft.com/office/powerpoint/2012/main" userId="佐藤　亜紀子" providerId="None"/>
      </p:ext>
    </p:extLst>
  </p:cmAuthor>
  <p:cmAuthor id="2" name="祐子 緒方" initials="祐緒" lastIdx="4" clrIdx="1">
    <p:extLst>
      <p:ext uri="{19B8F6BF-5375-455C-9EA6-DF929625EA0E}">
        <p15:presenceInfo xmlns:p15="http://schemas.microsoft.com/office/powerpoint/2012/main" userId="b4915e668b10117b" providerId="Windows Live"/>
      </p:ext>
    </p:extLst>
  </p:cmAuthor>
  <p:cmAuthor id="3" name="井上 なお子" initials="井上" lastIdx="4" clrIdx="2">
    <p:extLst>
      <p:ext uri="{19B8F6BF-5375-455C-9EA6-DF929625EA0E}">
        <p15:presenceInfo xmlns:p15="http://schemas.microsoft.com/office/powerpoint/2012/main" userId="fd83d11f479d228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 autoAdjust="0"/>
    <p:restoredTop sz="94695"/>
  </p:normalViewPr>
  <p:slideViewPr>
    <p:cSldViewPr>
      <p:cViewPr varScale="1">
        <p:scale>
          <a:sx n="54" d="100"/>
          <a:sy n="54" d="100"/>
        </p:scale>
        <p:origin x="90" y="81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621" cy="501576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0934" y="0"/>
            <a:ext cx="2985621" cy="501576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D8DC05BF-6208-4B97-8044-C7A4DE0706CC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001713" y="1252538"/>
            <a:ext cx="488473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495" y="4821859"/>
            <a:ext cx="5511174" cy="3945303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518724"/>
            <a:ext cx="2985621" cy="501576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0934" y="9518724"/>
            <a:ext cx="2985621" cy="501576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5A66532B-16E3-4257-AE7C-4E50AD464C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40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66532B-16E3-4257-AE7C-4E50AD464CC6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65466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66532B-16E3-4257-AE7C-4E50AD464CC6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82562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66532B-16E3-4257-AE7C-4E50AD464CC6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48786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42950" y="2125980"/>
            <a:ext cx="84201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ＭＳ Ｐゴシック"/>
                <a:cs typeface="ＭＳ Ｐゴシック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85900" y="3840480"/>
            <a:ext cx="69342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450B6-E235-3C4D-9C1E-8FE3325FB6D1}" type="datetime1">
              <a:rPr lang="ja-JP" altLang="en-US" smtClean="0"/>
              <a:t>2025/9/22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ＭＳ Ｐゴシック"/>
                <a:cs typeface="ＭＳ Ｐゴシック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F288F-E418-494A-A7F2-11EE96F539B7}" type="datetime1">
              <a:rPr lang="ja-JP" altLang="en-US" smtClean="0"/>
              <a:t>2025/9/22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ＭＳ Ｐゴシック"/>
                <a:cs typeface="ＭＳ Ｐゴシック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95300" y="1577340"/>
            <a:ext cx="430911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01590" y="1577340"/>
            <a:ext cx="430911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5E4FD0-274D-E944-A6F5-CBC6293D6DB8}" type="datetime1">
              <a:rPr lang="ja-JP" altLang="en-US" smtClean="0"/>
              <a:t>2025/9/22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ＭＳ Ｐゴシック"/>
                <a:cs typeface="ＭＳ Ｐゴシック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F02AE0-B7A9-CE43-B941-F466C1384845}" type="datetime1">
              <a:rPr lang="ja-JP" altLang="en-US" smtClean="0"/>
              <a:t>2025/9/22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6EFE1-A269-314E-86B0-14B68950177F}" type="datetime1">
              <a:rPr lang="ja-JP" altLang="en-US" smtClean="0"/>
              <a:t>2025/9/22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3238" y="137921"/>
            <a:ext cx="2843530" cy="2997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ＭＳ Ｐゴシック"/>
                <a:cs typeface="ＭＳ Ｐゴシック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71320" y="2188717"/>
            <a:ext cx="6272530" cy="1920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368040" y="6377940"/>
            <a:ext cx="31699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95300" y="6377940"/>
            <a:ext cx="22783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98521-14F7-334C-A30F-3CE785C08C95}" type="datetime1">
              <a:rPr lang="ja-JP" altLang="en-US" smtClean="0"/>
              <a:t>2025/9/22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132320" y="6377940"/>
            <a:ext cx="22783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33372" y="4668265"/>
            <a:ext cx="1421130" cy="10278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95"/>
              </a:spcBef>
            </a:pPr>
            <a:r>
              <a:rPr sz="2000" spc="-25" dirty="0">
                <a:latin typeface="ＭＳ Ｐゴシック"/>
                <a:cs typeface="ＭＳ Ｐゴシック"/>
              </a:rPr>
              <a:t>申請者氏名：</a:t>
            </a:r>
            <a:endParaRPr sz="2000" dirty="0">
              <a:latin typeface="ＭＳ Ｐゴシック"/>
              <a:cs typeface="ＭＳ Ｐゴシック"/>
            </a:endParaRPr>
          </a:p>
          <a:p>
            <a:pPr algn="r">
              <a:lnSpc>
                <a:spcPct val="100000"/>
              </a:lnSpc>
              <a:spcBef>
                <a:spcPts val="30"/>
              </a:spcBef>
            </a:pPr>
            <a:endParaRPr sz="2600" dirty="0">
              <a:latin typeface="ＭＳ Ｐゴシック"/>
              <a:cs typeface="ＭＳ Ｐゴシック"/>
            </a:endParaRPr>
          </a:p>
          <a:p>
            <a:pPr marL="12700" algn="r">
              <a:lnSpc>
                <a:spcPct val="100000"/>
              </a:lnSpc>
              <a:tabLst>
                <a:tab pos="602615" algn="l"/>
                <a:tab pos="1250315" algn="l"/>
              </a:tabLst>
            </a:pPr>
            <a:r>
              <a:rPr sz="2000" spc="-50" dirty="0">
                <a:latin typeface="ＭＳ Ｐゴシック"/>
                <a:cs typeface="ＭＳ Ｐゴシック"/>
              </a:rPr>
              <a:t>所</a:t>
            </a:r>
            <a:r>
              <a:rPr lang="ja-JP" altLang="en-US" sz="2000" spc="-50" dirty="0">
                <a:latin typeface="ＭＳ Ｐゴシック"/>
                <a:cs typeface="ＭＳ Ｐゴシック"/>
              </a:rPr>
              <a:t>　　</a:t>
            </a:r>
            <a:r>
              <a:rPr sz="2000" spc="-50" dirty="0">
                <a:latin typeface="ＭＳ Ｐゴシック"/>
                <a:cs typeface="ＭＳ Ｐゴシック"/>
              </a:rPr>
              <a:t>属</a:t>
            </a:r>
            <a:r>
              <a:rPr lang="ja-JP" altLang="en-US" sz="2000" spc="-50" dirty="0">
                <a:latin typeface="ＭＳ Ｐゴシック"/>
                <a:cs typeface="ＭＳ Ｐゴシック"/>
              </a:rPr>
              <a:t>：</a:t>
            </a:r>
            <a:endParaRPr sz="2000" dirty="0">
              <a:latin typeface="ＭＳ Ｐゴシック"/>
              <a:cs typeface="ＭＳ Ｐゴシック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60395" y="844072"/>
            <a:ext cx="358521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00" spc="-10" dirty="0"/>
              <a:t>日本口蓋裂学会</a:t>
            </a:r>
            <a:endParaRPr sz="4000" dirty="0"/>
          </a:p>
        </p:txBody>
      </p:sp>
      <p:sp>
        <p:nvSpPr>
          <p:cNvPr id="4" name="object 4"/>
          <p:cNvSpPr txBox="1"/>
          <p:nvPr/>
        </p:nvSpPr>
        <p:spPr>
          <a:xfrm>
            <a:off x="1816735" y="2189735"/>
            <a:ext cx="6272530" cy="1920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  <a:tabLst>
                <a:tab pos="1674495" algn="l"/>
              </a:tabLst>
            </a:pPr>
            <a:r>
              <a:rPr sz="3600" dirty="0">
                <a:latin typeface="ＭＳ Ｐゴシック"/>
                <a:cs typeface="ＭＳ Ｐゴシック"/>
              </a:rPr>
              <a:t>認定</a:t>
            </a:r>
            <a:r>
              <a:rPr sz="3600" spc="-50" dirty="0">
                <a:latin typeface="ＭＳ Ｐゴシック"/>
                <a:cs typeface="ＭＳ Ｐゴシック"/>
              </a:rPr>
              <a:t>師</a:t>
            </a:r>
            <a:r>
              <a:rPr sz="3600" dirty="0">
                <a:latin typeface="ＭＳ Ｐゴシック"/>
                <a:cs typeface="ＭＳ Ｐゴシック"/>
              </a:rPr>
              <a:t>	</a:t>
            </a:r>
            <a:r>
              <a:rPr sz="3600" spc="-10" dirty="0">
                <a:latin typeface="ＭＳ Ｐゴシック"/>
                <a:cs typeface="ＭＳ Ｐゴシック"/>
              </a:rPr>
              <a:t>重点症例研修記録用</a:t>
            </a:r>
            <a:r>
              <a:rPr sz="3600" spc="-50" dirty="0">
                <a:latin typeface="ＭＳ Ｐゴシック"/>
                <a:cs typeface="ＭＳ Ｐゴシック"/>
              </a:rPr>
              <a:t>紙</a:t>
            </a:r>
            <a:endParaRPr sz="3600" dirty="0">
              <a:latin typeface="ＭＳ Ｐゴシック"/>
              <a:cs typeface="ＭＳ Ｐゴシック"/>
            </a:endParaRPr>
          </a:p>
          <a:p>
            <a:pPr marL="828040" algn="ctr">
              <a:lnSpc>
                <a:spcPct val="100000"/>
              </a:lnSpc>
              <a:spcBef>
                <a:spcPts val="5"/>
              </a:spcBef>
            </a:pPr>
            <a:r>
              <a:rPr sz="3600" dirty="0">
                <a:latin typeface="ＭＳ Ｐゴシック"/>
                <a:cs typeface="ＭＳ Ｐゴシック"/>
              </a:rPr>
              <a:t>（音声言語部門</a:t>
            </a:r>
            <a:r>
              <a:rPr sz="3600" spc="-50" dirty="0">
                <a:latin typeface="ＭＳ Ｐゴシック"/>
                <a:cs typeface="ＭＳ Ｐゴシック"/>
              </a:rPr>
              <a:t>）</a:t>
            </a:r>
            <a:endParaRPr sz="3600" dirty="0">
              <a:latin typeface="ＭＳ Ｐゴシック"/>
              <a:cs typeface="ＭＳ Ｐゴシック"/>
            </a:endParaRPr>
          </a:p>
          <a:p>
            <a:pPr marL="828040" algn="ctr">
              <a:lnSpc>
                <a:spcPct val="100000"/>
              </a:lnSpc>
              <a:spcBef>
                <a:spcPts val="2915"/>
              </a:spcBef>
            </a:pPr>
            <a:r>
              <a:rPr sz="2800" dirty="0">
                <a:solidFill>
                  <a:schemeClr val="tx1"/>
                </a:solidFill>
                <a:latin typeface="Calibri"/>
                <a:cs typeface="Calibri"/>
              </a:rPr>
              <a:t>202</a:t>
            </a:r>
            <a:r>
              <a:rPr lang="en-US" sz="2800" dirty="0">
                <a:solidFill>
                  <a:schemeClr val="tx1"/>
                </a:solidFill>
                <a:latin typeface="Calibri"/>
                <a:cs typeface="Calibri"/>
              </a:rPr>
              <a:t>5</a:t>
            </a:r>
            <a:r>
              <a:rPr sz="2800" spc="-10" dirty="0">
                <a:solidFill>
                  <a:schemeClr val="tx1"/>
                </a:solidFill>
                <a:latin typeface="ＭＳ Ｐゴシック"/>
                <a:cs typeface="ＭＳ Ｐゴシック"/>
              </a:rPr>
              <a:t>年</a:t>
            </a:r>
            <a:r>
              <a:rPr sz="2800" spc="-10" dirty="0">
                <a:latin typeface="ＭＳ Ｐゴシック"/>
                <a:cs typeface="ＭＳ Ｐゴシック"/>
              </a:rPr>
              <a:t>度審査用</a:t>
            </a:r>
            <a:endParaRPr sz="2800" dirty="0">
              <a:latin typeface="ＭＳ Ｐゴシック"/>
              <a:cs typeface="ＭＳ Ｐゴシック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768080" y="374395"/>
            <a:ext cx="57150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-20" dirty="0">
                <a:latin typeface="ＭＳ Ｐゴシック"/>
                <a:cs typeface="ＭＳ Ｐゴシック"/>
              </a:rPr>
              <a:t>書式４</a:t>
            </a:r>
            <a:endParaRPr sz="1600" dirty="0">
              <a:latin typeface="ＭＳ Ｐゴシック"/>
              <a:cs typeface="ＭＳ Ｐゴシック"/>
            </a:endParaRP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EB566B6-77C3-7C5A-76F7-3DE1C94517D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t>1</a:t>
            </a:fld>
            <a:endParaRPr lang="ja-JP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9471" y="304800"/>
            <a:ext cx="9633872" cy="47218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l">
              <a:lnSpc>
                <a:spcPct val="100000"/>
              </a:lnSpc>
            </a:pPr>
            <a:r>
              <a:rPr lang="ja-JP" altLang="en-US" spc="-1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＜言語療法の内容＞</a:t>
            </a:r>
            <a:endParaRPr lang="en-US" altLang="ja-JP" spc="-1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  <a:p>
            <a:pPr algn="l">
              <a:lnSpc>
                <a:spcPct val="100000"/>
              </a:lnSpc>
            </a:pPr>
            <a:r>
              <a:rPr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/>
              </a:rPr>
              <a:t>1</a:t>
            </a:r>
            <a:r>
              <a:rPr lang="ja-JP" altLang="en-US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/>
              </a:rPr>
              <a:t>．</a:t>
            </a:r>
            <a:endParaRPr lang="en-US" altLang="ja-JP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Calibri"/>
            </a:endParaRPr>
          </a:p>
          <a:p>
            <a:pPr algn="l">
              <a:lnSpc>
                <a:spcPct val="100000"/>
              </a:lnSpc>
            </a:pPr>
            <a:r>
              <a:rPr lang="en-US" altLang="ja-JP" spc="-15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2</a:t>
            </a:r>
            <a:r>
              <a:rPr lang="ja-JP" altLang="en-US" spc="-15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．</a:t>
            </a:r>
            <a:endParaRPr lang="en-US" altLang="ja-JP" spc="-15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  <a:p>
            <a:pPr algn="l">
              <a:lnSpc>
                <a:spcPct val="100000"/>
              </a:lnSpc>
            </a:pPr>
            <a:r>
              <a:rPr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/>
              </a:rPr>
              <a:t>3</a:t>
            </a:r>
            <a:r>
              <a:rPr lang="ja-JP" altLang="en-US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/>
              </a:rPr>
              <a:t>．</a:t>
            </a:r>
            <a:endParaRPr lang="en-US" altLang="ja-JP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Calibri"/>
            </a:endParaRPr>
          </a:p>
          <a:p>
            <a:pPr algn="l">
              <a:lnSpc>
                <a:spcPct val="100000"/>
              </a:lnSpc>
            </a:pPr>
            <a:endParaRPr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  <a:p>
            <a:pPr algn="l">
              <a:lnSpc>
                <a:spcPct val="100000"/>
              </a:lnSpc>
              <a:tabLst>
                <a:tab pos="297815" algn="l"/>
                <a:tab pos="298450" algn="l"/>
              </a:tabLst>
            </a:pPr>
            <a:endParaRPr lang="en-US" spc="-1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  <a:p>
            <a:pPr algn="l">
              <a:lnSpc>
                <a:spcPct val="100000"/>
              </a:lnSpc>
              <a:tabLst>
                <a:tab pos="297815" algn="l"/>
                <a:tab pos="298450" algn="l"/>
              </a:tabLst>
            </a:pPr>
            <a:r>
              <a:rPr lang="en-US" spc="-1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＜</a:t>
            </a:r>
            <a:r>
              <a:rPr spc="-10" dirty="0" err="1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他領域との連携体制</a:t>
            </a:r>
            <a:r>
              <a:rPr lang="ja-JP" altLang="en-US" spc="-1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＞</a:t>
            </a:r>
            <a:endParaRPr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  <a:p>
            <a:pPr algn="l">
              <a:lnSpc>
                <a:spcPct val="100000"/>
              </a:lnSpc>
              <a:tabLst>
                <a:tab pos="238760" algn="l"/>
              </a:tabLst>
            </a:pPr>
            <a:r>
              <a:rPr lang="en-US" altLang="ja-JP" spc="-15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1</a:t>
            </a:r>
            <a:r>
              <a:rPr lang="ja-JP" altLang="en-US" spc="-15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．</a:t>
            </a:r>
            <a:endParaRPr lang="en-US" spc="-15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  <a:p>
            <a:pPr algn="l">
              <a:lnSpc>
                <a:spcPct val="100000"/>
              </a:lnSpc>
              <a:tabLst>
                <a:tab pos="238760" algn="l"/>
              </a:tabLst>
            </a:pPr>
            <a:r>
              <a:rPr lang="en-US" altLang="ja-JP" spc="-15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/>
              </a:rPr>
              <a:t>2</a:t>
            </a:r>
            <a:r>
              <a:rPr lang="ja-JP" altLang="en-US" spc="-15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/>
              </a:rPr>
              <a:t>．</a:t>
            </a:r>
            <a:endParaRPr lang="en-US" spc="-15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  <a:p>
            <a:pPr algn="l">
              <a:lnSpc>
                <a:spcPct val="100000"/>
              </a:lnSpc>
              <a:tabLst>
                <a:tab pos="238760" algn="l"/>
              </a:tabLst>
            </a:pPr>
            <a:r>
              <a:rPr lang="en-US" altLang="ja-JP" spc="-15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3</a:t>
            </a:r>
            <a:r>
              <a:rPr lang="ja-JP" altLang="en-US" spc="-15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．</a:t>
            </a:r>
            <a:endParaRPr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  <a:p>
            <a:pPr algn="l">
              <a:lnSpc>
                <a:spcPct val="100000"/>
              </a:lnSpc>
              <a:tabLst>
                <a:tab pos="238760" algn="l"/>
              </a:tabLst>
            </a:pPr>
            <a:r>
              <a:rPr lang="en-US" altLang="ja-JP" spc="-15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4</a:t>
            </a:r>
            <a:r>
              <a:rPr lang="ja-JP" altLang="en-US" spc="-15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．</a:t>
            </a:r>
            <a:endParaRPr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  <a:p>
            <a:pPr algn="l">
              <a:lnSpc>
                <a:spcPct val="100000"/>
              </a:lnSpc>
              <a:tabLst>
                <a:tab pos="238760" algn="l"/>
              </a:tabLst>
            </a:pPr>
            <a:r>
              <a:rPr lang="en-US" altLang="ja-JP" spc="-1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5</a:t>
            </a:r>
            <a:r>
              <a:rPr lang="ja-JP" altLang="en-US" spc="-1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．</a:t>
            </a:r>
            <a:endParaRPr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  <a:p>
            <a:pPr algn="l">
              <a:lnSpc>
                <a:spcPct val="100000"/>
              </a:lnSpc>
              <a:tabLst>
                <a:tab pos="238760" algn="l"/>
              </a:tabLst>
            </a:pPr>
            <a:r>
              <a:rPr lang="en-US" altLang="ja-JP" spc="-15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6</a:t>
            </a:r>
            <a:r>
              <a:rPr lang="ja-JP" altLang="en-US" spc="-15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．</a:t>
            </a:r>
            <a:endParaRPr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  <a:p>
            <a:pPr algn="l">
              <a:lnSpc>
                <a:spcPct val="100000"/>
              </a:lnSpc>
              <a:tabLst>
                <a:tab pos="238760" algn="l"/>
              </a:tabLst>
            </a:pPr>
            <a:r>
              <a:rPr lang="en-US" altLang="ja-JP" spc="-1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7</a:t>
            </a:r>
            <a:r>
              <a:rPr lang="ja-JP" altLang="en-US" spc="-1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．</a:t>
            </a:r>
            <a:endParaRPr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  <a:p>
            <a:pPr algn="l">
              <a:lnSpc>
                <a:spcPct val="100000"/>
              </a:lnSpc>
            </a:pPr>
            <a:endParaRPr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  <a:p>
            <a:pPr algn="l">
              <a:lnSpc>
                <a:spcPct val="100000"/>
              </a:lnSpc>
              <a:tabLst>
                <a:tab pos="283845" algn="l"/>
                <a:tab pos="1104265" algn="l"/>
              </a:tabLst>
            </a:pPr>
            <a:r>
              <a:rPr lang="en-US" spc="-5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＜</a:t>
            </a:r>
            <a:r>
              <a:rPr dirty="0" err="1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その</a:t>
            </a:r>
            <a:r>
              <a:rPr spc="-50" dirty="0" err="1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他</a:t>
            </a:r>
            <a:r>
              <a:rPr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	</a:t>
            </a:r>
            <a:r>
              <a:rPr dirty="0" err="1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特記事項</a:t>
            </a:r>
            <a:r>
              <a:rPr lang="ja-JP" altLang="en-US" spc="-5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＞</a:t>
            </a:r>
            <a:endParaRPr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  <a:p>
            <a:pPr marR="312420" algn="l">
              <a:lnSpc>
                <a:spcPct val="100000"/>
              </a:lnSpc>
            </a:pPr>
            <a:r>
              <a:rPr lang="ja-JP" altLang="en-US" spc="-7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　</a:t>
            </a:r>
            <a:endParaRPr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E0E1293-8783-1BAF-C7FE-E2DB96C7E06F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t>10</a:t>
            </a:fld>
            <a:endParaRPr lang="ja-JP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39388" y="557783"/>
            <a:ext cx="2259965" cy="695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400" spc="-50" dirty="0"/>
              <a:t>重点症例</a:t>
            </a:r>
            <a:endParaRPr sz="4400" dirty="0"/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8344243"/>
              </p:ext>
            </p:extLst>
          </p:nvPr>
        </p:nvGraphicFramePr>
        <p:xfrm>
          <a:off x="738060" y="2063032"/>
          <a:ext cx="8262619" cy="8153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99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99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65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573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9245"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b="1" spc="145" dirty="0">
                          <a:solidFill>
                            <a:srgbClr val="FFFFFF"/>
                          </a:solidFill>
                          <a:latin typeface="ＭＳ Ｐゴシック"/>
                          <a:cs typeface="ＭＳ Ｐゴシック"/>
                        </a:rPr>
                        <a:t>番 号</a:t>
                      </a:r>
                      <a:endParaRPr sz="1400" dirty="0">
                        <a:latin typeface="ＭＳ Ｐゴシック"/>
                        <a:cs typeface="ＭＳ Ｐゴシック"/>
                      </a:endParaRPr>
                    </a:p>
                  </a:txBody>
                  <a:tcPr marL="0" marR="0" marT="42545" marB="0">
                    <a:lnL w="9525">
                      <a:solidFill>
                        <a:srgbClr val="000000"/>
                      </a:solidFill>
                      <a:prstDash val="solid"/>
                    </a:lnL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17653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b="1" spc="145" dirty="0">
                          <a:solidFill>
                            <a:srgbClr val="FFFFFF"/>
                          </a:solidFill>
                          <a:latin typeface="ＭＳ Ｐゴシック"/>
                          <a:cs typeface="ＭＳ Ｐゴシック"/>
                        </a:rPr>
                        <a:t>年 齢</a:t>
                      </a:r>
                      <a:endParaRPr sz="1400" dirty="0">
                        <a:latin typeface="ＭＳ Ｐゴシック"/>
                        <a:cs typeface="ＭＳ Ｐゴシック"/>
                      </a:endParaRPr>
                    </a:p>
                  </a:txBody>
                  <a:tcPr marL="0" marR="0" marT="42545" marB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b="1" spc="180" dirty="0">
                          <a:solidFill>
                            <a:srgbClr val="FFFFFF"/>
                          </a:solidFill>
                          <a:latin typeface="ＭＳ Ｐゴシック"/>
                          <a:cs typeface="ＭＳ Ｐゴシック"/>
                        </a:rPr>
                        <a:t>診 断 名</a:t>
                      </a:r>
                      <a:endParaRPr sz="1400" dirty="0">
                        <a:latin typeface="ＭＳ Ｐゴシック"/>
                        <a:cs typeface="ＭＳ Ｐゴシック"/>
                      </a:endParaRPr>
                    </a:p>
                  </a:txBody>
                  <a:tcPr marL="0" marR="0" marT="42545" marB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91059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b="1" spc="-20" dirty="0">
                          <a:solidFill>
                            <a:srgbClr val="FFFFFF"/>
                          </a:solidFill>
                          <a:latin typeface="ＭＳ Ｐゴシック"/>
                          <a:cs typeface="ＭＳ Ｐゴシック"/>
                        </a:rPr>
                        <a:t>言語療法の区分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ＭＳ Ｐゴシック"/>
                          <a:cs typeface="ＭＳ Ｐゴシック"/>
                        </a:rPr>
                        <a:t>（</a:t>
                      </a:r>
                      <a:r>
                        <a:rPr sz="1400" b="1" spc="-20" dirty="0">
                          <a:solidFill>
                            <a:srgbClr val="FFFFFF"/>
                          </a:solidFill>
                          <a:latin typeface="ＭＳ Ｐゴシック"/>
                          <a:cs typeface="ＭＳ Ｐゴシック"/>
                        </a:rPr>
                        <a:t>下記参照</a:t>
                      </a:r>
                      <a:r>
                        <a:rPr sz="1400" b="1" spc="-50" dirty="0">
                          <a:solidFill>
                            <a:srgbClr val="FFFFFF"/>
                          </a:solidFill>
                          <a:latin typeface="ＭＳ Ｐゴシック"/>
                          <a:cs typeface="ＭＳ Ｐゴシック"/>
                        </a:rPr>
                        <a:t>）</a:t>
                      </a:r>
                      <a:endParaRPr sz="1400" dirty="0">
                        <a:latin typeface="ＭＳ Ｐゴシック"/>
                        <a:cs typeface="ＭＳ Ｐゴシック"/>
                      </a:endParaRPr>
                    </a:p>
                  </a:txBody>
                  <a:tcPr marL="0" marR="0" marT="42545" marB="0">
                    <a:lnR w="9525">
                      <a:solidFill>
                        <a:srgbClr val="000000"/>
                      </a:solidFill>
                      <a:prstDash val="solid"/>
                    </a:lnR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6095">
                <a:tc>
                  <a:txBody>
                    <a:bodyPr/>
                    <a:lstStyle/>
                    <a:p>
                      <a:pPr marR="40005" algn="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endParaRPr sz="1800" dirty="0">
                        <a:latin typeface="ＭＳ Ｐゴシック"/>
                        <a:cs typeface="ＭＳ Ｐゴシック"/>
                      </a:endParaRPr>
                    </a:p>
                  </a:txBody>
                  <a:tcPr marL="0" marR="0" marT="106045" marB="0">
                    <a:lnL w="9525">
                      <a:solidFill>
                        <a:srgbClr val="000000"/>
                      </a:solidFill>
                      <a:prstDash val="solid"/>
                    </a:lnL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09220" algn="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endParaRPr sz="1800" dirty="0">
                        <a:latin typeface="ＭＳ Ｐゴシック"/>
                        <a:cs typeface="ＭＳ Ｐゴシック"/>
                      </a:endParaRPr>
                    </a:p>
                  </a:txBody>
                  <a:tcPr marL="0" marR="0" marT="106045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56260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endParaRPr sz="1800" dirty="0">
                        <a:latin typeface="ＭＳ Ｐゴシック"/>
                        <a:cs typeface="ＭＳ Ｐゴシック"/>
                      </a:endParaRPr>
                    </a:p>
                  </a:txBody>
                  <a:tcPr marL="0" marR="0" marT="106045" marB="0"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36245" algn="ctr">
                        <a:lnSpc>
                          <a:spcPct val="100000"/>
                        </a:lnSpc>
                        <a:spcBef>
                          <a:spcPts val="835"/>
                        </a:spcBef>
                        <a:tabLst>
                          <a:tab pos="858519" algn="l"/>
                        </a:tabLst>
                      </a:pPr>
                      <a:endParaRPr sz="1800" dirty="0">
                        <a:latin typeface="ＭＳ Ｐゴシック"/>
                        <a:cs typeface="ＭＳ Ｐゴシック"/>
                      </a:endParaRPr>
                    </a:p>
                  </a:txBody>
                  <a:tcPr marL="0" marR="0" marT="106045" marB="0"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5412803" y="3127251"/>
            <a:ext cx="3439033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pc="-1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言語療法の区分：</a:t>
            </a:r>
            <a:endParaRPr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  <a:p>
            <a:pPr marL="12700"/>
            <a:r>
              <a:rPr spc="-1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/>
              </a:rPr>
              <a:t>1)</a:t>
            </a:r>
            <a:r>
              <a:rPr spc="-5" dirty="0" err="1"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鼻咽腔閉鎖機能の評価・治療</a:t>
            </a:r>
            <a:endParaRPr lang="en-US" spc="-5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  <a:p>
            <a:pPr marL="12700"/>
            <a:r>
              <a:rPr lang="en-US" altLang="ja-JP" spc="-1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/>
              </a:rPr>
              <a:t>2)</a:t>
            </a:r>
            <a:r>
              <a:rPr lang="ja-JP" altLang="en-US" spc="-1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構音の評価・治療</a:t>
            </a:r>
            <a:endParaRPr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  <a:p>
            <a:pPr marL="12700"/>
            <a:r>
              <a:rPr spc="-1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/>
              </a:rPr>
              <a:t>3)</a:t>
            </a:r>
            <a:r>
              <a:rPr spc="-1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その他の言語障害</a:t>
            </a:r>
            <a:endParaRPr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793CE9F4-F9CF-7F8E-3F06-0EF24C88C0AF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t>2</a:t>
            </a:fld>
            <a:endParaRPr lang="ja-JP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45592" y="1084579"/>
            <a:ext cx="7988807" cy="33141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200000"/>
              </a:lnSpc>
              <a:spcBef>
                <a:spcPts val="100"/>
              </a:spcBef>
              <a:tabLst>
                <a:tab pos="736600" algn="l"/>
              </a:tabLst>
            </a:pPr>
            <a:r>
              <a:rPr lang="ja-JP" altLang="en-US">
                <a:solidFill>
                  <a:schemeClr val="tx1"/>
                </a:solidFill>
                <a:latin typeface="ＭＳ Ｐゴシック"/>
                <a:cs typeface="ＭＳ Ｐゴシック"/>
              </a:rPr>
              <a:t>・</a:t>
            </a:r>
            <a:r>
              <a:rPr lang="ja-JP" altLang="en-US" dirty="0">
                <a:solidFill>
                  <a:schemeClr val="tx1"/>
                </a:solidFill>
                <a:latin typeface="ＭＳ Ｐゴシック"/>
                <a:cs typeface="ＭＳ Ｐゴシック"/>
              </a:rPr>
              <a:t>年</a:t>
            </a:r>
            <a:r>
              <a:rPr lang="ja-JP" altLang="en-US" spc="-50" dirty="0">
                <a:solidFill>
                  <a:schemeClr val="tx1"/>
                </a:solidFill>
                <a:latin typeface="ＭＳ Ｐゴシック"/>
                <a:cs typeface="ＭＳ Ｐゴシック"/>
              </a:rPr>
              <a:t>齢</a:t>
            </a:r>
            <a:r>
              <a:rPr lang="ja-JP" altLang="en-US" spc="-50">
                <a:solidFill>
                  <a:schemeClr val="tx1"/>
                </a:solidFill>
                <a:latin typeface="ＭＳ Ｐゴシック"/>
                <a:cs typeface="ＭＳ Ｐゴシック"/>
              </a:rPr>
              <a:t>： </a:t>
            </a:r>
            <a:r>
              <a:rPr lang="ja-JP" altLang="en-US" spc="-50">
                <a:solidFill>
                  <a:schemeClr val="tx1"/>
                </a:solidFill>
                <a:latin typeface="Calibri"/>
                <a:cs typeface="Calibri"/>
              </a:rPr>
              <a:t>　歳　　か月　</a:t>
            </a:r>
            <a:r>
              <a:rPr lang="ja-JP" altLang="en-US" dirty="0">
                <a:solidFill>
                  <a:schemeClr val="tx1"/>
                </a:solidFill>
                <a:latin typeface="ＭＳ Ｐゴシック"/>
                <a:cs typeface="ＭＳ Ｐゴシック"/>
              </a:rPr>
              <a:t>性</a:t>
            </a:r>
            <a:r>
              <a:rPr lang="ja-JP" altLang="en-US" spc="-50" dirty="0">
                <a:solidFill>
                  <a:schemeClr val="tx1"/>
                </a:solidFill>
                <a:latin typeface="ＭＳ Ｐゴシック"/>
                <a:cs typeface="ＭＳ Ｐゴシック"/>
              </a:rPr>
              <a:t>別</a:t>
            </a:r>
            <a:r>
              <a:rPr lang="ja-JP" altLang="en-US" spc="-50">
                <a:solidFill>
                  <a:schemeClr val="tx1"/>
                </a:solidFill>
                <a:latin typeface="ＭＳ Ｐゴシック"/>
                <a:cs typeface="ＭＳ Ｐゴシック"/>
              </a:rPr>
              <a:t>： 　　　　</a:t>
            </a:r>
            <a:r>
              <a:rPr lang="ja-JP" altLang="en-US" spc="-5" dirty="0">
                <a:solidFill>
                  <a:schemeClr val="tx1"/>
                </a:solidFill>
                <a:latin typeface="ＭＳ Ｐゴシック"/>
                <a:cs typeface="ＭＳ Ｐゴシック"/>
              </a:rPr>
              <a:t>教育</a:t>
            </a:r>
            <a:r>
              <a:rPr lang="ja-JP" altLang="en-US" spc="-5">
                <a:solidFill>
                  <a:schemeClr val="tx1"/>
                </a:solidFill>
                <a:latin typeface="ＭＳ Ｐゴシック"/>
                <a:cs typeface="ＭＳ Ｐゴシック"/>
              </a:rPr>
              <a:t>環境：</a:t>
            </a:r>
            <a:endParaRPr lang="en-US" altLang="ja-JP" spc="-5" dirty="0">
              <a:solidFill>
                <a:schemeClr val="tx1"/>
              </a:solidFill>
              <a:latin typeface="ＭＳ Ｐゴシック"/>
              <a:cs typeface="ＭＳ Ｐゴシック"/>
            </a:endParaRPr>
          </a:p>
          <a:p>
            <a:pPr marL="12700">
              <a:lnSpc>
                <a:spcPct val="200000"/>
              </a:lnSpc>
              <a:spcBef>
                <a:spcPts val="100"/>
              </a:spcBef>
              <a:tabLst>
                <a:tab pos="736600" algn="l"/>
              </a:tabLst>
            </a:pPr>
            <a:r>
              <a:rPr lang="ja-JP" altLang="en-US" dirty="0">
                <a:solidFill>
                  <a:schemeClr val="tx1"/>
                </a:solidFill>
                <a:latin typeface="ＭＳ Ｐゴシック"/>
                <a:cs typeface="ＭＳ Ｐゴシック"/>
              </a:rPr>
              <a:t>・診断名（</a:t>
            </a:r>
            <a:r>
              <a:rPr lang="ja-JP" altLang="en-US" spc="-5" dirty="0">
                <a:solidFill>
                  <a:schemeClr val="tx1"/>
                </a:solidFill>
                <a:latin typeface="ＭＳ Ｐゴシック"/>
                <a:cs typeface="ＭＳ Ｐゴシック"/>
              </a:rPr>
              <a:t>医学的診断名、裂型</a:t>
            </a:r>
            <a:r>
              <a:rPr lang="ja-JP" altLang="en-US" spc="-50">
                <a:solidFill>
                  <a:schemeClr val="tx1"/>
                </a:solidFill>
                <a:latin typeface="ＭＳ Ｐゴシック"/>
                <a:cs typeface="ＭＳ Ｐゴシック"/>
              </a:rPr>
              <a:t>）：</a:t>
            </a:r>
            <a:endParaRPr lang="en-US" altLang="ja-JP" spc="-10" dirty="0">
              <a:solidFill>
                <a:schemeClr val="tx1"/>
              </a:solidFill>
              <a:latin typeface="ＭＳ Ｐゴシック"/>
              <a:cs typeface="ＭＳ Ｐゴシック"/>
            </a:endParaRPr>
          </a:p>
          <a:p>
            <a:pPr marL="12700">
              <a:lnSpc>
                <a:spcPct val="200000"/>
              </a:lnSpc>
              <a:spcBef>
                <a:spcPts val="100"/>
              </a:spcBef>
              <a:tabLst>
                <a:tab pos="736600" algn="l"/>
              </a:tabLst>
            </a:pPr>
            <a:r>
              <a:rPr lang="ja-JP" altLang="en-US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ＭＳ Ｐゴシック"/>
              </a:rPr>
              <a:t>・口唇裂・</a:t>
            </a:r>
            <a:r>
              <a:rPr lang="ja-JP" altLang="en-US" dirty="0">
                <a:solidFill>
                  <a:schemeClr val="tx1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口蓋裂手術実施</a:t>
            </a:r>
            <a:r>
              <a:rPr lang="ja-JP" altLang="en-US">
                <a:solidFill>
                  <a:schemeClr val="tx1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施設：</a:t>
            </a:r>
            <a:endParaRPr lang="en-US" altLang="ja-JP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  <a:cs typeface="ＭＳ Ｐゴシック"/>
            </a:endParaRPr>
          </a:p>
          <a:p>
            <a:pPr marL="12065">
              <a:lnSpc>
                <a:spcPct val="200000"/>
              </a:lnSpc>
              <a:spcBef>
                <a:spcPts val="100"/>
              </a:spcBef>
              <a:tabLst>
                <a:tab pos="298450" algn="l"/>
                <a:tab pos="299085" algn="l"/>
              </a:tabLst>
            </a:pPr>
            <a:r>
              <a:rPr lang="ja-JP" altLang="en-US" spc="-20" dirty="0">
                <a:solidFill>
                  <a:schemeClr val="tx1"/>
                </a:solidFill>
                <a:latin typeface="ＭＳ Ｐゴシック"/>
                <a:cs typeface="ＭＳ Ｐゴシック"/>
              </a:rPr>
              <a:t>・手術歴：</a:t>
            </a:r>
          </a:p>
          <a:p>
            <a:pPr marL="12065">
              <a:spcBef>
                <a:spcPts val="100"/>
              </a:spcBef>
              <a:tabLst>
                <a:tab pos="298450" algn="l"/>
                <a:tab pos="299085" algn="l"/>
              </a:tabLst>
            </a:pPr>
            <a:r>
              <a:rPr lang="ja-JP" altLang="en-US" dirty="0">
                <a:solidFill>
                  <a:schemeClr val="tx1"/>
                </a:solidFill>
                <a:latin typeface="ＭＳ Ｐゴシック"/>
                <a:cs typeface="ＭＳ Ｐゴシック"/>
              </a:rPr>
              <a:t>　　口唇</a:t>
            </a:r>
            <a:r>
              <a:rPr lang="ja-JP" altLang="en-US">
                <a:solidFill>
                  <a:schemeClr val="tx1"/>
                </a:solidFill>
                <a:latin typeface="ＭＳ Ｐゴシック"/>
                <a:cs typeface="ＭＳ Ｐゴシック"/>
              </a:rPr>
              <a:t>形成</a:t>
            </a:r>
            <a:r>
              <a:rPr lang="ja-JP" altLang="en-US" spc="-50">
                <a:solidFill>
                  <a:schemeClr val="tx1"/>
                </a:solidFill>
                <a:latin typeface="ＭＳ Ｐゴシック"/>
                <a:cs typeface="ＭＳ Ｐゴシック"/>
              </a:rPr>
              <a:t>術　〇〇法</a:t>
            </a:r>
            <a:r>
              <a:rPr lang="en-US" altLang="ja-JP" spc="-50" dirty="0">
                <a:solidFill>
                  <a:schemeClr val="tx1"/>
                </a:solidFill>
                <a:latin typeface="ＭＳ Ｐゴシック"/>
                <a:cs typeface="ＭＳ Ｐゴシック"/>
              </a:rPr>
              <a:t>	</a:t>
            </a:r>
            <a:r>
              <a:rPr lang="ja-JP" altLang="en-US" spc="-50">
                <a:solidFill>
                  <a:schemeClr val="tx1"/>
                </a:solidFill>
                <a:latin typeface="ＭＳ Ｐゴシック"/>
                <a:cs typeface="ＭＳ Ｐゴシック"/>
              </a:rPr>
              <a:t>　</a:t>
            </a:r>
            <a:r>
              <a:rPr lang="ja-JP" altLang="en-US" spc="-50">
                <a:solidFill>
                  <a:schemeClr val="tx1"/>
                </a:solidFill>
                <a:latin typeface="Calibri"/>
                <a:cs typeface="Calibri"/>
              </a:rPr>
              <a:t>　</a:t>
            </a:r>
            <a:r>
              <a:rPr lang="ja-JP" altLang="en-US">
                <a:solidFill>
                  <a:schemeClr val="tx1"/>
                </a:solidFill>
                <a:latin typeface="ＭＳ Ｐゴシック"/>
                <a:cs typeface="ＭＳ Ｐゴシック"/>
              </a:rPr>
              <a:t>歳</a:t>
            </a:r>
            <a:r>
              <a:rPr lang="ja-JP" altLang="en-US" spc="-10">
                <a:solidFill>
                  <a:schemeClr val="tx1"/>
                </a:solidFill>
                <a:latin typeface="Calibri"/>
                <a:cs typeface="Calibri"/>
              </a:rPr>
              <a:t>　</a:t>
            </a:r>
            <a:r>
              <a:rPr lang="ja-JP" altLang="en-US">
                <a:solidFill>
                  <a:schemeClr val="tx1"/>
                </a:solidFill>
                <a:latin typeface="ＭＳ Ｐゴシック"/>
                <a:cs typeface="ＭＳ Ｐゴシック"/>
              </a:rPr>
              <a:t>か</a:t>
            </a:r>
            <a:r>
              <a:rPr lang="ja-JP" altLang="en-US" dirty="0">
                <a:solidFill>
                  <a:schemeClr val="tx1"/>
                </a:solidFill>
                <a:latin typeface="ＭＳ Ｐゴシック"/>
                <a:cs typeface="ＭＳ Ｐゴシック"/>
              </a:rPr>
              <a:t>月</a:t>
            </a:r>
            <a:r>
              <a:rPr lang="ja-JP" altLang="en-US" spc="-50" dirty="0">
                <a:solidFill>
                  <a:schemeClr val="tx1"/>
                </a:solidFill>
                <a:latin typeface="ＭＳ Ｐゴシック"/>
                <a:cs typeface="ＭＳ Ｐゴシック"/>
              </a:rPr>
              <a:t>時</a:t>
            </a:r>
            <a:endParaRPr lang="en-US" altLang="ja-JP" spc="-50" dirty="0">
              <a:solidFill>
                <a:schemeClr val="tx1"/>
              </a:solidFill>
              <a:latin typeface="ＭＳ Ｐゴシック"/>
              <a:cs typeface="ＭＳ Ｐゴシック"/>
            </a:endParaRPr>
          </a:p>
          <a:p>
            <a:pPr marL="12065">
              <a:spcBef>
                <a:spcPts val="100"/>
              </a:spcBef>
              <a:tabLst>
                <a:tab pos="298450" algn="l"/>
                <a:tab pos="299085" algn="l"/>
              </a:tabLst>
            </a:pPr>
            <a:r>
              <a:rPr lang="ja-JP" altLang="en-US" dirty="0">
                <a:solidFill>
                  <a:schemeClr val="tx1"/>
                </a:solidFill>
                <a:latin typeface="ＭＳ Ｐゴシック"/>
                <a:cs typeface="ＭＳ Ｐゴシック"/>
              </a:rPr>
              <a:t>　　口蓋</a:t>
            </a:r>
            <a:r>
              <a:rPr lang="ja-JP" altLang="en-US">
                <a:solidFill>
                  <a:schemeClr val="tx1"/>
                </a:solidFill>
                <a:latin typeface="ＭＳ Ｐゴシック"/>
                <a:cs typeface="ＭＳ Ｐゴシック"/>
              </a:rPr>
              <a:t>形成</a:t>
            </a:r>
            <a:r>
              <a:rPr lang="ja-JP" altLang="en-US" spc="-50">
                <a:solidFill>
                  <a:schemeClr val="tx1"/>
                </a:solidFill>
                <a:latin typeface="ＭＳ Ｐゴシック"/>
                <a:cs typeface="ＭＳ Ｐゴシック"/>
              </a:rPr>
              <a:t>術　〇〇法</a:t>
            </a:r>
            <a:r>
              <a:rPr lang="ja-JP" altLang="en-US" dirty="0">
                <a:solidFill>
                  <a:schemeClr val="tx1"/>
                </a:solidFill>
                <a:latin typeface="ＭＳ Ｐゴシック"/>
                <a:cs typeface="ＭＳ Ｐゴシック"/>
              </a:rPr>
              <a:t>	</a:t>
            </a:r>
            <a:r>
              <a:rPr lang="ja-JP" altLang="en-US">
                <a:solidFill>
                  <a:schemeClr val="tx1"/>
                </a:solidFill>
                <a:latin typeface="ＭＳ Ｐゴシック"/>
                <a:cs typeface="ＭＳ Ｐゴシック"/>
              </a:rPr>
              <a:t>　</a:t>
            </a:r>
            <a:r>
              <a:rPr lang="en-US" altLang="ja-JP" spc="-10" dirty="0">
                <a:solidFill>
                  <a:schemeClr val="tx1"/>
                </a:solidFill>
                <a:latin typeface="Calibri"/>
                <a:cs typeface="Calibri"/>
              </a:rPr>
              <a:t>    </a:t>
            </a:r>
            <a:r>
              <a:rPr lang="ja-JP" altLang="en-US">
                <a:solidFill>
                  <a:schemeClr val="tx1"/>
                </a:solidFill>
                <a:latin typeface="ＭＳ Ｐゴシック"/>
                <a:cs typeface="ＭＳ Ｐゴシック"/>
              </a:rPr>
              <a:t>歳</a:t>
            </a:r>
            <a:r>
              <a:rPr lang="en-US" altLang="ja-JP" spc="-10" dirty="0">
                <a:solidFill>
                  <a:schemeClr val="tx1"/>
                </a:solidFill>
                <a:latin typeface="Calibri"/>
                <a:cs typeface="Calibri"/>
              </a:rPr>
              <a:t>     </a:t>
            </a:r>
            <a:r>
              <a:rPr lang="ja-JP" altLang="en-US">
                <a:solidFill>
                  <a:schemeClr val="tx1"/>
                </a:solidFill>
                <a:latin typeface="ＭＳ Ｐゴシック"/>
                <a:cs typeface="ＭＳ Ｐゴシック"/>
              </a:rPr>
              <a:t>か</a:t>
            </a:r>
            <a:r>
              <a:rPr lang="ja-JP" altLang="en-US" dirty="0">
                <a:solidFill>
                  <a:schemeClr val="tx1"/>
                </a:solidFill>
                <a:latin typeface="ＭＳ Ｐゴシック"/>
                <a:cs typeface="ＭＳ Ｐゴシック"/>
              </a:rPr>
              <a:t>月</a:t>
            </a:r>
            <a:r>
              <a:rPr lang="ja-JP" altLang="en-US" spc="-50" dirty="0">
                <a:solidFill>
                  <a:schemeClr val="tx1"/>
                </a:solidFill>
                <a:latin typeface="ＭＳ Ｐゴシック"/>
                <a:cs typeface="ＭＳ Ｐゴシック"/>
              </a:rPr>
              <a:t>時</a:t>
            </a:r>
            <a:endParaRPr lang="en-US" altLang="ja-JP" spc="-50" dirty="0">
              <a:solidFill>
                <a:schemeClr val="tx1"/>
              </a:solidFill>
              <a:latin typeface="ＭＳ Ｐゴシック"/>
              <a:cs typeface="ＭＳ Ｐゴシック"/>
            </a:endParaRPr>
          </a:p>
          <a:p>
            <a:pPr marL="12065">
              <a:lnSpc>
                <a:spcPct val="200000"/>
              </a:lnSpc>
              <a:spcBef>
                <a:spcPts val="100"/>
              </a:spcBef>
              <a:tabLst>
                <a:tab pos="298450" algn="l"/>
                <a:tab pos="299085" algn="l"/>
              </a:tabLst>
            </a:pPr>
            <a:r>
              <a:rPr lang="ja-JP" altLang="en-US" spc="-20" dirty="0">
                <a:solidFill>
                  <a:schemeClr val="tx1"/>
                </a:solidFill>
                <a:latin typeface="ＭＳ Ｐゴシック"/>
                <a:cs typeface="ＭＳ Ｐゴシック"/>
              </a:rPr>
              <a:t>・</a:t>
            </a:r>
            <a:r>
              <a:rPr lang="ja-JP" altLang="en-US" spc="-20">
                <a:solidFill>
                  <a:schemeClr val="tx1"/>
                </a:solidFill>
                <a:latin typeface="ＭＳ Ｐゴシック"/>
                <a:cs typeface="ＭＳ Ｐゴシック"/>
              </a:rPr>
              <a:t>一次症例（もしくは二次症例を記載）</a:t>
            </a:r>
            <a:endParaRPr lang="ja-JP" altLang="en-US" dirty="0">
              <a:solidFill>
                <a:schemeClr val="tx1"/>
              </a:solidFill>
              <a:latin typeface="ＭＳ Ｐゴシック"/>
              <a:cs typeface="ＭＳ Ｐゴシック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F8C3D39-1A13-19C7-B25B-A09981C3C5E5}"/>
              </a:ext>
            </a:extLst>
          </p:cNvPr>
          <p:cNvSpPr txBox="1"/>
          <p:nvPr/>
        </p:nvSpPr>
        <p:spPr>
          <a:xfrm>
            <a:off x="430306" y="739588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&lt;</a:t>
            </a:r>
            <a:r>
              <a:rPr kumimoji="1" lang="ja-JP" altLang="en-US" dirty="0"/>
              <a:t>基本情報＞</a:t>
            </a: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D011456-DFB9-100C-888F-B27E90BDB04F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35996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91998" y="1177925"/>
            <a:ext cx="9108000" cy="29828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800" spc="-15" dirty="0">
                <a:solidFill>
                  <a:schemeClr val="tx1"/>
                </a:solidFill>
                <a:latin typeface="+mn-ea"/>
                <a:ea typeface="+mn-ea"/>
                <a:cs typeface="ＭＳ Ｐゴシック"/>
              </a:rPr>
              <a:t>・現病歴</a:t>
            </a:r>
            <a:endParaRPr sz="1800" dirty="0">
              <a:solidFill>
                <a:schemeClr val="tx1"/>
              </a:solidFill>
              <a:latin typeface="+mn-ea"/>
              <a:ea typeface="+mn-ea"/>
              <a:cs typeface="ＭＳ Ｐゴシック"/>
            </a:endParaRPr>
          </a:p>
          <a:p>
            <a:pPr marL="469265">
              <a:lnSpc>
                <a:spcPct val="100000"/>
              </a:lnSpc>
              <a:spcBef>
                <a:spcPts val="600"/>
              </a:spcBef>
            </a:pPr>
            <a:endParaRPr sz="1800" strike="sngStrike" dirty="0">
              <a:solidFill>
                <a:schemeClr val="tx1"/>
              </a:solidFill>
              <a:latin typeface="+mn-ea"/>
              <a:ea typeface="+mn-ea"/>
              <a:cs typeface="ＭＳ Ｐゴシック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en-US" sz="1650" dirty="0">
              <a:solidFill>
                <a:schemeClr val="tx1"/>
              </a:solidFill>
              <a:latin typeface="+mn-ea"/>
              <a:ea typeface="+mn-ea"/>
              <a:cs typeface="ＭＳ Ｐゴシック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en-US" sz="1650" dirty="0">
              <a:solidFill>
                <a:schemeClr val="tx1"/>
              </a:solidFill>
              <a:latin typeface="+mn-ea"/>
              <a:ea typeface="+mn-ea"/>
              <a:cs typeface="ＭＳ Ｐゴシック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en-US" sz="1650" dirty="0">
              <a:solidFill>
                <a:schemeClr val="tx1"/>
              </a:solidFill>
              <a:latin typeface="+mn-ea"/>
              <a:ea typeface="+mn-ea"/>
              <a:cs typeface="ＭＳ Ｐゴシック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en-US" sz="1650" dirty="0">
              <a:solidFill>
                <a:schemeClr val="tx1"/>
              </a:solidFill>
              <a:latin typeface="+mn-ea"/>
              <a:ea typeface="+mn-ea"/>
              <a:cs typeface="ＭＳ Ｐゴシック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en-US" sz="1650" dirty="0">
              <a:solidFill>
                <a:schemeClr val="tx1"/>
              </a:solidFill>
              <a:latin typeface="+mn-ea"/>
              <a:ea typeface="+mn-ea"/>
              <a:cs typeface="ＭＳ Ｐゴシック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sz="1650" dirty="0">
              <a:solidFill>
                <a:schemeClr val="tx1"/>
              </a:solidFill>
              <a:latin typeface="+mn-ea"/>
              <a:ea typeface="+mn-ea"/>
              <a:cs typeface="ＭＳ Ｐゴシック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800" spc="-15" dirty="0">
                <a:solidFill>
                  <a:schemeClr val="tx1"/>
                </a:solidFill>
                <a:latin typeface="+mn-ea"/>
                <a:ea typeface="+mn-ea"/>
                <a:cs typeface="ＭＳ Ｐゴシック"/>
              </a:rPr>
              <a:t>・</a:t>
            </a:r>
            <a:r>
              <a:rPr sz="1800" spc="-15" dirty="0" err="1">
                <a:solidFill>
                  <a:schemeClr val="tx1"/>
                </a:solidFill>
                <a:latin typeface="+mn-ea"/>
                <a:ea typeface="+mn-ea"/>
                <a:cs typeface="ＭＳ Ｐゴシック"/>
              </a:rPr>
              <a:t>言語障害名</a:t>
            </a:r>
            <a:r>
              <a:rPr sz="1800" spc="-15" dirty="0">
                <a:solidFill>
                  <a:schemeClr val="tx1"/>
                </a:solidFill>
                <a:latin typeface="+mn-ea"/>
                <a:ea typeface="+mn-ea"/>
                <a:cs typeface="ＭＳ Ｐゴシック"/>
              </a:rPr>
              <a:t>：</a:t>
            </a:r>
            <a:endParaRPr sz="1800" dirty="0">
              <a:solidFill>
                <a:schemeClr val="tx1"/>
              </a:solidFill>
              <a:latin typeface="+mn-ea"/>
              <a:ea typeface="+mn-ea"/>
              <a:cs typeface="ＭＳ Ｐゴシック"/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C22BD19-7F16-9EE0-1FBE-FD80243ACC66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t>4</a:t>
            </a:fld>
            <a:endParaRPr lang="ja-JP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0986" y="224276"/>
            <a:ext cx="9342996" cy="3085460"/>
          </a:xfrm>
          <a:prstGeom prst="rect">
            <a:avLst/>
          </a:prstGeom>
          <a:ln>
            <a:noFill/>
          </a:ln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ja-JP" altLang="en-US" spc="-1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＜評価＞</a:t>
            </a:r>
            <a:endParaRPr lang="en-US" altLang="ja-JP" spc="-1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altLang="ja-JP" spc="-1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1</a:t>
            </a:r>
            <a:r>
              <a:rPr lang="ja-JP" altLang="en-US" spc="-1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．</a:t>
            </a:r>
            <a:r>
              <a:rPr spc="-10" dirty="0" err="1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言語評価（評価方法とその結果</a:t>
            </a:r>
            <a:r>
              <a:rPr spc="-1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）：</a:t>
            </a:r>
            <a:r>
              <a:rPr spc="-20" dirty="0" err="1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評価時年齢</a:t>
            </a:r>
            <a:r>
              <a:rPr lang="ja-JP" altLang="en-US" spc="-2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　　</a:t>
            </a:r>
            <a:r>
              <a:rPr spc="-10" dirty="0" err="1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歳</a:t>
            </a:r>
            <a:r>
              <a:rPr lang="ja-JP" altLang="en-US" spc="-1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　</a:t>
            </a:r>
            <a:r>
              <a:rPr spc="-30" dirty="0" err="1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か月</a:t>
            </a:r>
            <a:endParaRPr lang="en-US" spc="-3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US" altLang="ja-JP" spc="-15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  <a:p>
            <a:pPr marL="12700"/>
            <a:r>
              <a:rPr lang="en-US" altLang="ja-JP" spc="-15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1</a:t>
            </a:r>
            <a:r>
              <a:rPr lang="ja-JP" altLang="en-US" spc="-15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）</a:t>
            </a:r>
            <a:r>
              <a:rPr spc="-15" dirty="0" err="1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鼻咽腔閉鎖機能</a:t>
            </a:r>
            <a:endParaRPr lang="en-US" altLang="ja-JP" strike="sngStrike" spc="-15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  <a:p>
            <a:pPr marL="12700"/>
            <a:r>
              <a:rPr lang="ja-JP" altLang="en-US" spc="-15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　　</a:t>
            </a:r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（</a:t>
            </a:r>
            <a:r>
              <a:rPr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1</a:t>
            </a:r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）～（</a:t>
            </a:r>
            <a:r>
              <a:rPr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3</a:t>
            </a:r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）は</a:t>
            </a:r>
            <a:r>
              <a:rPr lang="ja-JP" altLang="en-US" spc="-5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〇〇</a:t>
            </a:r>
            <a:r>
              <a:rPr lang="ja-JP" altLang="en-US" spc="-15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検査の基準にて評価した。 （実施した検査名を明記する）</a:t>
            </a:r>
            <a:endParaRPr lang="en-US" altLang="ja-JP" spc="-15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  <a:p>
            <a:pPr marL="12700"/>
            <a:endParaRPr lang="ja-JP" altLang="en-US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  <a:p>
            <a:pPr marL="12065">
              <a:lnSpc>
                <a:spcPct val="100000"/>
              </a:lnSpc>
              <a:buSzPct val="94444"/>
              <a:tabLst>
                <a:tab pos="358140" algn="l"/>
              </a:tabLst>
            </a:pPr>
            <a:r>
              <a:rPr lang="ja-JP" altLang="en-US" spc="-15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　　</a:t>
            </a:r>
            <a:r>
              <a:rPr lang="en-US" altLang="ja-JP" spc="-15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(1)</a:t>
            </a:r>
            <a:r>
              <a:rPr lang="ja-JP" altLang="en-US" spc="-15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聴覚判定</a:t>
            </a:r>
            <a:endParaRPr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  <a:p>
            <a:pPr marL="317500">
              <a:lnSpc>
                <a:spcPct val="100000"/>
              </a:lnSpc>
              <a:tabLst>
                <a:tab pos="2413000" algn="l"/>
              </a:tabLst>
            </a:pPr>
            <a:r>
              <a:rPr lang="en-US" altLang="ja-JP" spc="-15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(2)</a:t>
            </a:r>
            <a:r>
              <a:rPr lang="ja-JP" altLang="en-US" spc="-15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ソフトブローイング検査</a:t>
            </a:r>
            <a:endParaRPr lang="en-US" altLang="ja-JP" spc="-15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  <a:p>
            <a:pPr marL="165100">
              <a:lnSpc>
                <a:spcPct val="100000"/>
              </a:lnSpc>
            </a:pPr>
            <a:r>
              <a:rPr lang="ja-JP" altLang="en-US" spc="-1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　</a:t>
            </a:r>
            <a:r>
              <a:rPr lang="en-US" altLang="ja-JP" spc="-1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(3)</a:t>
            </a:r>
            <a:r>
              <a:rPr spc="-10" dirty="0" err="1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口腔内視診</a:t>
            </a:r>
            <a:endParaRPr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  <a:p>
            <a:pPr marL="274320" marR="2344420" indent="42545">
              <a:lnSpc>
                <a:spcPct val="100000"/>
              </a:lnSpc>
              <a:tabLst>
                <a:tab pos="2315845" algn="l"/>
                <a:tab pos="3484245" algn="l"/>
              </a:tabLst>
            </a:pPr>
            <a:r>
              <a:rPr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(4)</a:t>
            </a:r>
            <a:r>
              <a:rPr lang="ja-JP" altLang="en-US" spc="-1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ナゾメータ検査：</a:t>
            </a:r>
            <a:r>
              <a:rPr lang="en-US" altLang="ja-JP" dirty="0" err="1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/>
              </a:rPr>
              <a:t>nasalance</a:t>
            </a:r>
            <a:r>
              <a:rPr lang="en-US" altLang="ja-JP" spc="5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/>
              </a:rPr>
              <a:t> </a:t>
            </a:r>
            <a:r>
              <a:rPr lang="en-US" altLang="ja-JP" spc="-1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Calibri"/>
              </a:rPr>
              <a:t>score(%)</a:t>
            </a:r>
            <a:endParaRPr lang="en-US" altLang="ja-JP" spc="-1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  <a:p>
            <a:pPr marL="317500">
              <a:lnSpc>
                <a:spcPct val="100000"/>
              </a:lnSpc>
            </a:pPr>
            <a:r>
              <a:rPr lang="ja-JP" altLang="en-US" spc="-1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　</a:t>
            </a:r>
            <a:endParaRPr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B9676A0-330E-DED8-B19B-62A2E9E45442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t>5</a:t>
            </a:fld>
            <a:endParaRPr lang="ja-JP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7466" y="331069"/>
            <a:ext cx="716978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pc="-10" dirty="0">
                <a:latin typeface="+mn-ea"/>
                <a:ea typeface="+mn-ea"/>
              </a:rPr>
              <a:t>(5)</a:t>
            </a:r>
            <a:r>
              <a:rPr dirty="0" err="1">
                <a:latin typeface="+mn-ea"/>
                <a:ea typeface="+mn-ea"/>
              </a:rPr>
              <a:t>側面頭部</a:t>
            </a:r>
            <a:r>
              <a:rPr dirty="0" err="1">
                <a:latin typeface="+mn-ea"/>
                <a:ea typeface="+mn-ea"/>
                <a:cs typeface="Calibri"/>
              </a:rPr>
              <a:t>X</a:t>
            </a:r>
            <a:r>
              <a:rPr dirty="0" err="1">
                <a:latin typeface="+mn-ea"/>
                <a:ea typeface="+mn-ea"/>
              </a:rPr>
              <a:t>線規格写真所見</a:t>
            </a:r>
            <a:r>
              <a:rPr dirty="0">
                <a:latin typeface="+mn-ea"/>
                <a:ea typeface="+mn-ea"/>
              </a:rPr>
              <a:t>	</a:t>
            </a:r>
            <a:br>
              <a:rPr lang="en-US" dirty="0">
                <a:latin typeface="+mn-ea"/>
                <a:ea typeface="+mn-ea"/>
              </a:rPr>
            </a:br>
            <a:endParaRPr spc="-50" dirty="0">
              <a:latin typeface="+mn-ea"/>
              <a:ea typeface="+mn-e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10986" y="5884587"/>
            <a:ext cx="8877453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100"/>
              </a:spcBef>
            </a:pPr>
            <a:r>
              <a:rPr lang="en-US" spc="-5" dirty="0">
                <a:solidFill>
                  <a:schemeClr val="tx1"/>
                </a:solidFill>
                <a:latin typeface="+mn-ea"/>
                <a:ea typeface="+mn-ea"/>
                <a:cs typeface="ＭＳ Ｐゴシック"/>
              </a:rPr>
              <a:t>(7)</a:t>
            </a:r>
            <a:r>
              <a:rPr spc="-5" dirty="0" err="1">
                <a:solidFill>
                  <a:schemeClr val="tx1"/>
                </a:solidFill>
                <a:latin typeface="+mn-ea"/>
                <a:ea typeface="+mn-ea"/>
                <a:cs typeface="ＭＳ Ｐゴシック"/>
              </a:rPr>
              <a:t>鼻咽腔閉鎖機能の総合的判定</a:t>
            </a:r>
            <a:endParaRPr dirty="0">
              <a:solidFill>
                <a:schemeClr val="tx1"/>
              </a:solidFill>
              <a:latin typeface="+mn-ea"/>
              <a:ea typeface="+mn-ea"/>
              <a:cs typeface="ＭＳ Ｐゴシック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1262186" y="3601085"/>
            <a:ext cx="1875789" cy="1351915"/>
          </a:xfrm>
          <a:custGeom>
            <a:avLst/>
            <a:gdLst/>
            <a:ahLst/>
            <a:cxnLst/>
            <a:rect l="l" t="t" r="r" b="b"/>
            <a:pathLst>
              <a:path w="1875789" h="1351914">
                <a:moveTo>
                  <a:pt x="0" y="1351787"/>
                </a:moveTo>
                <a:lnTo>
                  <a:pt x="1875281" y="1351787"/>
                </a:lnTo>
                <a:lnTo>
                  <a:pt x="1875281" y="0"/>
                </a:lnTo>
                <a:lnTo>
                  <a:pt x="0" y="0"/>
                </a:lnTo>
                <a:lnTo>
                  <a:pt x="0" y="1351787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schemeClr val="tx1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840F048-66D0-C612-C2C6-C653921E591B}"/>
              </a:ext>
            </a:extLst>
          </p:cNvPr>
          <p:cNvSpPr txBox="1"/>
          <p:nvPr/>
        </p:nvSpPr>
        <p:spPr>
          <a:xfrm>
            <a:off x="3891472" y="2973500"/>
            <a:ext cx="50256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実際の写真を添付すること</a:t>
            </a:r>
            <a:r>
              <a:rPr lang="ja-JP" altLang="en-US" spc="-20" dirty="0">
                <a:solidFill>
                  <a:schemeClr val="tx1"/>
                </a:solidFill>
                <a:latin typeface="+mn-ea"/>
                <a:cs typeface="ＭＳ Ｐゴシック"/>
              </a:rPr>
              <a:t>（評価した音を記載）</a:t>
            </a:r>
            <a:endParaRPr lang="ja-JP" altLang="en-US" dirty="0">
              <a:solidFill>
                <a:schemeClr val="tx1"/>
              </a:solidFill>
              <a:latin typeface="+mn-ea"/>
              <a:cs typeface="ＭＳ Ｐゴシック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2BB9F52-3BD0-9FD8-B34B-765AC7DE825F}"/>
              </a:ext>
            </a:extLst>
          </p:cNvPr>
          <p:cNvSpPr txBox="1"/>
          <p:nvPr/>
        </p:nvSpPr>
        <p:spPr>
          <a:xfrm>
            <a:off x="3516081" y="220838"/>
            <a:ext cx="50256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実際の写真またはトレース図を添付すること</a:t>
            </a:r>
            <a:r>
              <a:rPr lang="ja-JP" altLang="en-US" spc="-20" dirty="0">
                <a:solidFill>
                  <a:schemeClr val="tx1"/>
                </a:solidFill>
                <a:latin typeface="+mn-ea"/>
                <a:cs typeface="ＭＳ Ｐゴシック"/>
              </a:rPr>
              <a:t>（評価した音を記載）</a:t>
            </a:r>
            <a:endParaRPr lang="ja-JP" altLang="en-US" dirty="0">
              <a:solidFill>
                <a:schemeClr val="tx1"/>
              </a:solidFill>
              <a:latin typeface="+mn-ea"/>
              <a:cs typeface="ＭＳ Ｐゴシック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39CEC56-0C8A-EF9B-FFDF-CFE98FA125BC}"/>
              </a:ext>
            </a:extLst>
          </p:cNvPr>
          <p:cNvSpPr txBox="1"/>
          <p:nvPr/>
        </p:nvSpPr>
        <p:spPr>
          <a:xfrm>
            <a:off x="1876914" y="4095049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写真</a:t>
            </a:r>
          </a:p>
        </p:txBody>
      </p:sp>
      <p:sp>
        <p:nvSpPr>
          <p:cNvPr id="8" name="object 20">
            <a:extLst>
              <a:ext uri="{FF2B5EF4-FFF2-40B4-BE49-F238E27FC236}">
                <a16:creationId xmlns:a16="http://schemas.microsoft.com/office/drawing/2014/main" id="{231CF6BE-D7DF-2728-6248-A6A9BCD54DF5}"/>
              </a:ext>
            </a:extLst>
          </p:cNvPr>
          <p:cNvSpPr/>
          <p:nvPr/>
        </p:nvSpPr>
        <p:spPr>
          <a:xfrm>
            <a:off x="3837334" y="3601084"/>
            <a:ext cx="1875789" cy="1351915"/>
          </a:xfrm>
          <a:custGeom>
            <a:avLst/>
            <a:gdLst/>
            <a:ahLst/>
            <a:cxnLst/>
            <a:rect l="l" t="t" r="r" b="b"/>
            <a:pathLst>
              <a:path w="1875789" h="1351914">
                <a:moveTo>
                  <a:pt x="0" y="1351787"/>
                </a:moveTo>
                <a:lnTo>
                  <a:pt x="1875281" y="1351787"/>
                </a:lnTo>
                <a:lnTo>
                  <a:pt x="1875281" y="0"/>
                </a:lnTo>
                <a:lnTo>
                  <a:pt x="0" y="0"/>
                </a:lnTo>
                <a:lnTo>
                  <a:pt x="0" y="1351787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schemeClr val="tx1"/>
              </a:solidFill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88B7A91-7CEF-2156-52F9-0937EF91DC53}"/>
              </a:ext>
            </a:extLst>
          </p:cNvPr>
          <p:cNvSpPr txBox="1"/>
          <p:nvPr/>
        </p:nvSpPr>
        <p:spPr>
          <a:xfrm>
            <a:off x="4452063" y="4095049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写真</a:t>
            </a:r>
          </a:p>
        </p:txBody>
      </p:sp>
      <p:sp>
        <p:nvSpPr>
          <p:cNvPr id="10" name="object 20">
            <a:extLst>
              <a:ext uri="{FF2B5EF4-FFF2-40B4-BE49-F238E27FC236}">
                <a16:creationId xmlns:a16="http://schemas.microsoft.com/office/drawing/2014/main" id="{9425802B-C29C-2BD9-E212-29E77AB6826D}"/>
              </a:ext>
            </a:extLst>
          </p:cNvPr>
          <p:cNvSpPr/>
          <p:nvPr/>
        </p:nvSpPr>
        <p:spPr>
          <a:xfrm>
            <a:off x="6412482" y="3601083"/>
            <a:ext cx="1875789" cy="1351915"/>
          </a:xfrm>
          <a:custGeom>
            <a:avLst/>
            <a:gdLst/>
            <a:ahLst/>
            <a:cxnLst/>
            <a:rect l="l" t="t" r="r" b="b"/>
            <a:pathLst>
              <a:path w="1875789" h="1351914">
                <a:moveTo>
                  <a:pt x="0" y="1351787"/>
                </a:moveTo>
                <a:lnTo>
                  <a:pt x="1875281" y="1351787"/>
                </a:lnTo>
                <a:lnTo>
                  <a:pt x="1875281" y="0"/>
                </a:lnTo>
                <a:lnTo>
                  <a:pt x="0" y="0"/>
                </a:lnTo>
                <a:lnTo>
                  <a:pt x="0" y="1351787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schemeClr val="tx1"/>
              </a:solidFill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E46A915-A0F8-9D39-BFCC-A541A042A311}"/>
              </a:ext>
            </a:extLst>
          </p:cNvPr>
          <p:cNvSpPr txBox="1"/>
          <p:nvPr/>
        </p:nvSpPr>
        <p:spPr>
          <a:xfrm>
            <a:off x="7027210" y="4089685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写真</a:t>
            </a:r>
          </a:p>
        </p:txBody>
      </p:sp>
      <p:sp>
        <p:nvSpPr>
          <p:cNvPr id="12" name="スライド番号プレースホルダー 11">
            <a:extLst>
              <a:ext uri="{FF2B5EF4-FFF2-40B4-BE49-F238E27FC236}">
                <a16:creationId xmlns:a16="http://schemas.microsoft.com/office/drawing/2014/main" id="{1AAEF3B9-D680-07BC-4B1A-E8A9C62F47C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7132320" y="6377940"/>
            <a:ext cx="2278380" cy="276999"/>
          </a:xfrm>
        </p:spPr>
        <p:txBody>
          <a:bodyPr/>
          <a:lstStyle/>
          <a:p>
            <a:fld id="{B6F15528-21DE-4FAA-801E-634DDDAF4B2B}" type="slidenum">
              <a:rPr lang="en-US" altLang="ja-JP" smtClean="0">
                <a:solidFill>
                  <a:schemeClr val="tx1"/>
                </a:solidFill>
              </a:rPr>
              <a:t>6</a:t>
            </a:fld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6" name="object 20">
            <a:extLst>
              <a:ext uri="{FF2B5EF4-FFF2-40B4-BE49-F238E27FC236}">
                <a16:creationId xmlns:a16="http://schemas.microsoft.com/office/drawing/2014/main" id="{25A9432B-9724-2D92-0812-D81E92FECBAD}"/>
              </a:ext>
            </a:extLst>
          </p:cNvPr>
          <p:cNvSpPr/>
          <p:nvPr/>
        </p:nvSpPr>
        <p:spPr>
          <a:xfrm>
            <a:off x="1262186" y="967772"/>
            <a:ext cx="1875789" cy="1351915"/>
          </a:xfrm>
          <a:custGeom>
            <a:avLst/>
            <a:gdLst/>
            <a:ahLst/>
            <a:cxnLst/>
            <a:rect l="l" t="t" r="r" b="b"/>
            <a:pathLst>
              <a:path w="1875789" h="1351914">
                <a:moveTo>
                  <a:pt x="0" y="1351787"/>
                </a:moveTo>
                <a:lnTo>
                  <a:pt x="1875281" y="1351787"/>
                </a:lnTo>
                <a:lnTo>
                  <a:pt x="1875281" y="0"/>
                </a:lnTo>
                <a:lnTo>
                  <a:pt x="0" y="0"/>
                </a:lnTo>
                <a:lnTo>
                  <a:pt x="0" y="1351787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schemeClr val="tx1"/>
              </a:solidFill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769757BA-70EA-37D4-9C63-C091FD4E5400}"/>
              </a:ext>
            </a:extLst>
          </p:cNvPr>
          <p:cNvSpPr txBox="1"/>
          <p:nvPr/>
        </p:nvSpPr>
        <p:spPr>
          <a:xfrm>
            <a:off x="1530666" y="1320564"/>
            <a:ext cx="13388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写真または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トレース図</a:t>
            </a:r>
          </a:p>
        </p:txBody>
      </p:sp>
      <p:sp>
        <p:nvSpPr>
          <p:cNvPr id="19" name="object 20">
            <a:extLst>
              <a:ext uri="{FF2B5EF4-FFF2-40B4-BE49-F238E27FC236}">
                <a16:creationId xmlns:a16="http://schemas.microsoft.com/office/drawing/2014/main" id="{9FA9D31E-8BE8-E368-3BE7-C613FB70F8BA}"/>
              </a:ext>
            </a:extLst>
          </p:cNvPr>
          <p:cNvSpPr/>
          <p:nvPr/>
        </p:nvSpPr>
        <p:spPr>
          <a:xfrm>
            <a:off x="3837335" y="967772"/>
            <a:ext cx="1875789" cy="1351915"/>
          </a:xfrm>
          <a:custGeom>
            <a:avLst/>
            <a:gdLst/>
            <a:ahLst/>
            <a:cxnLst/>
            <a:rect l="l" t="t" r="r" b="b"/>
            <a:pathLst>
              <a:path w="1875789" h="1351914">
                <a:moveTo>
                  <a:pt x="0" y="1351787"/>
                </a:moveTo>
                <a:lnTo>
                  <a:pt x="1875281" y="1351787"/>
                </a:lnTo>
                <a:lnTo>
                  <a:pt x="1875281" y="0"/>
                </a:lnTo>
                <a:lnTo>
                  <a:pt x="0" y="0"/>
                </a:lnTo>
                <a:lnTo>
                  <a:pt x="0" y="1351787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schemeClr val="tx1"/>
              </a:solidFill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A38EBD15-0449-BE06-BF01-989133123041}"/>
              </a:ext>
            </a:extLst>
          </p:cNvPr>
          <p:cNvSpPr txBox="1"/>
          <p:nvPr/>
        </p:nvSpPr>
        <p:spPr>
          <a:xfrm>
            <a:off x="4105815" y="1320564"/>
            <a:ext cx="13388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写真または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トレース図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09BB0FF8-864F-E0B2-2D80-ADA323563F28}"/>
              </a:ext>
            </a:extLst>
          </p:cNvPr>
          <p:cNvSpPr txBox="1"/>
          <p:nvPr/>
        </p:nvSpPr>
        <p:spPr>
          <a:xfrm>
            <a:off x="1262186" y="2390338"/>
            <a:ext cx="1875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図</a:t>
            </a:r>
            <a:r>
              <a:rPr kumimoji="1" lang="en-US" altLang="ja-JP" dirty="0">
                <a:solidFill>
                  <a:schemeClr val="tx1"/>
                </a:solidFill>
              </a:rPr>
              <a:t>1. </a:t>
            </a:r>
            <a:r>
              <a:rPr kumimoji="1" lang="ja-JP" altLang="en-US" dirty="0">
                <a:solidFill>
                  <a:schemeClr val="tx1"/>
                </a:solidFill>
              </a:rPr>
              <a:t>安静時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CD5D13A8-5F2A-C47F-F8B4-5BE4E041D52B}"/>
              </a:ext>
            </a:extLst>
          </p:cNvPr>
          <p:cNvSpPr txBox="1"/>
          <p:nvPr/>
        </p:nvSpPr>
        <p:spPr>
          <a:xfrm>
            <a:off x="261832" y="2985199"/>
            <a:ext cx="34086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pc="-20" dirty="0">
                <a:solidFill>
                  <a:schemeClr val="tx1"/>
                </a:solidFill>
                <a:latin typeface="+mn-ea"/>
                <a:ea typeface="+mn-ea"/>
                <a:cs typeface="ＭＳ Ｐゴシック"/>
              </a:rPr>
              <a:t>(6)</a:t>
            </a:r>
            <a:r>
              <a:rPr lang="ja-JP" altLang="en-US" dirty="0">
                <a:solidFill>
                  <a:schemeClr val="tx1"/>
                </a:solidFill>
                <a:latin typeface="+mn-ea"/>
                <a:ea typeface="+mn-ea"/>
                <a:cs typeface="ＭＳ Ｐゴシック"/>
              </a:rPr>
              <a:t>鼻咽腔ファイバースコープ所見</a:t>
            </a:r>
          </a:p>
          <a:p>
            <a:endParaRPr kumimoji="1" lang="ja-JP" altLang="en-US"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FAF5F93-2192-5180-D56C-B61FC811E60D}"/>
              </a:ext>
            </a:extLst>
          </p:cNvPr>
          <p:cNvSpPr txBox="1"/>
          <p:nvPr/>
        </p:nvSpPr>
        <p:spPr>
          <a:xfrm>
            <a:off x="3837334" y="2390338"/>
            <a:ext cx="1875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図</a:t>
            </a:r>
            <a:r>
              <a:rPr kumimoji="1" lang="en-US" altLang="ja-JP" dirty="0">
                <a:solidFill>
                  <a:schemeClr val="tx1"/>
                </a:solidFill>
              </a:rPr>
              <a:t>2. [</a:t>
            </a:r>
            <a:r>
              <a:rPr kumimoji="1" lang="ja-JP" altLang="en-US" dirty="0">
                <a:solidFill>
                  <a:schemeClr val="tx1"/>
                </a:solidFill>
              </a:rPr>
              <a:t>〇</a:t>
            </a:r>
            <a:r>
              <a:rPr kumimoji="1" lang="en-US" altLang="ja-JP" dirty="0">
                <a:solidFill>
                  <a:schemeClr val="tx1"/>
                </a:solidFill>
              </a:rPr>
              <a:t>]</a:t>
            </a:r>
            <a:r>
              <a:rPr kumimoji="1" lang="ja-JP" altLang="en-US" dirty="0">
                <a:solidFill>
                  <a:schemeClr val="tx1"/>
                </a:solidFill>
              </a:rPr>
              <a:t>発声時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E99A68C7-7386-1E52-3A41-58CF73EC1325}"/>
              </a:ext>
            </a:extLst>
          </p:cNvPr>
          <p:cNvSpPr txBox="1"/>
          <p:nvPr/>
        </p:nvSpPr>
        <p:spPr>
          <a:xfrm>
            <a:off x="1262186" y="5026636"/>
            <a:ext cx="1875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図</a:t>
            </a:r>
            <a:r>
              <a:rPr kumimoji="1" lang="en-US" altLang="ja-JP" dirty="0">
                <a:solidFill>
                  <a:schemeClr val="tx1"/>
                </a:solidFill>
              </a:rPr>
              <a:t>3. </a:t>
            </a:r>
            <a:r>
              <a:rPr kumimoji="1" lang="ja-JP" altLang="en-US" dirty="0">
                <a:solidFill>
                  <a:schemeClr val="tx1"/>
                </a:solidFill>
              </a:rPr>
              <a:t>安静時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3CFCBCF9-5AAA-98CC-8EEE-622313E7E0BA}"/>
              </a:ext>
            </a:extLst>
          </p:cNvPr>
          <p:cNvSpPr txBox="1"/>
          <p:nvPr/>
        </p:nvSpPr>
        <p:spPr>
          <a:xfrm>
            <a:off x="3837333" y="5026636"/>
            <a:ext cx="1875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図</a:t>
            </a:r>
            <a:r>
              <a:rPr kumimoji="1" lang="en-US" altLang="ja-JP" dirty="0">
                <a:solidFill>
                  <a:schemeClr val="tx1"/>
                </a:solidFill>
              </a:rPr>
              <a:t>4. [</a:t>
            </a:r>
            <a:r>
              <a:rPr kumimoji="1" lang="ja-JP" altLang="en-US" dirty="0">
                <a:solidFill>
                  <a:schemeClr val="tx1"/>
                </a:solidFill>
              </a:rPr>
              <a:t>〇</a:t>
            </a:r>
            <a:r>
              <a:rPr kumimoji="1" lang="en-US" altLang="ja-JP" dirty="0">
                <a:solidFill>
                  <a:schemeClr val="tx1"/>
                </a:solidFill>
              </a:rPr>
              <a:t>]</a:t>
            </a:r>
            <a:r>
              <a:rPr kumimoji="1" lang="ja-JP" altLang="en-US" dirty="0">
                <a:solidFill>
                  <a:schemeClr val="tx1"/>
                </a:solidFill>
              </a:rPr>
              <a:t>発声時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CA7E62F-C49A-E052-5996-15EC315C5C10}"/>
              </a:ext>
            </a:extLst>
          </p:cNvPr>
          <p:cNvSpPr txBox="1"/>
          <p:nvPr/>
        </p:nvSpPr>
        <p:spPr>
          <a:xfrm>
            <a:off x="6412482" y="5026636"/>
            <a:ext cx="1875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図</a:t>
            </a:r>
            <a:r>
              <a:rPr kumimoji="1" lang="en-US" altLang="ja-JP" dirty="0">
                <a:solidFill>
                  <a:schemeClr val="tx1"/>
                </a:solidFill>
              </a:rPr>
              <a:t>5. [</a:t>
            </a:r>
            <a:r>
              <a:rPr kumimoji="1" lang="ja-JP" altLang="en-US" dirty="0">
                <a:solidFill>
                  <a:schemeClr val="tx1"/>
                </a:solidFill>
              </a:rPr>
              <a:t>〇</a:t>
            </a:r>
            <a:r>
              <a:rPr kumimoji="1" lang="en-US" altLang="ja-JP" dirty="0">
                <a:solidFill>
                  <a:schemeClr val="tx1"/>
                </a:solidFill>
              </a:rPr>
              <a:t>]</a:t>
            </a:r>
            <a:r>
              <a:rPr kumimoji="1" lang="ja-JP" altLang="en-US" dirty="0">
                <a:solidFill>
                  <a:schemeClr val="tx1"/>
                </a:solidFill>
              </a:rPr>
              <a:t>構音時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4800" y="743649"/>
            <a:ext cx="9372600" cy="3477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algn="l">
              <a:lnSpc>
                <a:spcPct val="100000"/>
              </a:lnSpc>
              <a:spcBef>
                <a:spcPts val="100"/>
              </a:spcBef>
              <a:buSzPct val="94444"/>
              <a:tabLst>
                <a:tab pos="281305" algn="l"/>
              </a:tabLst>
            </a:pPr>
            <a:r>
              <a:rPr lang="en-US" spc="-25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2)</a:t>
            </a:r>
            <a:r>
              <a:rPr spc="-25" dirty="0" err="1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構音</a:t>
            </a:r>
            <a:endParaRPr lang="en-US" spc="-25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  <a:p>
            <a:pPr marL="12065" algn="l">
              <a:lnSpc>
                <a:spcPct val="100000"/>
              </a:lnSpc>
              <a:spcBef>
                <a:spcPts val="100"/>
              </a:spcBef>
              <a:buSzPct val="94444"/>
              <a:tabLst>
                <a:tab pos="281305" algn="l"/>
              </a:tabLst>
            </a:pPr>
            <a:r>
              <a:rPr lang="ja-JP" altLang="en-US" spc="-25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　</a:t>
            </a:r>
            <a:r>
              <a:rPr spc="-5" dirty="0" err="1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〇〇検査を用いて評価した</a:t>
            </a:r>
            <a:r>
              <a:rPr spc="-5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。</a:t>
            </a:r>
            <a:r>
              <a:rPr lang="ja-JP" altLang="en-US" spc="-5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　（検査名を明記する）</a:t>
            </a:r>
            <a:endParaRPr lang="en-US" altLang="ja-JP" strike="sngStrike" spc="-5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  <a:p>
            <a:pPr marL="12065" algn="l">
              <a:lnSpc>
                <a:spcPct val="100000"/>
              </a:lnSpc>
              <a:spcBef>
                <a:spcPts val="100"/>
              </a:spcBef>
              <a:buSzPct val="94444"/>
              <a:tabLst>
                <a:tab pos="281305" algn="l"/>
              </a:tabLst>
            </a:pPr>
            <a:r>
              <a:rPr lang="ja-JP" altLang="en-US" spc="-5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　</a:t>
            </a:r>
            <a:r>
              <a:rPr lang="en-US" spc="-1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(1)</a:t>
            </a:r>
            <a:r>
              <a:rPr spc="-10" dirty="0" err="1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誤り音の種類</a:t>
            </a:r>
            <a:endParaRPr 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  <a:p>
            <a:pPr marL="12065" algn="l">
              <a:lnSpc>
                <a:spcPct val="100000"/>
              </a:lnSpc>
              <a:spcBef>
                <a:spcPts val="100"/>
              </a:spcBef>
              <a:buSzPct val="94444"/>
              <a:tabLst>
                <a:tab pos="281305" algn="l"/>
              </a:tabLst>
            </a:pPr>
            <a:endParaRPr lang="en-US" altLang="ja-JP" dirty="0">
              <a:solidFill>
                <a:schemeClr val="tx1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12065" algn="l">
              <a:lnSpc>
                <a:spcPct val="100000"/>
              </a:lnSpc>
              <a:spcBef>
                <a:spcPts val="100"/>
              </a:spcBef>
              <a:buSzPct val="94444"/>
              <a:tabLst>
                <a:tab pos="281305" algn="l"/>
              </a:tabLst>
            </a:pPr>
            <a:r>
              <a:rPr lang="ja-JP" altLang="en-US" spc="-105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　</a:t>
            </a:r>
            <a:r>
              <a:rPr lang="en-US" spc="-105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(2)</a:t>
            </a:r>
            <a:r>
              <a:rPr spc="-105" dirty="0" err="1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構音位置や構音方法な</a:t>
            </a:r>
            <a:r>
              <a:rPr lang="ja-JP" altLang="en-US" spc="-105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どの</a:t>
            </a:r>
            <a:r>
              <a:rPr spc="-105" dirty="0" err="1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音声学的視点からのまとめ</a:t>
            </a:r>
            <a:endParaRPr 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  <a:p>
            <a:pPr marL="12065" algn="l">
              <a:lnSpc>
                <a:spcPct val="100000"/>
              </a:lnSpc>
              <a:spcBef>
                <a:spcPts val="100"/>
              </a:spcBef>
              <a:buSzPct val="94444"/>
              <a:tabLst>
                <a:tab pos="281305" algn="l"/>
              </a:tabLst>
            </a:pPr>
            <a:r>
              <a:rPr lang="ja-JP" altLang="en-US" spc="-5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　　　</a:t>
            </a:r>
            <a:endParaRPr 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  <a:p>
            <a:pPr marL="12065" algn="l">
              <a:lnSpc>
                <a:spcPct val="100000"/>
              </a:lnSpc>
              <a:spcBef>
                <a:spcPts val="100"/>
              </a:spcBef>
              <a:buSzPct val="94444"/>
              <a:tabLst>
                <a:tab pos="281305" algn="l"/>
              </a:tabLst>
            </a:pPr>
            <a:r>
              <a:rPr lang="ja-JP" altLang="en-US" spc="-2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　</a:t>
            </a:r>
            <a:r>
              <a:rPr lang="en-US" spc="-2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(3)</a:t>
            </a:r>
            <a:r>
              <a:rPr spc="-20" dirty="0" err="1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その他</a:t>
            </a:r>
            <a:endParaRPr lang="en-US" spc="-2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  <a:p>
            <a:pPr marL="12065" algn="l">
              <a:lnSpc>
                <a:spcPct val="100000"/>
              </a:lnSpc>
              <a:spcBef>
                <a:spcPts val="100"/>
              </a:spcBef>
              <a:buSzPct val="94444"/>
              <a:tabLst>
                <a:tab pos="281305" algn="l"/>
              </a:tabLst>
            </a:pPr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　　　</a:t>
            </a:r>
            <a:endParaRPr lang="en-US" altLang="ja-JP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  <a:p>
            <a:pPr marL="12065" algn="l">
              <a:lnSpc>
                <a:spcPct val="100000"/>
              </a:lnSpc>
              <a:spcBef>
                <a:spcPts val="100"/>
              </a:spcBef>
              <a:buSzPct val="94444"/>
              <a:tabLst>
                <a:tab pos="281305" algn="l"/>
              </a:tabLst>
            </a:pPr>
            <a:r>
              <a:rPr lang="ja-JP" altLang="en-US" spc="-1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　</a:t>
            </a:r>
            <a:r>
              <a:rPr lang="en-US" spc="-1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(4)</a:t>
            </a:r>
            <a:r>
              <a:rPr spc="-10" dirty="0" err="1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結果のまとめ</a:t>
            </a:r>
            <a:endParaRPr 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  <a:p>
            <a:pPr marL="12065" algn="l">
              <a:lnSpc>
                <a:spcPct val="100000"/>
              </a:lnSpc>
              <a:spcBef>
                <a:spcPts val="100"/>
              </a:spcBef>
              <a:buSzPct val="94444"/>
              <a:tabLst>
                <a:tab pos="281305" algn="l"/>
              </a:tabLst>
            </a:pPr>
            <a:r>
              <a:rPr lang="ja-JP" altLang="en-US" spc="-15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　　　</a:t>
            </a:r>
            <a:endParaRPr lang="en-US" spc="-1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  <a:p>
            <a:pPr marL="12065" algn="l">
              <a:lnSpc>
                <a:spcPct val="100000"/>
              </a:lnSpc>
              <a:spcBef>
                <a:spcPts val="100"/>
              </a:spcBef>
              <a:buSzPct val="94444"/>
              <a:tabLst>
                <a:tab pos="281305" algn="l"/>
              </a:tabLst>
            </a:pPr>
            <a:r>
              <a:rPr 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3)</a:t>
            </a:r>
            <a:r>
              <a:rPr dirty="0" err="1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その他の言語評価</a:t>
            </a:r>
            <a:endParaRPr 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  <a:p>
            <a:pPr marL="12065" algn="l">
              <a:lnSpc>
                <a:spcPct val="100000"/>
              </a:lnSpc>
              <a:spcBef>
                <a:spcPts val="100"/>
              </a:spcBef>
              <a:buSzPct val="94444"/>
              <a:tabLst>
                <a:tab pos="281305" algn="l"/>
              </a:tabLst>
            </a:pPr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　</a:t>
            </a:r>
            <a:endParaRPr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7CD0F44-9392-CCF8-EE34-B430CBAC915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t>7</a:t>
            </a:fld>
            <a:endParaRPr lang="ja-JP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74584BC-13CA-F305-3349-95BDE99BAA6B}"/>
              </a:ext>
            </a:extLst>
          </p:cNvPr>
          <p:cNvSpPr txBox="1"/>
          <p:nvPr/>
        </p:nvSpPr>
        <p:spPr>
          <a:xfrm>
            <a:off x="304800" y="889843"/>
            <a:ext cx="9190214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chemeClr val="tx1"/>
                </a:solidFill>
                <a:latin typeface="+mn-ea"/>
                <a:ea typeface="+mn-ea"/>
              </a:rPr>
              <a:t>2.</a:t>
            </a:r>
            <a:r>
              <a:rPr lang="ja-JP" altLang="en-US" dirty="0">
                <a:solidFill>
                  <a:schemeClr val="tx1"/>
                </a:solidFill>
                <a:latin typeface="+mn-ea"/>
                <a:ea typeface="+mn-ea"/>
              </a:rPr>
              <a:t>その他の評価</a:t>
            </a:r>
          </a:p>
          <a:p>
            <a:r>
              <a:rPr lang="en-US" altLang="ja-JP" dirty="0">
                <a:solidFill>
                  <a:schemeClr val="tx1"/>
                </a:solidFill>
                <a:latin typeface="+mn-ea"/>
                <a:ea typeface="+mn-ea"/>
              </a:rPr>
              <a:t>1)</a:t>
            </a:r>
            <a:r>
              <a:rPr lang="ja-JP" altLang="en-US" dirty="0">
                <a:solidFill>
                  <a:schemeClr val="tx1"/>
                </a:solidFill>
                <a:latin typeface="+mn-ea"/>
                <a:ea typeface="+mn-ea"/>
              </a:rPr>
              <a:t>耳鼻咽喉科関連</a:t>
            </a:r>
          </a:p>
          <a:p>
            <a:r>
              <a:rPr lang="ja-JP" altLang="en-US" dirty="0">
                <a:solidFill>
                  <a:schemeClr val="tx1"/>
                </a:solidFill>
                <a:latin typeface="+mn-ea"/>
                <a:ea typeface="+mn-ea"/>
              </a:rPr>
              <a:t>　</a:t>
            </a:r>
            <a:r>
              <a:rPr lang="en-US" altLang="ja-JP" dirty="0">
                <a:solidFill>
                  <a:schemeClr val="tx1"/>
                </a:solidFill>
                <a:latin typeface="+mn-ea"/>
                <a:ea typeface="+mn-ea"/>
              </a:rPr>
              <a:t>(1)</a:t>
            </a:r>
            <a:r>
              <a:rPr lang="ja-JP" altLang="en-US" dirty="0">
                <a:solidFill>
                  <a:schemeClr val="tx1"/>
                </a:solidFill>
                <a:latin typeface="+mn-ea"/>
                <a:ea typeface="+mn-ea"/>
              </a:rPr>
              <a:t>聴力検査：</a:t>
            </a:r>
            <a:endParaRPr lang="en-US" altLang="ja-JP" dirty="0">
              <a:solidFill>
                <a:schemeClr val="tx1"/>
              </a:solidFill>
              <a:latin typeface="+mn-ea"/>
              <a:ea typeface="+mn-ea"/>
            </a:endParaRPr>
          </a:p>
          <a:p>
            <a:r>
              <a:rPr lang="ja-JP" altLang="en-US">
                <a:solidFill>
                  <a:schemeClr val="tx1"/>
                </a:solidFill>
                <a:latin typeface="+mn-ea"/>
                <a:ea typeface="+mn-ea"/>
              </a:rPr>
              <a:t>　</a:t>
            </a:r>
            <a:r>
              <a:rPr lang="en-US" altLang="ja-JP" dirty="0">
                <a:solidFill>
                  <a:schemeClr val="tx1"/>
                </a:solidFill>
                <a:latin typeface="+mn-ea"/>
                <a:ea typeface="+mn-ea"/>
              </a:rPr>
              <a:t>(2)</a:t>
            </a:r>
            <a:r>
              <a:rPr lang="ja-JP" altLang="en-US">
                <a:solidFill>
                  <a:schemeClr val="tx1"/>
                </a:solidFill>
                <a:latin typeface="+mn-ea"/>
                <a:ea typeface="+mn-ea"/>
              </a:rPr>
              <a:t>鼻炎：</a:t>
            </a:r>
            <a:endParaRPr lang="ja-JP" altLang="en-US" dirty="0">
              <a:solidFill>
                <a:schemeClr val="tx1"/>
              </a:solidFill>
              <a:latin typeface="+mn-ea"/>
              <a:ea typeface="+mn-ea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+mn-ea"/>
                <a:ea typeface="+mn-ea"/>
              </a:rPr>
              <a:t>　</a:t>
            </a:r>
            <a:r>
              <a:rPr lang="en-US" altLang="ja-JP" dirty="0">
                <a:solidFill>
                  <a:schemeClr val="tx1"/>
                </a:solidFill>
                <a:latin typeface="+mn-ea"/>
                <a:ea typeface="+mn-ea"/>
              </a:rPr>
              <a:t>(3)</a:t>
            </a:r>
            <a:r>
              <a:rPr lang="ja-JP" altLang="en-US" dirty="0">
                <a:solidFill>
                  <a:schemeClr val="tx1"/>
                </a:solidFill>
                <a:latin typeface="+mn-ea"/>
                <a:ea typeface="+mn-ea"/>
              </a:rPr>
              <a:t>滲出性中耳炎の</a:t>
            </a:r>
            <a:r>
              <a:rPr lang="ja-JP" altLang="en-US">
                <a:solidFill>
                  <a:schemeClr val="tx1"/>
                </a:solidFill>
                <a:latin typeface="+mn-ea"/>
                <a:ea typeface="+mn-ea"/>
              </a:rPr>
              <a:t>既往：</a:t>
            </a:r>
            <a:endParaRPr lang="en-US" altLang="ja-JP" dirty="0">
              <a:solidFill>
                <a:schemeClr val="tx1"/>
              </a:solidFill>
              <a:latin typeface="+mn-ea"/>
              <a:ea typeface="+mn-ea"/>
            </a:endParaRPr>
          </a:p>
          <a:p>
            <a:r>
              <a:rPr lang="ja-JP" altLang="en-US">
                <a:solidFill>
                  <a:schemeClr val="tx1"/>
                </a:solidFill>
                <a:latin typeface="+mn-ea"/>
                <a:ea typeface="+mn-ea"/>
              </a:rPr>
              <a:t>　</a:t>
            </a:r>
            <a:r>
              <a:rPr lang="en-US" altLang="ja-JP" dirty="0">
                <a:solidFill>
                  <a:schemeClr val="tx1"/>
                </a:solidFill>
                <a:latin typeface="+mn-ea"/>
                <a:ea typeface="+mn-ea"/>
              </a:rPr>
              <a:t>(4)</a:t>
            </a:r>
            <a:r>
              <a:rPr lang="ja-JP" altLang="en-US">
                <a:solidFill>
                  <a:schemeClr val="tx1"/>
                </a:solidFill>
                <a:latin typeface="+mn-ea"/>
                <a:ea typeface="+mn-ea"/>
              </a:rPr>
              <a:t>声質：</a:t>
            </a:r>
            <a:endParaRPr lang="en-US" altLang="ja-JP" dirty="0">
              <a:solidFill>
                <a:schemeClr val="tx1"/>
              </a:solidFill>
              <a:latin typeface="+mn-ea"/>
              <a:ea typeface="+mn-ea"/>
            </a:endParaRPr>
          </a:p>
          <a:p>
            <a:endParaRPr lang="ja-JP" altLang="en-US" dirty="0">
              <a:solidFill>
                <a:schemeClr val="tx1"/>
              </a:solidFill>
              <a:latin typeface="+mn-ea"/>
              <a:ea typeface="+mn-ea"/>
            </a:endParaRPr>
          </a:p>
          <a:p>
            <a:r>
              <a:rPr lang="en-US" altLang="ja-JP" dirty="0">
                <a:solidFill>
                  <a:schemeClr val="tx1"/>
                </a:solidFill>
                <a:latin typeface="+mn-ea"/>
                <a:ea typeface="+mn-ea"/>
              </a:rPr>
              <a:t>2)</a:t>
            </a:r>
            <a:r>
              <a:rPr lang="ja-JP" altLang="en-US" dirty="0">
                <a:solidFill>
                  <a:schemeClr val="tx1"/>
                </a:solidFill>
                <a:latin typeface="+mn-ea"/>
                <a:ea typeface="+mn-ea"/>
              </a:rPr>
              <a:t>歯科関連</a:t>
            </a:r>
          </a:p>
          <a:p>
            <a:r>
              <a:rPr lang="ja-JP" altLang="en-US" dirty="0">
                <a:solidFill>
                  <a:schemeClr val="tx1"/>
                </a:solidFill>
                <a:latin typeface="+mn-ea"/>
                <a:ea typeface="+mn-ea"/>
              </a:rPr>
              <a:t>　</a:t>
            </a:r>
            <a:r>
              <a:rPr lang="en-US" altLang="ja-JP" dirty="0">
                <a:solidFill>
                  <a:schemeClr val="tx1"/>
                </a:solidFill>
                <a:latin typeface="+mn-ea"/>
                <a:ea typeface="+mn-ea"/>
              </a:rPr>
              <a:t>(1)</a:t>
            </a:r>
            <a:r>
              <a:rPr lang="ja-JP" altLang="en-US" dirty="0">
                <a:solidFill>
                  <a:schemeClr val="tx1"/>
                </a:solidFill>
                <a:latin typeface="+mn-ea"/>
                <a:ea typeface="+mn-ea"/>
              </a:rPr>
              <a:t>口腔</a:t>
            </a:r>
            <a:r>
              <a:rPr lang="ja-JP" altLang="en-US">
                <a:solidFill>
                  <a:schemeClr val="tx1"/>
                </a:solidFill>
                <a:latin typeface="+mn-ea"/>
                <a:ea typeface="+mn-ea"/>
              </a:rPr>
              <a:t>管理：</a:t>
            </a:r>
            <a:endParaRPr lang="en-US" altLang="ja-JP" dirty="0">
              <a:solidFill>
                <a:schemeClr val="tx1"/>
              </a:solidFill>
              <a:latin typeface="+mn-ea"/>
              <a:ea typeface="+mn-ea"/>
            </a:endParaRPr>
          </a:p>
          <a:p>
            <a:r>
              <a:rPr lang="ja-JP" altLang="en-US">
                <a:solidFill>
                  <a:schemeClr val="tx1"/>
                </a:solidFill>
                <a:latin typeface="+mn-ea"/>
                <a:ea typeface="+mn-ea"/>
              </a:rPr>
              <a:t>　</a:t>
            </a:r>
            <a:r>
              <a:rPr lang="en-US" altLang="ja-JP" dirty="0">
                <a:solidFill>
                  <a:schemeClr val="tx1"/>
                </a:solidFill>
                <a:latin typeface="+mn-ea"/>
                <a:ea typeface="+mn-ea"/>
              </a:rPr>
              <a:t>(2)</a:t>
            </a:r>
            <a:r>
              <a:rPr lang="ja-JP" altLang="en-US" dirty="0">
                <a:solidFill>
                  <a:schemeClr val="tx1"/>
                </a:solidFill>
                <a:latin typeface="+mn-ea"/>
                <a:ea typeface="+mn-ea"/>
              </a:rPr>
              <a:t>齲蝕</a:t>
            </a:r>
            <a:r>
              <a:rPr lang="ja-JP" altLang="en-US">
                <a:solidFill>
                  <a:schemeClr val="tx1"/>
                </a:solidFill>
                <a:latin typeface="+mn-ea"/>
                <a:ea typeface="+mn-ea"/>
              </a:rPr>
              <a:t>管理：</a:t>
            </a:r>
            <a:endParaRPr lang="en-US" altLang="ja-JP" dirty="0">
              <a:solidFill>
                <a:schemeClr val="tx1"/>
              </a:solidFill>
              <a:latin typeface="+mn-ea"/>
              <a:ea typeface="+mn-ea"/>
            </a:endParaRPr>
          </a:p>
          <a:p>
            <a:r>
              <a:rPr lang="ja-JP" altLang="en-US">
                <a:solidFill>
                  <a:schemeClr val="tx1"/>
                </a:solidFill>
                <a:latin typeface="+mn-ea"/>
                <a:ea typeface="+mn-ea"/>
              </a:rPr>
              <a:t>　</a:t>
            </a:r>
            <a:r>
              <a:rPr lang="en-US" altLang="ja-JP" dirty="0">
                <a:solidFill>
                  <a:schemeClr val="tx1"/>
                </a:solidFill>
                <a:latin typeface="+mn-ea"/>
                <a:ea typeface="+mn-ea"/>
              </a:rPr>
              <a:t>(3)</a:t>
            </a:r>
            <a:r>
              <a:rPr lang="ja-JP" altLang="en-US">
                <a:solidFill>
                  <a:schemeClr val="tx1"/>
                </a:solidFill>
                <a:latin typeface="+mn-ea"/>
                <a:ea typeface="+mn-ea"/>
              </a:rPr>
              <a:t>咬合管理</a:t>
            </a:r>
            <a:r>
              <a:rPr lang="en-US" altLang="ja-JP" dirty="0">
                <a:solidFill>
                  <a:schemeClr val="tx1"/>
                </a:solidFill>
                <a:latin typeface="+mn-ea"/>
                <a:ea typeface="+mn-ea"/>
              </a:rPr>
              <a:t>:</a:t>
            </a:r>
          </a:p>
          <a:p>
            <a:r>
              <a:rPr lang="ja-JP" altLang="en-US">
                <a:solidFill>
                  <a:schemeClr val="tx1"/>
                </a:solidFill>
                <a:latin typeface="+mn-ea"/>
                <a:ea typeface="+mn-ea"/>
              </a:rPr>
              <a:t>　</a:t>
            </a:r>
            <a:r>
              <a:rPr lang="en-US" altLang="ja-JP" dirty="0">
                <a:solidFill>
                  <a:schemeClr val="tx1"/>
                </a:solidFill>
                <a:latin typeface="+mn-ea"/>
                <a:ea typeface="+mn-ea"/>
              </a:rPr>
              <a:t>(4)</a:t>
            </a:r>
            <a:r>
              <a:rPr lang="ja-JP" altLang="en-US">
                <a:solidFill>
                  <a:schemeClr val="tx1"/>
                </a:solidFill>
                <a:latin typeface="+mn-ea"/>
                <a:ea typeface="+mn-ea"/>
              </a:rPr>
              <a:t>口蓋瘻孔：</a:t>
            </a:r>
            <a:endParaRPr lang="en-US" altLang="ja-JP" dirty="0">
              <a:solidFill>
                <a:schemeClr val="tx1"/>
              </a:solidFill>
              <a:latin typeface="+mn-ea"/>
              <a:ea typeface="+mn-ea"/>
            </a:endParaRPr>
          </a:p>
          <a:p>
            <a:endParaRPr lang="en-US" altLang="ja-JP" dirty="0">
              <a:solidFill>
                <a:schemeClr val="tx1"/>
              </a:solidFill>
              <a:latin typeface="+mn-ea"/>
              <a:ea typeface="+mn-ea"/>
            </a:endParaRPr>
          </a:p>
          <a:p>
            <a:r>
              <a:rPr lang="en-US" altLang="ja-JP" dirty="0">
                <a:solidFill>
                  <a:schemeClr val="tx1"/>
                </a:solidFill>
                <a:latin typeface="+mn-ea"/>
                <a:ea typeface="+mn-ea"/>
              </a:rPr>
              <a:t>3.</a:t>
            </a:r>
            <a:r>
              <a:rPr lang="ja-JP" altLang="en-US" dirty="0">
                <a:solidFill>
                  <a:schemeClr val="tx1"/>
                </a:solidFill>
                <a:latin typeface="+mn-ea"/>
                <a:ea typeface="+mn-ea"/>
              </a:rPr>
              <a:t>特記事項</a:t>
            </a:r>
          </a:p>
          <a:p>
            <a:r>
              <a:rPr lang="ja-JP" altLang="en-US">
                <a:solidFill>
                  <a:schemeClr val="tx1"/>
                </a:solidFill>
                <a:latin typeface="+mn-ea"/>
                <a:ea typeface="+mn-ea"/>
              </a:rPr>
              <a:t>　</a:t>
            </a:r>
            <a:endParaRPr lang="ja-JP" altLang="en-US"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6DFD5F2-B51F-0C09-94AE-03071A65D4AD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t>8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041108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1022" y="1070021"/>
            <a:ext cx="9366378" cy="4112663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ja-JP" altLang="en-US" spc="-15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＜問題点＞</a:t>
            </a:r>
            <a:endParaRPr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  <a:p>
            <a:pPr marL="165100">
              <a:lnSpc>
                <a:spcPct val="100000"/>
              </a:lnSpc>
              <a:tabLst>
                <a:tab pos="853440" algn="l"/>
              </a:tabLst>
            </a:pPr>
            <a:r>
              <a:rPr lang="ja-JP" altLang="en-US" spc="-25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＃</a:t>
            </a:r>
            <a:r>
              <a:rPr lang="en-US" altLang="ja-JP" spc="-25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1</a:t>
            </a:r>
            <a:r>
              <a:rPr lang="ja-JP" altLang="en-US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	</a:t>
            </a:r>
            <a:endParaRPr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  <a:p>
            <a:pPr marL="165100">
              <a:lnSpc>
                <a:spcPct val="100000"/>
              </a:lnSpc>
              <a:tabLst>
                <a:tab pos="853440" algn="l"/>
              </a:tabLst>
            </a:pPr>
            <a:r>
              <a:rPr lang="ja-JP" altLang="en-US" spc="-25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＃</a:t>
            </a:r>
            <a:r>
              <a:rPr lang="en-US" altLang="ja-JP" spc="-25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2</a:t>
            </a:r>
            <a:r>
              <a:rPr lang="ja-JP" altLang="en-US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	</a:t>
            </a:r>
            <a:endParaRPr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  <a:p>
            <a:pPr marL="165100">
              <a:lnSpc>
                <a:spcPct val="100000"/>
              </a:lnSpc>
              <a:tabLst>
                <a:tab pos="853440" algn="l"/>
              </a:tabLst>
            </a:pPr>
            <a:r>
              <a:rPr lang="ja-JP" altLang="en-US" spc="-25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＃</a:t>
            </a:r>
            <a:r>
              <a:rPr lang="en-US" altLang="ja-JP" spc="-25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3</a:t>
            </a:r>
            <a:r>
              <a:rPr lang="ja-JP" altLang="en-US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	</a:t>
            </a:r>
            <a:endParaRPr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  <a:p>
            <a:pPr marL="165100">
              <a:lnSpc>
                <a:spcPct val="100000"/>
              </a:lnSpc>
              <a:tabLst>
                <a:tab pos="853440" algn="l"/>
              </a:tabLst>
            </a:pPr>
            <a:r>
              <a:rPr lang="ja-JP" altLang="en-US" spc="-25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＃</a:t>
            </a:r>
            <a:r>
              <a:rPr lang="en-US" altLang="ja-JP" spc="-25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4</a:t>
            </a:r>
            <a:r>
              <a:rPr lang="ja-JP" altLang="en-US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	</a:t>
            </a:r>
            <a:endParaRPr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  <a:p>
            <a:pPr marL="165100">
              <a:lnSpc>
                <a:spcPct val="100000"/>
              </a:lnSpc>
              <a:spcBef>
                <a:spcPts val="5"/>
              </a:spcBef>
              <a:tabLst>
                <a:tab pos="853440" algn="l"/>
              </a:tabLst>
            </a:pPr>
            <a:r>
              <a:rPr lang="ja-JP" altLang="en-US" spc="-25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＃</a:t>
            </a:r>
            <a:r>
              <a:rPr lang="en-US" altLang="ja-JP" spc="-25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5</a:t>
            </a:r>
            <a:endParaRPr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  <a:p>
            <a:pPr marL="12700">
              <a:lnSpc>
                <a:spcPct val="100000"/>
              </a:lnSpc>
              <a:spcBef>
                <a:spcPts val="229"/>
              </a:spcBef>
            </a:pPr>
            <a:endParaRPr 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  <a:p>
            <a:pPr marL="12700">
              <a:lnSpc>
                <a:spcPct val="100000"/>
              </a:lnSpc>
              <a:spcBef>
                <a:spcPts val="229"/>
              </a:spcBef>
            </a:pPr>
            <a:endParaRPr 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  <a:p>
            <a:pPr marL="12700">
              <a:lnSpc>
                <a:spcPct val="100000"/>
              </a:lnSpc>
              <a:spcBef>
                <a:spcPts val="229"/>
              </a:spcBef>
            </a:pPr>
            <a:endParaRPr 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＜治療</a:t>
            </a:r>
            <a:r>
              <a:rPr dirty="0" err="1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方針</a:t>
            </a:r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＞</a:t>
            </a:r>
            <a:endParaRPr lang="en-US" altLang="ja-JP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lang="ja-JP" altLang="en-US" spc="-1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　</a:t>
            </a:r>
            <a:r>
              <a:rPr lang="en-US" altLang="ja-JP" spc="-1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1</a:t>
            </a:r>
            <a:r>
              <a:rPr lang="ja-JP" altLang="en-US" spc="-1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．</a:t>
            </a:r>
            <a:endParaRPr lang="en-US" altLang="ja-JP" spc="-1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lang="ja-JP" altLang="en-US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　</a:t>
            </a:r>
            <a:r>
              <a:rPr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2</a:t>
            </a:r>
            <a:r>
              <a:rPr lang="ja-JP" altLang="en-US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．</a:t>
            </a:r>
            <a:endParaRPr lang="en-US" spc="-15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lang="ja-JP" altLang="en-US" b="0" i="0" u="none" strike="noStrike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en-US" altLang="ja-JP" b="0" i="0" u="none" strike="noStrike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</a:t>
            </a:r>
            <a:r>
              <a:rPr lang="ja-JP" altLang="en-US" b="0" i="0" u="none" strike="noStrike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．</a:t>
            </a:r>
            <a:endParaRPr lang="en-US" altLang="ja-JP" b="0" i="0" u="none" strike="noStrike" dirty="0">
              <a:solidFill>
                <a:srgbClr val="000000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lang="ja-JP" altLang="en-US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　</a:t>
            </a:r>
            <a:r>
              <a:rPr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4</a:t>
            </a:r>
            <a:r>
              <a:rPr lang="ja-JP" altLang="en-US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/>
              </a:rPr>
              <a:t>．</a:t>
            </a:r>
            <a:endParaRPr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7405AD6-CEDC-9AEC-FE74-E796849A8791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t>9</a:t>
            </a:fld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2482</TotalTime>
  <Words>475</Words>
  <Application>Microsoft Office PowerPoint</Application>
  <PresentationFormat>A4 210 x 297 mm</PresentationFormat>
  <Paragraphs>133</Paragraphs>
  <Slides>10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ＭＳ Ｐゴシック</vt:lpstr>
      <vt:lpstr>ＭＳ Ｐゴシック</vt:lpstr>
      <vt:lpstr>游ゴシック</vt:lpstr>
      <vt:lpstr>Calibri</vt:lpstr>
      <vt:lpstr>Office Theme</vt:lpstr>
      <vt:lpstr>日本口蓋裂学会</vt:lpstr>
      <vt:lpstr>重点症例</vt:lpstr>
      <vt:lpstr>PowerPoint プレゼンテーション</vt:lpstr>
      <vt:lpstr>PowerPoint プレゼンテーション</vt:lpstr>
      <vt:lpstr>PowerPoint プレゼンテーション</vt:lpstr>
      <vt:lpstr>(5)側面頭部X線規格写真所見  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Kusumoto Kenji</dc:creator>
  <cp:lastModifiedBy>高井 秀招</cp:lastModifiedBy>
  <cp:revision>66</cp:revision>
  <cp:lastPrinted>2025-09-02T11:34:27Z</cp:lastPrinted>
  <dcterms:created xsi:type="dcterms:W3CDTF">2023-06-06T01:57:16Z</dcterms:created>
  <dcterms:modified xsi:type="dcterms:W3CDTF">2025-09-22T05:08:05Z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2021-07-02T00:00:00Z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2023-06-06T00:00:00Z</vt:filetime>
  </property>
  <property fmtid="{D5CDD505-2E9C-101B-9397-08002B2CF9AE}" pid="5" name="Producer">
    <vt:lpwstr>Microsoft® PowerPoint® 2019</vt:lpwstr>
  </property>
</Properties>
</file>