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56" r:id="rId3"/>
    <p:sldId id="257" r:id="rId4"/>
    <p:sldId id="281" r:id="rId5"/>
    <p:sldId id="279" r:id="rId6"/>
    <p:sldId id="280" r:id="rId7"/>
    <p:sldId id="277" r:id="rId8"/>
    <p:sldId id="278" r:id="rId9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2003D-EAB2-992D-9B75-984B8CEA4B2D}" name="井上 なお子" initials="井上" userId="fd83d11f479d228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43A82A-9B19-3A49-EF0E-4DBD2FEF8D81}" v="187" dt="2022-05-15T06:18:00.307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01"/>
    <p:restoredTop sz="94741"/>
  </p:normalViewPr>
  <p:slideViewPr>
    <p:cSldViewPr snapToGrid="0" snapToObjects="1">
      <p:cViewPr varScale="1">
        <p:scale>
          <a:sx n="81" d="100"/>
          <a:sy n="81" d="100"/>
        </p:scale>
        <p:origin x="186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6" d="100"/>
        <a:sy n="14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申請者氏名：</a:t>
            </a:r>
            <a:r>
              <a:rPr kumimoji="1" lang="ja-JP" altLang="en-US" sz="2000" u="sng" dirty="0">
                <a:solidFill>
                  <a:schemeClr val="tx1"/>
                </a:solidFill>
              </a:rPr>
              <a:t>　　　　　　　　　　　　　　　　　　　　　　　　　　　</a:t>
            </a:r>
            <a:endParaRPr kumimoji="1" lang="en-US" altLang="ja-JP" sz="2000" u="sng" dirty="0">
              <a:solidFill>
                <a:schemeClr val="tx1"/>
              </a:solidFill>
            </a:endParaRPr>
          </a:p>
          <a:p>
            <a:pPr algn="l"/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所　　属　　</a:t>
            </a:r>
            <a:r>
              <a:rPr kumimoji="1" lang="en-US" altLang="ja-JP" sz="2000" dirty="0">
                <a:solidFill>
                  <a:schemeClr val="tx1"/>
                </a:solidFill>
              </a:rPr>
              <a:t> </a:t>
            </a:r>
            <a:r>
              <a:rPr kumimoji="1" lang="ja-JP" altLang="en-US" sz="2000" dirty="0">
                <a:solidFill>
                  <a:schemeClr val="tx1"/>
                </a:solidFill>
              </a:rPr>
              <a:t>：</a:t>
            </a:r>
            <a:r>
              <a:rPr kumimoji="1" lang="ja-JP" altLang="en-US" sz="2000" u="sng" dirty="0">
                <a:solidFill>
                  <a:schemeClr val="tx1"/>
                </a:solidFill>
              </a:rPr>
              <a:t>　　　　　　　　　　　　　　　　　　　　　　　　　　　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/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2542" y="2176353"/>
            <a:ext cx="7258533" cy="2000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3600" dirty="0">
                <a:ea typeface="ＭＳ Ｐゴシック"/>
              </a:rPr>
              <a:t>認定師　重点症例記録用紙</a:t>
            </a:r>
            <a:endParaRPr kumimoji="1" lang="en-US" altLang="ja-JP" sz="3600" dirty="0">
              <a:ea typeface="ＭＳ Ｐゴシック"/>
            </a:endParaRPr>
          </a:p>
          <a:p>
            <a:pPr algn="ctr"/>
            <a:r>
              <a:rPr lang="ja-JP" altLang="en-US" sz="3600" dirty="0">
                <a:ea typeface="ＭＳ Ｐゴシック"/>
              </a:rPr>
              <a:t>（音声言語分野）</a:t>
            </a:r>
            <a:endParaRPr kumimoji="1" lang="en-US" altLang="ja-JP" sz="3600" dirty="0">
              <a:ea typeface="ＭＳ Ｐゴシック"/>
            </a:endParaRPr>
          </a:p>
          <a:p>
            <a:pPr algn="ctr"/>
            <a:endParaRPr lang="en-US" altLang="ja-JP" sz="2400" dirty="0"/>
          </a:p>
          <a:p>
            <a:pPr algn="ctr"/>
            <a:r>
              <a:rPr lang="en-US" altLang="ja-JP" sz="2800" dirty="0"/>
              <a:t>2024</a:t>
            </a:r>
            <a:r>
              <a:rPr lang="ja-JP" altLang="en-US" sz="2800" dirty="0"/>
              <a:t>年度審査用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書式４</a:t>
            </a:r>
          </a:p>
        </p:txBody>
      </p:sp>
    </p:spTree>
    <p:extLst>
      <p:ext uri="{BB962C8B-B14F-4D97-AF65-F5344CB8AC3E}">
        <p14:creationId xmlns:p14="http://schemas.microsoft.com/office/powerpoint/2010/main" val="60354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/>
              <a:t>重点症例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</a:rPr>
              <a:t>号：</a:t>
            </a:r>
            <a:r>
              <a:rPr kumimoji="1" lang="ja-JP" altLang="en-US" sz="1600" u="sng" dirty="0">
                <a:solidFill>
                  <a:srgbClr val="000000"/>
                </a:solidFill>
              </a:rPr>
              <a:t>　　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</a:rPr>
              <a:t>　</a:t>
            </a:r>
            <a:endParaRPr kumimoji="1" lang="en-US" altLang="ja-JP" sz="1600" dirty="0">
              <a:solidFill>
                <a:srgbClr val="000000"/>
              </a:solidFill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</a:rPr>
              <a:t>申請者氏名：</a:t>
            </a:r>
            <a:r>
              <a:rPr lang="ja-JP" altLang="en-US" sz="1600" u="sng" dirty="0">
                <a:solidFill>
                  <a:srgbClr val="000000"/>
                </a:solidFill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</a:rPr>
              <a:t>　　</a:t>
            </a:r>
            <a:endParaRPr lang="en-US" altLang="ja-JP" sz="1600" u="sng" dirty="0">
              <a:solidFill>
                <a:srgbClr val="000000"/>
              </a:solidFill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</a:rPr>
              <a:t>  </a:t>
            </a:r>
            <a:r>
              <a:rPr lang="ja-JP" altLang="en-US" sz="1600" dirty="0">
                <a:solidFill>
                  <a:srgbClr val="000000"/>
                </a:solidFill>
              </a:rPr>
              <a:t>：</a:t>
            </a:r>
            <a:r>
              <a:rPr lang="ja-JP" altLang="en-US" sz="1600" u="sng" dirty="0">
                <a:solidFill>
                  <a:srgbClr val="000000"/>
                </a:solidFill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</a:rPr>
              <a:t>　</a:t>
            </a:r>
            <a:endParaRPr kumimoji="1" lang="ja-JP" alt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095818"/>
              </p:ext>
            </p:extLst>
          </p:nvPr>
        </p:nvGraphicFramePr>
        <p:xfrm>
          <a:off x="270077" y="2081829"/>
          <a:ext cx="9060125" cy="81103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10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51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57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921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区　分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言語療法の区分（下記参照）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32">
                <a:tc>
                  <a:txBody>
                    <a:bodyPr/>
                    <a:lstStyle/>
                    <a:p>
                      <a:pPr lvl="1" algn="ctr"/>
                      <a:endParaRPr kumimoji="1" lang="ja-JP" altLang="en-US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lvl="1"/>
                      <a:endParaRPr kumimoji="1" lang="ja-JP" altLang="en-US" dirty="0"/>
                    </a:p>
                  </a:txBody>
                  <a:tcPr marL="99060" marR="9906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lvl="1"/>
                      <a:endParaRPr kumimoji="1" lang="ja-JP" altLang="en-US" dirty="0"/>
                    </a:p>
                  </a:txBody>
                  <a:tcPr marL="99060" marR="9906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5F55203-B79E-8343-9E26-513B51885DD8}"/>
              </a:ext>
            </a:extLst>
          </p:cNvPr>
          <p:cNvSpPr txBox="1"/>
          <p:nvPr/>
        </p:nvSpPr>
        <p:spPr>
          <a:xfrm>
            <a:off x="4868984" y="3032345"/>
            <a:ext cx="491490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ja-JP" altLang="en-US" sz="1200" dirty="0"/>
              <a:t>言語療法の区分：</a:t>
            </a:r>
            <a:endParaRPr lang="en-US" altLang="ja-JP" sz="1200" dirty="0"/>
          </a:p>
          <a:p>
            <a:r>
              <a:rPr lang="en-US" altLang="ja-JP" sz="1200" dirty="0">
                <a:ea typeface="ＭＳ Ｐゴシック"/>
              </a:rPr>
              <a:t>1)</a:t>
            </a:r>
            <a:r>
              <a:rPr lang="ja-JP" altLang="ja-JP" sz="1200">
                <a:ea typeface="ＭＳ Ｐゴシック"/>
              </a:rPr>
              <a:t>鼻咽腔閉鎖機能の評価</a:t>
            </a:r>
            <a:r>
              <a:rPr lang="ja-JP" altLang="en-US" sz="1200">
                <a:ea typeface="ＭＳ Ｐゴシック"/>
              </a:rPr>
              <a:t>・治療</a:t>
            </a:r>
            <a:r>
              <a:rPr lang="ja-JP" altLang="ja-JP" sz="1200">
                <a:ea typeface="ＭＳ Ｐゴシック"/>
              </a:rPr>
              <a:t>　</a:t>
            </a:r>
            <a:endParaRPr lang="en-US" altLang="ja-JP" sz="1200" dirty="0">
              <a:ea typeface="ＭＳ Ｐゴシック"/>
            </a:endParaRPr>
          </a:p>
          <a:p>
            <a:r>
              <a:rPr lang="en-US" altLang="ja-JP" sz="1200" dirty="0">
                <a:ea typeface="ＭＳ Ｐゴシック"/>
              </a:rPr>
              <a:t>2)</a:t>
            </a:r>
            <a:r>
              <a:rPr lang="ja-JP" altLang="ja-JP" sz="1200">
                <a:ea typeface="ＭＳ Ｐゴシック"/>
              </a:rPr>
              <a:t>構音の評価</a:t>
            </a:r>
            <a:r>
              <a:rPr lang="ja-JP" altLang="en-US" sz="1200">
                <a:ea typeface="ＭＳ Ｐゴシック"/>
              </a:rPr>
              <a:t>・治療</a:t>
            </a:r>
            <a:r>
              <a:rPr lang="ja-JP" altLang="ja-JP" sz="1200">
                <a:ea typeface="ＭＳ Ｐゴシック"/>
              </a:rPr>
              <a:t> </a:t>
            </a:r>
            <a:endParaRPr lang="en-US" altLang="ja-JP" sz="1200" dirty="0">
              <a:ea typeface="ＭＳ Ｐゴシック"/>
              <a:cs typeface="Calibri"/>
            </a:endParaRPr>
          </a:p>
          <a:p>
            <a:pPr lvl="0"/>
            <a:r>
              <a:rPr lang="en-US" altLang="ja-JP" sz="1200" dirty="0"/>
              <a:t>3)</a:t>
            </a:r>
            <a:r>
              <a:rPr lang="ja-JP" altLang="en-US" sz="1200" dirty="0"/>
              <a:t>その他の言語障害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800" dirty="0">
                <a:solidFill>
                  <a:schemeClr val="tx1"/>
                </a:solidFill>
              </a:rPr>
              <a:t>重点症例研修記録用紙　１</a:t>
            </a:r>
            <a:r>
              <a:rPr kumimoji="1" lang="en-US" altLang="ja-JP" sz="1800" dirty="0">
                <a:solidFill>
                  <a:schemeClr val="tx1"/>
                </a:solidFill>
              </a:rPr>
              <a:t>−a</a:t>
            </a:r>
          </a:p>
          <a:p>
            <a:pPr algn="l"/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9" y="484752"/>
            <a:ext cx="9434981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ja-JP" altLang="en-US">
                <a:ea typeface="ＭＳ Ｐゴシック"/>
              </a:rPr>
              <a:t>区分　　　　　　　　　　</a:t>
            </a:r>
            <a:endParaRPr lang="en-US" altLang="ja-JP">
              <a:ea typeface="ＭＳ Ｐゴシック"/>
              <a:cs typeface="Calibri"/>
            </a:endParaRPr>
          </a:p>
          <a:p>
            <a:endParaRPr lang="en-US" altLang="ja-JP" dirty="0"/>
          </a:p>
          <a:p>
            <a:pPr marL="285750" indent="-285750">
              <a:buFont typeface="Arial"/>
              <a:buChar char="•"/>
            </a:pPr>
            <a:r>
              <a:rPr lang="ja-JP" altLang="en-US">
                <a:ea typeface="ＭＳ Ｐゴシック"/>
              </a:rPr>
              <a:t>年齢　　　　　性別　　　　　　　教育環境：</a:t>
            </a:r>
            <a:endParaRPr lang="en-US" altLang="ja-JP">
              <a:ea typeface="ＭＳ Ｐゴシック"/>
              <a:cs typeface="Calibri"/>
            </a:endParaRPr>
          </a:p>
          <a:p>
            <a:endParaRPr lang="en-US" altLang="ja-JP" dirty="0"/>
          </a:p>
          <a:p>
            <a:pPr marL="285750" indent="-285750">
              <a:buFont typeface="Arial"/>
              <a:buChar char="•"/>
            </a:pPr>
            <a:r>
              <a:rPr lang="ja-JP" altLang="en-US">
                <a:ea typeface="ＭＳ Ｐゴシック"/>
              </a:rPr>
              <a:t>経験</a:t>
            </a:r>
            <a:r>
              <a:rPr kumimoji="1" lang="ja-JP" altLang="en-US">
                <a:ea typeface="ＭＳ Ｐゴシック"/>
              </a:rPr>
              <a:t>施設名：　</a:t>
            </a:r>
            <a:endParaRPr lang="en-US" altLang="ja-JP">
              <a:ea typeface="ＭＳ Ｐゴシック"/>
              <a:cs typeface="Calibri"/>
            </a:endParaRPr>
          </a:p>
          <a:p>
            <a:endParaRPr lang="en-US" altLang="ja-JP" dirty="0"/>
          </a:p>
          <a:p>
            <a:endParaRPr lang="en-US" altLang="ja-JP" dirty="0"/>
          </a:p>
          <a:p>
            <a:pPr marL="285750" indent="-285750">
              <a:buFont typeface="Arial"/>
              <a:buChar char="•"/>
            </a:pPr>
            <a:r>
              <a:rPr lang="ja-JP" altLang="en-US">
                <a:ea typeface="ＭＳ Ｐゴシック"/>
              </a:rPr>
              <a:t>診断名（医学的診断名、裂型）　</a:t>
            </a:r>
            <a:endParaRPr lang="en-US" altLang="ja-JP">
              <a:ea typeface="ＭＳ Ｐゴシック"/>
              <a:cs typeface="Calibri"/>
            </a:endParaRPr>
          </a:p>
          <a:p>
            <a:endParaRPr lang="en-US" altLang="ja-JP" dirty="0"/>
          </a:p>
          <a:p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手術歴</a:t>
            </a:r>
            <a:endParaRPr lang="en-US" altLang="ja-JP" dirty="0"/>
          </a:p>
          <a:p>
            <a:r>
              <a:rPr lang="ja-JP" altLang="en-US" dirty="0"/>
              <a:t>　　　　</a:t>
            </a:r>
            <a:endParaRPr lang="en-US" altLang="ja-JP" dirty="0"/>
          </a:p>
          <a:p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一次症例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現病歴</a:t>
            </a:r>
            <a:endParaRPr lang="en-US" altLang="ja-JP" dirty="0"/>
          </a:p>
          <a:p>
            <a:r>
              <a:rPr lang="ja-JP" altLang="en-US" dirty="0"/>
              <a:t>　　　</a:t>
            </a:r>
            <a:endParaRPr lang="en-US" altLang="ja-JP" dirty="0"/>
          </a:p>
          <a:p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言語障害名：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029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BB2286-981A-7749-993B-9A8B3B0CE1AD}"/>
              </a:ext>
            </a:extLst>
          </p:cNvPr>
          <p:cNvSpPr/>
          <p:nvPr/>
        </p:nvSpPr>
        <p:spPr>
          <a:xfrm>
            <a:off x="72979" y="335845"/>
            <a:ext cx="9833021" cy="646330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dirty="0"/>
              <a:t>・言語評価（評価方法とその結果）：評価時年齢</a:t>
            </a:r>
            <a:r>
              <a:rPr lang="en-US" altLang="ja-JP" dirty="0"/>
              <a:t> </a:t>
            </a:r>
            <a:r>
              <a:rPr lang="ja-JP" altLang="en-US" dirty="0"/>
              <a:t>　</a:t>
            </a:r>
            <a:endParaRPr lang="en-US" altLang="ja-JP" dirty="0"/>
          </a:p>
          <a:p>
            <a:r>
              <a:rPr lang="en-US" altLang="ja-JP" dirty="0"/>
              <a:t>1</a:t>
            </a:r>
            <a:r>
              <a:rPr lang="ja-JP" altLang="en-US" dirty="0"/>
              <a:t>．鼻咽腔閉鎖機能　　</a:t>
            </a:r>
            <a:endParaRPr lang="en-US" altLang="ja-JP" dirty="0"/>
          </a:p>
          <a:p>
            <a:r>
              <a:rPr lang="ja-JP" altLang="en-US" dirty="0"/>
              <a:t>　　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（1）口腔内視診</a:t>
            </a:r>
            <a:endParaRPr lang="en-US" altLang="ja-JP">
              <a:ea typeface="ＭＳ Ｐゴシック"/>
            </a:endParaRPr>
          </a:p>
          <a:p>
            <a:r>
              <a:rPr lang="ja-JP" altLang="en-US" dirty="0"/>
              <a:t>　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（</a:t>
            </a:r>
            <a:r>
              <a:rPr lang="en-US" altLang="ja-JP" dirty="0"/>
              <a:t>2</a:t>
            </a:r>
            <a:r>
              <a:rPr lang="ja-JP" altLang="en-US" dirty="0"/>
              <a:t>）聴覚判定</a:t>
            </a:r>
          </a:p>
          <a:p>
            <a:r>
              <a:rPr lang="ja-JP" altLang="en-US" dirty="0"/>
              <a:t>　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（</a:t>
            </a:r>
            <a:r>
              <a:rPr lang="en-US" altLang="ja-JP" dirty="0"/>
              <a:t>3</a:t>
            </a:r>
            <a:r>
              <a:rPr lang="ja-JP" altLang="en-US" dirty="0"/>
              <a:t>）ソフトブローイング検査</a:t>
            </a:r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r>
              <a:rPr lang="ja-JP" altLang="en-US" dirty="0"/>
              <a:t>（</a:t>
            </a:r>
            <a:r>
              <a:rPr lang="en-US" altLang="ja-JP" dirty="0"/>
              <a:t>4</a:t>
            </a:r>
            <a:r>
              <a:rPr lang="ja-JP" altLang="en-US" dirty="0"/>
              <a:t>）ナゾメータ検査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7592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A667EA5-9E1D-0049-B2F5-C54B20700B4D}"/>
              </a:ext>
            </a:extLst>
          </p:cNvPr>
          <p:cNvSpPr txBox="1"/>
          <p:nvPr/>
        </p:nvSpPr>
        <p:spPr>
          <a:xfrm>
            <a:off x="251847" y="290504"/>
            <a:ext cx="832363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altLang="ja-JP" dirty="0"/>
          </a:p>
          <a:p>
            <a:r>
              <a:rPr lang="ja-JP" altLang="en-US">
                <a:ea typeface="ＭＳ Ｐゴシック"/>
              </a:rPr>
              <a:t>（5）</a:t>
            </a:r>
            <a:r>
              <a:rPr kumimoji="1" lang="ja-JP" altLang="en-US">
                <a:ea typeface="ＭＳ Ｐゴシック"/>
              </a:rPr>
              <a:t>側</a:t>
            </a:r>
            <a:r>
              <a:rPr lang="ja-JP" altLang="en-US">
                <a:ea typeface="ＭＳ Ｐゴシック"/>
              </a:rPr>
              <a:t>面</a:t>
            </a:r>
            <a:r>
              <a:rPr kumimoji="1" lang="ja-JP" altLang="en-US">
                <a:ea typeface="ＭＳ Ｐゴシック"/>
              </a:rPr>
              <a:t>頭部</a:t>
            </a:r>
            <a:r>
              <a:rPr kumimoji="1" lang="en-US" altLang="ja-JP" dirty="0">
                <a:ea typeface="ＭＳ Ｐゴシック"/>
              </a:rPr>
              <a:t>X</a:t>
            </a:r>
            <a:r>
              <a:rPr kumimoji="1" lang="ja-JP" altLang="en-US">
                <a:ea typeface="ＭＳ Ｐゴシック"/>
              </a:rPr>
              <a:t>線規格写真所見：</a:t>
            </a:r>
            <a:r>
              <a:rPr lang="ja-JP" altLang="en-US" u="sng">
                <a:ea typeface="ＭＳ Ｐゴシック"/>
              </a:rPr>
              <a:t>写真を添付すること</a:t>
            </a:r>
            <a:endParaRPr kumimoji="1" lang="en-US" altLang="ja-JP" u="sng">
              <a:ea typeface="ＭＳ Ｐゴシック"/>
            </a:endParaRPr>
          </a:p>
          <a:p>
            <a:r>
              <a:rPr lang="ja-JP" altLang="en-US" dirty="0"/>
              <a:t>　　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lang="ja-JP" altLang="en-US" dirty="0"/>
              <a:t>　　</a:t>
            </a:r>
            <a:endParaRPr kumimoji="1" lang="en-US" altLang="ja-JP" dirty="0"/>
          </a:p>
          <a:p>
            <a:r>
              <a:rPr lang="ja-JP" altLang="en-US" dirty="0"/>
              <a:t>　　　</a:t>
            </a:r>
            <a:r>
              <a:rPr kumimoji="1" lang="ja-JP" altLang="en-US" dirty="0"/>
              <a:t>　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8BD899B-7E67-6949-B95E-EC0080E67E6D}"/>
              </a:ext>
            </a:extLst>
          </p:cNvPr>
          <p:cNvSpPr/>
          <p:nvPr/>
        </p:nvSpPr>
        <p:spPr>
          <a:xfrm>
            <a:off x="251847" y="2889020"/>
            <a:ext cx="9020191" cy="369331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>
                <a:ea typeface="ＭＳ Ｐゴシック"/>
              </a:rPr>
              <a:t>（6）鼻咽腔ファイバースコープ所見</a:t>
            </a:r>
            <a:endParaRPr lang="en-US" altLang="ja-JP" u="sng">
              <a:ea typeface="ＭＳ Ｐゴシック"/>
            </a:endParaRPr>
          </a:p>
          <a:p>
            <a:r>
              <a:rPr lang="ja-JP" altLang="en-US">
                <a:ea typeface="ＭＳ Ｐゴシック"/>
              </a:rPr>
              <a:t> （図3 ：安静時、図4：</a:t>
            </a:r>
            <a:r>
              <a:rPr lang="en-US" altLang="ja-JP" dirty="0">
                <a:ea typeface="ＭＳ Ｐゴシック"/>
              </a:rPr>
              <a:t>[s]</a:t>
            </a:r>
            <a:r>
              <a:rPr lang="ja-JP" altLang="en-US">
                <a:ea typeface="ＭＳ Ｐゴシック"/>
              </a:rPr>
              <a:t>構音時　図5：</a:t>
            </a:r>
            <a:r>
              <a:rPr lang="en-US" altLang="ja-JP" dirty="0">
                <a:ea typeface="ＭＳ Ｐゴシック"/>
              </a:rPr>
              <a:t>[</a:t>
            </a:r>
            <a:r>
              <a:rPr lang="en-US" altLang="ja-JP" dirty="0" err="1">
                <a:ea typeface="ＭＳ Ｐゴシック"/>
              </a:rPr>
              <a:t>i</a:t>
            </a:r>
            <a:r>
              <a:rPr lang="en-US" altLang="ja-JP" dirty="0">
                <a:ea typeface="ＭＳ Ｐゴシック"/>
              </a:rPr>
              <a:t>]</a:t>
            </a:r>
            <a:r>
              <a:rPr lang="ja-JP" altLang="en-US">
                <a:ea typeface="ＭＳ Ｐゴシック"/>
              </a:rPr>
              <a:t>発声時）：</a:t>
            </a:r>
            <a:r>
              <a:rPr lang="ja-JP" altLang="en-US" u="sng">
                <a:ea typeface="ＭＳ Ｐゴシック"/>
              </a:rPr>
              <a:t>写真を添付すること</a:t>
            </a:r>
            <a:endParaRPr lang="en-US" altLang="ja-JP" u="sng">
              <a:ea typeface="ＭＳ Ｐゴシック"/>
              <a:cs typeface="Calibri"/>
            </a:endParaRPr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　　　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　　　　　　　　　　　図</a:t>
            </a:r>
            <a:r>
              <a:rPr lang="en-US" altLang="ja-JP" dirty="0">
                <a:ea typeface="ＭＳ Ｐゴシック"/>
              </a:rPr>
              <a:t>3</a:t>
            </a:r>
            <a:r>
              <a:rPr lang="ja-JP" altLang="en-US">
                <a:ea typeface="ＭＳ Ｐゴシック"/>
              </a:rPr>
              <a:t>：安静時　　　　　　　　　図</a:t>
            </a:r>
            <a:r>
              <a:rPr lang="en-US" altLang="ja-JP" dirty="0">
                <a:ea typeface="ＭＳ Ｐゴシック"/>
              </a:rPr>
              <a:t>4</a:t>
            </a:r>
            <a:r>
              <a:rPr lang="ja-JP" altLang="en-US">
                <a:ea typeface="ＭＳ Ｐゴシック"/>
              </a:rPr>
              <a:t>：</a:t>
            </a:r>
            <a:r>
              <a:rPr lang="en-US" altLang="ja-JP" dirty="0">
                <a:ea typeface="ＭＳ Ｐゴシック"/>
              </a:rPr>
              <a:t> [s]</a:t>
            </a:r>
            <a:r>
              <a:rPr lang="ja-JP" altLang="en-US">
                <a:ea typeface="ＭＳ Ｐゴシック"/>
              </a:rPr>
              <a:t>構音時　　　　　　　図</a:t>
            </a:r>
            <a:r>
              <a:rPr lang="en-US" altLang="ja-JP" dirty="0">
                <a:ea typeface="ＭＳ Ｐゴシック"/>
              </a:rPr>
              <a:t>5</a:t>
            </a:r>
            <a:r>
              <a:rPr lang="ja-JP" altLang="en-US">
                <a:ea typeface="ＭＳ Ｐゴシック"/>
              </a:rPr>
              <a:t>：</a:t>
            </a:r>
            <a:r>
              <a:rPr lang="en-US" altLang="ja-JP" dirty="0">
                <a:ea typeface="ＭＳ Ｐゴシック"/>
              </a:rPr>
              <a:t>[</a:t>
            </a:r>
            <a:r>
              <a:rPr lang="en-US" altLang="ja-JP" dirty="0" err="1">
                <a:ea typeface="ＭＳ Ｐゴシック"/>
              </a:rPr>
              <a:t>i</a:t>
            </a:r>
            <a:r>
              <a:rPr lang="en-US" altLang="ja-JP" dirty="0">
                <a:ea typeface="ＭＳ Ｐゴシック"/>
              </a:rPr>
              <a:t>]</a:t>
            </a:r>
            <a:r>
              <a:rPr lang="ja-JP" altLang="en-US">
                <a:ea typeface="ＭＳ Ｐゴシック"/>
              </a:rPr>
              <a:t>発声時</a:t>
            </a:r>
            <a:endParaRPr lang="en-US" altLang="ja-JP">
              <a:ea typeface="ＭＳ Ｐゴシック"/>
            </a:endParaRPr>
          </a:p>
          <a:p>
            <a:endParaRPr lang="en-US" altLang="ja-JP" dirty="0"/>
          </a:p>
          <a:p>
            <a:r>
              <a:rPr lang="ja-JP" altLang="en-US">
                <a:ea typeface="ＭＳ Ｐゴシック"/>
              </a:rPr>
              <a:t>（7）鼻咽腔閉鎖機能の総合的判定：</a:t>
            </a:r>
            <a:endParaRPr lang="ja-JP" altLang="en-US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15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BFA715-B05F-C246-A1C2-75FCC27BCCF7}"/>
              </a:ext>
            </a:extLst>
          </p:cNvPr>
          <p:cNvSpPr txBox="1"/>
          <p:nvPr/>
        </p:nvSpPr>
        <p:spPr>
          <a:xfrm>
            <a:off x="233159" y="457107"/>
            <a:ext cx="8685210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en-US" altLang="ja-JP" dirty="0"/>
              <a:t>2</a:t>
            </a:r>
            <a:r>
              <a:rPr kumimoji="1" lang="ja-JP" altLang="en-US" dirty="0"/>
              <a:t>．構音　　</a:t>
            </a:r>
            <a:endParaRPr kumimoji="1" lang="en-US" altLang="ja-JP" dirty="0"/>
          </a:p>
          <a:p>
            <a:r>
              <a:rPr lang="ja-JP" altLang="en-US" dirty="0"/>
              <a:t>　　〇〇検査を用いて評価した。（検査名を明記する）</a:t>
            </a:r>
            <a:endParaRPr lang="en-US" altLang="ja-JP" dirty="0"/>
          </a:p>
          <a:p>
            <a:r>
              <a:rPr kumimoji="1" lang="ja-JP" altLang="en-US">
                <a:ea typeface="ＭＳ Ｐゴシック"/>
              </a:rPr>
              <a:t>　　</a:t>
            </a:r>
            <a:r>
              <a:rPr lang="ja-JP" altLang="en-US">
                <a:ea typeface="ＭＳ Ｐゴシック"/>
              </a:rPr>
              <a:t>（1）</a:t>
            </a:r>
            <a:r>
              <a:rPr kumimoji="1" lang="ja-JP" altLang="en-US">
                <a:ea typeface="ＭＳ Ｐゴシック"/>
              </a:rPr>
              <a:t>誤り音の種類</a:t>
            </a:r>
            <a:endParaRPr kumimoji="1" lang="en-US" altLang="ja-JP">
              <a:ea typeface="ＭＳ Ｐゴシック"/>
            </a:endParaRPr>
          </a:p>
          <a:p>
            <a:r>
              <a:rPr lang="ja-JP" altLang="en-US" dirty="0"/>
              <a:t>　　　　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　　（2）誤り音に共通する誤り方の特徴 （新版構音検査のまとめに合わせましたが、それを使わなければならないということではありません）</a:t>
            </a:r>
            <a:endParaRPr lang="ja-JP" altLang="en-US">
              <a:ea typeface="ＭＳ Ｐゴシック"/>
              <a:cs typeface="Calibri"/>
            </a:endParaRPr>
          </a:p>
          <a:p>
            <a:r>
              <a:rPr lang="ja-JP" altLang="en-US" dirty="0"/>
              <a:t>　　　　</a:t>
            </a:r>
            <a:endParaRPr lang="en-US" altLang="ja-JP" dirty="0"/>
          </a:p>
          <a:p>
            <a:r>
              <a:rPr lang="ja-JP" altLang="en-US" dirty="0">
                <a:ea typeface="ＭＳ Ｐゴシック"/>
              </a:rPr>
              <a:t>　</a:t>
            </a:r>
            <a:r>
              <a:rPr lang="en-US" altLang="ja-JP" dirty="0">
                <a:ea typeface="ＭＳ Ｐゴシック"/>
              </a:rPr>
              <a:t>  </a:t>
            </a:r>
            <a:r>
              <a:rPr lang="ja-JP" altLang="en-US">
                <a:ea typeface="ＭＳ Ｐゴシック"/>
              </a:rPr>
              <a:t> （3）その他 </a:t>
            </a:r>
            <a:endParaRPr lang="ja-JP" altLang="en-US">
              <a:ea typeface="ＭＳ Ｐゴシック"/>
              <a:cs typeface="Calibri"/>
            </a:endParaRPr>
          </a:p>
          <a:p>
            <a:r>
              <a:rPr lang="ja-JP" altLang="en-US" dirty="0"/>
              <a:t>　　　　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　　（4）結果のまとめ </a:t>
            </a:r>
            <a:endParaRPr lang="ja-JP" altLang="en-US">
              <a:ea typeface="ＭＳ Ｐゴシック"/>
              <a:cs typeface="Calibri"/>
            </a:endParaRPr>
          </a:p>
          <a:p>
            <a:endParaRPr lang="en-US" altLang="ja-JP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1C8435B-8DFA-7B48-B552-982282726CB2}"/>
              </a:ext>
            </a:extLst>
          </p:cNvPr>
          <p:cNvSpPr/>
          <p:nvPr/>
        </p:nvSpPr>
        <p:spPr>
          <a:xfrm>
            <a:off x="233159" y="3838238"/>
            <a:ext cx="8685210" cy="313932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altLang="ja-JP" dirty="0"/>
              <a:t>3.</a:t>
            </a:r>
            <a:r>
              <a:rPr lang="ja-JP" altLang="en-US" dirty="0"/>
              <a:t>その他の言語評価結果（言語障害の内容、検査名、検査結果を明記）</a:t>
            </a:r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4. </a:t>
            </a:r>
            <a:r>
              <a:rPr lang="ja-JP" altLang="en-US" dirty="0"/>
              <a:t>耳鼻咽喉科関連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　　（1）聴力検査</a:t>
            </a:r>
            <a:r>
              <a:rPr lang="en-US" altLang="ja-JP" dirty="0">
                <a:ea typeface="ＭＳ Ｐゴシック"/>
              </a:rPr>
              <a:t>:</a:t>
            </a:r>
            <a:r>
              <a:rPr lang="ja-JP" altLang="en-US" u="sng">
                <a:ea typeface="ＭＳ Ｐゴシック"/>
              </a:rPr>
              <a:t>オージオグラム添付のこと：聴力検査方法を明記する</a:t>
            </a:r>
            <a:endParaRPr lang="en-US" altLang="ja-JP" u="sng">
              <a:ea typeface="ＭＳ Ｐゴシック"/>
            </a:endParaRPr>
          </a:p>
          <a:p>
            <a:r>
              <a:rPr lang="ja-JP" altLang="en-US" dirty="0"/>
              <a:t>　　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>
                <a:ea typeface="ＭＳ Ｐゴシック"/>
              </a:rPr>
              <a:t>      （2）</a:t>
            </a:r>
            <a:r>
              <a:rPr lang="ja-JP" altLang="en-US">
                <a:ea typeface="ＭＳ Ｐゴシック"/>
              </a:rPr>
              <a:t>鼻炎　</a:t>
            </a:r>
            <a:endParaRPr lang="en-US" altLang="ja-JP">
              <a:ea typeface="ＭＳ Ｐゴシック"/>
            </a:endParaRPr>
          </a:p>
          <a:p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r>
              <a:rPr lang="en-US" altLang="ja-JP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74867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D99E77-DC9D-634F-A6C8-8A7FB09AF4EF}"/>
              </a:ext>
            </a:extLst>
          </p:cNvPr>
          <p:cNvSpPr/>
          <p:nvPr/>
        </p:nvSpPr>
        <p:spPr>
          <a:xfrm>
            <a:off x="293078" y="279919"/>
            <a:ext cx="91535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/>
          </a:p>
          <a:p>
            <a:r>
              <a:rPr lang="en-US" altLang="ja-JP" dirty="0"/>
              <a:t>5.</a:t>
            </a:r>
            <a:r>
              <a:rPr lang="ja-JP" altLang="en-US" dirty="0"/>
              <a:t>特記事項</a:t>
            </a:r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・問題点</a:t>
            </a:r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・言語療法の方針（評価結果と対応すること）</a:t>
            </a:r>
            <a:endParaRPr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792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7249C2-B0A0-A445-9BCD-8B9277D80FF3}"/>
              </a:ext>
            </a:extLst>
          </p:cNvPr>
          <p:cNvSpPr/>
          <p:nvPr/>
        </p:nvSpPr>
        <p:spPr>
          <a:xfrm>
            <a:off x="291935" y="197346"/>
            <a:ext cx="93221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・言語療法の内容</a:t>
            </a: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他領域との連携体制：　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   </a:t>
            </a:r>
            <a:r>
              <a:rPr lang="ja-JP" altLang="en-US" dirty="0"/>
              <a:t>その他　特記事項：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185573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411</Words>
  <Application>Microsoft Office PowerPoint</Application>
  <PresentationFormat>A4 210 x 297 mm</PresentationFormat>
  <Paragraphs>146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Calibri</vt:lpstr>
      <vt:lpstr>ホワイト</vt:lpstr>
      <vt:lpstr>PowerPoint プレゼンテーション</vt:lpstr>
      <vt:lpstr>重点症例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Kusumoto Kenji</dc:creator>
  <cp:lastModifiedBy>shiro inada</cp:lastModifiedBy>
  <cp:revision>135</cp:revision>
  <dcterms:created xsi:type="dcterms:W3CDTF">2018-10-05T10:04:49Z</dcterms:created>
  <dcterms:modified xsi:type="dcterms:W3CDTF">2024-04-30T04:38:31Z</dcterms:modified>
</cp:coreProperties>
</file>