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612" r:id="rId2"/>
    <p:sldId id="621" r:id="rId3"/>
    <p:sldId id="620" r:id="rId4"/>
    <p:sldId id="549" r:id="rId5"/>
    <p:sldId id="588" r:id="rId6"/>
    <p:sldId id="589" r:id="rId7"/>
    <p:sldId id="613" r:id="rId8"/>
    <p:sldId id="575" r:id="rId9"/>
    <p:sldId id="504" r:id="rId10"/>
    <p:sldId id="615" r:id="rId11"/>
    <p:sldId id="567" r:id="rId12"/>
    <p:sldId id="577" r:id="rId13"/>
    <p:sldId id="493" r:id="rId14"/>
    <p:sldId id="563" r:id="rId15"/>
    <p:sldId id="495" r:id="rId16"/>
    <p:sldId id="564" r:id="rId17"/>
    <p:sldId id="593" r:id="rId18"/>
    <p:sldId id="614" r:id="rId19"/>
    <p:sldId id="370" r:id="rId20"/>
    <p:sldId id="597" r:id="rId21"/>
    <p:sldId id="598" r:id="rId22"/>
    <p:sldId id="571" r:id="rId23"/>
    <p:sldId id="371" r:id="rId24"/>
    <p:sldId id="391" r:id="rId25"/>
    <p:sldId id="363" r:id="rId26"/>
    <p:sldId id="594" r:id="rId27"/>
    <p:sldId id="596" r:id="rId28"/>
    <p:sldId id="600" r:id="rId29"/>
    <p:sldId id="595" r:id="rId30"/>
    <p:sldId id="444" r:id="rId31"/>
    <p:sldId id="419" r:id="rId32"/>
    <p:sldId id="423" r:id="rId33"/>
    <p:sldId id="529" r:id="rId34"/>
    <p:sldId id="424" r:id="rId35"/>
    <p:sldId id="536" r:id="rId36"/>
    <p:sldId id="430" r:id="rId37"/>
    <p:sldId id="428" r:id="rId38"/>
    <p:sldId id="607" r:id="rId39"/>
    <p:sldId id="619" r:id="rId40"/>
    <p:sldId id="618" r:id="rId41"/>
    <p:sldId id="604" r:id="rId42"/>
  </p:sldIdLst>
  <p:sldSz cx="9144000" cy="6858000" type="screen4x3"/>
  <p:notesSz cx="6794500" cy="99314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7C10DD-F308-4E8D-9EDE-0783FD531296}" v="3" dt="2025-09-22T04:55:41.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9483" autoAdjust="0"/>
  </p:normalViewPr>
  <p:slideViewPr>
    <p:cSldViewPr>
      <p:cViewPr varScale="1">
        <p:scale>
          <a:sx n="66" d="100"/>
          <a:sy n="66" d="100"/>
        </p:scale>
        <p:origin x="732" y="60"/>
      </p:cViewPr>
      <p:guideLst>
        <p:guide orient="horz" pos="2160"/>
        <p:guide pos="2880"/>
      </p:guideLst>
    </p:cSldViewPr>
  </p:slideViewPr>
  <p:notesTextViewPr>
    <p:cViewPr>
      <p:scale>
        <a:sx n="3" d="2"/>
        <a:sy n="3" d="2"/>
      </p:scale>
      <p:origin x="0" y="0"/>
    </p:cViewPr>
  </p:notesTextViewPr>
  <p:sorterViewPr>
    <p:cViewPr varScale="1">
      <p:scale>
        <a:sx n="1" d="1"/>
        <a:sy n="1" d="1"/>
      </p:scale>
      <p:origin x="0" y="-110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正行 池田" userId="8da0937481cb38f5" providerId="LiveId" clId="{4814B955-52E4-4D4C-8C29-F40672B21A3F}"/>
    <pc:docChg chg="custSel modSld">
      <pc:chgData name="正行 池田" userId="8da0937481cb38f5" providerId="LiveId" clId="{4814B955-52E4-4D4C-8C29-F40672B21A3F}" dt="2025-09-22T04:55:53.992" v="19" actId="1076"/>
      <pc:docMkLst>
        <pc:docMk/>
      </pc:docMkLst>
      <pc:sldChg chg="delSp mod delAnim">
        <pc:chgData name="正行 池田" userId="8da0937481cb38f5" providerId="LiveId" clId="{4814B955-52E4-4D4C-8C29-F40672B21A3F}" dt="2025-09-22T04:45:29.145" v="13" actId="478"/>
        <pc:sldMkLst>
          <pc:docMk/>
          <pc:sldMk cId="3401778673" sldId="363"/>
        </pc:sldMkLst>
        <pc:picChg chg="del">
          <ac:chgData name="正行 池田" userId="8da0937481cb38f5" providerId="LiveId" clId="{4814B955-52E4-4D4C-8C29-F40672B21A3F}" dt="2025-09-22T04:45:19.709" v="12" actId="478"/>
          <ac:picMkLst>
            <pc:docMk/>
            <pc:sldMk cId="3401778673" sldId="363"/>
            <ac:picMk id="7" creationId="{00000000-0000-0000-0000-000000000000}"/>
          </ac:picMkLst>
        </pc:picChg>
        <pc:picChg chg="del">
          <ac:chgData name="正行 池田" userId="8da0937481cb38f5" providerId="LiveId" clId="{4814B955-52E4-4D4C-8C29-F40672B21A3F}" dt="2025-09-22T04:45:29.145" v="13" actId="478"/>
          <ac:picMkLst>
            <pc:docMk/>
            <pc:sldMk cId="3401778673" sldId="363"/>
            <ac:picMk id="8" creationId="{00000000-0000-0000-0000-000000000000}"/>
          </ac:picMkLst>
        </pc:picChg>
      </pc:sldChg>
      <pc:sldChg chg="addSp delSp modSp mod">
        <pc:chgData name="正行 池田" userId="8da0937481cb38f5" providerId="LiveId" clId="{4814B955-52E4-4D4C-8C29-F40672B21A3F}" dt="2025-09-22T04:55:53.992" v="19" actId="1076"/>
        <pc:sldMkLst>
          <pc:docMk/>
          <pc:sldMk cId="0" sldId="612"/>
        </pc:sldMkLst>
        <pc:picChg chg="add del mod ord">
          <ac:chgData name="正行 池田" userId="8da0937481cb38f5" providerId="LiveId" clId="{4814B955-52E4-4D4C-8C29-F40672B21A3F}" dt="2025-09-22T04:39:46.919" v="6" actId="478"/>
          <ac:picMkLst>
            <pc:docMk/>
            <pc:sldMk cId="0" sldId="612"/>
            <ac:picMk id="3" creationId="{175CBB0D-4F8B-169B-B494-8AEE67DD29A3}"/>
          </ac:picMkLst>
        </pc:picChg>
        <pc:picChg chg="add del mod ord">
          <ac:chgData name="正行 池田" userId="8da0937481cb38f5" providerId="LiveId" clId="{4814B955-52E4-4D4C-8C29-F40672B21A3F}" dt="2025-09-22T04:55:28.961" v="14" actId="478"/>
          <ac:picMkLst>
            <pc:docMk/>
            <pc:sldMk cId="0" sldId="612"/>
            <ac:picMk id="3" creationId="{C88B2570-0792-0687-8DB7-44EA2F79CB51}"/>
          </ac:picMkLst>
        </pc:picChg>
        <pc:picChg chg="add mod ord">
          <ac:chgData name="正行 池田" userId="8da0937481cb38f5" providerId="LiveId" clId="{4814B955-52E4-4D4C-8C29-F40672B21A3F}" dt="2025-09-22T04:55:53.992" v="19" actId="1076"/>
          <ac:picMkLst>
            <pc:docMk/>
            <pc:sldMk cId="0" sldId="612"/>
            <ac:picMk id="4" creationId="{89980CD6-7362-CF23-BEC6-53274DF6E02B}"/>
          </ac:picMkLst>
        </pc:picChg>
        <pc:picChg chg="del">
          <ac:chgData name="正行 池田" userId="8da0937481cb38f5" providerId="LiveId" clId="{4814B955-52E4-4D4C-8C29-F40672B21A3F}" dt="2025-09-22T04:39:12.208" v="0" actId="478"/>
          <ac:picMkLst>
            <pc:docMk/>
            <pc:sldMk cId="0" sldId="612"/>
            <ac:picMk id="4" creationId="{BCFD87C6-32C2-B76C-DD25-EB1870708DE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44871" cy="496810"/>
          </a:xfrm>
          <a:prstGeom prst="rect">
            <a:avLst/>
          </a:prstGeom>
        </p:spPr>
        <p:txBody>
          <a:bodyPr vert="horz" lIns="92098" tIns="46049" rIns="92098" bIns="46049"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48028" y="1"/>
            <a:ext cx="2944870" cy="496810"/>
          </a:xfrm>
          <a:prstGeom prst="rect">
            <a:avLst/>
          </a:prstGeom>
        </p:spPr>
        <p:txBody>
          <a:bodyPr vert="horz" lIns="92098" tIns="46049" rIns="92098" bIns="46049" rtlCol="0"/>
          <a:lstStyle>
            <a:lvl1pPr algn="r" eaLnBrk="1" fontAlgn="auto" hangingPunct="1">
              <a:spcBef>
                <a:spcPts val="0"/>
              </a:spcBef>
              <a:spcAft>
                <a:spcPts val="0"/>
              </a:spcAft>
              <a:defRPr sz="1200">
                <a:latin typeface="+mn-lt"/>
                <a:ea typeface="+mn-ea"/>
              </a:defRPr>
            </a:lvl1pPr>
          </a:lstStyle>
          <a:p>
            <a:pPr>
              <a:defRPr/>
            </a:pPr>
            <a:fld id="{23335984-8D5B-438F-B528-455111C9EAC4}" type="datetimeFigureOut">
              <a:rPr lang="ja-JP" altLang="en-US"/>
              <a:pPr>
                <a:defRPr/>
              </a:pPr>
              <a:t>2025/9/22</a:t>
            </a:fld>
            <a:endParaRPr lang="ja-JP" altLang="en-US"/>
          </a:p>
        </p:txBody>
      </p:sp>
      <p:sp>
        <p:nvSpPr>
          <p:cNvPr id="4" name="フッター プレースホルダ 3"/>
          <p:cNvSpPr>
            <a:spLocks noGrp="1"/>
          </p:cNvSpPr>
          <p:nvPr>
            <p:ph type="ftr" sz="quarter" idx="2"/>
          </p:nvPr>
        </p:nvSpPr>
        <p:spPr>
          <a:xfrm>
            <a:off x="0" y="9432993"/>
            <a:ext cx="2944871" cy="496809"/>
          </a:xfrm>
          <a:prstGeom prst="rect">
            <a:avLst/>
          </a:prstGeom>
        </p:spPr>
        <p:txBody>
          <a:bodyPr vert="horz" lIns="92098" tIns="46049" rIns="92098" bIns="46049"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48028" y="9432993"/>
            <a:ext cx="2944870" cy="496809"/>
          </a:xfrm>
          <a:prstGeom prst="rect">
            <a:avLst/>
          </a:prstGeom>
        </p:spPr>
        <p:txBody>
          <a:bodyPr vert="horz" wrap="square" lIns="92098" tIns="46049" rIns="92098" bIns="46049" numCol="1" anchor="b" anchorCtr="0" compatLnSpc="1">
            <a:prstTxWarp prst="textNoShape">
              <a:avLst/>
            </a:prstTxWarp>
          </a:bodyPr>
          <a:lstStyle>
            <a:lvl1pPr algn="r" eaLnBrk="1" hangingPunct="1">
              <a:defRPr sz="1200"/>
            </a:lvl1pPr>
          </a:lstStyle>
          <a:p>
            <a:fld id="{8F448118-CC28-4228-9883-F6946776D958}" type="slidenum">
              <a:rPr lang="ja-JP" altLang="en-US"/>
              <a:pPr/>
              <a:t>‹#›</a:t>
            </a:fld>
            <a:endParaRPr lang="ja-JP" altLang="en-US"/>
          </a:p>
        </p:txBody>
      </p:sp>
    </p:spTree>
    <p:extLst>
      <p:ext uri="{BB962C8B-B14F-4D97-AF65-F5344CB8AC3E}">
        <p14:creationId xmlns:p14="http://schemas.microsoft.com/office/powerpoint/2010/main" val="2246090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44871" cy="496810"/>
          </a:xfrm>
          <a:prstGeom prst="rect">
            <a:avLst/>
          </a:prstGeom>
        </p:spPr>
        <p:txBody>
          <a:bodyPr vert="horz" lIns="92098" tIns="46049" rIns="92098" bIns="46049"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48028" y="1"/>
            <a:ext cx="2944870" cy="496810"/>
          </a:xfrm>
          <a:prstGeom prst="rect">
            <a:avLst/>
          </a:prstGeom>
        </p:spPr>
        <p:txBody>
          <a:bodyPr vert="horz" lIns="92098" tIns="46049" rIns="92098" bIns="46049" rtlCol="0"/>
          <a:lstStyle>
            <a:lvl1pPr algn="r" eaLnBrk="1" fontAlgn="auto" hangingPunct="1">
              <a:spcBef>
                <a:spcPts val="0"/>
              </a:spcBef>
              <a:spcAft>
                <a:spcPts val="0"/>
              </a:spcAft>
              <a:defRPr sz="1200">
                <a:latin typeface="+mn-lt"/>
                <a:ea typeface="+mn-ea"/>
              </a:defRPr>
            </a:lvl1pPr>
          </a:lstStyle>
          <a:p>
            <a:pPr>
              <a:defRPr/>
            </a:pPr>
            <a:fld id="{51D4CE4C-34DF-4DC4-96BD-54CE6AA027A5}" type="datetimeFigureOut">
              <a:rPr lang="ja-JP" altLang="en-US"/>
              <a:pPr>
                <a:defRPr/>
              </a:pPr>
              <a:t>2025/9/22</a:t>
            </a:fld>
            <a:endParaRPr lang="ja-JP" altLang="en-US"/>
          </a:p>
        </p:txBody>
      </p:sp>
      <p:sp>
        <p:nvSpPr>
          <p:cNvPr id="4" name="スライド イメージ プレースホルダ 3"/>
          <p:cNvSpPr>
            <a:spLocks noGrp="1" noRot="1" noChangeAspect="1"/>
          </p:cNvSpPr>
          <p:nvPr>
            <p:ph type="sldImg" idx="2"/>
          </p:nvPr>
        </p:nvSpPr>
        <p:spPr>
          <a:xfrm>
            <a:off x="912813" y="744538"/>
            <a:ext cx="4968875" cy="3725862"/>
          </a:xfrm>
          <a:prstGeom prst="rect">
            <a:avLst/>
          </a:prstGeom>
          <a:noFill/>
          <a:ln w="12700">
            <a:solidFill>
              <a:prstClr val="black"/>
            </a:solidFill>
          </a:ln>
        </p:spPr>
        <p:txBody>
          <a:bodyPr vert="horz" lIns="92098" tIns="46049" rIns="92098" bIns="46049" rtlCol="0" anchor="ctr"/>
          <a:lstStyle/>
          <a:p>
            <a:pPr lvl="0"/>
            <a:endParaRPr lang="ja-JP" altLang="en-US" noProof="0"/>
          </a:p>
        </p:txBody>
      </p:sp>
      <p:sp>
        <p:nvSpPr>
          <p:cNvPr id="5" name="ノート プレースホルダ 4"/>
          <p:cNvSpPr>
            <a:spLocks noGrp="1"/>
          </p:cNvSpPr>
          <p:nvPr>
            <p:ph type="body" sz="quarter" idx="3"/>
          </p:nvPr>
        </p:nvSpPr>
        <p:spPr>
          <a:xfrm>
            <a:off x="678970" y="4717296"/>
            <a:ext cx="5436561" cy="4469689"/>
          </a:xfrm>
          <a:prstGeom prst="rect">
            <a:avLst/>
          </a:prstGeom>
        </p:spPr>
        <p:txBody>
          <a:bodyPr vert="horz" lIns="92098" tIns="46049" rIns="92098" bIns="46049"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432993"/>
            <a:ext cx="2944871" cy="496809"/>
          </a:xfrm>
          <a:prstGeom prst="rect">
            <a:avLst/>
          </a:prstGeom>
        </p:spPr>
        <p:txBody>
          <a:bodyPr vert="horz" lIns="92098" tIns="46049" rIns="92098" bIns="46049"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48028" y="9432993"/>
            <a:ext cx="2944870" cy="496809"/>
          </a:xfrm>
          <a:prstGeom prst="rect">
            <a:avLst/>
          </a:prstGeom>
        </p:spPr>
        <p:txBody>
          <a:bodyPr vert="horz" wrap="square" lIns="92098" tIns="46049" rIns="92098" bIns="46049" numCol="1" anchor="b" anchorCtr="0" compatLnSpc="1">
            <a:prstTxWarp prst="textNoShape">
              <a:avLst/>
            </a:prstTxWarp>
          </a:bodyPr>
          <a:lstStyle>
            <a:lvl1pPr algn="r" eaLnBrk="1" hangingPunct="1">
              <a:defRPr sz="1200"/>
            </a:lvl1pPr>
          </a:lstStyle>
          <a:p>
            <a:fld id="{5CD6CC3F-938E-46BA-A617-970BE98AB8F8}" type="slidenum">
              <a:rPr lang="ja-JP" altLang="en-US"/>
              <a:pPr/>
              <a:t>‹#›</a:t>
            </a:fld>
            <a:endParaRPr lang="ja-JP" altLang="en-US"/>
          </a:p>
        </p:txBody>
      </p:sp>
    </p:spTree>
    <p:extLst>
      <p:ext uri="{BB962C8B-B14F-4D97-AF65-F5344CB8AC3E}">
        <p14:creationId xmlns:p14="http://schemas.microsoft.com/office/powerpoint/2010/main" val="3307665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3.com/news/general/70029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3.com/news/general/70029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58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E77EC4-8D31-4A40-AB6C-969A2E5729E9}" type="slidenum">
              <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048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83BE0-3D3A-02E5-50AC-B67AA6E3D236}"/>
            </a:ext>
          </a:extLst>
        </p:cNvPr>
        <p:cNvGrpSpPr/>
        <p:nvPr/>
      </p:nvGrpSpPr>
      <p:grpSpPr>
        <a:xfrm>
          <a:off x="0" y="0"/>
          <a:ext cx="0" cy="0"/>
          <a:chOff x="0" y="0"/>
          <a:chExt cx="0" cy="0"/>
        </a:xfrm>
      </p:grpSpPr>
      <p:sp>
        <p:nvSpPr>
          <p:cNvPr id="62466" name="Rectangle 7">
            <a:extLst>
              <a:ext uri="{FF2B5EF4-FFF2-40B4-BE49-F238E27FC236}">
                <a16:creationId xmlns:a16="http://schemas.microsoft.com/office/drawing/2014/main" id="{8CA7350E-8378-F382-D578-6C7E32B3F22B}"/>
              </a:ext>
            </a:extLst>
          </p:cNvPr>
          <p:cNvSpPr>
            <a:spLocks noGrp="1" noChangeArrowheads="1"/>
          </p:cNvSpPr>
          <p:nvPr>
            <p:ph type="sldNum" sz="quarter" idx="5"/>
          </p:nvPr>
        </p:nvSpPr>
        <p:spPr bwMode="auto">
          <a:noFill/>
          <a:ln>
            <a:miter lim="800000"/>
            <a:headEnd/>
            <a:tailEnd/>
          </a:ln>
        </p:spPr>
        <p:txBody>
          <a:bodyPr/>
          <a:lstStyle/>
          <a:p>
            <a:fld id="{36CE813A-B2C2-437E-92E7-FCC686833FEF}" type="slidenum">
              <a:rPr lang="en-US" altLang="ja-JP" smtClean="0">
                <a:latin typeface="Times New Roman" pitchFamily="18" charset="0"/>
                <a:ea typeface="ＭＳ Ｐゴシック" charset="-128"/>
              </a:rPr>
              <a:pPr/>
              <a:t>18</a:t>
            </a:fld>
            <a:endParaRPr lang="en-US" altLang="ja-JP">
              <a:latin typeface="Times New Roman" pitchFamily="18" charset="0"/>
              <a:ea typeface="ＭＳ Ｐゴシック" charset="-128"/>
            </a:endParaRPr>
          </a:p>
        </p:txBody>
      </p:sp>
      <p:sp>
        <p:nvSpPr>
          <p:cNvPr id="62467" name="Rectangle 2">
            <a:extLst>
              <a:ext uri="{FF2B5EF4-FFF2-40B4-BE49-F238E27FC236}">
                <a16:creationId xmlns:a16="http://schemas.microsoft.com/office/drawing/2014/main" id="{5EB3FB95-FEEB-E997-F6E2-7C06E84C6835}"/>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a:extLst>
              <a:ext uri="{FF2B5EF4-FFF2-40B4-BE49-F238E27FC236}">
                <a16:creationId xmlns:a16="http://schemas.microsoft.com/office/drawing/2014/main" id="{BEDCF862-81B8-EC7D-CBE4-3B01F1FE2FFC}"/>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1287380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916B6-A10D-4045-BC2F-430865A0502C}" type="slidenum">
              <a:rPr lang="en-US" altLang="ja-JP"/>
              <a:pPr/>
              <a:t>19</a:t>
            </a:fld>
            <a:endParaRPr lang="en-US" altLang="ja-JP"/>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975647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i="0" kern="1200" dirty="0">
                <a:solidFill>
                  <a:schemeClr val="tx1"/>
                </a:solidFill>
                <a:effectLst/>
                <a:latin typeface="+mn-lt"/>
                <a:ea typeface="+mn-ea"/>
                <a:cs typeface="+mn-cs"/>
              </a:rPr>
              <a:t>【</a:t>
            </a:r>
            <a:r>
              <a:rPr kumimoji="1" lang="ja-JP" altLang="en-US" sz="1200" b="1" i="0" kern="1200" dirty="0">
                <a:solidFill>
                  <a:schemeClr val="tx1"/>
                </a:solidFill>
                <a:effectLst/>
                <a:latin typeface="+mn-lt"/>
                <a:ea typeface="+mn-ea"/>
                <a:cs typeface="+mn-cs"/>
              </a:rPr>
              <a:t>医師を続けるモチベーションを失いました</a:t>
            </a:r>
            <a:r>
              <a:rPr kumimoji="1" lang="en-US" altLang="ja-JP" sz="1200" b="1" i="0" kern="1200" dirty="0">
                <a:solidFill>
                  <a:schemeClr val="tx1"/>
                </a:solidFill>
                <a:effectLst/>
                <a:latin typeface="+mn-lt"/>
                <a:ea typeface="+mn-ea"/>
                <a:cs typeface="+mn-cs"/>
              </a:rPr>
              <a:t>】Vol.1</a:t>
            </a:r>
          </a:p>
          <a:p>
            <a:r>
              <a:rPr kumimoji="1" lang="en-US" altLang="ja-JP" sz="1200" b="0" i="0" kern="1200" dirty="0">
                <a:solidFill>
                  <a:schemeClr val="tx1"/>
                </a:solidFill>
                <a:effectLst/>
                <a:latin typeface="+mn-lt"/>
                <a:ea typeface="+mn-ea"/>
                <a:cs typeface="+mn-cs"/>
              </a:rPr>
              <a:t>U35 2019</a:t>
            </a:r>
            <a:r>
              <a:rPr kumimoji="1" lang="ja-JP" altLang="en-US" sz="1200" b="0" i="0" kern="1200" dirty="0">
                <a:solidFill>
                  <a:schemeClr val="tx1"/>
                </a:solidFill>
                <a:effectLst/>
                <a:latin typeface="+mn-lt"/>
                <a:ea typeface="+mn-ea"/>
                <a:cs typeface="+mn-cs"/>
              </a:rPr>
              <a:t>年</a:t>
            </a:r>
            <a:r>
              <a:rPr kumimoji="1" lang="en-US" altLang="ja-JP" sz="1200" b="0" i="0" kern="1200" dirty="0">
                <a:solidFill>
                  <a:schemeClr val="tx1"/>
                </a:solidFill>
                <a:effectLst/>
                <a:latin typeface="+mn-lt"/>
                <a:ea typeface="+mn-ea"/>
                <a:cs typeface="+mn-cs"/>
              </a:rPr>
              <a:t>10</a:t>
            </a:r>
            <a:r>
              <a:rPr kumimoji="1" lang="ja-JP" altLang="en-US" sz="1200" b="0" i="0" kern="1200" dirty="0">
                <a:solidFill>
                  <a:schemeClr val="tx1"/>
                </a:solidFill>
                <a:effectLst/>
                <a:latin typeface="+mn-lt"/>
                <a:ea typeface="+mn-ea"/>
                <a:cs typeface="+mn-cs"/>
              </a:rPr>
              <a:t>月</a:t>
            </a:r>
            <a:r>
              <a:rPr kumimoji="1" lang="en-US" altLang="ja-JP" sz="1200" b="0" i="0" kern="1200" dirty="0">
                <a:solidFill>
                  <a:schemeClr val="tx1"/>
                </a:solidFill>
                <a:effectLst/>
                <a:latin typeface="+mn-lt"/>
                <a:ea typeface="+mn-ea"/>
                <a:cs typeface="+mn-cs"/>
              </a:rPr>
              <a:t>4</a:t>
            </a:r>
            <a:r>
              <a:rPr kumimoji="1" lang="ja-JP" altLang="en-US" sz="1200" b="0" i="0" kern="1200" dirty="0">
                <a:solidFill>
                  <a:schemeClr val="tx1"/>
                </a:solidFill>
                <a:effectLst/>
                <a:latin typeface="+mn-lt"/>
                <a:ea typeface="+mn-ea"/>
                <a:cs typeface="+mn-cs"/>
              </a:rPr>
              <a:t>日 </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金</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配信</a:t>
            </a:r>
            <a:r>
              <a:rPr kumimoji="1" lang="en-US" altLang="ja-JP" sz="1200" b="0" i="0" kern="1200" dirty="0">
                <a:solidFill>
                  <a:schemeClr val="tx1"/>
                </a:solidFill>
                <a:effectLst/>
                <a:latin typeface="+mn-lt"/>
                <a:ea typeface="+mn-ea"/>
                <a:cs typeface="+mn-cs"/>
              </a:rPr>
              <a:t>m3.com</a:t>
            </a:r>
            <a:r>
              <a:rPr kumimoji="1" lang="ja-JP" altLang="en-US" sz="1200" b="0" i="0" kern="1200" dirty="0">
                <a:solidFill>
                  <a:schemeClr val="tx1"/>
                </a:solidFill>
                <a:effectLst/>
                <a:latin typeface="+mn-lt"/>
                <a:ea typeface="+mn-ea"/>
                <a:cs typeface="+mn-cs"/>
              </a:rPr>
              <a:t>編集部「お悩み相談室」</a:t>
            </a:r>
            <a:endParaRPr lang="en-US" dirty="0">
              <a:hlinkClick r:id="rId3"/>
            </a:endParaRPr>
          </a:p>
          <a:p>
            <a:r>
              <a:rPr lang="en-US" dirty="0">
                <a:hlinkClick r:id="rId3"/>
              </a:rPr>
              <a:t>https://www.m3.com/news/general/700299</a:t>
            </a:r>
            <a:endParaRPr lang="en-US" dirty="0"/>
          </a:p>
          <a:p>
            <a:endParaRPr lang="en-US" dirty="0"/>
          </a:p>
        </p:txBody>
      </p:sp>
      <p:sp>
        <p:nvSpPr>
          <p:cNvPr id="4" name="スライド番号プレースホルダー 3"/>
          <p:cNvSpPr>
            <a:spLocks noGrp="1"/>
          </p:cNvSpPr>
          <p:nvPr>
            <p:ph type="sldNum" sz="quarter" idx="10"/>
          </p:nvPr>
        </p:nvSpPr>
        <p:spPr/>
        <p:txBody>
          <a:bodyPr/>
          <a:lstStyle/>
          <a:p>
            <a:fld id="{5CD6CC3F-938E-46BA-A617-970BE98AB8F8}" type="slidenum">
              <a:rPr lang="ja-JP" altLang="en-US" smtClean="0"/>
              <a:pPr/>
              <a:t>20</a:t>
            </a:fld>
            <a:endParaRPr lang="ja-JP" altLang="en-US"/>
          </a:p>
        </p:txBody>
      </p:sp>
    </p:spTree>
    <p:extLst>
      <p:ext uri="{BB962C8B-B14F-4D97-AF65-F5344CB8AC3E}">
        <p14:creationId xmlns:p14="http://schemas.microsoft.com/office/powerpoint/2010/main" val="3975360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i="0" kern="1200" dirty="0">
                <a:solidFill>
                  <a:schemeClr val="tx1"/>
                </a:solidFill>
                <a:effectLst/>
                <a:latin typeface="+mn-lt"/>
                <a:ea typeface="+mn-ea"/>
                <a:cs typeface="+mn-cs"/>
              </a:rPr>
              <a:t>【</a:t>
            </a:r>
            <a:r>
              <a:rPr kumimoji="1" lang="ja-JP" altLang="en-US" sz="1200" b="1" i="0" kern="1200" dirty="0">
                <a:solidFill>
                  <a:schemeClr val="tx1"/>
                </a:solidFill>
                <a:effectLst/>
                <a:latin typeface="+mn-lt"/>
                <a:ea typeface="+mn-ea"/>
                <a:cs typeface="+mn-cs"/>
              </a:rPr>
              <a:t>医師を続けるモチベーションを失いました</a:t>
            </a:r>
            <a:r>
              <a:rPr kumimoji="1" lang="en-US" altLang="ja-JP" sz="1200" b="1" i="0" kern="1200" dirty="0">
                <a:solidFill>
                  <a:schemeClr val="tx1"/>
                </a:solidFill>
                <a:effectLst/>
                <a:latin typeface="+mn-lt"/>
                <a:ea typeface="+mn-ea"/>
                <a:cs typeface="+mn-cs"/>
              </a:rPr>
              <a:t>】Vol.1</a:t>
            </a:r>
          </a:p>
          <a:p>
            <a:r>
              <a:rPr kumimoji="1" lang="en-US" altLang="ja-JP" sz="1200" b="0" i="0" kern="1200" dirty="0">
                <a:solidFill>
                  <a:schemeClr val="tx1"/>
                </a:solidFill>
                <a:effectLst/>
                <a:latin typeface="+mn-lt"/>
                <a:ea typeface="+mn-ea"/>
                <a:cs typeface="+mn-cs"/>
              </a:rPr>
              <a:t>U35 2019</a:t>
            </a:r>
            <a:r>
              <a:rPr kumimoji="1" lang="ja-JP" altLang="en-US" sz="1200" b="0" i="0" kern="1200" dirty="0">
                <a:solidFill>
                  <a:schemeClr val="tx1"/>
                </a:solidFill>
                <a:effectLst/>
                <a:latin typeface="+mn-lt"/>
                <a:ea typeface="+mn-ea"/>
                <a:cs typeface="+mn-cs"/>
              </a:rPr>
              <a:t>年</a:t>
            </a:r>
            <a:r>
              <a:rPr kumimoji="1" lang="en-US" altLang="ja-JP" sz="1200" b="0" i="0" kern="1200" dirty="0">
                <a:solidFill>
                  <a:schemeClr val="tx1"/>
                </a:solidFill>
                <a:effectLst/>
                <a:latin typeface="+mn-lt"/>
                <a:ea typeface="+mn-ea"/>
                <a:cs typeface="+mn-cs"/>
              </a:rPr>
              <a:t>10</a:t>
            </a:r>
            <a:r>
              <a:rPr kumimoji="1" lang="ja-JP" altLang="en-US" sz="1200" b="0" i="0" kern="1200" dirty="0">
                <a:solidFill>
                  <a:schemeClr val="tx1"/>
                </a:solidFill>
                <a:effectLst/>
                <a:latin typeface="+mn-lt"/>
                <a:ea typeface="+mn-ea"/>
                <a:cs typeface="+mn-cs"/>
              </a:rPr>
              <a:t>月</a:t>
            </a:r>
            <a:r>
              <a:rPr kumimoji="1" lang="en-US" altLang="ja-JP" sz="1200" b="0" i="0" kern="1200" dirty="0">
                <a:solidFill>
                  <a:schemeClr val="tx1"/>
                </a:solidFill>
                <a:effectLst/>
                <a:latin typeface="+mn-lt"/>
                <a:ea typeface="+mn-ea"/>
                <a:cs typeface="+mn-cs"/>
              </a:rPr>
              <a:t>4</a:t>
            </a:r>
            <a:r>
              <a:rPr kumimoji="1" lang="ja-JP" altLang="en-US" sz="1200" b="0" i="0" kern="1200" dirty="0">
                <a:solidFill>
                  <a:schemeClr val="tx1"/>
                </a:solidFill>
                <a:effectLst/>
                <a:latin typeface="+mn-lt"/>
                <a:ea typeface="+mn-ea"/>
                <a:cs typeface="+mn-cs"/>
              </a:rPr>
              <a:t>日 </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金</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配信</a:t>
            </a:r>
            <a:r>
              <a:rPr kumimoji="1" lang="en-US" altLang="ja-JP" sz="1200" b="0" i="0" kern="1200" dirty="0">
                <a:solidFill>
                  <a:schemeClr val="tx1"/>
                </a:solidFill>
                <a:effectLst/>
                <a:latin typeface="+mn-lt"/>
                <a:ea typeface="+mn-ea"/>
                <a:cs typeface="+mn-cs"/>
              </a:rPr>
              <a:t>m3.com</a:t>
            </a:r>
            <a:r>
              <a:rPr kumimoji="1" lang="ja-JP" altLang="en-US" sz="1200" b="0" i="0" kern="1200" dirty="0">
                <a:solidFill>
                  <a:schemeClr val="tx1"/>
                </a:solidFill>
                <a:effectLst/>
                <a:latin typeface="+mn-lt"/>
                <a:ea typeface="+mn-ea"/>
                <a:cs typeface="+mn-cs"/>
              </a:rPr>
              <a:t>編集部「お悩み相談室」</a:t>
            </a:r>
            <a:endParaRPr lang="en-US" dirty="0">
              <a:hlinkClick r:id="rId3"/>
            </a:endParaRPr>
          </a:p>
          <a:p>
            <a:r>
              <a:rPr lang="en-US" dirty="0">
                <a:hlinkClick r:id="rId3"/>
              </a:rPr>
              <a:t>https://www.m3.com/news/general/700299</a:t>
            </a:r>
            <a:endParaRPr lang="en-US" dirty="0"/>
          </a:p>
          <a:p>
            <a:endParaRPr lang="en-GB" dirty="0"/>
          </a:p>
        </p:txBody>
      </p:sp>
      <p:sp>
        <p:nvSpPr>
          <p:cNvPr id="4" name="スライド番号プレースホルダー 3"/>
          <p:cNvSpPr>
            <a:spLocks noGrp="1"/>
          </p:cNvSpPr>
          <p:nvPr>
            <p:ph type="sldNum" sz="quarter" idx="10"/>
          </p:nvPr>
        </p:nvSpPr>
        <p:spPr/>
        <p:txBody>
          <a:bodyPr/>
          <a:lstStyle/>
          <a:p>
            <a:fld id="{5CD6CC3F-938E-46BA-A617-970BE98AB8F8}" type="slidenum">
              <a:rPr lang="ja-JP" altLang="en-US" smtClean="0"/>
              <a:pPr/>
              <a:t>21</a:t>
            </a:fld>
            <a:endParaRPr lang="ja-JP" altLang="en-US"/>
          </a:p>
        </p:txBody>
      </p:sp>
    </p:spTree>
    <p:extLst>
      <p:ext uri="{BB962C8B-B14F-4D97-AF65-F5344CB8AC3E}">
        <p14:creationId xmlns:p14="http://schemas.microsoft.com/office/powerpoint/2010/main" val="1358313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1E7A6-3E90-48D0-81EE-BDBECAA8E32E}" type="slidenum">
              <a:rPr lang="en-US" altLang="ja-JP"/>
              <a:pPr/>
              <a:t>22</a:t>
            </a:fld>
            <a:endParaRPr lang="en-US" altLang="ja-JP"/>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ja-JP" altLang="en-US" dirty="0"/>
              <a:t>こういう高価なセット販売を押し付ける．</a:t>
            </a:r>
            <a:r>
              <a:rPr lang="ja-JP" altLang="en-US" dirty="0" err="1"/>
              <a:t>めちゃく</a:t>
            </a:r>
            <a:r>
              <a:rPr lang="ja-JP" altLang="en-US" dirty="0"/>
              <a:t>くちゃ高価なセット販売．私には絶対買えないと諦めてしまうけれど，これが買いたいって人がいるんですねえ．これが，せいぜいみなさんはビリーズブートキャンプでしょう．</a:t>
            </a:r>
          </a:p>
        </p:txBody>
      </p:sp>
    </p:spTree>
    <p:extLst>
      <p:ext uri="{BB962C8B-B14F-4D97-AF65-F5344CB8AC3E}">
        <p14:creationId xmlns:p14="http://schemas.microsoft.com/office/powerpoint/2010/main" val="3454562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228E6-29B4-4F6F-9AB4-471BA1521FAA}" type="slidenum">
              <a:rPr lang="en-US" altLang="ja-JP"/>
              <a:pPr/>
              <a:t>23</a:t>
            </a:fld>
            <a:endParaRPr lang="en-US" altLang="ja-JP"/>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4133870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1E7A6-3E90-48D0-81EE-BDBECAA8E32E}" type="slidenum">
              <a:rPr lang="en-US" altLang="ja-JP"/>
              <a:pPr/>
              <a:t>25</a:t>
            </a:fld>
            <a:endParaRPr lang="en-US" altLang="ja-JP"/>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ja-JP" altLang="en-US" dirty="0"/>
              <a:t>こういう高価なセット販売を押し付ける．</a:t>
            </a:r>
            <a:r>
              <a:rPr lang="ja-JP" altLang="en-US" dirty="0" err="1"/>
              <a:t>めちゃく</a:t>
            </a:r>
            <a:r>
              <a:rPr lang="ja-JP" altLang="en-US" dirty="0"/>
              <a:t>くちゃ高価なセット販売．私には絶対買えないと諦めてしまうけれど，これが買いたいって人がいるんですねえ．これが，せいぜいみなさんはビリーズブートキャンプでしょう．</a:t>
            </a:r>
          </a:p>
        </p:txBody>
      </p:sp>
    </p:spTree>
    <p:extLst>
      <p:ext uri="{BB962C8B-B14F-4D97-AF65-F5344CB8AC3E}">
        <p14:creationId xmlns:p14="http://schemas.microsoft.com/office/powerpoint/2010/main" val="1417079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36CE813A-B2C2-437E-92E7-FCC686833FEF}" type="slidenum">
              <a:rPr lang="en-US" altLang="ja-JP" smtClean="0">
                <a:latin typeface="Times New Roman" pitchFamily="18" charset="0"/>
                <a:ea typeface="ＭＳ Ｐゴシック" charset="-128"/>
              </a:rPr>
              <a:pPr/>
              <a:t>27</a:t>
            </a:fld>
            <a:endParaRPr lang="en-US" altLang="ja-JP">
              <a:latin typeface="Times New Roman" pitchFamily="18" charset="0"/>
              <a:ea typeface="ＭＳ Ｐゴシック" charset="-12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3904526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A464029-08FB-4556-A412-207BB8959939}" type="slidenum">
              <a:rPr lang="en-US" altLang="ja-JP"/>
              <a:pPr/>
              <a:t>30</a:t>
            </a:fld>
            <a:endParaRPr lang="en-US" altLang="ja-JP"/>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p>
        </p:txBody>
      </p:sp>
    </p:spTree>
    <p:extLst>
      <p:ext uri="{BB962C8B-B14F-4D97-AF65-F5344CB8AC3E}">
        <p14:creationId xmlns:p14="http://schemas.microsoft.com/office/powerpoint/2010/main" val="722115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CA9F444-3AED-44C0-979E-F3179A6D3033}" type="slidenum">
              <a:rPr lang="en-US" altLang="ja-JP"/>
              <a:pPr/>
              <a:t>31</a:t>
            </a:fld>
            <a:endParaRPr lang="en-US" altLang="ja-JP"/>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p>
        </p:txBody>
      </p:sp>
    </p:spTree>
    <p:extLst>
      <p:ext uri="{BB962C8B-B14F-4D97-AF65-F5344CB8AC3E}">
        <p14:creationId xmlns:p14="http://schemas.microsoft.com/office/powerpoint/2010/main" val="385111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178BD-5D40-0C96-2F59-2BF312D83433}"/>
            </a:ext>
          </a:extLst>
        </p:cNvPr>
        <p:cNvGrpSpPr/>
        <p:nvPr/>
      </p:nvGrpSpPr>
      <p:grpSpPr>
        <a:xfrm>
          <a:off x="0" y="0"/>
          <a:ext cx="0" cy="0"/>
          <a:chOff x="0" y="0"/>
          <a:chExt cx="0" cy="0"/>
        </a:xfrm>
      </p:grpSpPr>
      <p:sp>
        <p:nvSpPr>
          <p:cNvPr id="62466" name="Rectangle 7">
            <a:extLst>
              <a:ext uri="{FF2B5EF4-FFF2-40B4-BE49-F238E27FC236}">
                <a16:creationId xmlns:a16="http://schemas.microsoft.com/office/drawing/2014/main" id="{CC250606-6B11-11F2-A033-124617F03029}"/>
              </a:ext>
            </a:extLst>
          </p:cNvPr>
          <p:cNvSpPr>
            <a:spLocks noGrp="1" noChangeArrowheads="1"/>
          </p:cNvSpPr>
          <p:nvPr>
            <p:ph type="sldNum" sz="quarter" idx="5"/>
          </p:nvPr>
        </p:nvSpPr>
        <p:spPr bwMode="auto">
          <a:noFill/>
          <a:ln>
            <a:miter lim="800000"/>
            <a:headEnd/>
            <a:tailEnd/>
          </a:ln>
        </p:spPr>
        <p:txBody>
          <a:bodyPr/>
          <a:lstStyle/>
          <a:p>
            <a:fld id="{36CE813A-B2C2-437E-92E7-FCC686833FEF}" type="slidenum">
              <a:rPr lang="en-US" altLang="ja-JP" smtClean="0">
                <a:latin typeface="Times New Roman" pitchFamily="18" charset="0"/>
                <a:ea typeface="ＭＳ Ｐゴシック" charset="-128"/>
              </a:rPr>
              <a:pPr/>
              <a:t>2</a:t>
            </a:fld>
            <a:endParaRPr lang="en-US" altLang="ja-JP">
              <a:latin typeface="Times New Roman" pitchFamily="18" charset="0"/>
              <a:ea typeface="ＭＳ Ｐゴシック" charset="-128"/>
            </a:endParaRPr>
          </a:p>
        </p:txBody>
      </p:sp>
      <p:sp>
        <p:nvSpPr>
          <p:cNvPr id="62467" name="Rectangle 2">
            <a:extLst>
              <a:ext uri="{FF2B5EF4-FFF2-40B4-BE49-F238E27FC236}">
                <a16:creationId xmlns:a16="http://schemas.microsoft.com/office/drawing/2014/main" id="{6227961E-C28F-EF27-7295-EF9193E7417E}"/>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a:extLst>
              <a:ext uri="{FF2B5EF4-FFF2-40B4-BE49-F238E27FC236}">
                <a16:creationId xmlns:a16="http://schemas.microsoft.com/office/drawing/2014/main" id="{3679675D-C459-E1CE-AE7F-B2A58EFB485C}"/>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2330844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1DF041F-EADD-41A2-AB68-893D4FAE15C1}" type="slidenum">
              <a:rPr lang="en-US" altLang="ja-JP">
                <a:latin typeface="Times New Roman" panose="02020603050405020304" pitchFamily="18" charset="0"/>
              </a:rPr>
              <a:pPr/>
              <a:t>32</a:t>
            </a:fld>
            <a:endParaRPr lang="en-US" altLang="ja-JP">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bwMode="auto">
          <a:xfrm>
            <a:off x="939800" y="752475"/>
            <a:ext cx="4914900" cy="3686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Text Box 3"/>
          <p:cNvSpPr>
            <a:spLocks noGrp="1" noChangeArrowheads="1"/>
          </p:cNvSpPr>
          <p:nvPr>
            <p:ph type="body" idx="1"/>
          </p:nvPr>
        </p:nvSpPr>
        <p:spPr bwMode="auto">
          <a:xfrm>
            <a:off x="1036070" y="4728477"/>
            <a:ext cx="4727165" cy="3776392"/>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ja-JP" altLang="en-US"/>
              <a:t>絵の見方を変えると若い女性の後姿にも，老婆の横顔にも見える．どちらの見方が正しいか論争するのは無意味．不毛．無駄．お互いにそういう見方があると認めると，この絵に対する人々の行動の落しどころが見えてくる．例えば，どこに飾るとか，誰への贈り物にするとか，いくら値段をつけるとか．</a:t>
            </a:r>
          </a:p>
        </p:txBody>
      </p:sp>
    </p:spTree>
    <p:extLst>
      <p:ext uri="{BB962C8B-B14F-4D97-AF65-F5344CB8AC3E}">
        <p14:creationId xmlns:p14="http://schemas.microsoft.com/office/powerpoint/2010/main" val="3532580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D30778E-2A4A-4989-ADCE-3EF9E7997189}" type="slidenum">
              <a:rPr lang="en-US" altLang="ja-JP">
                <a:latin typeface="Times New Roman" panose="02020603050405020304" pitchFamily="18" charset="0"/>
              </a:rPr>
              <a:pPr/>
              <a:t>33</a:t>
            </a:fld>
            <a:endParaRPr lang="en-US" altLang="ja-JP">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p>
        </p:txBody>
      </p:sp>
    </p:spTree>
    <p:extLst>
      <p:ext uri="{BB962C8B-B14F-4D97-AF65-F5344CB8AC3E}">
        <p14:creationId xmlns:p14="http://schemas.microsoft.com/office/powerpoint/2010/main" val="1388655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D453B3B-0FA3-4B13-AE4E-0F8476457A94}" type="slidenum">
              <a:rPr lang="en-US" altLang="ja-JP"/>
              <a:pPr/>
              <a:t>34</a:t>
            </a:fld>
            <a:endParaRPr lang="en-US" altLang="ja-JP"/>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p>
        </p:txBody>
      </p:sp>
    </p:spTree>
    <p:extLst>
      <p:ext uri="{BB962C8B-B14F-4D97-AF65-F5344CB8AC3E}">
        <p14:creationId xmlns:p14="http://schemas.microsoft.com/office/powerpoint/2010/main" val="2673186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48028" y="9432993"/>
            <a:ext cx="294487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fld id="{15A0C897-1495-4EBF-9DC2-34EDE32F3741}" type="slidenum">
              <a:rPr lang="en-US" altLang="ja-JP" sz="1200">
                <a:latin typeface="Arial" panose="020B0604020202020204" pitchFamily="34" charset="0"/>
              </a:rPr>
              <a:pPr algn="r" eaLnBrk="1" hangingPunct="1"/>
              <a:t>35</a:t>
            </a:fld>
            <a:endParaRPr lang="en-US" altLang="ja-JP" sz="1200">
              <a:latin typeface="Arial" panose="020B0604020202020204" pitchFamily="34" charset="0"/>
            </a:endParaRPr>
          </a:p>
        </p:txBody>
      </p:sp>
      <p:sp>
        <p:nvSpPr>
          <p:cNvPr id="5427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276" name="Rectangle 3"/>
          <p:cNvSpPr>
            <a:spLocks noGrp="1" noChangeArrowheads="1"/>
          </p:cNvSpPr>
          <p:nvPr>
            <p:ph type="body" idx="1"/>
          </p:nvPr>
        </p:nvSpPr>
        <p:spPr bwMode="auto">
          <a:xfrm>
            <a:off x="906361" y="4717296"/>
            <a:ext cx="4981779" cy="4469689"/>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ja-JP" altLang="en-US"/>
              <a:t>排他的ではない。相手（患者、他の医療人）、状況によって使い分けているし、また、個人のキャリアでも変わる</a:t>
            </a:r>
          </a:p>
        </p:txBody>
      </p:sp>
    </p:spTree>
    <p:extLst>
      <p:ext uri="{BB962C8B-B14F-4D97-AF65-F5344CB8AC3E}">
        <p14:creationId xmlns:p14="http://schemas.microsoft.com/office/powerpoint/2010/main" val="3010450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853104-1668-462E-B3AC-E68869846906}" type="slidenum">
              <a:rPr lang="en-US" altLang="ja-JP"/>
              <a:pPr/>
              <a:t>36</a:t>
            </a:fld>
            <a:endParaRPr lang="en-US" altLang="ja-JP"/>
          </a:p>
        </p:txBody>
      </p:sp>
      <p:sp>
        <p:nvSpPr>
          <p:cNvPr id="58371"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2" name="Rectangle 1027"/>
          <p:cNvSpPr>
            <a:spLocks noGrp="1" noChangeArrowheads="1"/>
          </p:cNvSpPr>
          <p:nvPr>
            <p:ph type="body" idx="1"/>
          </p:nvPr>
        </p:nvSpPr>
        <p:spPr bwMode="auto">
          <a:xfrm>
            <a:off x="906361" y="4717296"/>
            <a:ext cx="4981779" cy="4469689"/>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ja-JP" altLang="en-US"/>
              <a:t>排他的ではない。相手（患者、他の医療人）、状況によって使い分けているし、また、個人のキャリアでも変わる</a:t>
            </a:r>
          </a:p>
        </p:txBody>
      </p:sp>
    </p:spTree>
    <p:extLst>
      <p:ext uri="{BB962C8B-B14F-4D97-AF65-F5344CB8AC3E}">
        <p14:creationId xmlns:p14="http://schemas.microsoft.com/office/powerpoint/2010/main" val="1794835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5E6519-9BAD-41F6-A7F1-D084BF9593CD}" type="slidenum">
              <a:rPr lang="en-US" altLang="ja-JP"/>
              <a:pPr/>
              <a:t>37</a:t>
            </a:fld>
            <a:endParaRPr lang="en-US" altLang="ja-JP"/>
          </a:p>
        </p:txBody>
      </p:sp>
      <p:sp>
        <p:nvSpPr>
          <p:cNvPr id="563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632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ja-JP" altLang="ja-JP"/>
          </a:p>
        </p:txBody>
      </p:sp>
    </p:spTree>
    <p:extLst>
      <p:ext uri="{BB962C8B-B14F-4D97-AF65-F5344CB8AC3E}">
        <p14:creationId xmlns:p14="http://schemas.microsoft.com/office/powerpoint/2010/main" val="851229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701FF-9DF8-7882-AC5E-4374382C61B2}"/>
            </a:ext>
          </a:extLst>
        </p:cNvPr>
        <p:cNvGrpSpPr/>
        <p:nvPr/>
      </p:nvGrpSpPr>
      <p:grpSpPr>
        <a:xfrm>
          <a:off x="0" y="0"/>
          <a:ext cx="0" cy="0"/>
          <a:chOff x="0" y="0"/>
          <a:chExt cx="0" cy="0"/>
        </a:xfrm>
      </p:grpSpPr>
      <p:sp>
        <p:nvSpPr>
          <p:cNvPr id="62466" name="Rectangle 7">
            <a:extLst>
              <a:ext uri="{FF2B5EF4-FFF2-40B4-BE49-F238E27FC236}">
                <a16:creationId xmlns:a16="http://schemas.microsoft.com/office/drawing/2014/main" id="{1476451A-26C7-6537-AE92-55F3630AE9D5}"/>
              </a:ext>
            </a:extLst>
          </p:cNvPr>
          <p:cNvSpPr>
            <a:spLocks noGrp="1" noChangeArrowheads="1"/>
          </p:cNvSpPr>
          <p:nvPr>
            <p:ph type="sldNum" sz="quarter" idx="5"/>
          </p:nvPr>
        </p:nvSpPr>
        <p:spPr bwMode="auto">
          <a:noFill/>
          <a:ln>
            <a:miter lim="800000"/>
            <a:headEnd/>
            <a:tailEnd/>
          </a:ln>
        </p:spPr>
        <p:txBody>
          <a:bodyPr/>
          <a:lstStyle/>
          <a:p>
            <a:fld id="{36CE813A-B2C2-437E-92E7-FCC686833FEF}" type="slidenum">
              <a:rPr lang="en-US" altLang="ja-JP" smtClean="0">
                <a:latin typeface="Times New Roman" pitchFamily="18" charset="0"/>
                <a:ea typeface="ＭＳ Ｐゴシック" charset="-128"/>
              </a:rPr>
              <a:pPr/>
              <a:t>39</a:t>
            </a:fld>
            <a:endParaRPr lang="en-US" altLang="ja-JP">
              <a:latin typeface="Times New Roman" pitchFamily="18" charset="0"/>
              <a:ea typeface="ＭＳ Ｐゴシック" charset="-128"/>
            </a:endParaRPr>
          </a:p>
        </p:txBody>
      </p:sp>
      <p:sp>
        <p:nvSpPr>
          <p:cNvPr id="62467" name="Rectangle 2">
            <a:extLst>
              <a:ext uri="{FF2B5EF4-FFF2-40B4-BE49-F238E27FC236}">
                <a16:creationId xmlns:a16="http://schemas.microsoft.com/office/drawing/2014/main" id="{69584318-7AFA-43B1-634B-D1323C8B14FD}"/>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a:extLst>
              <a:ext uri="{FF2B5EF4-FFF2-40B4-BE49-F238E27FC236}">
                <a16:creationId xmlns:a16="http://schemas.microsoft.com/office/drawing/2014/main" id="{700AA0E9-7E77-E719-64A7-43B24C487A20}"/>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1506001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CD6CC3F-938E-46BA-A617-970BE98AB8F8}" type="slidenum">
              <a:rPr lang="ja-JP" altLang="en-US" smtClean="0"/>
              <a:pPr/>
              <a:t>40</a:t>
            </a:fld>
            <a:endParaRPr lang="ja-JP" altLang="en-US"/>
          </a:p>
        </p:txBody>
      </p:sp>
    </p:spTree>
    <p:extLst>
      <p:ext uri="{BB962C8B-B14F-4D97-AF65-F5344CB8AC3E}">
        <p14:creationId xmlns:p14="http://schemas.microsoft.com/office/powerpoint/2010/main" val="10314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624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0EB1415-E093-46D6-8AB3-396AE4B203F7}" type="slidenum">
              <a:rPr lang="ja-JP" altLang="en-US"/>
              <a:pPr/>
              <a:t>4</a:t>
            </a:fld>
            <a:endParaRPr lang="ja-JP" altLang="en-US"/>
          </a:p>
        </p:txBody>
      </p:sp>
    </p:spTree>
    <p:extLst>
      <p:ext uri="{BB962C8B-B14F-4D97-AF65-F5344CB8AC3E}">
        <p14:creationId xmlns:p14="http://schemas.microsoft.com/office/powerpoint/2010/main" val="1560820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5CD6CC3F-938E-46BA-A617-970BE98AB8F8}" type="slidenum">
              <a:rPr lang="ja-JP" altLang="en-US" smtClean="0"/>
              <a:pPr/>
              <a:t>5</a:t>
            </a:fld>
            <a:endParaRPr lang="ja-JP" altLang="en-US"/>
          </a:p>
        </p:txBody>
      </p:sp>
    </p:spTree>
    <p:extLst>
      <p:ext uri="{BB962C8B-B14F-4D97-AF65-F5344CB8AC3E}">
        <p14:creationId xmlns:p14="http://schemas.microsoft.com/office/powerpoint/2010/main" val="3859193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6</a:t>
            </a:fld>
            <a:endParaRPr kumimoji="1" lang="ja-JP" altLang="en-US"/>
          </a:p>
        </p:txBody>
      </p:sp>
    </p:spTree>
    <p:extLst>
      <p:ext uri="{BB962C8B-B14F-4D97-AF65-F5344CB8AC3E}">
        <p14:creationId xmlns:p14="http://schemas.microsoft.com/office/powerpoint/2010/main" val="421261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2701D-4B5D-1A51-F449-B33B03B11EA9}"/>
            </a:ext>
          </a:extLst>
        </p:cNvPr>
        <p:cNvGrpSpPr/>
        <p:nvPr/>
      </p:nvGrpSpPr>
      <p:grpSpPr>
        <a:xfrm>
          <a:off x="0" y="0"/>
          <a:ext cx="0" cy="0"/>
          <a:chOff x="0" y="0"/>
          <a:chExt cx="0" cy="0"/>
        </a:xfrm>
      </p:grpSpPr>
      <p:sp>
        <p:nvSpPr>
          <p:cNvPr id="62466" name="Rectangle 7">
            <a:extLst>
              <a:ext uri="{FF2B5EF4-FFF2-40B4-BE49-F238E27FC236}">
                <a16:creationId xmlns:a16="http://schemas.microsoft.com/office/drawing/2014/main" id="{91CAC270-FF7E-F533-3B7B-20057A0BB1BE}"/>
              </a:ext>
            </a:extLst>
          </p:cNvPr>
          <p:cNvSpPr>
            <a:spLocks noGrp="1" noChangeArrowheads="1"/>
          </p:cNvSpPr>
          <p:nvPr>
            <p:ph type="sldNum" sz="quarter" idx="5"/>
          </p:nvPr>
        </p:nvSpPr>
        <p:spPr bwMode="auto">
          <a:noFill/>
          <a:ln>
            <a:miter lim="800000"/>
            <a:headEnd/>
            <a:tailEnd/>
          </a:ln>
        </p:spPr>
        <p:txBody>
          <a:bodyPr/>
          <a:lstStyle/>
          <a:p>
            <a:fld id="{36CE813A-B2C2-437E-92E7-FCC686833FEF}" type="slidenum">
              <a:rPr lang="en-US" altLang="ja-JP" smtClean="0">
                <a:latin typeface="Times New Roman" pitchFamily="18" charset="0"/>
                <a:ea typeface="ＭＳ Ｐゴシック" charset="-128"/>
              </a:rPr>
              <a:pPr/>
              <a:t>10</a:t>
            </a:fld>
            <a:endParaRPr lang="en-US" altLang="ja-JP">
              <a:latin typeface="Times New Roman" pitchFamily="18" charset="0"/>
              <a:ea typeface="ＭＳ Ｐゴシック" charset="-128"/>
            </a:endParaRPr>
          </a:p>
        </p:txBody>
      </p:sp>
      <p:sp>
        <p:nvSpPr>
          <p:cNvPr id="62467" name="Rectangle 2">
            <a:extLst>
              <a:ext uri="{FF2B5EF4-FFF2-40B4-BE49-F238E27FC236}">
                <a16:creationId xmlns:a16="http://schemas.microsoft.com/office/drawing/2014/main" id="{894EDA11-A808-1618-2CB3-EF5BE17AEBBD}"/>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a:extLst>
              <a:ext uri="{FF2B5EF4-FFF2-40B4-BE49-F238E27FC236}">
                <a16:creationId xmlns:a16="http://schemas.microsoft.com/office/drawing/2014/main" id="{88BC3DC5-9825-9769-766F-49B3C16CE6C9}"/>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1734349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36CE813A-B2C2-437E-92E7-FCC686833FEF}" type="slidenum">
              <a:rPr lang="en-US" altLang="ja-JP" smtClean="0">
                <a:latin typeface="Times New Roman" pitchFamily="18" charset="0"/>
                <a:ea typeface="ＭＳ Ｐゴシック" charset="-128"/>
              </a:rPr>
              <a:pPr/>
              <a:t>12</a:t>
            </a:fld>
            <a:endParaRPr lang="en-US" altLang="ja-JP">
              <a:latin typeface="Times New Roman" pitchFamily="18" charset="0"/>
              <a:ea typeface="ＭＳ Ｐゴシック" charset="-12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49069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68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BEF5B3E-B242-4D49-A10F-70396767C707}" type="slidenum">
              <a:rPr lang="ja-JP" altLang="en-US"/>
              <a:pPr/>
              <a:t>13</a:t>
            </a:fld>
            <a:endParaRPr lang="ja-JP" altLang="en-US"/>
          </a:p>
        </p:txBody>
      </p:sp>
    </p:spTree>
    <p:extLst>
      <p:ext uri="{BB962C8B-B14F-4D97-AF65-F5344CB8AC3E}">
        <p14:creationId xmlns:p14="http://schemas.microsoft.com/office/powerpoint/2010/main" val="291489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5CD6CC3F-938E-46BA-A617-970BE98AB8F8}" type="slidenum">
              <a:rPr lang="ja-JP" altLang="en-US" smtClean="0"/>
              <a:pPr/>
              <a:t>16</a:t>
            </a:fld>
            <a:endParaRPr lang="ja-JP" altLang="en-US"/>
          </a:p>
        </p:txBody>
      </p:sp>
    </p:spTree>
    <p:extLst>
      <p:ext uri="{BB962C8B-B14F-4D97-AF65-F5344CB8AC3E}">
        <p14:creationId xmlns:p14="http://schemas.microsoft.com/office/powerpoint/2010/main" val="2270204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93876BDC-2980-4C26-AD40-75EEF0981DE7}" type="datetimeFigureOut">
              <a:rPr lang="ja-JP" altLang="en-US"/>
              <a:pPr>
                <a:defRPr/>
              </a:pPr>
              <a:t>2025/9/22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AC3FA7B5-291B-4B32-B014-13D540B76ADF}" type="slidenum">
              <a:rPr lang="ja-JP" altLang="en-US"/>
              <a:pPr/>
              <a:t>‹#›</a:t>
            </a:fld>
            <a:endParaRPr lang="ja-JP" altLang="en-US"/>
          </a:p>
        </p:txBody>
      </p:sp>
    </p:spTree>
    <p:extLst>
      <p:ext uri="{BB962C8B-B14F-4D97-AF65-F5344CB8AC3E}">
        <p14:creationId xmlns:p14="http://schemas.microsoft.com/office/powerpoint/2010/main" val="1728088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6BD36FB-708F-41E9-8789-BC93AB5C39A6}" type="datetimeFigureOut">
              <a:rPr lang="ja-JP" altLang="en-US"/>
              <a:pPr>
                <a:defRPr/>
              </a:pPr>
              <a:t>2025/9/22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EFF5944C-6BB4-4417-9F54-64776D9D69BA}" type="slidenum">
              <a:rPr lang="ja-JP" altLang="en-US"/>
              <a:pPr/>
              <a:t>‹#›</a:t>
            </a:fld>
            <a:endParaRPr lang="ja-JP" altLang="en-US"/>
          </a:p>
        </p:txBody>
      </p:sp>
    </p:spTree>
    <p:extLst>
      <p:ext uri="{BB962C8B-B14F-4D97-AF65-F5344CB8AC3E}">
        <p14:creationId xmlns:p14="http://schemas.microsoft.com/office/powerpoint/2010/main" val="220615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0D4097A-26C0-40AC-9B5F-0F234CE37EAC}" type="datetimeFigureOut">
              <a:rPr lang="ja-JP" altLang="en-US"/>
              <a:pPr>
                <a:defRPr/>
              </a:pPr>
              <a:t>2025/9/22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5FE10BB5-E0A3-4033-A2D2-B6E0C6812FC4}" type="slidenum">
              <a:rPr lang="ja-JP" altLang="en-US"/>
              <a:pPr/>
              <a:t>‹#›</a:t>
            </a:fld>
            <a:endParaRPr lang="ja-JP" altLang="en-US"/>
          </a:p>
        </p:txBody>
      </p:sp>
    </p:spTree>
    <p:extLst>
      <p:ext uri="{BB962C8B-B14F-4D97-AF65-F5344CB8AC3E}">
        <p14:creationId xmlns:p14="http://schemas.microsoft.com/office/powerpoint/2010/main" val="359094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F8B7828-23C4-4546-B9CA-495017DC9891}" type="datetimeFigureOut">
              <a:rPr lang="ja-JP" altLang="en-US"/>
              <a:pPr>
                <a:defRPr/>
              </a:pPr>
              <a:t>2025/9/22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726C239A-9D3B-496A-A4A1-E896C311F54C}" type="slidenum">
              <a:rPr lang="ja-JP" altLang="en-US"/>
              <a:pPr/>
              <a:t>‹#›</a:t>
            </a:fld>
            <a:endParaRPr lang="ja-JP" altLang="en-US"/>
          </a:p>
        </p:txBody>
      </p:sp>
    </p:spTree>
    <p:extLst>
      <p:ext uri="{BB962C8B-B14F-4D97-AF65-F5344CB8AC3E}">
        <p14:creationId xmlns:p14="http://schemas.microsoft.com/office/powerpoint/2010/main" val="112911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D5D1E48-49C3-412D-A35C-4524226A79CC}" type="datetimeFigureOut">
              <a:rPr lang="ja-JP" altLang="en-US"/>
              <a:pPr>
                <a:defRPr/>
              </a:pPr>
              <a:t>2025/9/22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6F43BC21-BA65-4833-8E81-F1DA580F0598}" type="slidenum">
              <a:rPr lang="ja-JP" altLang="en-US"/>
              <a:pPr/>
              <a:t>‹#›</a:t>
            </a:fld>
            <a:endParaRPr lang="ja-JP" altLang="en-US"/>
          </a:p>
        </p:txBody>
      </p:sp>
    </p:spTree>
    <p:extLst>
      <p:ext uri="{BB962C8B-B14F-4D97-AF65-F5344CB8AC3E}">
        <p14:creationId xmlns:p14="http://schemas.microsoft.com/office/powerpoint/2010/main" val="208997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F8D5C842-9942-4630-82D5-9CD9E8A259AE}" type="datetimeFigureOut">
              <a:rPr lang="ja-JP" altLang="en-US"/>
              <a:pPr>
                <a:defRPr/>
              </a:pPr>
              <a:t>2025/9/22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BED5A7F-EFFB-40DA-90A9-C43D40BCC1CA}" type="slidenum">
              <a:rPr lang="ja-JP" altLang="en-US"/>
              <a:pPr/>
              <a:t>‹#›</a:t>
            </a:fld>
            <a:endParaRPr lang="ja-JP" altLang="en-US"/>
          </a:p>
        </p:txBody>
      </p:sp>
    </p:spTree>
    <p:extLst>
      <p:ext uri="{BB962C8B-B14F-4D97-AF65-F5344CB8AC3E}">
        <p14:creationId xmlns:p14="http://schemas.microsoft.com/office/powerpoint/2010/main" val="251349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E6DB84F4-BDBE-41B5-A5B9-E32DC0358D57}" type="datetimeFigureOut">
              <a:rPr lang="ja-JP" altLang="en-US"/>
              <a:pPr>
                <a:defRPr/>
              </a:pPr>
              <a:t>2025/9/22</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E98E7C91-0E79-46D8-BB0C-0129A3C77BBD}" type="slidenum">
              <a:rPr lang="ja-JP" altLang="en-US"/>
              <a:pPr/>
              <a:t>‹#›</a:t>
            </a:fld>
            <a:endParaRPr lang="ja-JP" altLang="en-US"/>
          </a:p>
        </p:txBody>
      </p:sp>
    </p:spTree>
    <p:extLst>
      <p:ext uri="{BB962C8B-B14F-4D97-AF65-F5344CB8AC3E}">
        <p14:creationId xmlns:p14="http://schemas.microsoft.com/office/powerpoint/2010/main" val="366686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D1AC1ECD-39EA-4B81-A92C-8228F1E81945}" type="datetimeFigureOut">
              <a:rPr lang="ja-JP" altLang="en-US"/>
              <a:pPr>
                <a:defRPr/>
              </a:pPr>
              <a:t>2025/9/22</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D02C7AFE-6445-4E9E-BCCC-F259494A8D2D}" type="slidenum">
              <a:rPr lang="ja-JP" altLang="en-US"/>
              <a:pPr/>
              <a:t>‹#›</a:t>
            </a:fld>
            <a:endParaRPr lang="ja-JP" altLang="en-US"/>
          </a:p>
        </p:txBody>
      </p:sp>
    </p:spTree>
    <p:extLst>
      <p:ext uri="{BB962C8B-B14F-4D97-AF65-F5344CB8AC3E}">
        <p14:creationId xmlns:p14="http://schemas.microsoft.com/office/powerpoint/2010/main" val="388207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C725D3C-A53F-425F-88DF-942F71FE197D}" type="datetimeFigureOut">
              <a:rPr lang="ja-JP" altLang="en-US"/>
              <a:pPr>
                <a:defRPr/>
              </a:pPr>
              <a:t>2025/9/22</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832C2E2B-982D-4F41-9CE3-53189C31CEED}" type="slidenum">
              <a:rPr lang="ja-JP" altLang="en-US"/>
              <a:pPr/>
              <a:t>‹#›</a:t>
            </a:fld>
            <a:endParaRPr lang="ja-JP" altLang="en-US"/>
          </a:p>
        </p:txBody>
      </p:sp>
    </p:spTree>
    <p:extLst>
      <p:ext uri="{BB962C8B-B14F-4D97-AF65-F5344CB8AC3E}">
        <p14:creationId xmlns:p14="http://schemas.microsoft.com/office/powerpoint/2010/main" val="204575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BB1BC51-0276-42DE-BED6-960BBEDA652D}" type="datetimeFigureOut">
              <a:rPr lang="ja-JP" altLang="en-US"/>
              <a:pPr>
                <a:defRPr/>
              </a:pPr>
              <a:t>2025/9/22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4233BF11-76FA-4155-A6D4-05949846A97D}" type="slidenum">
              <a:rPr lang="ja-JP" altLang="en-US"/>
              <a:pPr/>
              <a:t>‹#›</a:t>
            </a:fld>
            <a:endParaRPr lang="ja-JP" altLang="en-US"/>
          </a:p>
        </p:txBody>
      </p:sp>
    </p:spTree>
    <p:extLst>
      <p:ext uri="{BB962C8B-B14F-4D97-AF65-F5344CB8AC3E}">
        <p14:creationId xmlns:p14="http://schemas.microsoft.com/office/powerpoint/2010/main" val="350761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70A19C6-2617-4AB9-A7AB-8CB2B2561922}" type="datetimeFigureOut">
              <a:rPr lang="ja-JP" altLang="en-US"/>
              <a:pPr>
                <a:defRPr/>
              </a:pPr>
              <a:t>2025/9/22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70667175-8D09-4D03-9C7E-B837AE447199}" type="slidenum">
              <a:rPr lang="ja-JP" altLang="en-US"/>
              <a:pPr/>
              <a:t>‹#›</a:t>
            </a:fld>
            <a:endParaRPr lang="ja-JP" altLang="en-US"/>
          </a:p>
        </p:txBody>
      </p:sp>
    </p:spTree>
    <p:extLst>
      <p:ext uri="{BB962C8B-B14F-4D97-AF65-F5344CB8AC3E}">
        <p14:creationId xmlns:p14="http://schemas.microsoft.com/office/powerpoint/2010/main" val="151794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253F"/>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ea typeface="+mn-ea"/>
              </a:defRPr>
            </a:lvl1pPr>
          </a:lstStyle>
          <a:p>
            <a:pPr>
              <a:defRPr/>
            </a:pPr>
            <a:fld id="{0197D37F-D660-41EC-8534-158B75C228DC}" type="datetimeFigureOut">
              <a:rPr lang="ja-JP" altLang="en-US"/>
              <a:pPr>
                <a:defRPr/>
              </a:pPr>
              <a:t>2025/9/22</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fld id="{E91BDB3D-833F-4F0D-B5EA-1B031DFC4D93}"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89980CD6-7362-CF23-BEC6-53274DF6E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 y="1310558"/>
            <a:ext cx="9144000" cy="3169683"/>
          </a:xfrm>
          <a:prstGeom prst="rect">
            <a:avLst/>
          </a:prstGeom>
        </p:spPr>
      </p:pic>
      <p:sp>
        <p:nvSpPr>
          <p:cNvPr id="3075" name="タイトル 3"/>
          <p:cNvSpPr>
            <a:spLocks noGrp="1"/>
          </p:cNvSpPr>
          <p:nvPr>
            <p:ph type="title"/>
          </p:nvPr>
        </p:nvSpPr>
        <p:spPr>
          <a:xfrm>
            <a:off x="251520" y="158641"/>
            <a:ext cx="8784976" cy="994122"/>
          </a:xfrm>
        </p:spPr>
        <p:txBody>
          <a:bodyPr/>
          <a:lstStyle/>
          <a:p>
            <a:pPr eaLnBrk="1" hangingPunct="1"/>
            <a:r>
              <a:rPr lang="ja-JP" altLang="en-US" dirty="0"/>
              <a:t>講義資料のダウンロード</a:t>
            </a:r>
          </a:p>
        </p:txBody>
      </p:sp>
      <p:sp>
        <p:nvSpPr>
          <p:cNvPr id="5" name="コンテンツ プレースホルダ 4"/>
          <p:cNvSpPr>
            <a:spLocks noGrp="1"/>
          </p:cNvSpPr>
          <p:nvPr>
            <p:ph idx="1"/>
          </p:nvPr>
        </p:nvSpPr>
        <p:spPr>
          <a:xfrm>
            <a:off x="531538" y="4975912"/>
            <a:ext cx="8208912" cy="1080120"/>
          </a:xfrm>
        </p:spPr>
        <p:txBody>
          <a:bodyPr rtlCol="0">
            <a:normAutofit/>
          </a:bodyPr>
          <a:lstStyle/>
          <a:p>
            <a:pPr eaLnBrk="1" fontAlgn="auto" hangingPunct="1">
              <a:spcAft>
                <a:spcPts val="0"/>
              </a:spcAft>
              <a:defRPr/>
            </a:pPr>
            <a:r>
              <a:rPr lang="ja-JP" altLang="en-US" sz="2800" dirty="0"/>
              <a:t>公演（</a:t>
            </a:r>
            <a:r>
              <a:rPr lang="ja-JP" altLang="en-US" sz="2800" strike="dblStrike" dirty="0">
                <a:solidFill>
                  <a:srgbClr val="FF0000"/>
                </a:solidFill>
              </a:rPr>
              <a:t>講演</a:t>
            </a:r>
            <a:r>
              <a:rPr lang="ja-JP" altLang="en-US" sz="2800" dirty="0"/>
              <a:t>）スライド集</a:t>
            </a:r>
            <a:endParaRPr lang="en-US" altLang="ja-JP" sz="2800" dirty="0"/>
          </a:p>
          <a:p>
            <a:pPr eaLnBrk="1" fontAlgn="auto" hangingPunct="1">
              <a:spcAft>
                <a:spcPts val="0"/>
              </a:spcAft>
              <a:defRPr/>
            </a:pPr>
            <a:r>
              <a:rPr lang="ja-JP" altLang="en-US" sz="2800" dirty="0"/>
              <a:t>撮影録音録画・資料共有・居眠り全て自由</a:t>
            </a:r>
            <a:endParaRPr lang="en-US" altLang="ja-JP" sz="2800" dirty="0"/>
          </a:p>
        </p:txBody>
      </p:sp>
      <p:sp>
        <p:nvSpPr>
          <p:cNvPr id="8" name="円/楕円 7"/>
          <p:cNvSpPr/>
          <p:nvPr/>
        </p:nvSpPr>
        <p:spPr>
          <a:xfrm>
            <a:off x="3526762" y="1286963"/>
            <a:ext cx="2087563" cy="450391"/>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円/楕円 8"/>
          <p:cNvSpPr/>
          <p:nvPr/>
        </p:nvSpPr>
        <p:spPr>
          <a:xfrm>
            <a:off x="1510204" y="2629727"/>
            <a:ext cx="6120680" cy="72008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4890321" y="6074132"/>
            <a:ext cx="3876318" cy="52322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50" charset="-128"/>
                <a:cs typeface="+mn-cs"/>
              </a:rPr>
              <a:t>massie.ikeda@gmail.com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932CD-0A79-8BDB-0C0D-2F5880C36878}"/>
            </a:ext>
          </a:extLst>
        </p:cNvPr>
        <p:cNvGrpSpPr/>
        <p:nvPr/>
      </p:nvGrpSpPr>
      <p:grpSpPr>
        <a:xfrm>
          <a:off x="0" y="0"/>
          <a:ext cx="0" cy="0"/>
          <a:chOff x="0" y="0"/>
          <a:chExt cx="0" cy="0"/>
        </a:xfrm>
      </p:grpSpPr>
      <p:sp>
        <p:nvSpPr>
          <p:cNvPr id="29698" name="Rectangle 1026">
            <a:extLst>
              <a:ext uri="{FF2B5EF4-FFF2-40B4-BE49-F238E27FC236}">
                <a16:creationId xmlns:a16="http://schemas.microsoft.com/office/drawing/2014/main" id="{950E22F0-F24B-1769-6F14-C2E263CA6589}"/>
              </a:ext>
            </a:extLst>
          </p:cNvPr>
          <p:cNvSpPr>
            <a:spLocks noGrp="1" noChangeArrowheads="1"/>
          </p:cNvSpPr>
          <p:nvPr>
            <p:ph type="title"/>
          </p:nvPr>
        </p:nvSpPr>
        <p:spPr>
          <a:xfrm>
            <a:off x="251520" y="188640"/>
            <a:ext cx="8623622" cy="720080"/>
          </a:xfrm>
        </p:spPr>
        <p:txBody>
          <a:bodyPr>
            <a:normAutofit/>
          </a:bodyPr>
          <a:lstStyle/>
          <a:p>
            <a:pPr eaLnBrk="1" hangingPunct="1"/>
            <a:r>
              <a:rPr lang="ja-JP" altLang="en-US" sz="4000" dirty="0"/>
              <a:t>キャリアパスなんてどこにある</a:t>
            </a:r>
            <a:endParaRPr lang="en-US" altLang="ja-JP" sz="4000" dirty="0"/>
          </a:p>
        </p:txBody>
      </p:sp>
      <p:sp>
        <p:nvSpPr>
          <p:cNvPr id="3075" name="Rectangle 1027">
            <a:extLst>
              <a:ext uri="{FF2B5EF4-FFF2-40B4-BE49-F238E27FC236}">
                <a16:creationId xmlns:a16="http://schemas.microsoft.com/office/drawing/2014/main" id="{82C1AF70-2DFE-8E1E-D042-1DB34765D291}"/>
              </a:ext>
            </a:extLst>
          </p:cNvPr>
          <p:cNvSpPr>
            <a:spLocks noGrp="1" noChangeArrowheads="1"/>
          </p:cNvSpPr>
          <p:nvPr>
            <p:ph type="body" idx="1"/>
          </p:nvPr>
        </p:nvSpPr>
        <p:spPr>
          <a:xfrm>
            <a:off x="107504" y="1052736"/>
            <a:ext cx="8928992" cy="5554820"/>
          </a:xfrm>
        </p:spPr>
        <p:txBody>
          <a:bodyPr rtlCol="0">
            <a:normAutofit fontScale="85000" lnSpcReduction="10000"/>
          </a:bodyPr>
          <a:lstStyle/>
          <a:p>
            <a:pPr eaLnBrk="1" fontAlgn="auto" hangingPunct="1">
              <a:lnSpc>
                <a:spcPct val="90000"/>
              </a:lnSpc>
              <a:spcAft>
                <a:spcPts val="0"/>
              </a:spcAft>
              <a:buFont typeface="Arial" pitchFamily="34" charset="0"/>
              <a:buChar char="•"/>
              <a:defRPr/>
            </a:pPr>
            <a:r>
              <a:rPr lang="en-US" altLang="ja-JP" sz="2800" dirty="0"/>
              <a:t>1956</a:t>
            </a:r>
            <a:r>
              <a:rPr lang="ja-JP" altLang="en-US" sz="2800" dirty="0"/>
              <a:t>：東京は神田に生まれる（</a:t>
            </a:r>
            <a:r>
              <a:rPr lang="en-US" altLang="ja-JP" sz="2800" dirty="0"/>
              <a:t>69</a:t>
            </a:r>
            <a:r>
              <a:rPr lang="ja-JP" altLang="en-US" sz="2800" dirty="0"/>
              <a:t>年前）</a:t>
            </a:r>
            <a:endParaRPr lang="en-US" altLang="ja-JP" sz="2800" dirty="0"/>
          </a:p>
          <a:p>
            <a:pPr eaLnBrk="1" fontAlgn="auto" hangingPunct="1">
              <a:lnSpc>
                <a:spcPct val="90000"/>
              </a:lnSpc>
              <a:spcAft>
                <a:spcPts val="0"/>
              </a:spcAft>
              <a:buFont typeface="Arial" pitchFamily="34" charset="0"/>
              <a:buChar char="•"/>
              <a:defRPr/>
            </a:pPr>
            <a:r>
              <a:rPr lang="en-US" altLang="ja-JP" sz="2800" dirty="0"/>
              <a:t>1975</a:t>
            </a:r>
            <a:r>
              <a:rPr lang="ja-JP" altLang="en-US" sz="2800" dirty="0"/>
              <a:t>：都立墨田川高校（旧府立第七中学）卒業（</a:t>
            </a:r>
            <a:r>
              <a:rPr lang="en-US" altLang="ja-JP" sz="2800" dirty="0"/>
              <a:t>50</a:t>
            </a:r>
            <a:r>
              <a:rPr lang="ja-JP" altLang="en-US" sz="2800" dirty="0"/>
              <a:t>年前）</a:t>
            </a:r>
          </a:p>
          <a:p>
            <a:pPr eaLnBrk="1" fontAlgn="auto" hangingPunct="1">
              <a:lnSpc>
                <a:spcPct val="90000"/>
              </a:lnSpc>
              <a:spcAft>
                <a:spcPts val="0"/>
              </a:spcAft>
              <a:buFont typeface="Arial" pitchFamily="34" charset="0"/>
              <a:buChar char="•"/>
              <a:defRPr/>
            </a:pPr>
            <a:r>
              <a:rPr lang="en-US" altLang="ja-JP" sz="2800" dirty="0"/>
              <a:t>1976</a:t>
            </a:r>
            <a:r>
              <a:rPr lang="ja-JP" altLang="en-US" sz="2800" dirty="0"/>
              <a:t>：一浪後，東大理</a:t>
            </a:r>
            <a:r>
              <a:rPr lang="en-US" altLang="ja-JP" sz="2800" dirty="0"/>
              <a:t>Ⅰ</a:t>
            </a:r>
            <a:r>
              <a:rPr lang="ja-JP" altLang="en-US" sz="2800" dirty="0"/>
              <a:t>と医科歯科に合格：</a:t>
            </a:r>
            <a:r>
              <a:rPr lang="ja-JP" altLang="en-US" sz="2800" dirty="0">
                <a:solidFill>
                  <a:srgbClr val="FF0000"/>
                </a:solidFill>
              </a:rPr>
              <a:t>卒後は法医学志望</a:t>
            </a:r>
            <a:endParaRPr lang="en-US" altLang="ja-JP" sz="2800" dirty="0">
              <a:solidFill>
                <a:srgbClr val="FF0000"/>
              </a:solidFill>
            </a:endParaRPr>
          </a:p>
          <a:p>
            <a:pPr eaLnBrk="1" fontAlgn="auto" hangingPunct="1">
              <a:lnSpc>
                <a:spcPct val="90000"/>
              </a:lnSpc>
              <a:spcAft>
                <a:spcPts val="0"/>
              </a:spcAft>
              <a:defRPr/>
            </a:pPr>
            <a:r>
              <a:rPr lang="en-US" altLang="ja-JP" sz="2800" dirty="0">
                <a:solidFill>
                  <a:srgbClr val="FFFF00"/>
                </a:solidFill>
              </a:rPr>
              <a:t>1982: </a:t>
            </a:r>
            <a:r>
              <a:rPr lang="ja-JP" altLang="en-US" sz="2800" dirty="0">
                <a:solidFill>
                  <a:srgbClr val="FFFF00"/>
                </a:solidFill>
              </a:rPr>
              <a:t>内科（武蔵野日赤他）・後期研修（</a:t>
            </a:r>
            <a:r>
              <a:rPr lang="en-US" altLang="ja-JP" sz="2800" dirty="0">
                <a:solidFill>
                  <a:srgbClr val="FFFF00"/>
                </a:solidFill>
              </a:rPr>
              <a:t>NTT</a:t>
            </a:r>
            <a:r>
              <a:rPr lang="ja-JP" altLang="en-US" sz="2800" dirty="0">
                <a:solidFill>
                  <a:srgbClr val="FFFF00"/>
                </a:solidFill>
              </a:rPr>
              <a:t>東日本 神経内科）</a:t>
            </a:r>
            <a:endParaRPr lang="en-US" altLang="ja-JP" sz="2800" dirty="0">
              <a:solidFill>
                <a:srgbClr val="FFFF00"/>
              </a:solidFill>
            </a:endParaRPr>
          </a:p>
          <a:p>
            <a:pPr eaLnBrk="1" fontAlgn="auto" hangingPunct="1">
              <a:lnSpc>
                <a:spcPct val="90000"/>
              </a:lnSpc>
              <a:spcAft>
                <a:spcPts val="0"/>
              </a:spcAft>
              <a:defRPr/>
            </a:pPr>
            <a:r>
              <a:rPr lang="en-US" altLang="ja-JP" sz="2800" dirty="0">
                <a:solidFill>
                  <a:schemeClr val="accent2">
                    <a:lumMod val="40000"/>
                    <a:lumOff val="60000"/>
                  </a:schemeClr>
                </a:solidFill>
              </a:rPr>
              <a:t>1986</a:t>
            </a:r>
            <a:r>
              <a:rPr lang="ja-JP" altLang="en-US" sz="2800" dirty="0">
                <a:solidFill>
                  <a:schemeClr val="accent2">
                    <a:lumMod val="40000"/>
                    <a:lumOff val="60000"/>
                  </a:schemeClr>
                </a:solidFill>
              </a:rPr>
              <a:t>：国立精神神経研（不随意運動ミュータントマウス研究 </a:t>
            </a:r>
            <a:r>
              <a:rPr lang="en-US" altLang="ja-JP" sz="2800" dirty="0">
                <a:solidFill>
                  <a:schemeClr val="accent2">
                    <a:lumMod val="40000"/>
                    <a:lumOff val="60000"/>
                  </a:schemeClr>
                </a:solidFill>
              </a:rPr>
              <a:t>2</a:t>
            </a:r>
            <a:r>
              <a:rPr lang="ja-JP" altLang="en-US" sz="2800" dirty="0">
                <a:solidFill>
                  <a:schemeClr val="accent2">
                    <a:lumMod val="40000"/>
                    <a:lumOff val="60000"/>
                  </a:schemeClr>
                </a:solidFill>
              </a:rPr>
              <a:t>年）</a:t>
            </a:r>
            <a:endParaRPr lang="ja-JP" altLang="en-US" sz="2800" b="1" dirty="0">
              <a:solidFill>
                <a:schemeClr val="accent2">
                  <a:lumMod val="40000"/>
                  <a:lumOff val="60000"/>
                </a:schemeClr>
              </a:solidFill>
            </a:endParaRPr>
          </a:p>
          <a:p>
            <a:pPr eaLnBrk="1" fontAlgn="auto" hangingPunct="1">
              <a:lnSpc>
                <a:spcPct val="90000"/>
              </a:lnSpc>
              <a:spcAft>
                <a:spcPts val="0"/>
              </a:spcAft>
              <a:defRPr/>
            </a:pPr>
            <a:r>
              <a:rPr lang="en-US" altLang="ja-JP" sz="2800" dirty="0">
                <a:solidFill>
                  <a:srgbClr val="FFFF00"/>
                </a:solidFill>
              </a:rPr>
              <a:t>1988</a:t>
            </a:r>
            <a:r>
              <a:rPr lang="ja-JP" altLang="en-US" sz="2800" dirty="0">
                <a:solidFill>
                  <a:srgbClr val="FFFF00"/>
                </a:solidFill>
              </a:rPr>
              <a:t>：旭中央病院（内科専門医・神経内科専門医 </a:t>
            </a:r>
            <a:r>
              <a:rPr lang="en-US" altLang="ja-JP" sz="2800" dirty="0">
                <a:solidFill>
                  <a:srgbClr val="FFFF00"/>
                </a:solidFill>
              </a:rPr>
              <a:t>2</a:t>
            </a:r>
            <a:r>
              <a:rPr lang="ja-JP" altLang="en-US" sz="2800" dirty="0">
                <a:solidFill>
                  <a:srgbClr val="FFFF00"/>
                </a:solidFill>
              </a:rPr>
              <a:t>年）</a:t>
            </a:r>
            <a:endParaRPr lang="en-US" altLang="ja-JP" sz="2800" dirty="0">
              <a:solidFill>
                <a:srgbClr val="FFFF00"/>
              </a:solidFill>
            </a:endParaRPr>
          </a:p>
          <a:p>
            <a:pPr eaLnBrk="1" fontAlgn="auto" hangingPunct="1">
              <a:lnSpc>
                <a:spcPct val="90000"/>
              </a:lnSpc>
              <a:spcAft>
                <a:spcPts val="0"/>
              </a:spcAft>
              <a:defRPr/>
            </a:pPr>
            <a:r>
              <a:rPr lang="en-US" altLang="ja-JP" sz="2800" dirty="0">
                <a:solidFill>
                  <a:schemeClr val="accent2">
                    <a:lumMod val="40000"/>
                    <a:lumOff val="60000"/>
                  </a:schemeClr>
                </a:solidFill>
              </a:rPr>
              <a:t>1990</a:t>
            </a:r>
            <a:r>
              <a:rPr lang="ja-JP" altLang="en-US" sz="2800" dirty="0">
                <a:solidFill>
                  <a:schemeClr val="accent2">
                    <a:lumMod val="40000"/>
                    <a:lumOff val="60000"/>
                  </a:schemeClr>
                </a:solidFill>
              </a:rPr>
              <a:t>：</a:t>
            </a:r>
            <a:r>
              <a:rPr lang="en-US" altLang="ja-JP" sz="2800" dirty="0">
                <a:solidFill>
                  <a:schemeClr val="accent2">
                    <a:lumMod val="40000"/>
                    <a:lumOff val="60000"/>
                  </a:schemeClr>
                </a:solidFill>
              </a:rPr>
              <a:t>University of Glasgow</a:t>
            </a:r>
            <a:r>
              <a:rPr lang="ja-JP" altLang="en-US" sz="2800" dirty="0">
                <a:solidFill>
                  <a:schemeClr val="accent2">
                    <a:lumMod val="40000"/>
                    <a:lumOff val="60000"/>
                  </a:schemeClr>
                </a:solidFill>
              </a:rPr>
              <a:t>（アルツハイマー病死後脳研究 </a:t>
            </a:r>
            <a:r>
              <a:rPr lang="en-US" altLang="ja-JP" sz="2800" dirty="0">
                <a:solidFill>
                  <a:schemeClr val="accent2">
                    <a:lumMod val="40000"/>
                    <a:lumOff val="60000"/>
                  </a:schemeClr>
                </a:solidFill>
              </a:rPr>
              <a:t>2</a:t>
            </a:r>
            <a:r>
              <a:rPr lang="ja-JP" altLang="en-US" sz="2800" dirty="0">
                <a:solidFill>
                  <a:schemeClr val="accent2">
                    <a:lumMod val="40000"/>
                    <a:lumOff val="60000"/>
                  </a:schemeClr>
                </a:solidFill>
              </a:rPr>
              <a:t>年）</a:t>
            </a:r>
            <a:endParaRPr lang="en-US" altLang="ja-JP" sz="2800" dirty="0">
              <a:solidFill>
                <a:schemeClr val="accent2">
                  <a:lumMod val="40000"/>
                  <a:lumOff val="60000"/>
                </a:schemeClr>
              </a:solidFill>
            </a:endParaRPr>
          </a:p>
          <a:p>
            <a:pPr eaLnBrk="1" fontAlgn="auto" hangingPunct="1">
              <a:lnSpc>
                <a:spcPct val="90000"/>
              </a:lnSpc>
              <a:spcAft>
                <a:spcPts val="0"/>
              </a:spcAft>
              <a:defRPr/>
            </a:pPr>
            <a:r>
              <a:rPr lang="en-US" altLang="ja-JP" sz="2800" dirty="0">
                <a:solidFill>
                  <a:schemeClr val="accent2">
                    <a:lumMod val="40000"/>
                    <a:lumOff val="60000"/>
                  </a:schemeClr>
                </a:solidFill>
              </a:rPr>
              <a:t>1992</a:t>
            </a:r>
            <a:r>
              <a:rPr lang="ja-JP" altLang="en-US" sz="2800" dirty="0">
                <a:solidFill>
                  <a:schemeClr val="accent2">
                    <a:lumMod val="40000"/>
                    <a:lumOff val="60000"/>
                  </a:schemeClr>
                </a:solidFill>
              </a:rPr>
              <a:t>：東京医科歯科大学（神経細胞死，一酸化窒素研究</a:t>
            </a:r>
            <a:r>
              <a:rPr lang="en-US" altLang="ja-JP" sz="2800" dirty="0">
                <a:solidFill>
                  <a:schemeClr val="accent2">
                    <a:lumMod val="40000"/>
                    <a:lumOff val="60000"/>
                  </a:schemeClr>
                </a:solidFill>
              </a:rPr>
              <a:t> 1</a:t>
            </a:r>
            <a:r>
              <a:rPr lang="ja-JP" altLang="en-US" sz="2800" dirty="0">
                <a:solidFill>
                  <a:schemeClr val="accent2">
                    <a:lumMod val="40000"/>
                    <a:lumOff val="60000"/>
                  </a:schemeClr>
                </a:solidFill>
              </a:rPr>
              <a:t>年）</a:t>
            </a:r>
          </a:p>
          <a:p>
            <a:pPr eaLnBrk="1" fontAlgn="auto" hangingPunct="1">
              <a:lnSpc>
                <a:spcPct val="90000"/>
              </a:lnSpc>
              <a:spcAft>
                <a:spcPts val="0"/>
              </a:spcAft>
              <a:defRPr/>
            </a:pPr>
            <a:r>
              <a:rPr lang="en-US" altLang="ja-JP" sz="2800" dirty="0">
                <a:solidFill>
                  <a:srgbClr val="FFFF00"/>
                </a:solidFill>
              </a:rPr>
              <a:t>1993</a:t>
            </a:r>
            <a:r>
              <a:rPr lang="ja-JP" altLang="en-US" sz="2800" dirty="0">
                <a:solidFill>
                  <a:srgbClr val="FFFF00"/>
                </a:solidFill>
              </a:rPr>
              <a:t>：埼玉県立嵐山郷（知的障害 </a:t>
            </a:r>
            <a:r>
              <a:rPr lang="en-US" altLang="ja-JP" sz="2800" dirty="0">
                <a:solidFill>
                  <a:srgbClr val="FFFF00"/>
                </a:solidFill>
              </a:rPr>
              <a:t>6.5</a:t>
            </a:r>
            <a:r>
              <a:rPr lang="ja-JP" altLang="en-US" sz="2800" dirty="0">
                <a:solidFill>
                  <a:srgbClr val="FFFF00"/>
                </a:solidFill>
              </a:rPr>
              <a:t>年）</a:t>
            </a:r>
            <a:endParaRPr lang="en-US" altLang="ja-JP" sz="2800" dirty="0">
              <a:solidFill>
                <a:srgbClr val="FFFF00"/>
              </a:solidFill>
            </a:endParaRPr>
          </a:p>
          <a:p>
            <a:pPr eaLnBrk="1" fontAlgn="auto" hangingPunct="1">
              <a:lnSpc>
                <a:spcPct val="90000"/>
              </a:lnSpc>
              <a:spcAft>
                <a:spcPts val="0"/>
              </a:spcAft>
              <a:defRPr/>
            </a:pPr>
            <a:r>
              <a:rPr lang="en-US" altLang="ja-JP" sz="2800" dirty="0">
                <a:solidFill>
                  <a:srgbClr val="FFFF00"/>
                </a:solidFill>
              </a:rPr>
              <a:t>1999</a:t>
            </a:r>
            <a:r>
              <a:rPr lang="ja-JP" altLang="en-US" sz="2800" dirty="0">
                <a:solidFill>
                  <a:srgbClr val="FFFF00"/>
                </a:solidFill>
              </a:rPr>
              <a:t>：国立犀潟病院（新潟）（精神科・知的障害・</a:t>
            </a:r>
            <a:r>
              <a:rPr lang="ja-JP" altLang="en-US" sz="2800" dirty="0">
                <a:solidFill>
                  <a:srgbClr val="FF0000"/>
                </a:solidFill>
              </a:rPr>
              <a:t>病理</a:t>
            </a:r>
            <a:r>
              <a:rPr lang="ja-JP" altLang="en-US" sz="2800" dirty="0">
                <a:solidFill>
                  <a:srgbClr val="FFFF00"/>
                </a:solidFill>
              </a:rPr>
              <a:t> </a:t>
            </a:r>
            <a:r>
              <a:rPr lang="en-US" altLang="ja-JP" sz="2800" dirty="0">
                <a:solidFill>
                  <a:srgbClr val="FFFF00"/>
                </a:solidFill>
              </a:rPr>
              <a:t>3.5</a:t>
            </a:r>
            <a:r>
              <a:rPr lang="ja-JP" altLang="en-US" sz="2800" dirty="0">
                <a:solidFill>
                  <a:srgbClr val="FFFF00"/>
                </a:solidFill>
              </a:rPr>
              <a:t>年）</a:t>
            </a:r>
            <a:endParaRPr lang="en-US" altLang="ja-JP" sz="2800" dirty="0">
              <a:solidFill>
                <a:srgbClr val="FFFF00"/>
              </a:solidFill>
            </a:endParaRPr>
          </a:p>
          <a:p>
            <a:r>
              <a:rPr lang="en-US" altLang="ja-JP" sz="2800" dirty="0"/>
              <a:t>2002: </a:t>
            </a:r>
            <a:r>
              <a:rPr lang="en-GB" sz="2800" dirty="0"/>
              <a:t>BMJ 325(7368):800</a:t>
            </a:r>
            <a:r>
              <a:rPr lang="ja-JP" altLang="en-US" sz="2800" dirty="0"/>
              <a:t>（意識障害診断における血圧の意義）</a:t>
            </a:r>
            <a:endParaRPr lang="en-US" altLang="ja-JP" sz="2800" dirty="0"/>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2003</a:t>
            </a:r>
            <a:r>
              <a:rPr lang="ja-JP" altLang="en-US" sz="2800" dirty="0">
                <a:solidFill>
                  <a:schemeClr val="tx2">
                    <a:lumMod val="40000"/>
                    <a:lumOff val="60000"/>
                  </a:schemeClr>
                </a:solidFill>
              </a:rPr>
              <a:t>：厚労省・</a:t>
            </a:r>
            <a:r>
              <a:rPr lang="en-US" altLang="ja-JP" sz="2800" dirty="0">
                <a:solidFill>
                  <a:schemeClr val="tx2">
                    <a:lumMod val="40000"/>
                    <a:lumOff val="60000"/>
                  </a:schemeClr>
                </a:solidFill>
              </a:rPr>
              <a:t>PMDA</a:t>
            </a:r>
            <a:r>
              <a:rPr lang="ja-JP" altLang="en-US" sz="2800" dirty="0">
                <a:solidFill>
                  <a:schemeClr val="tx2">
                    <a:lumMod val="40000"/>
                    <a:lumOff val="60000"/>
                  </a:schemeClr>
                </a:solidFill>
              </a:rPr>
              <a:t>（薬事行政・新薬審査 </a:t>
            </a:r>
            <a:r>
              <a:rPr lang="en-US" altLang="ja-JP" sz="2800" dirty="0">
                <a:solidFill>
                  <a:schemeClr val="tx2">
                    <a:lumMod val="40000"/>
                    <a:lumOff val="60000"/>
                  </a:schemeClr>
                </a:solidFill>
              </a:rPr>
              <a:t>4.5</a:t>
            </a:r>
            <a:r>
              <a:rPr lang="ja-JP" altLang="en-US" sz="2800" dirty="0">
                <a:solidFill>
                  <a:schemeClr val="tx2">
                    <a:lumMod val="40000"/>
                    <a:lumOff val="60000"/>
                  </a:schemeClr>
                </a:solidFill>
              </a:rPr>
              <a:t>年）</a:t>
            </a:r>
            <a:endParaRPr lang="en-US" altLang="ja-JP" sz="2800" dirty="0">
              <a:solidFill>
                <a:schemeClr val="tx2">
                  <a:lumMod val="40000"/>
                  <a:lumOff val="60000"/>
                </a:schemeClr>
              </a:solidFill>
            </a:endParaRPr>
          </a:p>
          <a:p>
            <a:pPr eaLnBrk="1" fontAlgn="auto" hangingPunct="1">
              <a:lnSpc>
                <a:spcPct val="90000"/>
              </a:lnSpc>
              <a:spcAft>
                <a:spcPts val="0"/>
              </a:spcAft>
              <a:defRPr/>
            </a:pPr>
            <a:r>
              <a:rPr lang="en-US" altLang="ja-JP" sz="2800" dirty="0">
                <a:solidFill>
                  <a:srgbClr val="FFFF00"/>
                </a:solidFill>
              </a:rPr>
              <a:t>2007</a:t>
            </a:r>
            <a:r>
              <a:rPr lang="ja-JP" altLang="en-US" sz="2800" dirty="0">
                <a:solidFill>
                  <a:srgbClr val="FFFF00"/>
                </a:solidFill>
              </a:rPr>
              <a:t>：国立秩父学園（発達障害・知的障害 </a:t>
            </a:r>
            <a:r>
              <a:rPr lang="en-US" altLang="ja-JP" sz="2800" dirty="0">
                <a:solidFill>
                  <a:srgbClr val="FFFF00"/>
                </a:solidFill>
              </a:rPr>
              <a:t>1.5</a:t>
            </a:r>
            <a:r>
              <a:rPr lang="ja-JP" altLang="en-US" sz="2800" dirty="0">
                <a:solidFill>
                  <a:srgbClr val="FFFF00"/>
                </a:solidFill>
              </a:rPr>
              <a:t>年）</a:t>
            </a:r>
          </a:p>
          <a:p>
            <a:pPr eaLnBrk="1" fontAlgn="auto" hangingPunct="1">
              <a:lnSpc>
                <a:spcPct val="90000"/>
              </a:lnSpc>
              <a:spcAft>
                <a:spcPts val="0"/>
              </a:spcAft>
              <a:defRPr/>
            </a:pPr>
            <a:r>
              <a:rPr lang="en-US" altLang="ja-JP" sz="2800" dirty="0">
                <a:solidFill>
                  <a:schemeClr val="tx2">
                    <a:lumMod val="40000"/>
                    <a:lumOff val="60000"/>
                  </a:schemeClr>
                </a:solidFill>
              </a:rPr>
              <a:t>2008</a:t>
            </a:r>
            <a:r>
              <a:rPr lang="ja-JP" altLang="en-US" sz="2800" dirty="0">
                <a:solidFill>
                  <a:schemeClr val="tx2">
                    <a:lumMod val="40000"/>
                    <a:lumOff val="60000"/>
                  </a:schemeClr>
                </a:solidFill>
              </a:rPr>
              <a:t>：</a:t>
            </a:r>
            <a:r>
              <a:rPr lang="zh-CN" altLang="en-US" sz="2800" dirty="0">
                <a:solidFill>
                  <a:schemeClr val="tx2">
                    <a:lumMod val="40000"/>
                    <a:lumOff val="60000"/>
                  </a:schemeClr>
                </a:solidFill>
              </a:rPr>
              <a:t> </a:t>
            </a:r>
            <a:r>
              <a:rPr lang="zh-CN" altLang="en-US" sz="2800" dirty="0">
                <a:solidFill>
                  <a:schemeClr val="tx2">
                    <a:lumMod val="40000"/>
                    <a:lumOff val="60000"/>
                  </a:schemeClr>
                </a:solidFill>
                <a:latin typeface="ＭＳ ゴシック" panose="020B0609070205080204" pitchFamily="49" charset="-128"/>
                <a:ea typeface="ＭＳ ゴシック" panose="020B0609070205080204" pitchFamily="49" charset="-128"/>
              </a:rPr>
              <a:t>長崎大学教授</a:t>
            </a:r>
            <a:r>
              <a:rPr lang="ja-JP" altLang="en-US" sz="2800" dirty="0">
                <a:solidFill>
                  <a:schemeClr val="tx2">
                    <a:lumMod val="40000"/>
                    <a:lumOff val="60000"/>
                  </a:schemeClr>
                </a:solidFill>
                <a:latin typeface="ＭＳ ゴシック" panose="020B0609070205080204" pitchFamily="49" charset="-128"/>
                <a:ea typeface="ＭＳ ゴシック" panose="020B0609070205080204" pitchFamily="49" charset="-128"/>
              </a:rPr>
              <a:t>（ワクチン開発・医薬品評価学 </a:t>
            </a:r>
            <a:r>
              <a:rPr lang="en-US" altLang="ja-JP" sz="2800" dirty="0">
                <a:solidFill>
                  <a:schemeClr val="tx2">
                    <a:lumMod val="40000"/>
                    <a:lumOff val="60000"/>
                  </a:schemeClr>
                </a:solidFill>
              </a:rPr>
              <a:t>4.5</a:t>
            </a:r>
            <a:r>
              <a:rPr lang="ja-JP" altLang="en-US" sz="2800" dirty="0">
                <a:solidFill>
                  <a:schemeClr val="tx2">
                    <a:lumMod val="40000"/>
                    <a:lumOff val="60000"/>
                  </a:schemeClr>
                </a:solidFill>
              </a:rPr>
              <a:t>年）</a:t>
            </a:r>
            <a:r>
              <a:rPr lang="zh-CN" altLang="en-US" sz="2800" dirty="0">
                <a:solidFill>
                  <a:schemeClr val="tx2">
                    <a:lumMod val="40000"/>
                    <a:lumOff val="60000"/>
                  </a:schemeClr>
                </a:solidFill>
              </a:rPr>
              <a:t> </a:t>
            </a:r>
            <a:endParaRPr lang="en-US" altLang="ja-JP" sz="2800" dirty="0">
              <a:solidFill>
                <a:schemeClr val="tx2">
                  <a:lumMod val="40000"/>
                  <a:lumOff val="60000"/>
                </a:schemeClr>
              </a:solidFill>
              <a:latin typeface="Magneto" panose="04030805050802020D02" pitchFamily="82" charset="0"/>
            </a:endParaRPr>
          </a:p>
          <a:p>
            <a:pPr eaLnBrk="1" fontAlgn="auto" hangingPunct="1">
              <a:lnSpc>
                <a:spcPct val="90000"/>
              </a:lnSpc>
              <a:spcAft>
                <a:spcPts val="0"/>
              </a:spcAft>
              <a:defRPr/>
            </a:pPr>
            <a:r>
              <a:rPr lang="en-US" altLang="ja-JP" sz="2800" dirty="0">
                <a:solidFill>
                  <a:schemeClr val="tx2">
                    <a:lumMod val="40000"/>
                    <a:lumOff val="60000"/>
                  </a:schemeClr>
                </a:solidFill>
              </a:rPr>
              <a:t>2013</a:t>
            </a:r>
            <a:r>
              <a:rPr lang="ja-JP" altLang="en-US" sz="2800" dirty="0">
                <a:solidFill>
                  <a:schemeClr val="tx2">
                    <a:lumMod val="40000"/>
                    <a:lumOff val="60000"/>
                  </a:schemeClr>
                </a:solidFill>
              </a:rPr>
              <a:t>～現在：法務技官（医療事故訴訟・</a:t>
            </a:r>
            <a:r>
              <a:rPr lang="ja-JP" altLang="en-US" sz="2800" dirty="0">
                <a:solidFill>
                  <a:schemeClr val="tx2">
                    <a:lumMod val="40000"/>
                    <a:lumOff val="60000"/>
                  </a:schemeClr>
                </a:solidFill>
                <a:latin typeface="ＭＳ ゴシック" panose="020B0609070205080204" pitchFamily="49" charset="-128"/>
                <a:ea typeface="ＭＳ ゴシック" panose="020B0609070205080204" pitchFamily="49" charset="-128"/>
              </a:rPr>
              <a:t>医薬品評価学 </a:t>
            </a:r>
            <a:r>
              <a:rPr lang="en-US" altLang="ja-JP" sz="2800" dirty="0">
                <a:solidFill>
                  <a:schemeClr val="tx2">
                    <a:lumMod val="40000"/>
                    <a:lumOff val="60000"/>
                  </a:schemeClr>
                </a:solidFill>
              </a:rPr>
              <a:t>13</a:t>
            </a:r>
            <a:r>
              <a:rPr lang="ja-JP" altLang="en-US" sz="2800" dirty="0">
                <a:solidFill>
                  <a:schemeClr val="tx2">
                    <a:lumMod val="40000"/>
                    <a:lumOff val="60000"/>
                  </a:schemeClr>
                </a:solidFill>
              </a:rPr>
              <a:t>年目）</a:t>
            </a:r>
            <a:endParaRPr lang="en-US" altLang="ja-JP" sz="2800" dirty="0">
              <a:solidFill>
                <a:schemeClr val="tx2">
                  <a:lumMod val="40000"/>
                  <a:lumOff val="60000"/>
                </a:schemeClr>
              </a:solidFill>
              <a:latin typeface="Magneto" panose="04030805050802020D02" pitchFamily="82" charset="0"/>
            </a:endParaRPr>
          </a:p>
          <a:p>
            <a:pPr eaLnBrk="1" fontAlgn="auto" hangingPunct="1">
              <a:lnSpc>
                <a:spcPct val="90000"/>
              </a:lnSpc>
              <a:spcAft>
                <a:spcPts val="0"/>
              </a:spcAft>
              <a:defRPr/>
            </a:pPr>
            <a:endParaRPr lang="ja-JP" altLang="en-US" sz="2800" dirty="0"/>
          </a:p>
        </p:txBody>
      </p:sp>
      <p:sp>
        <p:nvSpPr>
          <p:cNvPr id="6" name="Rectangle 1026">
            <a:extLst>
              <a:ext uri="{FF2B5EF4-FFF2-40B4-BE49-F238E27FC236}">
                <a16:creationId xmlns:a16="http://schemas.microsoft.com/office/drawing/2014/main" id="{21DA2B6A-D94E-84DA-2FA8-8258C1D08837}"/>
              </a:ext>
            </a:extLst>
          </p:cNvPr>
          <p:cNvSpPr txBox="1">
            <a:spLocks noChangeArrowheads="1"/>
          </p:cNvSpPr>
          <p:nvPr/>
        </p:nvSpPr>
        <p:spPr bwMode="auto">
          <a:xfrm>
            <a:off x="154825" y="195144"/>
            <a:ext cx="8623622" cy="720080"/>
          </a:xfrm>
          <a:prstGeom prst="rect">
            <a:avLst/>
          </a:prstGeom>
          <a:solidFill>
            <a:schemeClr val="tx2">
              <a:lumMod val="50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pPr eaLnBrk="1" hangingPunct="1"/>
            <a:r>
              <a:rPr lang="ja-JP" altLang="en-US" sz="4000" dirty="0"/>
              <a:t>ずーっと「外様」だった</a:t>
            </a:r>
            <a:endParaRPr lang="en-US" altLang="ja-JP" sz="4000" dirty="0"/>
          </a:p>
        </p:txBody>
      </p:sp>
      <p:sp>
        <p:nvSpPr>
          <p:cNvPr id="7" name="Rectangle 1026">
            <a:extLst>
              <a:ext uri="{FF2B5EF4-FFF2-40B4-BE49-F238E27FC236}">
                <a16:creationId xmlns:a16="http://schemas.microsoft.com/office/drawing/2014/main" id="{7F735791-DA03-F90A-AE86-D8EB6B98A8AF}"/>
              </a:ext>
            </a:extLst>
          </p:cNvPr>
          <p:cNvSpPr txBox="1">
            <a:spLocks noChangeArrowheads="1"/>
          </p:cNvSpPr>
          <p:nvPr/>
        </p:nvSpPr>
        <p:spPr bwMode="auto">
          <a:xfrm>
            <a:off x="190520" y="181362"/>
            <a:ext cx="8623622" cy="720080"/>
          </a:xfrm>
          <a:prstGeom prst="rect">
            <a:avLst/>
          </a:prstGeom>
          <a:solidFill>
            <a:schemeClr val="tx2">
              <a:lumMod val="50000"/>
            </a:schemeClr>
          </a:solidFill>
          <a:ln>
            <a:noFill/>
          </a:ln>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pPr eaLnBrk="1" hangingPunct="1"/>
            <a:r>
              <a:rPr lang="ja-JP" altLang="en-US" sz="4000" dirty="0"/>
              <a:t>ただの一度も「主流派」にはならなかった</a:t>
            </a:r>
            <a:endParaRPr lang="en-US" altLang="ja-JP" sz="4000" dirty="0"/>
          </a:p>
        </p:txBody>
      </p:sp>
      <p:sp>
        <p:nvSpPr>
          <p:cNvPr id="8" name="Rectangle 1026">
            <a:extLst>
              <a:ext uri="{FF2B5EF4-FFF2-40B4-BE49-F238E27FC236}">
                <a16:creationId xmlns:a16="http://schemas.microsoft.com/office/drawing/2014/main" id="{DBCEC1A1-E491-4F3B-4145-766FEB58BBBF}"/>
              </a:ext>
            </a:extLst>
          </p:cNvPr>
          <p:cNvSpPr txBox="1">
            <a:spLocks noChangeArrowheads="1"/>
          </p:cNvSpPr>
          <p:nvPr/>
        </p:nvSpPr>
        <p:spPr bwMode="auto">
          <a:xfrm>
            <a:off x="190520" y="162794"/>
            <a:ext cx="8623622" cy="720080"/>
          </a:xfrm>
          <a:prstGeom prst="rect">
            <a:avLst/>
          </a:prstGeom>
          <a:solidFill>
            <a:schemeClr val="tx2">
              <a:lumMod val="50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pPr eaLnBrk="1" hangingPunct="1"/>
            <a:r>
              <a:rPr lang="ja-JP" altLang="en-US" sz="4000" dirty="0"/>
              <a:t>ジェットコースター</a:t>
            </a:r>
            <a:r>
              <a:rPr lang="en-US" altLang="ja-JP" sz="4000" dirty="0"/>
              <a:t>/</a:t>
            </a:r>
            <a:r>
              <a:rPr lang="ja-JP" altLang="en-US" sz="4000" dirty="0"/>
              <a:t>ブラウン運動</a:t>
            </a:r>
            <a:endParaRPr lang="en-US" altLang="ja-JP" sz="4000" dirty="0"/>
          </a:p>
        </p:txBody>
      </p:sp>
    </p:spTree>
    <p:extLst>
      <p:ext uri="{BB962C8B-B14F-4D97-AF65-F5344CB8AC3E}">
        <p14:creationId xmlns:p14="http://schemas.microsoft.com/office/powerpoint/2010/main" val="258033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700808"/>
            <a:ext cx="8712968" cy="3528392"/>
          </a:xfrm>
        </p:spPr>
        <p:txBody>
          <a:bodyPr/>
          <a:lstStyle/>
          <a:p>
            <a:r>
              <a:rPr lang="ja-JP" altLang="en-US" sz="4400" dirty="0">
                <a:solidFill>
                  <a:srgbClr val="FFFF00"/>
                </a:solidFill>
              </a:rPr>
              <a:t>医学部という名の職業訓練校で</a:t>
            </a:r>
            <a:endParaRPr lang="en-US" altLang="ja-JP" sz="4400" dirty="0">
              <a:solidFill>
                <a:srgbClr val="FFFF00"/>
              </a:solidFill>
            </a:endParaRPr>
          </a:p>
          <a:p>
            <a:r>
              <a:rPr lang="ja-JP" altLang="en-US" sz="4400" dirty="0"/>
              <a:t>名医原理主義教団</a:t>
            </a:r>
            <a:endParaRPr lang="en-US" altLang="ja-JP" sz="4400" dirty="0"/>
          </a:p>
          <a:p>
            <a:r>
              <a:rPr lang="ja-JP" altLang="en-US" sz="4400" dirty="0"/>
              <a:t>究極の生物兵器からの「カスハラ」</a:t>
            </a:r>
            <a:endParaRPr lang="en-US" altLang="ja-JP" sz="4400" dirty="0"/>
          </a:p>
          <a:p>
            <a:r>
              <a:rPr lang="ja-JP" altLang="en-US" sz="4400" dirty="0"/>
              <a:t>あるのはただ紆余曲折だけだった</a:t>
            </a:r>
            <a:endParaRPr lang="en-US" altLang="ja-JP" sz="4400" dirty="0"/>
          </a:p>
        </p:txBody>
      </p:sp>
      <p:sp>
        <p:nvSpPr>
          <p:cNvPr id="6" name="タイトル 1"/>
          <p:cNvSpPr>
            <a:spLocks noGrp="1"/>
          </p:cNvSpPr>
          <p:nvPr>
            <p:ph type="title"/>
          </p:nvPr>
        </p:nvSpPr>
        <p:spPr/>
        <p:txBody>
          <a:bodyPr/>
          <a:lstStyle/>
          <a:p>
            <a:r>
              <a:rPr kumimoji="1" lang="ja-JP" altLang="en-US" sz="4800" dirty="0"/>
              <a:t>キャリアパスという名の錯覚</a:t>
            </a:r>
          </a:p>
        </p:txBody>
      </p:sp>
      <p:sp>
        <p:nvSpPr>
          <p:cNvPr id="4" name="テキスト ボックス 3"/>
          <p:cNvSpPr txBox="1"/>
          <p:nvPr/>
        </p:nvSpPr>
        <p:spPr>
          <a:xfrm>
            <a:off x="899592" y="5817458"/>
            <a:ext cx="7183248" cy="707886"/>
          </a:xfrm>
          <a:prstGeom prst="rect">
            <a:avLst/>
          </a:prstGeom>
          <a:noFill/>
        </p:spPr>
        <p:txBody>
          <a:bodyPr wrap="none" rtlCol="0">
            <a:spAutoFit/>
          </a:bodyPr>
          <a:lstStyle/>
          <a:p>
            <a:r>
              <a:rPr lang="en-US" sz="4000" dirty="0">
                <a:solidFill>
                  <a:schemeClr val="bg1"/>
                </a:solidFill>
              </a:rPr>
              <a:t>Mail </a:t>
            </a:r>
            <a:r>
              <a:rPr lang="en-US" sz="4000" dirty="0" err="1">
                <a:solidFill>
                  <a:schemeClr val="bg1"/>
                </a:solidFill>
              </a:rPr>
              <a:t>to:massie.ikeda@gmail.com</a:t>
            </a:r>
            <a:endParaRPr lang="en-GB" sz="4000" dirty="0">
              <a:solidFill>
                <a:schemeClr val="bg1"/>
              </a:solidFill>
            </a:endParaRPr>
          </a:p>
        </p:txBody>
      </p:sp>
    </p:spTree>
    <p:extLst>
      <p:ext uri="{BB962C8B-B14F-4D97-AF65-F5344CB8AC3E}">
        <p14:creationId xmlns:p14="http://schemas.microsoft.com/office/powerpoint/2010/main" val="3633341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251520" y="188640"/>
            <a:ext cx="8623622" cy="720080"/>
          </a:xfrm>
        </p:spPr>
        <p:txBody>
          <a:bodyPr>
            <a:normAutofit/>
          </a:bodyPr>
          <a:lstStyle/>
          <a:p>
            <a:pPr eaLnBrk="1" hangingPunct="1"/>
            <a:r>
              <a:rPr lang="ja-JP" altLang="en-US" sz="4000" dirty="0"/>
              <a:t>キャリアパスなんてどこにある</a:t>
            </a:r>
            <a:endParaRPr lang="en-US" altLang="ja-JP" sz="4000" dirty="0"/>
          </a:p>
        </p:txBody>
      </p:sp>
      <p:sp>
        <p:nvSpPr>
          <p:cNvPr id="3075" name="Rectangle 1027"/>
          <p:cNvSpPr>
            <a:spLocks noGrp="1" noChangeArrowheads="1"/>
          </p:cNvSpPr>
          <p:nvPr>
            <p:ph type="body" idx="1"/>
          </p:nvPr>
        </p:nvSpPr>
        <p:spPr>
          <a:xfrm>
            <a:off x="107504" y="1052736"/>
            <a:ext cx="8928992" cy="1800200"/>
          </a:xfrm>
        </p:spPr>
        <p:txBody>
          <a:bodyPr rtlCol="0">
            <a:normAutofit/>
          </a:bodyPr>
          <a:lstStyle/>
          <a:p>
            <a:pPr eaLnBrk="1" fontAlgn="auto" hangingPunct="1">
              <a:lnSpc>
                <a:spcPct val="90000"/>
              </a:lnSpc>
              <a:spcAft>
                <a:spcPts val="0"/>
              </a:spcAft>
              <a:buFont typeface="Arial" pitchFamily="34" charset="0"/>
              <a:buChar char="•"/>
              <a:defRPr/>
            </a:pPr>
            <a:r>
              <a:rPr lang="en-US" altLang="ja-JP" sz="2400" dirty="0"/>
              <a:t>1956</a:t>
            </a:r>
            <a:r>
              <a:rPr lang="ja-JP" altLang="en-US" sz="2400" dirty="0"/>
              <a:t>：東京は神田に生まれる（</a:t>
            </a:r>
            <a:r>
              <a:rPr lang="en-US" altLang="ja-JP" sz="2400" dirty="0"/>
              <a:t>69</a:t>
            </a:r>
            <a:r>
              <a:rPr lang="ja-JP" altLang="en-US" sz="2400" dirty="0"/>
              <a:t>年前）</a:t>
            </a:r>
            <a:endParaRPr lang="en-US" altLang="ja-JP" sz="2400" dirty="0"/>
          </a:p>
          <a:p>
            <a:pPr eaLnBrk="1" fontAlgn="auto" hangingPunct="1">
              <a:lnSpc>
                <a:spcPct val="90000"/>
              </a:lnSpc>
              <a:spcAft>
                <a:spcPts val="0"/>
              </a:spcAft>
              <a:buFont typeface="Arial" pitchFamily="34" charset="0"/>
              <a:buChar char="•"/>
              <a:defRPr/>
            </a:pPr>
            <a:r>
              <a:rPr lang="en-US" altLang="ja-JP" sz="2400" dirty="0"/>
              <a:t>1975</a:t>
            </a:r>
            <a:r>
              <a:rPr lang="ja-JP" altLang="en-US" sz="2400" dirty="0"/>
              <a:t>：都立墨田川高校（旧府立第七中学）卒業（</a:t>
            </a:r>
            <a:r>
              <a:rPr lang="en-US" altLang="ja-JP" sz="2400" dirty="0"/>
              <a:t>50</a:t>
            </a:r>
            <a:r>
              <a:rPr lang="ja-JP" altLang="en-US" sz="2400" dirty="0"/>
              <a:t>年前）</a:t>
            </a:r>
          </a:p>
          <a:p>
            <a:pPr eaLnBrk="1" fontAlgn="auto" hangingPunct="1">
              <a:lnSpc>
                <a:spcPct val="90000"/>
              </a:lnSpc>
              <a:spcAft>
                <a:spcPts val="0"/>
              </a:spcAft>
              <a:buFont typeface="Arial" pitchFamily="34" charset="0"/>
              <a:buChar char="•"/>
              <a:defRPr/>
            </a:pPr>
            <a:r>
              <a:rPr lang="en-US" altLang="ja-JP" sz="2400" dirty="0"/>
              <a:t>1976</a:t>
            </a:r>
            <a:r>
              <a:rPr lang="ja-JP" altLang="en-US" sz="2400" dirty="0"/>
              <a:t>：一浪後，東大理</a:t>
            </a:r>
            <a:r>
              <a:rPr lang="en-US" altLang="ja-JP" sz="2400" dirty="0"/>
              <a:t>Ⅰ</a:t>
            </a:r>
            <a:r>
              <a:rPr lang="ja-JP" altLang="en-US" sz="2400" dirty="0"/>
              <a:t>と医科歯科に合格：</a:t>
            </a:r>
            <a:r>
              <a:rPr lang="ja-JP" altLang="en-US" sz="2400" dirty="0">
                <a:solidFill>
                  <a:srgbClr val="FF0000"/>
                </a:solidFill>
              </a:rPr>
              <a:t>卒後は法医学志望</a:t>
            </a:r>
            <a:endParaRPr lang="en-US" altLang="ja-JP" sz="2400" dirty="0">
              <a:solidFill>
                <a:srgbClr val="FF0000"/>
              </a:solidFill>
            </a:endParaRPr>
          </a:p>
          <a:p>
            <a:pPr eaLnBrk="1" fontAlgn="auto" hangingPunct="1">
              <a:lnSpc>
                <a:spcPct val="90000"/>
              </a:lnSpc>
              <a:spcAft>
                <a:spcPts val="0"/>
              </a:spcAft>
              <a:defRPr/>
            </a:pPr>
            <a:r>
              <a:rPr lang="en-US" altLang="ja-JP" sz="2400" dirty="0">
                <a:solidFill>
                  <a:srgbClr val="FFFF00"/>
                </a:solidFill>
              </a:rPr>
              <a:t>1982: </a:t>
            </a:r>
            <a:r>
              <a:rPr lang="ja-JP" altLang="en-US" sz="2400" dirty="0">
                <a:solidFill>
                  <a:srgbClr val="FFFF00"/>
                </a:solidFill>
              </a:rPr>
              <a:t>内科（武蔵野日赤他）・後期研修（</a:t>
            </a:r>
            <a:r>
              <a:rPr lang="en-US" altLang="ja-JP" sz="2400" dirty="0">
                <a:solidFill>
                  <a:srgbClr val="FFFF00"/>
                </a:solidFill>
              </a:rPr>
              <a:t>NTT</a:t>
            </a:r>
            <a:r>
              <a:rPr lang="ja-JP" altLang="en-US" sz="2400" dirty="0">
                <a:solidFill>
                  <a:srgbClr val="FFFF00"/>
                </a:solidFill>
              </a:rPr>
              <a:t>東日本 神経内科）</a:t>
            </a:r>
            <a:endParaRPr lang="en-US" altLang="ja-JP" sz="2400" dirty="0">
              <a:solidFill>
                <a:srgbClr val="FFFF00"/>
              </a:solidFill>
            </a:endParaRPr>
          </a:p>
          <a:p>
            <a:pPr eaLnBrk="1" fontAlgn="auto" hangingPunct="1">
              <a:lnSpc>
                <a:spcPct val="90000"/>
              </a:lnSpc>
              <a:spcAft>
                <a:spcPts val="0"/>
              </a:spcAft>
              <a:defRPr/>
            </a:pPr>
            <a:endParaRPr lang="ja-JP" altLang="en-US" sz="2400" dirty="0"/>
          </a:p>
        </p:txBody>
      </p:sp>
      <p:sp>
        <p:nvSpPr>
          <p:cNvPr id="6" name="Rectangle 1026"/>
          <p:cNvSpPr txBox="1">
            <a:spLocks noChangeArrowheads="1"/>
          </p:cNvSpPr>
          <p:nvPr/>
        </p:nvSpPr>
        <p:spPr bwMode="auto">
          <a:xfrm>
            <a:off x="154825" y="195144"/>
            <a:ext cx="8623622" cy="720080"/>
          </a:xfrm>
          <a:prstGeom prst="rect">
            <a:avLst/>
          </a:prstGeom>
          <a:solidFill>
            <a:schemeClr val="tx2">
              <a:lumMod val="50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pPr eaLnBrk="1" hangingPunct="1"/>
            <a:r>
              <a:rPr lang="ja-JP" altLang="en-US" sz="4000" dirty="0"/>
              <a:t>ずーっと「外様」だった</a:t>
            </a:r>
            <a:endParaRPr lang="en-US" altLang="ja-JP" sz="4000" dirty="0"/>
          </a:p>
        </p:txBody>
      </p:sp>
      <p:sp>
        <p:nvSpPr>
          <p:cNvPr id="7" name="Rectangle 1026"/>
          <p:cNvSpPr txBox="1">
            <a:spLocks noChangeArrowheads="1"/>
          </p:cNvSpPr>
          <p:nvPr/>
        </p:nvSpPr>
        <p:spPr bwMode="auto">
          <a:xfrm>
            <a:off x="190520" y="181362"/>
            <a:ext cx="8623622" cy="720080"/>
          </a:xfrm>
          <a:prstGeom prst="rect">
            <a:avLst/>
          </a:prstGeom>
          <a:solidFill>
            <a:schemeClr val="tx2">
              <a:lumMod val="50000"/>
            </a:schemeClr>
          </a:solidFill>
          <a:ln>
            <a:noFill/>
          </a:ln>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pPr eaLnBrk="1" hangingPunct="1"/>
            <a:r>
              <a:rPr lang="ja-JP" altLang="en-US" sz="4000" dirty="0"/>
              <a:t>ただの一度も「主流派」にはならなかった</a:t>
            </a:r>
            <a:endParaRPr lang="en-US" altLang="ja-JP" sz="4000" dirty="0"/>
          </a:p>
        </p:txBody>
      </p:sp>
      <p:sp>
        <p:nvSpPr>
          <p:cNvPr id="8" name="Rectangle 1026"/>
          <p:cNvSpPr txBox="1">
            <a:spLocks noChangeArrowheads="1"/>
          </p:cNvSpPr>
          <p:nvPr/>
        </p:nvSpPr>
        <p:spPr bwMode="auto">
          <a:xfrm>
            <a:off x="190520" y="162794"/>
            <a:ext cx="8623622" cy="720080"/>
          </a:xfrm>
          <a:prstGeom prst="rect">
            <a:avLst/>
          </a:prstGeom>
          <a:solidFill>
            <a:schemeClr val="tx2">
              <a:lumMod val="50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pPr eaLnBrk="1" hangingPunct="1"/>
            <a:r>
              <a:rPr lang="ja-JP" altLang="en-US" sz="4000" dirty="0"/>
              <a:t>卒後研修まで</a:t>
            </a:r>
            <a:endParaRPr lang="en-US" altLang="ja-JP" sz="4000" dirty="0"/>
          </a:p>
        </p:txBody>
      </p:sp>
    </p:spTree>
    <p:extLst>
      <p:ext uri="{BB962C8B-B14F-4D97-AF65-F5344CB8AC3E}">
        <p14:creationId xmlns:p14="http://schemas.microsoft.com/office/powerpoint/2010/main" val="201378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179512" y="274638"/>
            <a:ext cx="8712968" cy="850900"/>
          </a:xfrm>
        </p:spPr>
        <p:txBody>
          <a:bodyPr/>
          <a:lstStyle/>
          <a:p>
            <a:pPr eaLnBrk="1" hangingPunct="1"/>
            <a:r>
              <a:rPr lang="ja-JP" altLang="en-US" sz="4000" dirty="0"/>
              <a:t>学部学生時代</a:t>
            </a:r>
          </a:p>
        </p:txBody>
      </p:sp>
      <p:sp>
        <p:nvSpPr>
          <p:cNvPr id="3" name="コンテンツ プレースホルダー 2"/>
          <p:cNvSpPr>
            <a:spLocks noGrp="1"/>
          </p:cNvSpPr>
          <p:nvPr>
            <p:ph idx="1"/>
          </p:nvPr>
        </p:nvSpPr>
        <p:spPr>
          <a:xfrm>
            <a:off x="348965" y="1340768"/>
            <a:ext cx="8374062" cy="5400228"/>
          </a:xfrm>
        </p:spPr>
        <p:txBody>
          <a:bodyPr rtlCol="0">
            <a:normAutofit lnSpcReduction="10000"/>
          </a:bodyPr>
          <a:lstStyle/>
          <a:p>
            <a:pPr eaLnBrk="1" fontAlgn="auto" hangingPunct="1">
              <a:spcAft>
                <a:spcPts val="0"/>
              </a:spcAft>
              <a:defRPr/>
            </a:pPr>
            <a:r>
              <a:rPr lang="ja-JP" altLang="en-US" dirty="0">
                <a:solidFill>
                  <a:srgbClr val="FFFF00"/>
                </a:solidFill>
              </a:rPr>
              <a:t>医者という職業のリスクを毛嫌い</a:t>
            </a:r>
            <a:endParaRPr lang="en-US" altLang="ja-JP" dirty="0">
              <a:solidFill>
                <a:srgbClr val="FFFF00"/>
              </a:solidFill>
            </a:endParaRPr>
          </a:p>
          <a:p>
            <a:pPr eaLnBrk="1" fontAlgn="auto" hangingPunct="1">
              <a:spcAft>
                <a:spcPts val="0"/>
              </a:spcAft>
              <a:defRPr/>
            </a:pPr>
            <a:r>
              <a:rPr lang="ja-JP" altLang="en-US" dirty="0"/>
              <a:t>「人助けをしたい」と公言して憚らない連中を馬鹿にしていた＆羨ましかった</a:t>
            </a:r>
            <a:endParaRPr lang="en-US" altLang="ja-JP" dirty="0"/>
          </a:p>
          <a:p>
            <a:pPr eaLnBrk="1" fontAlgn="auto" hangingPunct="1">
              <a:spcAft>
                <a:spcPts val="0"/>
              </a:spcAft>
              <a:defRPr/>
            </a:pPr>
            <a:r>
              <a:rPr lang="ja-JP" altLang="en-US" dirty="0"/>
              <a:t>自分は</a:t>
            </a:r>
            <a:r>
              <a:rPr lang="ja-JP" altLang="en-US" dirty="0">
                <a:solidFill>
                  <a:srgbClr val="FFFF00"/>
                </a:solidFill>
              </a:rPr>
              <a:t>命と金のやりとりなんてやくざな商売</a:t>
            </a:r>
            <a:r>
              <a:rPr lang="ja-JP" altLang="en-US" dirty="0"/>
              <a:t>には向いていないと思っていた</a:t>
            </a:r>
            <a:endParaRPr lang="en-US" altLang="ja-JP" dirty="0"/>
          </a:p>
          <a:p>
            <a:pPr eaLnBrk="1" fontAlgn="auto" hangingPunct="1">
              <a:spcAft>
                <a:spcPts val="0"/>
              </a:spcAft>
              <a:defRPr/>
            </a:pPr>
            <a:r>
              <a:rPr lang="ja-JP" altLang="en-US" dirty="0"/>
              <a:t>患者さんの転帰は</a:t>
            </a:r>
            <a:r>
              <a:rPr lang="ja-JP" altLang="en-US" dirty="0">
                <a:solidFill>
                  <a:srgbClr val="FFFF00"/>
                </a:solidFill>
              </a:rPr>
              <a:t>期待通りに行かない場合の方が多い</a:t>
            </a:r>
            <a:r>
              <a:rPr lang="ja-JP" altLang="en-US" dirty="0"/>
              <a:t>ことを改めて学んだ</a:t>
            </a:r>
            <a:endParaRPr lang="en-US" altLang="ja-JP" dirty="0"/>
          </a:p>
          <a:p>
            <a:pPr eaLnBrk="1" fontAlgn="auto" hangingPunct="1">
              <a:spcAft>
                <a:spcPts val="0"/>
              </a:spcAft>
              <a:defRPr/>
            </a:pPr>
            <a:r>
              <a:rPr lang="ja-JP" altLang="en-US" dirty="0"/>
              <a:t>だから卒後への不安感で一杯だった</a:t>
            </a:r>
            <a:endParaRPr lang="en-US" altLang="ja-JP" dirty="0"/>
          </a:p>
          <a:p>
            <a:pPr eaLnBrk="1" fontAlgn="auto" hangingPunct="1">
              <a:spcAft>
                <a:spcPts val="0"/>
              </a:spcAft>
              <a:defRPr/>
            </a:pPr>
            <a:r>
              <a:rPr lang="ja-JP" altLang="en-US" dirty="0">
                <a:solidFill>
                  <a:srgbClr val="FFFF00"/>
                </a:solidFill>
              </a:rPr>
              <a:t>生きている人間と事故と裁判とを恐れていた</a:t>
            </a:r>
            <a:endParaRPr lang="en-US" altLang="ja-JP" dirty="0">
              <a:solidFill>
                <a:srgbClr val="FFFF00"/>
              </a:solidFill>
            </a:endParaRPr>
          </a:p>
          <a:p>
            <a:pPr eaLnBrk="1" fontAlgn="auto" hangingPunct="1">
              <a:spcAft>
                <a:spcPts val="0"/>
              </a:spcAft>
              <a:defRPr/>
            </a:pPr>
            <a:r>
              <a:rPr lang="ja-JP" altLang="en-US" dirty="0"/>
              <a:t>卒後の進路は法医学と決めていた</a:t>
            </a:r>
          </a:p>
        </p:txBody>
      </p:sp>
    </p:spTree>
    <p:extLst>
      <p:ext uri="{BB962C8B-B14F-4D97-AF65-F5344CB8AC3E}">
        <p14:creationId xmlns:p14="http://schemas.microsoft.com/office/powerpoint/2010/main" val="274245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2760310"/>
            <a:ext cx="5760640" cy="3785652"/>
          </a:xfrm>
          <a:prstGeom prst="rect">
            <a:avLst/>
          </a:prstGeom>
          <a:noFill/>
        </p:spPr>
        <p:txBody>
          <a:bodyPr wrap="square" rtlCol="0">
            <a:spAutoFit/>
          </a:bodyPr>
          <a:lstStyle/>
          <a:p>
            <a:r>
              <a:rPr lang="ja-JP" altLang="en-US" sz="2400" dirty="0">
                <a:solidFill>
                  <a:srgbClr val="FFFF00"/>
                </a:solidFill>
              </a:rPr>
              <a:t>映画 「コンカッション」 </a:t>
            </a:r>
            <a:r>
              <a:rPr lang="en-US" altLang="ja-JP" sz="2400" dirty="0">
                <a:solidFill>
                  <a:srgbClr val="FFFF00"/>
                </a:solidFill>
              </a:rPr>
              <a:t>/CONCUSSION/ </a:t>
            </a:r>
            <a:r>
              <a:rPr lang="ja-JP" altLang="en-US" sz="2400" dirty="0">
                <a:solidFill>
                  <a:srgbClr val="FFFF00"/>
                </a:solidFill>
              </a:rPr>
              <a:t>アメフト業界の隠蔽を暴露する法医学者の物語</a:t>
            </a:r>
            <a:endParaRPr lang="en-US" altLang="ja-JP" sz="2400" dirty="0">
              <a:solidFill>
                <a:srgbClr val="FFFF00"/>
              </a:solidFill>
            </a:endParaRPr>
          </a:p>
          <a:p>
            <a:r>
              <a:rPr lang="ja-JP" altLang="en-US" sz="2400" dirty="0">
                <a:solidFill>
                  <a:schemeClr val="bg1"/>
                </a:solidFill>
              </a:rPr>
              <a:t>アメリカンフットボールの</a:t>
            </a:r>
            <a:r>
              <a:rPr lang="en-US" altLang="ja-JP" sz="2400" dirty="0">
                <a:solidFill>
                  <a:schemeClr val="bg1"/>
                </a:solidFill>
              </a:rPr>
              <a:t>NFL</a:t>
            </a:r>
            <a:r>
              <a:rPr lang="ja-JP" altLang="en-US" sz="2400" dirty="0">
                <a:solidFill>
                  <a:schemeClr val="bg1"/>
                </a:solidFill>
              </a:rPr>
              <a:t>（ナショナル・フットボール・リーグ）を引退した花形選手の変死解剖に携わり、頭部タックルが原因である脳の病気</a:t>
            </a:r>
            <a:r>
              <a:rPr lang="en-US" altLang="ja-JP" sz="2400" dirty="0">
                <a:solidFill>
                  <a:schemeClr val="bg1"/>
                </a:solidFill>
              </a:rPr>
              <a:t>CTE</a:t>
            </a:r>
            <a:r>
              <a:rPr lang="ja-JP" altLang="en-US" sz="2400" dirty="0">
                <a:solidFill>
                  <a:schemeClr val="bg1"/>
                </a:solidFill>
              </a:rPr>
              <a:t>を発見、論文を発表。熱狂的、国民的スポーツ故、絶大な権力、絶大な経済効果を持つ</a:t>
            </a:r>
            <a:r>
              <a:rPr lang="en-US" altLang="ja-JP" sz="2400" dirty="0">
                <a:solidFill>
                  <a:schemeClr val="bg1"/>
                </a:solidFill>
              </a:rPr>
              <a:t>NFL</a:t>
            </a:r>
            <a:r>
              <a:rPr lang="ja-JP" altLang="en-US" sz="2400" dirty="0">
                <a:solidFill>
                  <a:schemeClr val="bg1"/>
                </a:solidFill>
              </a:rPr>
              <a:t>はそれを全否定し、ベネット・オマル医師とその周辺に圧力をかけていくが・・・（</a:t>
            </a:r>
            <a:r>
              <a:rPr lang="en-US" altLang="ja-JP" sz="2400" dirty="0">
                <a:solidFill>
                  <a:schemeClr val="bg1"/>
                </a:solidFill>
              </a:rPr>
              <a:t>2015</a:t>
            </a:r>
            <a:r>
              <a:rPr lang="ja-JP" altLang="en-US" sz="2400" dirty="0">
                <a:solidFill>
                  <a:schemeClr val="bg1"/>
                </a:solidFill>
              </a:rPr>
              <a:t>年　公開）</a:t>
            </a:r>
            <a:endParaRPr lang="en-GB" sz="2400" dirty="0">
              <a:solidFill>
                <a:schemeClr val="bg1"/>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535" y="4581128"/>
            <a:ext cx="2952328" cy="2214246"/>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04664"/>
            <a:ext cx="5895764" cy="2106234"/>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467" y="116632"/>
            <a:ext cx="2592288" cy="4368108"/>
          </a:xfrm>
          <a:prstGeom prst="rect">
            <a:avLst/>
          </a:prstGeom>
        </p:spPr>
      </p:pic>
    </p:spTree>
    <p:extLst>
      <p:ext uri="{BB962C8B-B14F-4D97-AF65-F5344CB8AC3E}">
        <p14:creationId xmlns:p14="http://schemas.microsoft.com/office/powerpoint/2010/main" val="89298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1412776"/>
            <a:ext cx="8496944" cy="4989928"/>
          </a:xfrm>
        </p:spPr>
        <p:txBody>
          <a:bodyPr/>
          <a:lstStyle/>
          <a:p>
            <a:r>
              <a:rPr kumimoji="1" lang="ja-JP" altLang="en-US" sz="3600" dirty="0"/>
              <a:t>生きている人間と関わりたくない</a:t>
            </a:r>
            <a:endParaRPr kumimoji="1" lang="en-US" altLang="ja-JP" sz="3600" dirty="0"/>
          </a:p>
          <a:p>
            <a:pPr lvl="1"/>
            <a:r>
              <a:rPr kumimoji="1" lang="ja-JP" altLang="en-US" sz="3200" dirty="0"/>
              <a:t>競争が嫌→人気のメジャー科はどれも嫌</a:t>
            </a:r>
            <a:endParaRPr kumimoji="1" lang="en-US" altLang="ja-JP" sz="3200" dirty="0"/>
          </a:p>
          <a:p>
            <a:pPr lvl="1"/>
            <a:r>
              <a:rPr kumimoji="1" lang="ja-JP" altLang="en-US" sz="3200" dirty="0"/>
              <a:t>手先も不器用→婦人科，眼耳鼻・・どれも嫌</a:t>
            </a:r>
            <a:endParaRPr kumimoji="1" lang="en-US" altLang="ja-JP" sz="3200" dirty="0"/>
          </a:p>
          <a:p>
            <a:pPr lvl="1"/>
            <a:r>
              <a:rPr kumimoji="1" lang="ja-JP" altLang="en-US" sz="3200" dirty="0"/>
              <a:t>わからないことをわかった風に言う奴も嫌</a:t>
            </a:r>
            <a:endParaRPr kumimoji="1" lang="en-US" altLang="ja-JP" sz="3200" dirty="0"/>
          </a:p>
          <a:p>
            <a:pPr lvl="1"/>
            <a:r>
              <a:rPr kumimoji="1" lang="ja-JP" altLang="en-US" sz="3200" dirty="0"/>
              <a:t>「病気を治す」なんて嘘をつく奴も嫌</a:t>
            </a:r>
            <a:endParaRPr kumimoji="1" lang="en-US" altLang="ja-JP" sz="3200" dirty="0"/>
          </a:p>
          <a:p>
            <a:pPr lvl="1"/>
            <a:r>
              <a:rPr kumimoji="1" lang="ja-JP" altLang="en-US" sz="3200" dirty="0"/>
              <a:t>「臨床べったり」では</a:t>
            </a:r>
            <a:r>
              <a:rPr kumimoji="1" lang="ja-JP" altLang="en-US" sz="3200" dirty="0">
                <a:solidFill>
                  <a:srgbClr val="FFFF00"/>
                </a:solidFill>
              </a:rPr>
              <a:t>「逃げ道」</a:t>
            </a:r>
            <a:r>
              <a:rPr kumimoji="1" lang="ja-JP" altLang="en-US" sz="3200" dirty="0"/>
              <a:t>がなくなる</a:t>
            </a:r>
            <a:endParaRPr kumimoji="1" lang="en-US" altLang="ja-JP" sz="3200" dirty="0"/>
          </a:p>
          <a:p>
            <a:pPr lvl="1"/>
            <a:r>
              <a:rPr kumimoji="1" lang="ja-JP" altLang="en-US" sz="3200" dirty="0">
                <a:solidFill>
                  <a:srgbClr val="FFFF00"/>
                </a:solidFill>
              </a:rPr>
              <a:t>医師免許を使って臨床以外の世界に関わる</a:t>
            </a:r>
            <a:endParaRPr kumimoji="1" lang="en-US" altLang="ja-JP" sz="3200" dirty="0">
              <a:solidFill>
                <a:srgbClr val="FFFF00"/>
              </a:solidFill>
            </a:endParaRPr>
          </a:p>
          <a:p>
            <a:r>
              <a:rPr kumimoji="1" lang="ja-JP" altLang="en-US" sz="3600" dirty="0"/>
              <a:t>御遺体を相手に仕事をしたかったが・・・</a:t>
            </a:r>
            <a:endParaRPr kumimoji="1" lang="en-US" altLang="ja-JP" sz="3600" dirty="0"/>
          </a:p>
        </p:txBody>
      </p:sp>
      <p:sp>
        <p:nvSpPr>
          <p:cNvPr id="4" name="タイトル 3"/>
          <p:cNvSpPr>
            <a:spLocks noGrp="1"/>
          </p:cNvSpPr>
          <p:nvPr>
            <p:ph type="title"/>
          </p:nvPr>
        </p:nvSpPr>
        <p:spPr>
          <a:xfrm>
            <a:off x="457200" y="274638"/>
            <a:ext cx="8229600" cy="900738"/>
          </a:xfrm>
        </p:spPr>
        <p:txBody>
          <a:bodyPr/>
          <a:lstStyle/>
          <a:p>
            <a:r>
              <a:rPr lang="ja-JP" altLang="en-US" dirty="0"/>
              <a:t>学生時代からひねくれ（？）者</a:t>
            </a:r>
            <a:endParaRPr lang="en-GB" dirty="0"/>
          </a:p>
        </p:txBody>
      </p:sp>
    </p:spTree>
    <p:extLst>
      <p:ext uri="{BB962C8B-B14F-4D97-AF65-F5344CB8AC3E}">
        <p14:creationId xmlns:p14="http://schemas.microsoft.com/office/powerpoint/2010/main" val="241039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642194"/>
          </a:xfrm>
        </p:spPr>
        <p:txBody>
          <a:bodyPr/>
          <a:lstStyle/>
          <a:p>
            <a:r>
              <a:rPr lang="ja-JP" altLang="en-US" dirty="0"/>
              <a:t>そんな私と職業訓練校</a:t>
            </a:r>
            <a:br>
              <a:rPr lang="en-US" altLang="ja-JP" dirty="0"/>
            </a:br>
            <a:r>
              <a:rPr lang="ja-JP" altLang="en-US" sz="3200" dirty="0">
                <a:latin typeface="+mn-ea"/>
                <a:ea typeface="+mn-ea"/>
              </a:rPr>
              <a:t>社会性のない人間でも</a:t>
            </a:r>
            <a:r>
              <a:rPr lang="en-US" altLang="ja-JP" sz="3200" dirty="0">
                <a:latin typeface="+mn-ea"/>
                <a:ea typeface="+mn-ea"/>
              </a:rPr>
              <a:t>OK?</a:t>
            </a:r>
            <a:r>
              <a:rPr lang="ja-JP" altLang="en-US" sz="3200" dirty="0">
                <a:latin typeface="+mn-ea"/>
                <a:ea typeface="+mn-ea"/>
              </a:rPr>
              <a:t>→ではなかった</a:t>
            </a:r>
            <a:endParaRPr lang="en-GB" sz="3200" dirty="0">
              <a:latin typeface="+mn-ea"/>
              <a:ea typeface="+mn-ea"/>
            </a:endParaRPr>
          </a:p>
        </p:txBody>
      </p:sp>
      <p:sp>
        <p:nvSpPr>
          <p:cNvPr id="3" name="コンテンツ プレースホルダー 2"/>
          <p:cNvSpPr>
            <a:spLocks noGrp="1"/>
          </p:cNvSpPr>
          <p:nvPr>
            <p:ph idx="1"/>
          </p:nvPr>
        </p:nvSpPr>
        <p:spPr>
          <a:xfrm>
            <a:off x="287524" y="1933505"/>
            <a:ext cx="8676964" cy="4536504"/>
          </a:xfrm>
        </p:spPr>
        <p:txBody>
          <a:bodyPr/>
          <a:lstStyle/>
          <a:p>
            <a:r>
              <a:rPr lang="ja-JP" altLang="en-US" dirty="0"/>
              <a:t>人との対話が苦手だった私</a:t>
            </a:r>
            <a:endParaRPr lang="en-US" altLang="ja-JP" dirty="0"/>
          </a:p>
          <a:p>
            <a:r>
              <a:rPr lang="ja-JP" altLang="en-US" dirty="0"/>
              <a:t>だからそんな職業訓練校が性に合っていた？</a:t>
            </a:r>
            <a:endParaRPr lang="en-US" altLang="ja-JP" dirty="0"/>
          </a:p>
          <a:p>
            <a:r>
              <a:rPr lang="ja-JP" altLang="en-US" dirty="0"/>
              <a:t>いずれにせよ，在学中は苦労知らず</a:t>
            </a:r>
            <a:r>
              <a:rPr lang="ja-JP" altLang="en-US" dirty="0" err="1"/>
              <a:t>だった</a:t>
            </a:r>
            <a:endParaRPr lang="en-US" altLang="ja-JP" dirty="0"/>
          </a:p>
          <a:p>
            <a:r>
              <a:rPr lang="ja-JP" altLang="en-US" dirty="0"/>
              <a:t>問題は卒後だった</a:t>
            </a:r>
            <a:endParaRPr lang="en-US" altLang="ja-JP" dirty="0"/>
          </a:p>
          <a:p>
            <a:r>
              <a:rPr lang="ja-JP" altLang="en-US" dirty="0"/>
              <a:t>いきなり臨床の現実に突き落とされる</a:t>
            </a:r>
            <a:endParaRPr lang="en-US" altLang="ja-JP" dirty="0"/>
          </a:p>
          <a:p>
            <a:r>
              <a:rPr lang="ja-JP" altLang="en-US" dirty="0"/>
              <a:t>もちろん事実として存在していたが取り組むべき問題として意識されていなかった問題の数々</a:t>
            </a:r>
            <a:endParaRPr lang="en-GB" dirty="0"/>
          </a:p>
          <a:p>
            <a:pPr lvl="1"/>
            <a:r>
              <a:rPr lang="ja-JP" altLang="en-US" dirty="0"/>
              <a:t>パワハラ，働き方改革，過労死，医療事故訴訟</a:t>
            </a:r>
            <a:endParaRPr lang="en-US" altLang="ja-JP" dirty="0"/>
          </a:p>
        </p:txBody>
      </p:sp>
    </p:spTree>
    <p:extLst>
      <p:ext uri="{BB962C8B-B14F-4D97-AF65-F5344CB8AC3E}">
        <p14:creationId xmlns:p14="http://schemas.microsoft.com/office/powerpoint/2010/main" val="2384785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700808"/>
            <a:ext cx="8712968" cy="3744416"/>
          </a:xfrm>
        </p:spPr>
        <p:txBody>
          <a:bodyPr/>
          <a:lstStyle/>
          <a:p>
            <a:r>
              <a:rPr lang="ja-JP" altLang="en-US" sz="4400" dirty="0"/>
              <a:t>医学部という名の職業訓練校で</a:t>
            </a:r>
            <a:endParaRPr lang="en-US" altLang="ja-JP" sz="4400" dirty="0"/>
          </a:p>
          <a:p>
            <a:r>
              <a:rPr lang="ja-JP" altLang="en-US" sz="4400" dirty="0">
                <a:solidFill>
                  <a:srgbClr val="FFFF00"/>
                </a:solidFill>
              </a:rPr>
              <a:t>名医原理主義教団</a:t>
            </a:r>
            <a:endParaRPr lang="en-US" altLang="ja-JP" sz="4400" dirty="0">
              <a:solidFill>
                <a:srgbClr val="FFFF00"/>
              </a:solidFill>
            </a:endParaRPr>
          </a:p>
          <a:p>
            <a:r>
              <a:rPr lang="ja-JP" altLang="en-US" sz="4400" dirty="0"/>
              <a:t>究極の生物兵器からの「カスハラ」</a:t>
            </a:r>
            <a:endParaRPr lang="en-US" altLang="ja-JP" sz="4400" dirty="0"/>
          </a:p>
          <a:p>
            <a:r>
              <a:rPr lang="ja-JP" altLang="en-US" sz="4400" dirty="0"/>
              <a:t>あるのはただ紆余曲折だけだった</a:t>
            </a:r>
            <a:endParaRPr lang="en-US" altLang="ja-JP" sz="4400" dirty="0"/>
          </a:p>
        </p:txBody>
      </p:sp>
      <p:sp>
        <p:nvSpPr>
          <p:cNvPr id="6" name="タイトル 1"/>
          <p:cNvSpPr>
            <a:spLocks noGrp="1"/>
          </p:cNvSpPr>
          <p:nvPr>
            <p:ph type="title"/>
          </p:nvPr>
        </p:nvSpPr>
        <p:spPr/>
        <p:txBody>
          <a:bodyPr/>
          <a:lstStyle/>
          <a:p>
            <a:r>
              <a:rPr kumimoji="1" lang="ja-JP" altLang="en-US" sz="4800" dirty="0"/>
              <a:t>キャリアパスという名の錯覚</a:t>
            </a:r>
          </a:p>
        </p:txBody>
      </p:sp>
      <p:sp>
        <p:nvSpPr>
          <p:cNvPr id="4" name="テキスト ボックス 3"/>
          <p:cNvSpPr txBox="1"/>
          <p:nvPr/>
        </p:nvSpPr>
        <p:spPr>
          <a:xfrm>
            <a:off x="899592" y="5817458"/>
            <a:ext cx="7183248" cy="707886"/>
          </a:xfrm>
          <a:prstGeom prst="rect">
            <a:avLst/>
          </a:prstGeom>
          <a:noFill/>
        </p:spPr>
        <p:txBody>
          <a:bodyPr wrap="none" rtlCol="0">
            <a:spAutoFit/>
          </a:bodyPr>
          <a:lstStyle/>
          <a:p>
            <a:r>
              <a:rPr lang="en-US" sz="4000" dirty="0">
                <a:solidFill>
                  <a:schemeClr val="bg1"/>
                </a:solidFill>
              </a:rPr>
              <a:t>Mail </a:t>
            </a:r>
            <a:r>
              <a:rPr lang="en-US" sz="4000" dirty="0" err="1">
                <a:solidFill>
                  <a:schemeClr val="bg1"/>
                </a:solidFill>
              </a:rPr>
              <a:t>to:massie.ikeda@gmail.com</a:t>
            </a:r>
            <a:endParaRPr lang="en-GB" sz="4000" dirty="0">
              <a:solidFill>
                <a:schemeClr val="bg1"/>
              </a:solidFill>
            </a:endParaRPr>
          </a:p>
        </p:txBody>
      </p:sp>
    </p:spTree>
    <p:extLst>
      <p:ext uri="{BB962C8B-B14F-4D97-AF65-F5344CB8AC3E}">
        <p14:creationId xmlns:p14="http://schemas.microsoft.com/office/powerpoint/2010/main" val="2791993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9FEE4-A2D9-6EE1-05AE-449BD6300A41}"/>
            </a:ext>
          </a:extLst>
        </p:cNvPr>
        <p:cNvGrpSpPr/>
        <p:nvPr/>
      </p:nvGrpSpPr>
      <p:grpSpPr>
        <a:xfrm>
          <a:off x="0" y="0"/>
          <a:ext cx="0" cy="0"/>
          <a:chOff x="0" y="0"/>
          <a:chExt cx="0" cy="0"/>
        </a:xfrm>
      </p:grpSpPr>
      <p:sp>
        <p:nvSpPr>
          <p:cNvPr id="29698" name="Rectangle 1026">
            <a:extLst>
              <a:ext uri="{FF2B5EF4-FFF2-40B4-BE49-F238E27FC236}">
                <a16:creationId xmlns:a16="http://schemas.microsoft.com/office/drawing/2014/main" id="{393EFB4F-C761-71A7-7F78-9FC2427AB625}"/>
              </a:ext>
            </a:extLst>
          </p:cNvPr>
          <p:cNvSpPr>
            <a:spLocks noGrp="1" noChangeArrowheads="1"/>
          </p:cNvSpPr>
          <p:nvPr>
            <p:ph type="title"/>
          </p:nvPr>
        </p:nvSpPr>
        <p:spPr>
          <a:xfrm>
            <a:off x="251520" y="188640"/>
            <a:ext cx="8623622" cy="720080"/>
          </a:xfrm>
        </p:spPr>
        <p:txBody>
          <a:bodyPr>
            <a:normAutofit/>
          </a:bodyPr>
          <a:lstStyle/>
          <a:p>
            <a:pPr eaLnBrk="1" hangingPunct="1"/>
            <a:r>
              <a:rPr lang="ja-JP" altLang="en-US" sz="4000" dirty="0"/>
              <a:t>キャリアパスなんてどこにある</a:t>
            </a:r>
            <a:endParaRPr lang="en-US" altLang="ja-JP" sz="4000" dirty="0"/>
          </a:p>
        </p:txBody>
      </p:sp>
      <p:sp>
        <p:nvSpPr>
          <p:cNvPr id="3075" name="Rectangle 1027">
            <a:extLst>
              <a:ext uri="{FF2B5EF4-FFF2-40B4-BE49-F238E27FC236}">
                <a16:creationId xmlns:a16="http://schemas.microsoft.com/office/drawing/2014/main" id="{177FF7C5-B0B9-E668-195A-352A490FA96C}"/>
              </a:ext>
            </a:extLst>
          </p:cNvPr>
          <p:cNvSpPr>
            <a:spLocks noGrp="1" noChangeArrowheads="1"/>
          </p:cNvSpPr>
          <p:nvPr>
            <p:ph type="body" idx="1"/>
          </p:nvPr>
        </p:nvSpPr>
        <p:spPr>
          <a:xfrm>
            <a:off x="107504" y="1052736"/>
            <a:ext cx="8928992" cy="2520280"/>
          </a:xfrm>
        </p:spPr>
        <p:txBody>
          <a:bodyPr rtlCol="0">
            <a:normAutofit/>
          </a:bodyPr>
          <a:lstStyle/>
          <a:p>
            <a:pPr eaLnBrk="1" fontAlgn="auto" hangingPunct="1">
              <a:lnSpc>
                <a:spcPct val="90000"/>
              </a:lnSpc>
              <a:spcAft>
                <a:spcPts val="0"/>
              </a:spcAft>
              <a:buFont typeface="Arial" pitchFamily="34" charset="0"/>
              <a:buChar char="•"/>
              <a:defRPr/>
            </a:pPr>
            <a:r>
              <a:rPr lang="en-US" altLang="ja-JP" sz="2400" dirty="0"/>
              <a:t>1956</a:t>
            </a:r>
            <a:r>
              <a:rPr lang="ja-JP" altLang="en-US" sz="2400" dirty="0"/>
              <a:t>：東京は神田に生まれる（</a:t>
            </a:r>
            <a:r>
              <a:rPr lang="en-US" altLang="ja-JP" sz="2400" dirty="0"/>
              <a:t>69</a:t>
            </a:r>
            <a:r>
              <a:rPr lang="ja-JP" altLang="en-US" sz="2400" dirty="0"/>
              <a:t>年前）</a:t>
            </a:r>
            <a:endParaRPr lang="en-US" altLang="ja-JP" sz="2400" dirty="0"/>
          </a:p>
          <a:p>
            <a:pPr eaLnBrk="1" fontAlgn="auto" hangingPunct="1">
              <a:lnSpc>
                <a:spcPct val="90000"/>
              </a:lnSpc>
              <a:spcAft>
                <a:spcPts val="0"/>
              </a:spcAft>
              <a:buFont typeface="Arial" pitchFamily="34" charset="0"/>
              <a:buChar char="•"/>
              <a:defRPr/>
            </a:pPr>
            <a:r>
              <a:rPr lang="en-US" altLang="ja-JP" sz="2400" dirty="0"/>
              <a:t>1975</a:t>
            </a:r>
            <a:r>
              <a:rPr lang="ja-JP" altLang="en-US" sz="2400" dirty="0"/>
              <a:t>：都立墨田川高校（旧府立第七中学）卒業（</a:t>
            </a:r>
            <a:r>
              <a:rPr lang="en-US" altLang="ja-JP" sz="2400" dirty="0"/>
              <a:t>50</a:t>
            </a:r>
            <a:r>
              <a:rPr lang="ja-JP" altLang="en-US" sz="2400" dirty="0"/>
              <a:t>年前）</a:t>
            </a:r>
          </a:p>
          <a:p>
            <a:pPr eaLnBrk="1" fontAlgn="auto" hangingPunct="1">
              <a:lnSpc>
                <a:spcPct val="90000"/>
              </a:lnSpc>
              <a:spcAft>
                <a:spcPts val="0"/>
              </a:spcAft>
              <a:buFont typeface="Arial" pitchFamily="34" charset="0"/>
              <a:buChar char="•"/>
              <a:defRPr/>
            </a:pPr>
            <a:r>
              <a:rPr lang="en-US" altLang="ja-JP" sz="2400" dirty="0"/>
              <a:t>1976</a:t>
            </a:r>
            <a:r>
              <a:rPr lang="ja-JP" altLang="en-US" sz="2400" dirty="0"/>
              <a:t>：一浪後，東大理</a:t>
            </a:r>
            <a:r>
              <a:rPr lang="en-US" altLang="ja-JP" sz="2400" dirty="0"/>
              <a:t>Ⅰ</a:t>
            </a:r>
            <a:r>
              <a:rPr lang="ja-JP" altLang="en-US" sz="2400" dirty="0"/>
              <a:t>と医科歯科に合格：</a:t>
            </a:r>
            <a:r>
              <a:rPr lang="ja-JP" altLang="en-US" sz="2400" dirty="0">
                <a:solidFill>
                  <a:srgbClr val="FF0000"/>
                </a:solidFill>
              </a:rPr>
              <a:t>卒後は法医学志望</a:t>
            </a:r>
            <a:endParaRPr lang="en-US" altLang="ja-JP" sz="2400" dirty="0">
              <a:solidFill>
                <a:srgbClr val="FF0000"/>
              </a:solidFill>
            </a:endParaRPr>
          </a:p>
          <a:p>
            <a:pPr eaLnBrk="1" fontAlgn="auto" hangingPunct="1">
              <a:lnSpc>
                <a:spcPct val="90000"/>
              </a:lnSpc>
              <a:spcAft>
                <a:spcPts val="0"/>
              </a:spcAft>
              <a:defRPr/>
            </a:pPr>
            <a:r>
              <a:rPr lang="en-US" altLang="ja-JP" sz="2400" dirty="0">
                <a:solidFill>
                  <a:srgbClr val="FFFF00"/>
                </a:solidFill>
              </a:rPr>
              <a:t>1982: </a:t>
            </a:r>
            <a:r>
              <a:rPr lang="ja-JP" altLang="en-US" sz="2400" dirty="0">
                <a:solidFill>
                  <a:srgbClr val="FFFF00"/>
                </a:solidFill>
              </a:rPr>
              <a:t>内科（武蔵野日赤他）・後期研修（</a:t>
            </a:r>
            <a:r>
              <a:rPr lang="en-US" altLang="ja-JP" sz="2400" dirty="0">
                <a:solidFill>
                  <a:srgbClr val="FFFF00"/>
                </a:solidFill>
              </a:rPr>
              <a:t>NTT</a:t>
            </a:r>
            <a:r>
              <a:rPr lang="ja-JP" altLang="en-US" sz="2400" dirty="0">
                <a:solidFill>
                  <a:srgbClr val="FFFF00"/>
                </a:solidFill>
              </a:rPr>
              <a:t>東日本 神経内科）</a:t>
            </a:r>
            <a:endParaRPr lang="en-US" altLang="ja-JP" sz="2400" dirty="0">
              <a:solidFill>
                <a:srgbClr val="FFFF00"/>
              </a:solidFill>
            </a:endParaRPr>
          </a:p>
          <a:p>
            <a:pPr eaLnBrk="1" fontAlgn="auto" hangingPunct="1">
              <a:lnSpc>
                <a:spcPct val="90000"/>
              </a:lnSpc>
              <a:spcAft>
                <a:spcPts val="0"/>
              </a:spcAft>
              <a:defRPr/>
            </a:pPr>
            <a:r>
              <a:rPr lang="en-US" altLang="ja-JP" sz="2400" dirty="0">
                <a:solidFill>
                  <a:schemeClr val="accent2">
                    <a:lumMod val="40000"/>
                    <a:lumOff val="60000"/>
                  </a:schemeClr>
                </a:solidFill>
              </a:rPr>
              <a:t>1986</a:t>
            </a:r>
            <a:r>
              <a:rPr lang="ja-JP" altLang="en-US" sz="2400" dirty="0">
                <a:solidFill>
                  <a:schemeClr val="accent2">
                    <a:lumMod val="40000"/>
                    <a:lumOff val="60000"/>
                  </a:schemeClr>
                </a:solidFill>
              </a:rPr>
              <a:t>：国立精神神経研（不随意運動ミュータントマウス研究 </a:t>
            </a:r>
            <a:r>
              <a:rPr lang="en-US" altLang="ja-JP" sz="2400" dirty="0">
                <a:solidFill>
                  <a:schemeClr val="accent2">
                    <a:lumMod val="40000"/>
                    <a:lumOff val="60000"/>
                  </a:schemeClr>
                </a:solidFill>
              </a:rPr>
              <a:t>2</a:t>
            </a:r>
            <a:r>
              <a:rPr lang="ja-JP" altLang="en-US" sz="2400" dirty="0">
                <a:solidFill>
                  <a:schemeClr val="accent2">
                    <a:lumMod val="40000"/>
                    <a:lumOff val="60000"/>
                  </a:schemeClr>
                </a:solidFill>
              </a:rPr>
              <a:t>年）</a:t>
            </a:r>
            <a:endParaRPr lang="ja-JP" altLang="en-US" sz="2400" b="1" dirty="0">
              <a:solidFill>
                <a:schemeClr val="accent2">
                  <a:lumMod val="40000"/>
                  <a:lumOff val="60000"/>
                </a:schemeClr>
              </a:solidFill>
            </a:endParaRPr>
          </a:p>
          <a:p>
            <a:pPr eaLnBrk="1" fontAlgn="auto" hangingPunct="1">
              <a:lnSpc>
                <a:spcPct val="90000"/>
              </a:lnSpc>
              <a:spcAft>
                <a:spcPts val="0"/>
              </a:spcAft>
              <a:defRPr/>
            </a:pPr>
            <a:r>
              <a:rPr lang="en-US" altLang="ja-JP" sz="2400" dirty="0">
                <a:solidFill>
                  <a:srgbClr val="FFFF00"/>
                </a:solidFill>
              </a:rPr>
              <a:t>1988</a:t>
            </a:r>
            <a:r>
              <a:rPr lang="ja-JP" altLang="en-US" sz="2400" dirty="0">
                <a:solidFill>
                  <a:srgbClr val="FFFF00"/>
                </a:solidFill>
              </a:rPr>
              <a:t>：旭中央病院（内科専門医・神経内科専門医 </a:t>
            </a:r>
            <a:r>
              <a:rPr lang="en-US" altLang="ja-JP" sz="2400" dirty="0">
                <a:solidFill>
                  <a:srgbClr val="FFFF00"/>
                </a:solidFill>
              </a:rPr>
              <a:t>2</a:t>
            </a:r>
            <a:r>
              <a:rPr lang="ja-JP" altLang="en-US" sz="2400" dirty="0">
                <a:solidFill>
                  <a:srgbClr val="FFFF00"/>
                </a:solidFill>
              </a:rPr>
              <a:t>年）</a:t>
            </a:r>
            <a:endParaRPr lang="en-US" altLang="ja-JP" sz="2400" dirty="0">
              <a:solidFill>
                <a:srgbClr val="FFFF00"/>
              </a:solidFill>
            </a:endParaRPr>
          </a:p>
          <a:p>
            <a:pPr eaLnBrk="1" fontAlgn="auto" hangingPunct="1">
              <a:lnSpc>
                <a:spcPct val="90000"/>
              </a:lnSpc>
              <a:spcAft>
                <a:spcPts val="0"/>
              </a:spcAft>
              <a:defRPr/>
            </a:pPr>
            <a:endParaRPr lang="ja-JP" altLang="en-US" sz="2400" dirty="0"/>
          </a:p>
        </p:txBody>
      </p:sp>
      <p:sp>
        <p:nvSpPr>
          <p:cNvPr id="6" name="Rectangle 1026">
            <a:extLst>
              <a:ext uri="{FF2B5EF4-FFF2-40B4-BE49-F238E27FC236}">
                <a16:creationId xmlns:a16="http://schemas.microsoft.com/office/drawing/2014/main" id="{E2CA99EF-AF4F-0B36-F7D5-827BEBEE56B3}"/>
              </a:ext>
            </a:extLst>
          </p:cNvPr>
          <p:cNvSpPr txBox="1">
            <a:spLocks noChangeArrowheads="1"/>
          </p:cNvSpPr>
          <p:nvPr/>
        </p:nvSpPr>
        <p:spPr bwMode="auto">
          <a:xfrm>
            <a:off x="154825" y="195144"/>
            <a:ext cx="8623622" cy="720080"/>
          </a:xfrm>
          <a:prstGeom prst="rect">
            <a:avLst/>
          </a:prstGeom>
          <a:solidFill>
            <a:schemeClr val="tx2">
              <a:lumMod val="50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pPr eaLnBrk="1" hangingPunct="1"/>
            <a:r>
              <a:rPr lang="ja-JP" altLang="en-US" sz="4000" dirty="0"/>
              <a:t>ずーっと「外様」だった</a:t>
            </a:r>
            <a:endParaRPr lang="en-US" altLang="ja-JP" sz="4000" dirty="0"/>
          </a:p>
        </p:txBody>
      </p:sp>
      <p:sp>
        <p:nvSpPr>
          <p:cNvPr id="7" name="Rectangle 1026">
            <a:extLst>
              <a:ext uri="{FF2B5EF4-FFF2-40B4-BE49-F238E27FC236}">
                <a16:creationId xmlns:a16="http://schemas.microsoft.com/office/drawing/2014/main" id="{87D6CFD2-3EF2-6CFD-D13F-45288D429853}"/>
              </a:ext>
            </a:extLst>
          </p:cNvPr>
          <p:cNvSpPr txBox="1">
            <a:spLocks noChangeArrowheads="1"/>
          </p:cNvSpPr>
          <p:nvPr/>
        </p:nvSpPr>
        <p:spPr bwMode="auto">
          <a:xfrm>
            <a:off x="190520" y="181362"/>
            <a:ext cx="8623622" cy="720080"/>
          </a:xfrm>
          <a:prstGeom prst="rect">
            <a:avLst/>
          </a:prstGeom>
          <a:solidFill>
            <a:schemeClr val="tx2">
              <a:lumMod val="50000"/>
            </a:schemeClr>
          </a:solidFill>
          <a:ln>
            <a:noFill/>
          </a:ln>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pPr eaLnBrk="1" hangingPunct="1"/>
            <a:r>
              <a:rPr lang="ja-JP" altLang="en-US" sz="4000" dirty="0"/>
              <a:t>ただの一度も「主流派」にはならなかった</a:t>
            </a:r>
            <a:endParaRPr lang="en-US" altLang="ja-JP" sz="4000" dirty="0"/>
          </a:p>
        </p:txBody>
      </p:sp>
      <p:sp>
        <p:nvSpPr>
          <p:cNvPr id="8" name="Rectangle 1026">
            <a:extLst>
              <a:ext uri="{FF2B5EF4-FFF2-40B4-BE49-F238E27FC236}">
                <a16:creationId xmlns:a16="http://schemas.microsoft.com/office/drawing/2014/main" id="{F43747A7-E0DF-6C6B-DDEE-077700221C47}"/>
              </a:ext>
            </a:extLst>
          </p:cNvPr>
          <p:cNvSpPr txBox="1">
            <a:spLocks noChangeArrowheads="1"/>
          </p:cNvSpPr>
          <p:nvPr/>
        </p:nvSpPr>
        <p:spPr bwMode="auto">
          <a:xfrm>
            <a:off x="190520" y="162794"/>
            <a:ext cx="8623622" cy="720080"/>
          </a:xfrm>
          <a:prstGeom prst="rect">
            <a:avLst/>
          </a:prstGeom>
          <a:solidFill>
            <a:schemeClr val="tx2">
              <a:lumMod val="50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pPr eaLnBrk="1" hangingPunct="1"/>
            <a:r>
              <a:rPr lang="ja-JP" altLang="en-US" sz="4000" dirty="0"/>
              <a:t>大学院</a:t>
            </a:r>
            <a:r>
              <a:rPr lang="en-US" altLang="ja-JP" sz="4000" dirty="0"/>
              <a:t>/</a:t>
            </a:r>
            <a:r>
              <a:rPr lang="ja-JP" altLang="en-US" sz="4000" dirty="0"/>
              <a:t>研究</a:t>
            </a:r>
            <a:r>
              <a:rPr lang="en-US" altLang="ja-JP" sz="4000" dirty="0"/>
              <a:t>/</a:t>
            </a:r>
            <a:r>
              <a:rPr lang="ja-JP" altLang="en-US" sz="4000" dirty="0"/>
              <a:t>「お礼奉公」</a:t>
            </a:r>
            <a:endParaRPr lang="en-US" altLang="ja-JP" sz="4000" dirty="0"/>
          </a:p>
        </p:txBody>
      </p:sp>
    </p:spTree>
    <p:extLst>
      <p:ext uri="{BB962C8B-B14F-4D97-AF65-F5344CB8AC3E}">
        <p14:creationId xmlns:p14="http://schemas.microsoft.com/office/powerpoint/2010/main" val="180937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64791" y="260649"/>
            <a:ext cx="7775575" cy="792088"/>
          </a:xfrm>
        </p:spPr>
        <p:txBody>
          <a:bodyPr anchor="ctr"/>
          <a:lstStyle/>
          <a:p>
            <a:r>
              <a:rPr lang="ja-JP" altLang="en-US" dirty="0"/>
              <a:t>名医原理主義教団</a:t>
            </a:r>
          </a:p>
        </p:txBody>
      </p:sp>
      <p:sp>
        <p:nvSpPr>
          <p:cNvPr id="33795" name="Rectangle 3"/>
          <p:cNvSpPr>
            <a:spLocks noGrp="1" noChangeArrowheads="1"/>
          </p:cNvSpPr>
          <p:nvPr>
            <p:ph type="subTitle" idx="1"/>
          </p:nvPr>
        </p:nvSpPr>
        <p:spPr>
          <a:xfrm>
            <a:off x="251520" y="5517232"/>
            <a:ext cx="8784976" cy="936104"/>
          </a:xfrm>
        </p:spPr>
        <p:txBody>
          <a:bodyPr/>
          <a:lstStyle/>
          <a:p>
            <a:r>
              <a:rPr lang="ja-JP" altLang="en-US" sz="4400" dirty="0"/>
              <a:t>押し売り：名医でなければ医者失格</a:t>
            </a: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t="11294" b="11016"/>
          <a:stretch/>
        </p:blipFill>
        <p:spPr>
          <a:xfrm>
            <a:off x="1187623" y="1268760"/>
            <a:ext cx="6753095" cy="3934874"/>
          </a:xfrm>
          <a:prstGeom prst="rect">
            <a:avLst/>
          </a:prstGeom>
        </p:spPr>
      </p:pic>
    </p:spTree>
    <p:extLst>
      <p:ext uri="{BB962C8B-B14F-4D97-AF65-F5344CB8AC3E}">
        <p14:creationId xmlns:p14="http://schemas.microsoft.com/office/powerpoint/2010/main" val="330109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F6F2D-FEEA-1C7C-6628-063F94980848}"/>
            </a:ext>
          </a:extLst>
        </p:cNvPr>
        <p:cNvGrpSpPr/>
        <p:nvPr/>
      </p:nvGrpSpPr>
      <p:grpSpPr>
        <a:xfrm>
          <a:off x="0" y="0"/>
          <a:ext cx="0" cy="0"/>
          <a:chOff x="0" y="0"/>
          <a:chExt cx="0" cy="0"/>
        </a:xfrm>
      </p:grpSpPr>
      <p:sp>
        <p:nvSpPr>
          <p:cNvPr id="29698" name="Rectangle 1026">
            <a:extLst>
              <a:ext uri="{FF2B5EF4-FFF2-40B4-BE49-F238E27FC236}">
                <a16:creationId xmlns:a16="http://schemas.microsoft.com/office/drawing/2014/main" id="{4286E6D6-5422-C6F8-77FC-3EA4F513B5BD}"/>
              </a:ext>
            </a:extLst>
          </p:cNvPr>
          <p:cNvSpPr>
            <a:spLocks noGrp="1" noChangeArrowheads="1"/>
          </p:cNvSpPr>
          <p:nvPr>
            <p:ph type="title"/>
          </p:nvPr>
        </p:nvSpPr>
        <p:spPr>
          <a:xfrm>
            <a:off x="251520" y="188640"/>
            <a:ext cx="8623622" cy="720080"/>
          </a:xfrm>
        </p:spPr>
        <p:txBody>
          <a:bodyPr>
            <a:normAutofit/>
          </a:bodyPr>
          <a:lstStyle/>
          <a:p>
            <a:pPr eaLnBrk="1" hangingPunct="1"/>
            <a:r>
              <a:rPr lang="ja-JP" altLang="en-US" sz="4000" dirty="0"/>
              <a:t>キャリアパスなんてどこにある</a:t>
            </a:r>
            <a:endParaRPr lang="en-US" altLang="ja-JP" sz="4000" dirty="0"/>
          </a:p>
        </p:txBody>
      </p:sp>
      <p:sp>
        <p:nvSpPr>
          <p:cNvPr id="3075" name="Rectangle 1027">
            <a:extLst>
              <a:ext uri="{FF2B5EF4-FFF2-40B4-BE49-F238E27FC236}">
                <a16:creationId xmlns:a16="http://schemas.microsoft.com/office/drawing/2014/main" id="{9991C726-2D90-44D3-2D48-5962302CEDB8}"/>
              </a:ext>
            </a:extLst>
          </p:cNvPr>
          <p:cNvSpPr>
            <a:spLocks noGrp="1" noChangeArrowheads="1"/>
          </p:cNvSpPr>
          <p:nvPr>
            <p:ph type="body" idx="1"/>
          </p:nvPr>
        </p:nvSpPr>
        <p:spPr>
          <a:xfrm>
            <a:off x="107504" y="1052736"/>
            <a:ext cx="8928992" cy="5554820"/>
          </a:xfrm>
        </p:spPr>
        <p:txBody>
          <a:bodyPr rtlCol="0">
            <a:normAutofit fontScale="85000" lnSpcReduction="10000"/>
          </a:bodyPr>
          <a:lstStyle/>
          <a:p>
            <a:pPr eaLnBrk="1" fontAlgn="auto" hangingPunct="1">
              <a:lnSpc>
                <a:spcPct val="90000"/>
              </a:lnSpc>
              <a:spcAft>
                <a:spcPts val="0"/>
              </a:spcAft>
              <a:buFont typeface="Arial" pitchFamily="34" charset="0"/>
              <a:buChar char="•"/>
              <a:defRPr/>
            </a:pPr>
            <a:r>
              <a:rPr lang="en-US" altLang="ja-JP" sz="2800" dirty="0"/>
              <a:t>1956</a:t>
            </a:r>
            <a:r>
              <a:rPr lang="ja-JP" altLang="en-US" sz="2800" dirty="0"/>
              <a:t>：東京は神田に生まれる（</a:t>
            </a:r>
            <a:r>
              <a:rPr lang="en-US" altLang="ja-JP" sz="2800" dirty="0"/>
              <a:t>69</a:t>
            </a:r>
            <a:r>
              <a:rPr lang="ja-JP" altLang="en-US" sz="2800" dirty="0"/>
              <a:t>年前）</a:t>
            </a:r>
            <a:endParaRPr lang="en-US" altLang="ja-JP" sz="2800" dirty="0"/>
          </a:p>
          <a:p>
            <a:pPr eaLnBrk="1" fontAlgn="auto" hangingPunct="1">
              <a:lnSpc>
                <a:spcPct val="90000"/>
              </a:lnSpc>
              <a:spcAft>
                <a:spcPts val="0"/>
              </a:spcAft>
              <a:buFont typeface="Arial" pitchFamily="34" charset="0"/>
              <a:buChar char="•"/>
              <a:defRPr/>
            </a:pPr>
            <a:r>
              <a:rPr lang="en-US" altLang="ja-JP" sz="2800" dirty="0"/>
              <a:t>1975</a:t>
            </a:r>
            <a:r>
              <a:rPr lang="ja-JP" altLang="en-US" sz="2800" dirty="0"/>
              <a:t>：都立墨田川高校（旧府立第七中学）卒業（</a:t>
            </a:r>
            <a:r>
              <a:rPr lang="en-US" altLang="ja-JP" sz="2800" dirty="0"/>
              <a:t>50</a:t>
            </a:r>
            <a:r>
              <a:rPr lang="ja-JP" altLang="en-US" sz="2800" dirty="0"/>
              <a:t>年前）</a:t>
            </a:r>
          </a:p>
          <a:p>
            <a:pPr eaLnBrk="1" fontAlgn="auto" hangingPunct="1">
              <a:lnSpc>
                <a:spcPct val="90000"/>
              </a:lnSpc>
              <a:spcAft>
                <a:spcPts val="0"/>
              </a:spcAft>
              <a:buFont typeface="Arial" pitchFamily="34" charset="0"/>
              <a:buChar char="•"/>
              <a:defRPr/>
            </a:pPr>
            <a:r>
              <a:rPr lang="en-US" altLang="ja-JP" sz="2800" dirty="0"/>
              <a:t>1976</a:t>
            </a:r>
            <a:r>
              <a:rPr lang="ja-JP" altLang="en-US" sz="2800" dirty="0"/>
              <a:t>：一浪後，東大理</a:t>
            </a:r>
            <a:r>
              <a:rPr lang="en-US" altLang="ja-JP" sz="2800" dirty="0"/>
              <a:t>Ⅰ</a:t>
            </a:r>
            <a:r>
              <a:rPr lang="ja-JP" altLang="en-US" sz="2800" dirty="0"/>
              <a:t>と医科歯科に合格：</a:t>
            </a:r>
            <a:r>
              <a:rPr lang="ja-JP" altLang="en-US" sz="2800" dirty="0">
                <a:solidFill>
                  <a:srgbClr val="FF0000"/>
                </a:solidFill>
              </a:rPr>
              <a:t>卒後は法医学志望</a:t>
            </a:r>
            <a:endParaRPr lang="en-US" altLang="ja-JP" sz="2800" dirty="0">
              <a:solidFill>
                <a:srgbClr val="FF0000"/>
              </a:solidFill>
            </a:endParaRPr>
          </a:p>
          <a:p>
            <a:pPr eaLnBrk="1" fontAlgn="auto" hangingPunct="1">
              <a:lnSpc>
                <a:spcPct val="90000"/>
              </a:lnSpc>
              <a:spcAft>
                <a:spcPts val="0"/>
              </a:spcAft>
              <a:defRPr/>
            </a:pPr>
            <a:r>
              <a:rPr lang="en-US" altLang="ja-JP" sz="2800" dirty="0">
                <a:solidFill>
                  <a:srgbClr val="FFFF00"/>
                </a:solidFill>
              </a:rPr>
              <a:t>1982: </a:t>
            </a:r>
            <a:r>
              <a:rPr lang="ja-JP" altLang="en-US" sz="2800" dirty="0">
                <a:solidFill>
                  <a:srgbClr val="FFFF00"/>
                </a:solidFill>
              </a:rPr>
              <a:t>内科（武蔵野日赤他）・後期研修（</a:t>
            </a:r>
            <a:r>
              <a:rPr lang="en-US" altLang="ja-JP" sz="2800" dirty="0">
                <a:solidFill>
                  <a:srgbClr val="FFFF00"/>
                </a:solidFill>
              </a:rPr>
              <a:t>NTT</a:t>
            </a:r>
            <a:r>
              <a:rPr lang="ja-JP" altLang="en-US" sz="2800" dirty="0">
                <a:solidFill>
                  <a:srgbClr val="FFFF00"/>
                </a:solidFill>
              </a:rPr>
              <a:t>東日本 神経内科）</a:t>
            </a:r>
            <a:endParaRPr lang="en-US" altLang="ja-JP" sz="2800" dirty="0">
              <a:solidFill>
                <a:srgbClr val="FFFF00"/>
              </a:solidFill>
            </a:endParaRPr>
          </a:p>
          <a:p>
            <a:pPr eaLnBrk="1" fontAlgn="auto" hangingPunct="1">
              <a:lnSpc>
                <a:spcPct val="90000"/>
              </a:lnSpc>
              <a:spcAft>
                <a:spcPts val="0"/>
              </a:spcAft>
              <a:defRPr/>
            </a:pPr>
            <a:r>
              <a:rPr lang="en-US" altLang="ja-JP" sz="2800" dirty="0">
                <a:solidFill>
                  <a:schemeClr val="accent2">
                    <a:lumMod val="40000"/>
                    <a:lumOff val="60000"/>
                  </a:schemeClr>
                </a:solidFill>
              </a:rPr>
              <a:t>1986</a:t>
            </a:r>
            <a:r>
              <a:rPr lang="ja-JP" altLang="en-US" sz="2800" dirty="0">
                <a:solidFill>
                  <a:schemeClr val="accent2">
                    <a:lumMod val="40000"/>
                    <a:lumOff val="60000"/>
                  </a:schemeClr>
                </a:solidFill>
              </a:rPr>
              <a:t>：国立精神神経研（不随意運動ミュータントマウス研究 </a:t>
            </a:r>
            <a:r>
              <a:rPr lang="en-US" altLang="ja-JP" sz="2800" dirty="0">
                <a:solidFill>
                  <a:schemeClr val="accent2">
                    <a:lumMod val="40000"/>
                    <a:lumOff val="60000"/>
                  </a:schemeClr>
                </a:solidFill>
              </a:rPr>
              <a:t>2</a:t>
            </a:r>
            <a:r>
              <a:rPr lang="ja-JP" altLang="en-US" sz="2800" dirty="0">
                <a:solidFill>
                  <a:schemeClr val="accent2">
                    <a:lumMod val="40000"/>
                    <a:lumOff val="60000"/>
                  </a:schemeClr>
                </a:solidFill>
              </a:rPr>
              <a:t>年）</a:t>
            </a:r>
            <a:endParaRPr lang="ja-JP" altLang="en-US" sz="2800" b="1" dirty="0">
              <a:solidFill>
                <a:schemeClr val="accent2">
                  <a:lumMod val="40000"/>
                  <a:lumOff val="60000"/>
                </a:schemeClr>
              </a:solidFill>
            </a:endParaRPr>
          </a:p>
          <a:p>
            <a:pPr eaLnBrk="1" fontAlgn="auto" hangingPunct="1">
              <a:lnSpc>
                <a:spcPct val="90000"/>
              </a:lnSpc>
              <a:spcAft>
                <a:spcPts val="0"/>
              </a:spcAft>
              <a:defRPr/>
            </a:pPr>
            <a:r>
              <a:rPr lang="en-US" altLang="ja-JP" sz="2800" dirty="0">
                <a:solidFill>
                  <a:srgbClr val="FFFF00"/>
                </a:solidFill>
              </a:rPr>
              <a:t>1988</a:t>
            </a:r>
            <a:r>
              <a:rPr lang="ja-JP" altLang="en-US" sz="2800" dirty="0">
                <a:solidFill>
                  <a:srgbClr val="FFFF00"/>
                </a:solidFill>
              </a:rPr>
              <a:t>：旭中央病院（内科専門医・神経内科専門医 </a:t>
            </a:r>
            <a:r>
              <a:rPr lang="en-US" altLang="ja-JP" sz="2800" dirty="0">
                <a:solidFill>
                  <a:srgbClr val="FFFF00"/>
                </a:solidFill>
              </a:rPr>
              <a:t>2</a:t>
            </a:r>
            <a:r>
              <a:rPr lang="ja-JP" altLang="en-US" sz="2800" dirty="0">
                <a:solidFill>
                  <a:srgbClr val="FFFF00"/>
                </a:solidFill>
              </a:rPr>
              <a:t>年）</a:t>
            </a:r>
            <a:endParaRPr lang="en-US" altLang="ja-JP" sz="2800" dirty="0">
              <a:solidFill>
                <a:srgbClr val="FFFF00"/>
              </a:solidFill>
            </a:endParaRPr>
          </a:p>
          <a:p>
            <a:pPr eaLnBrk="1" fontAlgn="auto" hangingPunct="1">
              <a:lnSpc>
                <a:spcPct val="90000"/>
              </a:lnSpc>
              <a:spcAft>
                <a:spcPts val="0"/>
              </a:spcAft>
              <a:defRPr/>
            </a:pPr>
            <a:r>
              <a:rPr lang="en-US" altLang="ja-JP" sz="2800" dirty="0">
                <a:solidFill>
                  <a:schemeClr val="accent2">
                    <a:lumMod val="40000"/>
                    <a:lumOff val="60000"/>
                  </a:schemeClr>
                </a:solidFill>
              </a:rPr>
              <a:t>1990</a:t>
            </a:r>
            <a:r>
              <a:rPr lang="ja-JP" altLang="en-US" sz="2800" dirty="0">
                <a:solidFill>
                  <a:schemeClr val="accent2">
                    <a:lumMod val="40000"/>
                    <a:lumOff val="60000"/>
                  </a:schemeClr>
                </a:solidFill>
              </a:rPr>
              <a:t>：</a:t>
            </a:r>
            <a:r>
              <a:rPr lang="en-US" altLang="ja-JP" sz="2800" dirty="0">
                <a:solidFill>
                  <a:schemeClr val="accent2">
                    <a:lumMod val="40000"/>
                    <a:lumOff val="60000"/>
                  </a:schemeClr>
                </a:solidFill>
              </a:rPr>
              <a:t>University of Glasgow</a:t>
            </a:r>
            <a:r>
              <a:rPr lang="ja-JP" altLang="en-US" sz="2800" dirty="0">
                <a:solidFill>
                  <a:schemeClr val="accent2">
                    <a:lumMod val="40000"/>
                    <a:lumOff val="60000"/>
                  </a:schemeClr>
                </a:solidFill>
              </a:rPr>
              <a:t>（アルツハイマー病死後脳研究 </a:t>
            </a:r>
            <a:r>
              <a:rPr lang="en-US" altLang="ja-JP" sz="2800" dirty="0">
                <a:solidFill>
                  <a:schemeClr val="accent2">
                    <a:lumMod val="40000"/>
                    <a:lumOff val="60000"/>
                  </a:schemeClr>
                </a:solidFill>
              </a:rPr>
              <a:t>2</a:t>
            </a:r>
            <a:r>
              <a:rPr lang="ja-JP" altLang="en-US" sz="2800" dirty="0">
                <a:solidFill>
                  <a:schemeClr val="accent2">
                    <a:lumMod val="40000"/>
                    <a:lumOff val="60000"/>
                  </a:schemeClr>
                </a:solidFill>
              </a:rPr>
              <a:t>年）</a:t>
            </a:r>
            <a:endParaRPr lang="en-US" altLang="ja-JP" sz="2800" dirty="0">
              <a:solidFill>
                <a:schemeClr val="accent2">
                  <a:lumMod val="40000"/>
                  <a:lumOff val="60000"/>
                </a:schemeClr>
              </a:solidFill>
            </a:endParaRPr>
          </a:p>
          <a:p>
            <a:pPr eaLnBrk="1" fontAlgn="auto" hangingPunct="1">
              <a:lnSpc>
                <a:spcPct val="90000"/>
              </a:lnSpc>
              <a:spcAft>
                <a:spcPts val="0"/>
              </a:spcAft>
              <a:defRPr/>
            </a:pPr>
            <a:r>
              <a:rPr lang="en-US" altLang="ja-JP" sz="2800" dirty="0">
                <a:solidFill>
                  <a:schemeClr val="accent2">
                    <a:lumMod val="40000"/>
                    <a:lumOff val="60000"/>
                  </a:schemeClr>
                </a:solidFill>
              </a:rPr>
              <a:t>1992</a:t>
            </a:r>
            <a:r>
              <a:rPr lang="ja-JP" altLang="en-US" sz="2800" dirty="0">
                <a:solidFill>
                  <a:schemeClr val="accent2">
                    <a:lumMod val="40000"/>
                    <a:lumOff val="60000"/>
                  </a:schemeClr>
                </a:solidFill>
              </a:rPr>
              <a:t>：東京医科歯科大学（神経細胞死，一酸化窒素研究</a:t>
            </a:r>
            <a:r>
              <a:rPr lang="en-US" altLang="ja-JP" sz="2800" dirty="0">
                <a:solidFill>
                  <a:schemeClr val="accent2">
                    <a:lumMod val="40000"/>
                    <a:lumOff val="60000"/>
                  </a:schemeClr>
                </a:solidFill>
              </a:rPr>
              <a:t> 1</a:t>
            </a:r>
            <a:r>
              <a:rPr lang="ja-JP" altLang="en-US" sz="2800" dirty="0">
                <a:solidFill>
                  <a:schemeClr val="accent2">
                    <a:lumMod val="40000"/>
                    <a:lumOff val="60000"/>
                  </a:schemeClr>
                </a:solidFill>
              </a:rPr>
              <a:t>年）</a:t>
            </a:r>
          </a:p>
          <a:p>
            <a:pPr eaLnBrk="1" fontAlgn="auto" hangingPunct="1">
              <a:lnSpc>
                <a:spcPct val="90000"/>
              </a:lnSpc>
              <a:spcAft>
                <a:spcPts val="0"/>
              </a:spcAft>
              <a:defRPr/>
            </a:pPr>
            <a:r>
              <a:rPr lang="en-US" altLang="ja-JP" sz="2800" dirty="0">
                <a:solidFill>
                  <a:srgbClr val="FFFF00"/>
                </a:solidFill>
              </a:rPr>
              <a:t>1993</a:t>
            </a:r>
            <a:r>
              <a:rPr lang="ja-JP" altLang="en-US" sz="2800" dirty="0">
                <a:solidFill>
                  <a:srgbClr val="FFFF00"/>
                </a:solidFill>
              </a:rPr>
              <a:t>：埼玉県立嵐山郷（知的障害 </a:t>
            </a:r>
            <a:r>
              <a:rPr lang="en-US" altLang="ja-JP" sz="2800" dirty="0">
                <a:solidFill>
                  <a:srgbClr val="FFFF00"/>
                </a:solidFill>
              </a:rPr>
              <a:t>6.5</a:t>
            </a:r>
            <a:r>
              <a:rPr lang="ja-JP" altLang="en-US" sz="2800" dirty="0">
                <a:solidFill>
                  <a:srgbClr val="FFFF00"/>
                </a:solidFill>
              </a:rPr>
              <a:t>年）</a:t>
            </a:r>
            <a:endParaRPr lang="en-US" altLang="ja-JP" sz="2800" dirty="0">
              <a:solidFill>
                <a:srgbClr val="FFFF00"/>
              </a:solidFill>
            </a:endParaRPr>
          </a:p>
          <a:p>
            <a:pPr eaLnBrk="1" fontAlgn="auto" hangingPunct="1">
              <a:lnSpc>
                <a:spcPct val="90000"/>
              </a:lnSpc>
              <a:spcAft>
                <a:spcPts val="0"/>
              </a:spcAft>
              <a:defRPr/>
            </a:pPr>
            <a:r>
              <a:rPr lang="en-US" altLang="ja-JP" sz="2800" dirty="0">
                <a:solidFill>
                  <a:srgbClr val="FFFF00"/>
                </a:solidFill>
              </a:rPr>
              <a:t>1999</a:t>
            </a:r>
            <a:r>
              <a:rPr lang="ja-JP" altLang="en-US" sz="2800" dirty="0">
                <a:solidFill>
                  <a:srgbClr val="FFFF00"/>
                </a:solidFill>
              </a:rPr>
              <a:t>：国立犀潟病院（新潟）（精神科・知的障害・</a:t>
            </a:r>
            <a:r>
              <a:rPr lang="ja-JP" altLang="en-US" sz="2800" dirty="0">
                <a:solidFill>
                  <a:srgbClr val="FF0000"/>
                </a:solidFill>
              </a:rPr>
              <a:t>病理</a:t>
            </a:r>
            <a:r>
              <a:rPr lang="ja-JP" altLang="en-US" sz="2800" dirty="0">
                <a:solidFill>
                  <a:srgbClr val="FFFF00"/>
                </a:solidFill>
              </a:rPr>
              <a:t> </a:t>
            </a:r>
            <a:r>
              <a:rPr lang="en-US" altLang="ja-JP" sz="2800" dirty="0">
                <a:solidFill>
                  <a:srgbClr val="FFFF00"/>
                </a:solidFill>
              </a:rPr>
              <a:t>3.5</a:t>
            </a:r>
            <a:r>
              <a:rPr lang="ja-JP" altLang="en-US" sz="2800" dirty="0">
                <a:solidFill>
                  <a:srgbClr val="FFFF00"/>
                </a:solidFill>
              </a:rPr>
              <a:t>年）</a:t>
            </a:r>
            <a:endParaRPr lang="en-US" altLang="ja-JP" sz="2800" dirty="0">
              <a:solidFill>
                <a:srgbClr val="FFFF00"/>
              </a:solidFill>
            </a:endParaRPr>
          </a:p>
          <a:p>
            <a:r>
              <a:rPr lang="en-US" altLang="ja-JP" sz="2800" dirty="0"/>
              <a:t>2002: </a:t>
            </a:r>
            <a:r>
              <a:rPr lang="en-GB" sz="2800" dirty="0"/>
              <a:t>BMJ 325(7368):800</a:t>
            </a:r>
            <a:r>
              <a:rPr lang="ja-JP" altLang="en-US" sz="2800" dirty="0"/>
              <a:t>（意識障害診断における血圧の意義）</a:t>
            </a:r>
            <a:endParaRPr lang="en-US" altLang="ja-JP" sz="2800" dirty="0"/>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2003</a:t>
            </a:r>
            <a:r>
              <a:rPr lang="ja-JP" altLang="en-US" sz="2800" dirty="0">
                <a:solidFill>
                  <a:schemeClr val="tx2">
                    <a:lumMod val="40000"/>
                    <a:lumOff val="60000"/>
                  </a:schemeClr>
                </a:solidFill>
              </a:rPr>
              <a:t>：厚労省・</a:t>
            </a:r>
            <a:r>
              <a:rPr lang="en-US" altLang="ja-JP" sz="2800" dirty="0">
                <a:solidFill>
                  <a:schemeClr val="tx2">
                    <a:lumMod val="40000"/>
                    <a:lumOff val="60000"/>
                  </a:schemeClr>
                </a:solidFill>
              </a:rPr>
              <a:t>PMDA</a:t>
            </a:r>
            <a:r>
              <a:rPr lang="ja-JP" altLang="en-US" sz="2800" dirty="0">
                <a:solidFill>
                  <a:schemeClr val="tx2">
                    <a:lumMod val="40000"/>
                    <a:lumOff val="60000"/>
                  </a:schemeClr>
                </a:solidFill>
              </a:rPr>
              <a:t>（薬事行政・新薬審査 </a:t>
            </a:r>
            <a:r>
              <a:rPr lang="en-US" altLang="ja-JP" sz="2800" dirty="0">
                <a:solidFill>
                  <a:schemeClr val="tx2">
                    <a:lumMod val="40000"/>
                    <a:lumOff val="60000"/>
                  </a:schemeClr>
                </a:solidFill>
              </a:rPr>
              <a:t>4.5</a:t>
            </a:r>
            <a:r>
              <a:rPr lang="ja-JP" altLang="en-US" sz="2800" dirty="0">
                <a:solidFill>
                  <a:schemeClr val="tx2">
                    <a:lumMod val="40000"/>
                    <a:lumOff val="60000"/>
                  </a:schemeClr>
                </a:solidFill>
              </a:rPr>
              <a:t>年）</a:t>
            </a:r>
            <a:endParaRPr lang="en-US" altLang="ja-JP" sz="2800" dirty="0">
              <a:solidFill>
                <a:schemeClr val="tx2">
                  <a:lumMod val="40000"/>
                  <a:lumOff val="60000"/>
                </a:schemeClr>
              </a:solidFill>
            </a:endParaRPr>
          </a:p>
          <a:p>
            <a:pPr eaLnBrk="1" fontAlgn="auto" hangingPunct="1">
              <a:lnSpc>
                <a:spcPct val="90000"/>
              </a:lnSpc>
              <a:spcAft>
                <a:spcPts val="0"/>
              </a:spcAft>
              <a:defRPr/>
            </a:pPr>
            <a:r>
              <a:rPr lang="en-US" altLang="ja-JP" sz="2800" dirty="0">
                <a:solidFill>
                  <a:srgbClr val="FFFF00"/>
                </a:solidFill>
              </a:rPr>
              <a:t>2007</a:t>
            </a:r>
            <a:r>
              <a:rPr lang="ja-JP" altLang="en-US" sz="2800" dirty="0">
                <a:solidFill>
                  <a:srgbClr val="FFFF00"/>
                </a:solidFill>
              </a:rPr>
              <a:t>：国立秩父学園（発達障害・知的障害 </a:t>
            </a:r>
            <a:r>
              <a:rPr lang="en-US" altLang="ja-JP" sz="2800" dirty="0">
                <a:solidFill>
                  <a:srgbClr val="FFFF00"/>
                </a:solidFill>
              </a:rPr>
              <a:t>1.5</a:t>
            </a:r>
            <a:r>
              <a:rPr lang="ja-JP" altLang="en-US" sz="2800" dirty="0">
                <a:solidFill>
                  <a:srgbClr val="FFFF00"/>
                </a:solidFill>
              </a:rPr>
              <a:t>年）</a:t>
            </a:r>
          </a:p>
          <a:p>
            <a:pPr eaLnBrk="1" fontAlgn="auto" hangingPunct="1">
              <a:lnSpc>
                <a:spcPct val="90000"/>
              </a:lnSpc>
              <a:spcAft>
                <a:spcPts val="0"/>
              </a:spcAft>
              <a:defRPr/>
            </a:pPr>
            <a:r>
              <a:rPr lang="en-US" altLang="ja-JP" sz="2800" dirty="0">
                <a:solidFill>
                  <a:schemeClr val="tx2">
                    <a:lumMod val="40000"/>
                    <a:lumOff val="60000"/>
                  </a:schemeClr>
                </a:solidFill>
              </a:rPr>
              <a:t>2008</a:t>
            </a:r>
            <a:r>
              <a:rPr lang="ja-JP" altLang="en-US" sz="2800" dirty="0">
                <a:solidFill>
                  <a:schemeClr val="tx2">
                    <a:lumMod val="40000"/>
                    <a:lumOff val="60000"/>
                  </a:schemeClr>
                </a:solidFill>
              </a:rPr>
              <a:t>：</a:t>
            </a:r>
            <a:r>
              <a:rPr lang="zh-CN" altLang="en-US" sz="2800" dirty="0">
                <a:solidFill>
                  <a:schemeClr val="tx2">
                    <a:lumMod val="40000"/>
                    <a:lumOff val="60000"/>
                  </a:schemeClr>
                </a:solidFill>
              </a:rPr>
              <a:t> </a:t>
            </a:r>
            <a:r>
              <a:rPr lang="zh-CN" altLang="en-US" sz="2800" dirty="0">
                <a:solidFill>
                  <a:schemeClr val="tx2">
                    <a:lumMod val="40000"/>
                    <a:lumOff val="60000"/>
                  </a:schemeClr>
                </a:solidFill>
                <a:latin typeface="ＭＳ ゴシック" panose="020B0609070205080204" pitchFamily="49" charset="-128"/>
                <a:ea typeface="ＭＳ ゴシック" panose="020B0609070205080204" pitchFamily="49" charset="-128"/>
              </a:rPr>
              <a:t>長崎大学教授</a:t>
            </a:r>
            <a:r>
              <a:rPr lang="ja-JP" altLang="en-US" sz="2800" dirty="0">
                <a:solidFill>
                  <a:schemeClr val="tx2">
                    <a:lumMod val="40000"/>
                    <a:lumOff val="60000"/>
                  </a:schemeClr>
                </a:solidFill>
                <a:latin typeface="ＭＳ ゴシック" panose="020B0609070205080204" pitchFamily="49" charset="-128"/>
                <a:ea typeface="ＭＳ ゴシック" panose="020B0609070205080204" pitchFamily="49" charset="-128"/>
              </a:rPr>
              <a:t>（ワクチン開発・医薬品評価学 </a:t>
            </a:r>
            <a:r>
              <a:rPr lang="en-US" altLang="ja-JP" sz="2800" dirty="0">
                <a:solidFill>
                  <a:schemeClr val="tx2">
                    <a:lumMod val="40000"/>
                    <a:lumOff val="60000"/>
                  </a:schemeClr>
                </a:solidFill>
              </a:rPr>
              <a:t>4.5</a:t>
            </a:r>
            <a:r>
              <a:rPr lang="ja-JP" altLang="en-US" sz="2800" dirty="0">
                <a:solidFill>
                  <a:schemeClr val="tx2">
                    <a:lumMod val="40000"/>
                    <a:lumOff val="60000"/>
                  </a:schemeClr>
                </a:solidFill>
              </a:rPr>
              <a:t>年）</a:t>
            </a:r>
            <a:r>
              <a:rPr lang="zh-CN" altLang="en-US" sz="2800" dirty="0">
                <a:solidFill>
                  <a:schemeClr val="tx2">
                    <a:lumMod val="40000"/>
                    <a:lumOff val="60000"/>
                  </a:schemeClr>
                </a:solidFill>
              </a:rPr>
              <a:t> </a:t>
            </a:r>
            <a:endParaRPr lang="en-US" altLang="ja-JP" sz="2800" dirty="0">
              <a:solidFill>
                <a:schemeClr val="tx2">
                  <a:lumMod val="40000"/>
                  <a:lumOff val="60000"/>
                </a:schemeClr>
              </a:solidFill>
              <a:latin typeface="Magneto" panose="04030805050802020D02" pitchFamily="82" charset="0"/>
            </a:endParaRPr>
          </a:p>
          <a:p>
            <a:pPr eaLnBrk="1" fontAlgn="auto" hangingPunct="1">
              <a:lnSpc>
                <a:spcPct val="90000"/>
              </a:lnSpc>
              <a:spcAft>
                <a:spcPts val="0"/>
              </a:spcAft>
              <a:defRPr/>
            </a:pPr>
            <a:r>
              <a:rPr lang="en-US" altLang="ja-JP" sz="2800" dirty="0">
                <a:solidFill>
                  <a:schemeClr val="tx2">
                    <a:lumMod val="40000"/>
                    <a:lumOff val="60000"/>
                  </a:schemeClr>
                </a:solidFill>
              </a:rPr>
              <a:t>2013</a:t>
            </a:r>
            <a:r>
              <a:rPr lang="ja-JP" altLang="en-US" sz="2800" dirty="0">
                <a:solidFill>
                  <a:schemeClr val="tx2">
                    <a:lumMod val="40000"/>
                    <a:lumOff val="60000"/>
                  </a:schemeClr>
                </a:solidFill>
              </a:rPr>
              <a:t>～現在：法務技官（医療事故訴訟・</a:t>
            </a:r>
            <a:r>
              <a:rPr lang="ja-JP" altLang="en-US" sz="2800" dirty="0">
                <a:solidFill>
                  <a:schemeClr val="tx2">
                    <a:lumMod val="40000"/>
                    <a:lumOff val="60000"/>
                  </a:schemeClr>
                </a:solidFill>
                <a:latin typeface="ＭＳ ゴシック" panose="020B0609070205080204" pitchFamily="49" charset="-128"/>
                <a:ea typeface="ＭＳ ゴシック" panose="020B0609070205080204" pitchFamily="49" charset="-128"/>
              </a:rPr>
              <a:t>医薬品評価学 </a:t>
            </a:r>
            <a:r>
              <a:rPr lang="en-US" altLang="ja-JP" sz="2800" dirty="0">
                <a:solidFill>
                  <a:schemeClr val="tx2">
                    <a:lumMod val="40000"/>
                    <a:lumOff val="60000"/>
                  </a:schemeClr>
                </a:solidFill>
              </a:rPr>
              <a:t>13</a:t>
            </a:r>
            <a:r>
              <a:rPr lang="ja-JP" altLang="en-US" sz="2800" dirty="0">
                <a:solidFill>
                  <a:schemeClr val="tx2">
                    <a:lumMod val="40000"/>
                    <a:lumOff val="60000"/>
                  </a:schemeClr>
                </a:solidFill>
              </a:rPr>
              <a:t>年目）</a:t>
            </a:r>
            <a:endParaRPr lang="en-US" altLang="ja-JP" sz="2800" dirty="0">
              <a:solidFill>
                <a:schemeClr val="tx2">
                  <a:lumMod val="40000"/>
                  <a:lumOff val="60000"/>
                </a:schemeClr>
              </a:solidFill>
              <a:latin typeface="Magneto" panose="04030805050802020D02" pitchFamily="82" charset="0"/>
            </a:endParaRPr>
          </a:p>
          <a:p>
            <a:pPr eaLnBrk="1" fontAlgn="auto" hangingPunct="1">
              <a:lnSpc>
                <a:spcPct val="90000"/>
              </a:lnSpc>
              <a:spcAft>
                <a:spcPts val="0"/>
              </a:spcAft>
              <a:defRPr/>
            </a:pPr>
            <a:endParaRPr lang="ja-JP" altLang="en-US" sz="2800" dirty="0"/>
          </a:p>
        </p:txBody>
      </p:sp>
      <p:sp>
        <p:nvSpPr>
          <p:cNvPr id="6" name="Rectangle 1026">
            <a:extLst>
              <a:ext uri="{FF2B5EF4-FFF2-40B4-BE49-F238E27FC236}">
                <a16:creationId xmlns:a16="http://schemas.microsoft.com/office/drawing/2014/main" id="{FF61BC8D-C65D-0EC1-D833-32BFE21B2A05}"/>
              </a:ext>
            </a:extLst>
          </p:cNvPr>
          <p:cNvSpPr txBox="1">
            <a:spLocks noChangeArrowheads="1"/>
          </p:cNvSpPr>
          <p:nvPr/>
        </p:nvSpPr>
        <p:spPr bwMode="auto">
          <a:xfrm>
            <a:off x="154825" y="195144"/>
            <a:ext cx="8623622" cy="720080"/>
          </a:xfrm>
          <a:prstGeom prst="rect">
            <a:avLst/>
          </a:prstGeom>
          <a:solidFill>
            <a:schemeClr val="tx2">
              <a:lumMod val="50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pPr eaLnBrk="1" hangingPunct="1"/>
            <a:r>
              <a:rPr lang="ja-JP" altLang="en-US" sz="4000" dirty="0"/>
              <a:t>ずーっと「外様」だった</a:t>
            </a:r>
            <a:endParaRPr lang="en-US" altLang="ja-JP" sz="4000" dirty="0"/>
          </a:p>
        </p:txBody>
      </p:sp>
      <p:sp>
        <p:nvSpPr>
          <p:cNvPr id="7" name="Rectangle 1026">
            <a:extLst>
              <a:ext uri="{FF2B5EF4-FFF2-40B4-BE49-F238E27FC236}">
                <a16:creationId xmlns:a16="http://schemas.microsoft.com/office/drawing/2014/main" id="{762B5AC0-4316-ADDF-069B-3F303BE7F4DB}"/>
              </a:ext>
            </a:extLst>
          </p:cNvPr>
          <p:cNvSpPr txBox="1">
            <a:spLocks noChangeArrowheads="1"/>
          </p:cNvSpPr>
          <p:nvPr/>
        </p:nvSpPr>
        <p:spPr bwMode="auto">
          <a:xfrm>
            <a:off x="190520" y="181362"/>
            <a:ext cx="8623622" cy="720080"/>
          </a:xfrm>
          <a:prstGeom prst="rect">
            <a:avLst/>
          </a:prstGeom>
          <a:solidFill>
            <a:schemeClr val="tx2">
              <a:lumMod val="50000"/>
            </a:schemeClr>
          </a:solidFill>
          <a:ln>
            <a:noFill/>
          </a:ln>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pPr eaLnBrk="1" hangingPunct="1"/>
            <a:r>
              <a:rPr lang="ja-JP" altLang="en-US" sz="4000" dirty="0"/>
              <a:t>ただの一度も「主流派」にはならなかった</a:t>
            </a:r>
            <a:endParaRPr lang="en-US" altLang="ja-JP" sz="4000" dirty="0"/>
          </a:p>
        </p:txBody>
      </p:sp>
      <p:sp>
        <p:nvSpPr>
          <p:cNvPr id="8" name="Rectangle 1026">
            <a:extLst>
              <a:ext uri="{FF2B5EF4-FFF2-40B4-BE49-F238E27FC236}">
                <a16:creationId xmlns:a16="http://schemas.microsoft.com/office/drawing/2014/main" id="{E2DC1CF3-82D2-6224-7FBF-317559194975}"/>
              </a:ext>
            </a:extLst>
          </p:cNvPr>
          <p:cNvSpPr txBox="1">
            <a:spLocks noChangeArrowheads="1"/>
          </p:cNvSpPr>
          <p:nvPr/>
        </p:nvSpPr>
        <p:spPr bwMode="auto">
          <a:xfrm>
            <a:off x="190520" y="162794"/>
            <a:ext cx="8623622" cy="720080"/>
          </a:xfrm>
          <a:prstGeom prst="rect">
            <a:avLst/>
          </a:prstGeom>
          <a:solidFill>
            <a:schemeClr val="tx2">
              <a:lumMod val="50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pPr eaLnBrk="1" hangingPunct="1"/>
            <a:r>
              <a:rPr lang="ja-JP" altLang="en-US" sz="4000" dirty="0"/>
              <a:t>ジェットコースター</a:t>
            </a:r>
            <a:r>
              <a:rPr lang="en-US" altLang="ja-JP" sz="4000" dirty="0"/>
              <a:t>/</a:t>
            </a:r>
            <a:r>
              <a:rPr lang="ja-JP" altLang="en-US" sz="4000" dirty="0"/>
              <a:t>ブラウン運動</a:t>
            </a:r>
            <a:endParaRPr lang="en-US" altLang="ja-JP" sz="4000" dirty="0"/>
          </a:p>
        </p:txBody>
      </p:sp>
    </p:spTree>
    <p:extLst>
      <p:ext uri="{BB962C8B-B14F-4D97-AF65-F5344CB8AC3E}">
        <p14:creationId xmlns:p14="http://schemas.microsoft.com/office/powerpoint/2010/main" val="283461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8357" y="1700808"/>
            <a:ext cx="8766129" cy="5016758"/>
          </a:xfrm>
          <a:prstGeom prst="rect">
            <a:avLst/>
          </a:prstGeom>
          <a:noFill/>
        </p:spPr>
        <p:txBody>
          <a:bodyPr wrap="square" rtlCol="0">
            <a:spAutoFit/>
          </a:bodyPr>
          <a:lstStyle/>
          <a:p>
            <a:pPr algn="ctr"/>
            <a:r>
              <a:rPr lang="en-US" altLang="ja-JP" sz="3200" dirty="0">
                <a:solidFill>
                  <a:schemeClr val="bg1"/>
                </a:solidFill>
              </a:rPr>
              <a:t>【</a:t>
            </a:r>
            <a:r>
              <a:rPr lang="ja-JP" altLang="en-US" sz="3200" dirty="0">
                <a:solidFill>
                  <a:schemeClr val="bg1"/>
                </a:solidFill>
              </a:rPr>
              <a:t>相談者：卒後</a:t>
            </a:r>
            <a:r>
              <a:rPr lang="en-US" altLang="ja-JP" sz="3200" dirty="0">
                <a:solidFill>
                  <a:schemeClr val="bg1"/>
                </a:solidFill>
              </a:rPr>
              <a:t>2</a:t>
            </a:r>
            <a:r>
              <a:rPr lang="ja-JP" altLang="en-US" sz="3200" dirty="0">
                <a:solidFill>
                  <a:schemeClr val="bg1"/>
                </a:solidFill>
              </a:rPr>
              <a:t>年目／女性／大学病院勤務</a:t>
            </a:r>
            <a:r>
              <a:rPr lang="en-US" altLang="ja-JP" sz="3200" dirty="0">
                <a:solidFill>
                  <a:schemeClr val="bg1"/>
                </a:solidFill>
              </a:rPr>
              <a:t>】</a:t>
            </a:r>
          </a:p>
          <a:p>
            <a:r>
              <a:rPr lang="ja-JP" altLang="en-US" sz="3200" dirty="0">
                <a:solidFill>
                  <a:schemeClr val="bg1"/>
                </a:solidFill>
              </a:rPr>
              <a:t>　研修医</a:t>
            </a:r>
            <a:r>
              <a:rPr lang="en-US" altLang="ja-JP" sz="3200" dirty="0">
                <a:solidFill>
                  <a:schemeClr val="bg1"/>
                </a:solidFill>
              </a:rPr>
              <a:t>2</a:t>
            </a:r>
            <a:r>
              <a:rPr lang="ja-JP" altLang="en-US" sz="3200" dirty="0">
                <a:solidFill>
                  <a:schemeClr val="bg1"/>
                </a:solidFill>
              </a:rPr>
              <a:t>年目です。次年度の入局先も決定し、毎日淡々と業務に励んでいます。ここ</a:t>
            </a:r>
            <a:r>
              <a:rPr lang="en-US" altLang="ja-JP" sz="3200" dirty="0">
                <a:solidFill>
                  <a:schemeClr val="bg1"/>
                </a:solidFill>
              </a:rPr>
              <a:t>1</a:t>
            </a:r>
            <a:r>
              <a:rPr lang="ja-JP" altLang="en-US" sz="3200" dirty="0">
                <a:solidFill>
                  <a:schemeClr val="bg1"/>
                </a:solidFill>
              </a:rPr>
              <a:t>年、なぜ自分が医師を志したのかが分からなくなってきました。医学部受験での面接では「人の役に立つ職業に就きたかったから、病に苦しんでいる人たちの支えとなり助けたいと思ったから」とありきたりな志望を述べましたが、</a:t>
            </a:r>
            <a:r>
              <a:rPr lang="ja-JP" altLang="en-US" sz="3200" dirty="0">
                <a:solidFill>
                  <a:srgbClr val="FFFF00"/>
                </a:solidFill>
              </a:rPr>
              <a:t>必ずしも医師という職業でなくても人の役に立つことは幾らでもできるはずだと思います。</a:t>
            </a:r>
            <a:r>
              <a:rPr lang="ja-JP" altLang="en-US" sz="3200" dirty="0">
                <a:solidFill>
                  <a:schemeClr val="bg1"/>
                </a:solidFill>
              </a:rPr>
              <a:t>（続）</a:t>
            </a:r>
          </a:p>
        </p:txBody>
      </p:sp>
      <p:sp>
        <p:nvSpPr>
          <p:cNvPr id="3" name="タイトル 2"/>
          <p:cNvSpPr>
            <a:spLocks noGrp="1"/>
          </p:cNvSpPr>
          <p:nvPr>
            <p:ph type="title"/>
          </p:nvPr>
        </p:nvSpPr>
        <p:spPr>
          <a:xfrm>
            <a:off x="466622" y="167968"/>
            <a:ext cx="8229600" cy="1388824"/>
          </a:xfrm>
        </p:spPr>
        <p:txBody>
          <a:bodyPr/>
          <a:lstStyle/>
          <a:p>
            <a:r>
              <a:rPr kumimoji="1" lang="ja-JP" altLang="en-US" dirty="0"/>
              <a:t>明日は我が身</a:t>
            </a:r>
            <a:br>
              <a:rPr kumimoji="1" lang="en-US" altLang="ja-JP" dirty="0"/>
            </a:br>
            <a:r>
              <a:rPr kumimoji="1" lang="ja-JP" altLang="en-US" dirty="0"/>
              <a:t>そして私もそうだった</a:t>
            </a:r>
          </a:p>
        </p:txBody>
      </p:sp>
    </p:spTree>
    <p:extLst>
      <p:ext uri="{BB962C8B-B14F-4D97-AF65-F5344CB8AC3E}">
        <p14:creationId xmlns:p14="http://schemas.microsoft.com/office/powerpoint/2010/main" val="718566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7868" y="332656"/>
            <a:ext cx="8542603" cy="6063198"/>
          </a:xfrm>
          <a:prstGeom prst="rect">
            <a:avLst/>
          </a:prstGeom>
          <a:noFill/>
        </p:spPr>
        <p:txBody>
          <a:bodyPr wrap="square" rtlCol="0">
            <a:spAutoFit/>
          </a:bodyPr>
          <a:lstStyle/>
          <a:p>
            <a:r>
              <a:rPr lang="ja-JP" altLang="en-US" sz="2800" dirty="0">
                <a:solidFill>
                  <a:schemeClr val="bg1"/>
                </a:solidFill>
              </a:rPr>
              <a:t>　研修医</a:t>
            </a:r>
            <a:r>
              <a:rPr lang="en-US" altLang="ja-JP" sz="2800" dirty="0">
                <a:solidFill>
                  <a:schemeClr val="bg1"/>
                </a:solidFill>
              </a:rPr>
              <a:t>1</a:t>
            </a:r>
            <a:r>
              <a:rPr lang="ja-JP" altLang="en-US" sz="2800" dirty="0">
                <a:solidFill>
                  <a:schemeClr val="bg1"/>
                </a:solidFill>
              </a:rPr>
              <a:t>年目は、夢と希望に燃えて毎日がむしゃらに頑張ってきたつもりです。その日々の中では、うれしく励みになったことよりも辛く悲しいことの方が断然多く、</a:t>
            </a:r>
            <a:r>
              <a:rPr lang="ja-JP" altLang="en-US" sz="2800" dirty="0">
                <a:solidFill>
                  <a:srgbClr val="FF0000"/>
                </a:solidFill>
              </a:rPr>
              <a:t>この</a:t>
            </a:r>
            <a:r>
              <a:rPr lang="en-US" altLang="ja-JP" sz="2800" dirty="0">
                <a:solidFill>
                  <a:srgbClr val="FF0000"/>
                </a:solidFill>
              </a:rPr>
              <a:t>1</a:t>
            </a:r>
            <a:r>
              <a:rPr lang="ja-JP" altLang="en-US" sz="2800" dirty="0">
                <a:solidFill>
                  <a:srgbClr val="FF0000"/>
                </a:solidFill>
              </a:rPr>
              <a:t>年で感情を失い、希望も夢も消え失せました</a:t>
            </a:r>
            <a:r>
              <a:rPr lang="ja-JP" altLang="en-US" sz="2800" dirty="0">
                <a:solidFill>
                  <a:schemeClr val="bg1"/>
                </a:solidFill>
              </a:rPr>
              <a:t>。</a:t>
            </a:r>
            <a:endParaRPr lang="en-US" altLang="ja-JP" sz="2800" dirty="0">
              <a:solidFill>
                <a:schemeClr val="bg1"/>
              </a:solidFill>
            </a:endParaRPr>
          </a:p>
          <a:p>
            <a:r>
              <a:rPr lang="ja-JP" altLang="en-US" sz="2800" dirty="0">
                <a:solidFill>
                  <a:schemeClr val="bg1"/>
                </a:solidFill>
              </a:rPr>
              <a:t>今は責任感だけで毎日休まず出勤し、仕事自体も滞りなく、上級医の先生方からも仕事ぶりに評価をいただいています。その一方で、</a:t>
            </a:r>
            <a:r>
              <a:rPr lang="ja-JP" altLang="en-US" sz="2800" dirty="0">
                <a:solidFill>
                  <a:srgbClr val="FF0000"/>
                </a:solidFill>
              </a:rPr>
              <a:t>実はこんなに意欲のない人間が医師として患者さんの前に立っている</a:t>
            </a:r>
            <a:r>
              <a:rPr lang="ja-JP" altLang="en-US" sz="2800" dirty="0" err="1">
                <a:solidFill>
                  <a:srgbClr val="FF0000"/>
                </a:solidFill>
              </a:rPr>
              <a:t>だ</a:t>
            </a:r>
            <a:r>
              <a:rPr lang="ja-JP" altLang="en-US" sz="2800" dirty="0">
                <a:solidFill>
                  <a:srgbClr val="FF0000"/>
                </a:solidFill>
              </a:rPr>
              <a:t>なんて、申し訳ない気持ちでいっぱい</a:t>
            </a:r>
            <a:r>
              <a:rPr lang="ja-JP" altLang="en-US" sz="2800" dirty="0">
                <a:solidFill>
                  <a:schemeClr val="bg1"/>
                </a:solidFill>
              </a:rPr>
              <a:t>です。思い切って医師を辞めようかとも思いましたが、医療関係でない親の反対を押し切ってこの世界に入っただけに、</a:t>
            </a:r>
            <a:r>
              <a:rPr lang="ja-JP" altLang="en-US" sz="2800" dirty="0">
                <a:solidFill>
                  <a:srgbClr val="FF0000"/>
                </a:solidFill>
              </a:rPr>
              <a:t>辞める勇気も出ず</a:t>
            </a:r>
            <a:r>
              <a:rPr lang="ja-JP" altLang="en-US" sz="2800" dirty="0">
                <a:solidFill>
                  <a:schemeClr val="bg1"/>
                </a:solidFill>
              </a:rPr>
              <a:t>、まさに中途半端です。医師を続けるモチベーションはどのように持てば良いでしょうか。</a:t>
            </a:r>
            <a:endParaRPr lang="en-US" altLang="ja-JP" sz="2800" dirty="0">
              <a:solidFill>
                <a:schemeClr val="bg1"/>
              </a:solidFill>
            </a:endParaRPr>
          </a:p>
          <a:p>
            <a:r>
              <a:rPr lang="ja-JP" altLang="en-US" sz="2400" dirty="0">
                <a:solidFill>
                  <a:schemeClr val="bg1"/>
                </a:solidFill>
              </a:rPr>
              <a:t>（</a:t>
            </a:r>
            <a:r>
              <a:rPr lang="en-US" altLang="ja-JP" sz="2400" dirty="0">
                <a:solidFill>
                  <a:schemeClr val="bg1"/>
                </a:solidFill>
              </a:rPr>
              <a:t>2019</a:t>
            </a:r>
            <a:r>
              <a:rPr lang="ja-JP" altLang="en-US" sz="2400" dirty="0">
                <a:solidFill>
                  <a:schemeClr val="bg1"/>
                </a:solidFill>
              </a:rPr>
              <a:t>年</a:t>
            </a:r>
            <a:r>
              <a:rPr lang="en-US" altLang="ja-JP" sz="2400" dirty="0">
                <a:solidFill>
                  <a:schemeClr val="bg1"/>
                </a:solidFill>
              </a:rPr>
              <a:t>10</a:t>
            </a:r>
            <a:r>
              <a:rPr lang="ja-JP" altLang="en-US" sz="2400" dirty="0">
                <a:solidFill>
                  <a:schemeClr val="bg1"/>
                </a:solidFill>
              </a:rPr>
              <a:t>月</a:t>
            </a:r>
            <a:r>
              <a:rPr lang="en-US" altLang="ja-JP" sz="2400" dirty="0">
                <a:solidFill>
                  <a:schemeClr val="bg1"/>
                </a:solidFill>
              </a:rPr>
              <a:t>4</a:t>
            </a:r>
            <a:r>
              <a:rPr lang="ja-JP" altLang="en-US" sz="2400" dirty="0">
                <a:solidFill>
                  <a:schemeClr val="bg1"/>
                </a:solidFill>
              </a:rPr>
              <a:t>日 </a:t>
            </a:r>
            <a:r>
              <a:rPr lang="en-US" altLang="ja-JP" sz="2400" dirty="0">
                <a:solidFill>
                  <a:schemeClr val="bg1"/>
                </a:solidFill>
              </a:rPr>
              <a:t>(</a:t>
            </a:r>
            <a:r>
              <a:rPr lang="ja-JP" altLang="en-US" sz="2400" dirty="0">
                <a:solidFill>
                  <a:schemeClr val="bg1"/>
                </a:solidFill>
              </a:rPr>
              <a:t>金</a:t>
            </a:r>
            <a:r>
              <a:rPr lang="en-US" altLang="ja-JP" sz="2400" dirty="0">
                <a:solidFill>
                  <a:schemeClr val="bg1"/>
                </a:solidFill>
              </a:rPr>
              <a:t>)</a:t>
            </a:r>
            <a:r>
              <a:rPr lang="ja-JP" altLang="en-US" sz="2400" dirty="0">
                <a:solidFill>
                  <a:schemeClr val="bg1"/>
                </a:solidFill>
              </a:rPr>
              <a:t>配信</a:t>
            </a:r>
            <a:r>
              <a:rPr lang="en-US" altLang="ja-JP" sz="2400" dirty="0">
                <a:solidFill>
                  <a:schemeClr val="bg1"/>
                </a:solidFill>
              </a:rPr>
              <a:t>m3.com</a:t>
            </a:r>
            <a:r>
              <a:rPr lang="ja-JP" altLang="en-US" sz="2400" dirty="0">
                <a:solidFill>
                  <a:schemeClr val="bg1"/>
                </a:solidFill>
              </a:rPr>
              <a:t>編集部「お悩み相談室」）</a:t>
            </a:r>
            <a:endParaRPr lang="en-US" altLang="ja-JP" sz="2400" dirty="0">
              <a:solidFill>
                <a:schemeClr val="bg1"/>
              </a:solidFill>
            </a:endParaRPr>
          </a:p>
        </p:txBody>
      </p:sp>
    </p:spTree>
    <p:extLst>
      <p:ext uri="{BB962C8B-B14F-4D97-AF65-F5344CB8AC3E}">
        <p14:creationId xmlns:p14="http://schemas.microsoft.com/office/powerpoint/2010/main" val="3655572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899592" y="1916832"/>
            <a:ext cx="7330745" cy="4664077"/>
            <a:chOff x="733288" y="1772815"/>
            <a:chExt cx="7330745" cy="4664077"/>
          </a:xfrm>
        </p:grpSpPr>
        <p:sp>
          <p:nvSpPr>
            <p:cNvPr id="18436" name="Text Box 4"/>
            <p:cNvSpPr txBox="1">
              <a:spLocks noChangeArrowheads="1"/>
            </p:cNvSpPr>
            <p:nvPr/>
          </p:nvSpPr>
          <p:spPr bwMode="auto">
            <a:xfrm>
              <a:off x="733288" y="1772817"/>
              <a:ext cx="3458344"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000" dirty="0">
                  <a:solidFill>
                    <a:schemeClr val="bg1"/>
                  </a:solidFill>
                </a:rPr>
                <a:t>雨ニモ負ケズ </a:t>
              </a:r>
              <a:br>
                <a:rPr lang="ja-JP" altLang="en-US" sz="2000" dirty="0">
                  <a:solidFill>
                    <a:schemeClr val="bg1"/>
                  </a:solidFill>
                </a:rPr>
              </a:br>
              <a:r>
                <a:rPr lang="ja-JP" altLang="en-US" sz="2000" dirty="0">
                  <a:solidFill>
                    <a:schemeClr val="bg1"/>
                  </a:solidFill>
                </a:rPr>
                <a:t>風ニモ負ケズ </a:t>
              </a:r>
              <a:br>
                <a:rPr lang="ja-JP" altLang="en-US" sz="2000" dirty="0">
                  <a:solidFill>
                    <a:schemeClr val="bg1"/>
                  </a:solidFill>
                </a:rPr>
              </a:br>
              <a:r>
                <a:rPr lang="ja-JP" altLang="en-US" sz="2000" dirty="0">
                  <a:solidFill>
                    <a:schemeClr val="bg1"/>
                  </a:solidFill>
                </a:rPr>
                <a:t>雪ニモ夏ノ暑サニモマケヌ </a:t>
              </a:r>
              <a:br>
                <a:rPr lang="ja-JP" altLang="en-US" sz="2000" dirty="0">
                  <a:solidFill>
                    <a:schemeClr val="bg1"/>
                  </a:solidFill>
                </a:rPr>
              </a:br>
              <a:r>
                <a:rPr lang="ja-JP" altLang="en-US" sz="2000" dirty="0">
                  <a:solidFill>
                    <a:schemeClr val="bg1"/>
                  </a:solidFill>
                </a:rPr>
                <a:t>丈夫ナカラダヲモチ </a:t>
              </a:r>
              <a:br>
                <a:rPr lang="ja-JP" altLang="en-US" sz="2000" dirty="0">
                  <a:solidFill>
                    <a:schemeClr val="bg1"/>
                  </a:solidFill>
                </a:rPr>
              </a:br>
              <a:r>
                <a:rPr lang="ja-JP" altLang="en-US" sz="2000" dirty="0">
                  <a:solidFill>
                    <a:schemeClr val="bg1"/>
                  </a:solidFill>
                </a:rPr>
                <a:t>慾ハナク </a:t>
              </a:r>
              <a:br>
                <a:rPr lang="ja-JP" altLang="en-US" sz="2000" dirty="0">
                  <a:solidFill>
                    <a:schemeClr val="bg1"/>
                  </a:solidFill>
                </a:rPr>
              </a:br>
              <a:r>
                <a:rPr lang="ja-JP" altLang="en-US" sz="2000" dirty="0">
                  <a:solidFill>
                    <a:schemeClr val="bg1"/>
                  </a:solidFill>
                </a:rPr>
                <a:t>決シテイカラズ </a:t>
              </a:r>
              <a:br>
                <a:rPr lang="ja-JP" altLang="en-US" sz="2000" dirty="0">
                  <a:solidFill>
                    <a:schemeClr val="bg1"/>
                  </a:solidFill>
                </a:rPr>
              </a:br>
              <a:r>
                <a:rPr lang="ja-JP" altLang="en-US" sz="2000" dirty="0">
                  <a:solidFill>
                    <a:schemeClr val="bg1"/>
                  </a:solidFill>
                </a:rPr>
                <a:t>イツモシヅカニワラッテヰル </a:t>
              </a:r>
              <a:br>
                <a:rPr lang="ja-JP" altLang="en-US" sz="2000" dirty="0">
                  <a:solidFill>
                    <a:schemeClr val="bg1"/>
                  </a:solidFill>
                </a:rPr>
              </a:br>
              <a:r>
                <a:rPr lang="ja-JP" altLang="en-US" sz="2000" dirty="0">
                  <a:solidFill>
                    <a:schemeClr val="bg1"/>
                  </a:solidFill>
                </a:rPr>
                <a:t>一日ニ玄米４合ト </a:t>
              </a:r>
              <a:br>
                <a:rPr lang="ja-JP" altLang="en-US" sz="2000" dirty="0">
                  <a:solidFill>
                    <a:schemeClr val="bg1"/>
                  </a:solidFill>
                </a:rPr>
              </a:br>
              <a:r>
                <a:rPr lang="ja-JP" altLang="en-US" sz="2000" dirty="0">
                  <a:solidFill>
                    <a:schemeClr val="bg1"/>
                  </a:solidFill>
                </a:rPr>
                <a:t>味噌ト少シノ野菜ヲタベ </a:t>
              </a:r>
              <a:br>
                <a:rPr lang="ja-JP" altLang="en-US" sz="2000" dirty="0">
                  <a:solidFill>
                    <a:schemeClr val="bg1"/>
                  </a:solidFill>
                </a:rPr>
              </a:br>
              <a:r>
                <a:rPr lang="ja-JP" altLang="en-US" sz="2000" dirty="0">
                  <a:solidFill>
                    <a:schemeClr val="bg1"/>
                  </a:solidFill>
                </a:rPr>
                <a:t>アラユルコトヲ </a:t>
              </a:r>
              <a:br>
                <a:rPr lang="ja-JP" altLang="en-US" sz="2000" dirty="0">
                  <a:solidFill>
                    <a:schemeClr val="bg1"/>
                  </a:solidFill>
                </a:rPr>
              </a:br>
              <a:r>
                <a:rPr lang="ja-JP" altLang="en-US" sz="2000" dirty="0">
                  <a:solidFill>
                    <a:schemeClr val="bg1"/>
                  </a:solidFill>
                </a:rPr>
                <a:t>ジブンヲカンジョウニ入レズニ </a:t>
              </a:r>
              <a:br>
                <a:rPr lang="ja-JP" altLang="en-US" sz="2000" dirty="0">
                  <a:solidFill>
                    <a:schemeClr val="bg1"/>
                  </a:solidFill>
                </a:rPr>
              </a:br>
              <a:r>
                <a:rPr lang="ja-JP" altLang="en-US" sz="2000" dirty="0">
                  <a:solidFill>
                    <a:schemeClr val="bg1"/>
                  </a:solidFill>
                </a:rPr>
                <a:t>ヨクミキキシワカリ </a:t>
              </a:r>
              <a:br>
                <a:rPr lang="ja-JP" altLang="en-US" sz="2000" dirty="0">
                  <a:solidFill>
                    <a:schemeClr val="bg1"/>
                  </a:solidFill>
                </a:rPr>
              </a:br>
              <a:r>
                <a:rPr lang="ja-JP" altLang="en-US" sz="2000" dirty="0">
                  <a:solidFill>
                    <a:schemeClr val="bg1"/>
                  </a:solidFill>
                </a:rPr>
                <a:t>ソシテワスレズ </a:t>
              </a:r>
              <a:br>
                <a:rPr lang="ja-JP" altLang="en-US" sz="2000" dirty="0">
                  <a:solidFill>
                    <a:schemeClr val="bg1"/>
                  </a:solidFill>
                </a:rPr>
              </a:br>
              <a:r>
                <a:rPr lang="ja-JP" altLang="en-US" sz="2000" dirty="0">
                  <a:solidFill>
                    <a:schemeClr val="bg1"/>
                  </a:solidFill>
                </a:rPr>
                <a:t>野原ノ松ノ林ノ蔭ノ </a:t>
              </a:r>
              <a:br>
                <a:rPr lang="ja-JP" altLang="en-US" sz="2000" dirty="0">
                  <a:solidFill>
                    <a:schemeClr val="bg1"/>
                  </a:solidFill>
                </a:rPr>
              </a:br>
              <a:r>
                <a:rPr lang="ja-JP" altLang="en-US" sz="2000" dirty="0">
                  <a:solidFill>
                    <a:schemeClr val="bg1"/>
                  </a:solidFill>
                </a:rPr>
                <a:t>小サナ萱ブキノ小屋ニヰテ </a:t>
              </a:r>
            </a:p>
          </p:txBody>
        </p:sp>
        <p:sp>
          <p:nvSpPr>
            <p:cNvPr id="18437" name="Text Box 5"/>
            <p:cNvSpPr txBox="1">
              <a:spLocks noChangeArrowheads="1"/>
            </p:cNvSpPr>
            <p:nvPr/>
          </p:nvSpPr>
          <p:spPr bwMode="auto">
            <a:xfrm>
              <a:off x="4283968" y="1772815"/>
              <a:ext cx="378006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000" dirty="0">
                  <a:solidFill>
                    <a:schemeClr val="bg1"/>
                  </a:solidFill>
                </a:rPr>
                <a:t>東ニ病気ノ子供アレバ </a:t>
              </a:r>
              <a:br>
                <a:rPr lang="ja-JP" altLang="en-US" sz="2000" dirty="0">
                  <a:solidFill>
                    <a:schemeClr val="bg1"/>
                  </a:solidFill>
                </a:rPr>
              </a:br>
              <a:r>
                <a:rPr lang="ja-JP" altLang="en-US" sz="2000" dirty="0">
                  <a:solidFill>
                    <a:schemeClr val="bg1"/>
                  </a:solidFill>
                </a:rPr>
                <a:t>行</a:t>
              </a:r>
              <a:r>
                <a:rPr lang="ja-JP" altLang="en-US" sz="2000" dirty="0" err="1">
                  <a:solidFill>
                    <a:schemeClr val="bg1"/>
                  </a:solidFill>
                </a:rPr>
                <a:t>ッ</a:t>
              </a:r>
              <a:r>
                <a:rPr lang="ja-JP" altLang="en-US" sz="2000" dirty="0">
                  <a:solidFill>
                    <a:schemeClr val="bg1"/>
                  </a:solidFill>
                </a:rPr>
                <a:t>テ看病シテヤリ </a:t>
              </a:r>
              <a:br>
                <a:rPr lang="ja-JP" altLang="en-US" sz="2000" dirty="0">
                  <a:solidFill>
                    <a:schemeClr val="bg1"/>
                  </a:solidFill>
                </a:rPr>
              </a:br>
              <a:r>
                <a:rPr lang="ja-JP" altLang="en-US" sz="2000" dirty="0">
                  <a:solidFill>
                    <a:schemeClr val="bg1"/>
                  </a:solidFill>
                </a:rPr>
                <a:t>西ニ疲レタ母アレバ </a:t>
              </a:r>
              <a:br>
                <a:rPr lang="ja-JP" altLang="en-US" sz="2000" dirty="0">
                  <a:solidFill>
                    <a:schemeClr val="bg1"/>
                  </a:solidFill>
                </a:rPr>
              </a:br>
              <a:r>
                <a:rPr lang="ja-JP" altLang="en-US" sz="2000" dirty="0">
                  <a:solidFill>
                    <a:schemeClr val="bg1"/>
                  </a:solidFill>
                </a:rPr>
                <a:t>行ッテソノ稲ノ束ヲ負ヒ </a:t>
              </a:r>
              <a:br>
                <a:rPr lang="ja-JP" altLang="en-US" sz="2000" dirty="0">
                  <a:solidFill>
                    <a:schemeClr val="bg1"/>
                  </a:solidFill>
                </a:rPr>
              </a:br>
              <a:r>
                <a:rPr lang="ja-JP" altLang="en-US" sz="2000" dirty="0">
                  <a:solidFill>
                    <a:schemeClr val="bg1"/>
                  </a:solidFill>
                </a:rPr>
                <a:t>南ニ死ニサウナ人アレバ </a:t>
              </a:r>
              <a:br>
                <a:rPr lang="ja-JP" altLang="en-US" sz="2000" dirty="0">
                  <a:solidFill>
                    <a:schemeClr val="bg1"/>
                  </a:solidFill>
                </a:rPr>
              </a:br>
              <a:r>
                <a:rPr lang="ja-JP" altLang="en-US" sz="2000" dirty="0">
                  <a:solidFill>
                    <a:schemeClr val="bg1"/>
                  </a:solidFill>
                </a:rPr>
                <a:t>行ッテコハガラナクテモイイトイヒ </a:t>
              </a:r>
              <a:br>
                <a:rPr lang="ja-JP" altLang="en-US" sz="2000" dirty="0">
                  <a:solidFill>
                    <a:schemeClr val="bg1"/>
                  </a:solidFill>
                </a:rPr>
              </a:br>
              <a:r>
                <a:rPr lang="ja-JP" altLang="en-US" sz="2000" dirty="0">
                  <a:solidFill>
                    <a:schemeClr val="bg1"/>
                  </a:solidFill>
                </a:rPr>
                <a:t>北ニケンカヤソショウガアレバ </a:t>
              </a:r>
              <a:br>
                <a:rPr lang="ja-JP" altLang="en-US" sz="2000" dirty="0">
                  <a:solidFill>
                    <a:schemeClr val="bg1"/>
                  </a:solidFill>
                </a:rPr>
              </a:br>
              <a:r>
                <a:rPr lang="ja-JP" altLang="en-US" sz="2000" dirty="0">
                  <a:solidFill>
                    <a:schemeClr val="bg1"/>
                  </a:solidFill>
                </a:rPr>
                <a:t>ツマラナイカラヤメロトイヒ </a:t>
              </a:r>
              <a:br>
                <a:rPr lang="ja-JP" altLang="en-US" sz="2000" dirty="0">
                  <a:solidFill>
                    <a:schemeClr val="bg1"/>
                  </a:solidFill>
                </a:rPr>
              </a:br>
              <a:r>
                <a:rPr lang="ja-JP" altLang="en-US" sz="2000" dirty="0">
                  <a:solidFill>
                    <a:schemeClr val="bg1"/>
                  </a:solidFill>
                </a:rPr>
                <a:t>ヒデリノトキハナミダヲナガシ </a:t>
              </a:r>
              <a:br>
                <a:rPr lang="ja-JP" altLang="en-US" sz="2000" dirty="0">
                  <a:solidFill>
                    <a:schemeClr val="bg1"/>
                  </a:solidFill>
                </a:rPr>
              </a:br>
              <a:r>
                <a:rPr lang="ja-JP" altLang="en-US" sz="2000" dirty="0">
                  <a:solidFill>
                    <a:schemeClr val="bg1"/>
                  </a:solidFill>
                </a:rPr>
                <a:t>サムサノナツハオロオロアルキ </a:t>
              </a:r>
              <a:br>
                <a:rPr lang="ja-JP" altLang="en-US" sz="2000" dirty="0">
                  <a:solidFill>
                    <a:schemeClr val="bg1"/>
                  </a:solidFill>
                </a:rPr>
              </a:br>
              <a:r>
                <a:rPr lang="ja-JP" altLang="en-US" sz="2000" dirty="0">
                  <a:solidFill>
                    <a:schemeClr val="bg1"/>
                  </a:solidFill>
                </a:rPr>
                <a:t>ミンナニデクノボートヨバレ </a:t>
              </a:r>
              <a:br>
                <a:rPr lang="ja-JP" altLang="en-US" sz="2000" dirty="0">
                  <a:solidFill>
                    <a:schemeClr val="bg1"/>
                  </a:solidFill>
                </a:rPr>
              </a:br>
              <a:r>
                <a:rPr lang="ja-JP" altLang="en-US" sz="2000" dirty="0">
                  <a:solidFill>
                    <a:schemeClr val="bg1"/>
                  </a:solidFill>
                </a:rPr>
                <a:t>ホメラレモセズ </a:t>
              </a:r>
              <a:br>
                <a:rPr lang="ja-JP" altLang="en-US" sz="2000" dirty="0">
                  <a:solidFill>
                    <a:schemeClr val="bg1"/>
                  </a:solidFill>
                </a:rPr>
              </a:br>
              <a:r>
                <a:rPr lang="ja-JP" altLang="en-US" sz="2000" dirty="0">
                  <a:solidFill>
                    <a:schemeClr val="bg1"/>
                  </a:solidFill>
                </a:rPr>
                <a:t>クニモサレズ </a:t>
              </a:r>
              <a:br>
                <a:rPr lang="ja-JP" altLang="en-US" sz="2000" dirty="0">
                  <a:solidFill>
                    <a:schemeClr val="bg1"/>
                  </a:solidFill>
                </a:rPr>
              </a:br>
              <a:r>
                <a:rPr lang="ja-JP" altLang="en-US" sz="2000" dirty="0">
                  <a:solidFill>
                    <a:schemeClr val="bg1"/>
                  </a:solidFill>
                </a:rPr>
                <a:t>サウイフモノニ </a:t>
              </a:r>
              <a:br>
                <a:rPr lang="ja-JP" altLang="en-US" sz="2000" dirty="0">
                  <a:solidFill>
                    <a:schemeClr val="bg1"/>
                  </a:solidFill>
                </a:rPr>
              </a:br>
              <a:r>
                <a:rPr lang="ja-JP" altLang="en-US" sz="2000" dirty="0">
                  <a:solidFill>
                    <a:schemeClr val="bg1"/>
                  </a:solidFill>
                </a:rPr>
                <a:t>ワタシハナリタイ </a:t>
              </a:r>
            </a:p>
          </p:txBody>
        </p:sp>
      </p:grpSp>
      <p:sp>
        <p:nvSpPr>
          <p:cNvPr id="18440" name="Rectangle 8"/>
          <p:cNvSpPr>
            <a:spLocks noGrp="1" noChangeArrowheads="1"/>
          </p:cNvSpPr>
          <p:nvPr>
            <p:ph type="title"/>
          </p:nvPr>
        </p:nvSpPr>
        <p:spPr>
          <a:xfrm>
            <a:off x="179512" y="191146"/>
            <a:ext cx="8640960" cy="1581670"/>
          </a:xfrm>
        </p:spPr>
        <p:txBody>
          <a:bodyPr/>
          <a:lstStyle/>
          <a:p>
            <a:r>
              <a:rPr lang="ja-JP" altLang="en-US" dirty="0"/>
              <a:t>教団経典</a:t>
            </a:r>
            <a:r>
              <a:rPr lang="en-US" dirty="0"/>
              <a:t>30</a:t>
            </a:r>
            <a:r>
              <a:rPr lang="ja-JP" altLang="en-US" dirty="0"/>
              <a:t>条</a:t>
            </a:r>
            <a:br>
              <a:rPr lang="en-US" altLang="ja-JP" dirty="0"/>
            </a:br>
            <a:r>
              <a:rPr lang="ja-JP" altLang="en-US" dirty="0"/>
              <a:t>セット販売に応ずるな！</a:t>
            </a:r>
          </a:p>
        </p:txBody>
      </p:sp>
      <p:sp>
        <p:nvSpPr>
          <p:cNvPr id="2" name="テキスト ボックス 1"/>
          <p:cNvSpPr txBox="1"/>
          <p:nvPr/>
        </p:nvSpPr>
        <p:spPr>
          <a:xfrm>
            <a:off x="6352515" y="5949280"/>
            <a:ext cx="2592376" cy="523220"/>
          </a:xfrm>
          <a:prstGeom prst="rect">
            <a:avLst/>
          </a:prstGeom>
          <a:noFill/>
        </p:spPr>
        <p:txBody>
          <a:bodyPr wrap="none" rtlCol="0">
            <a:spAutoFit/>
          </a:bodyPr>
          <a:lstStyle/>
          <a:p>
            <a:r>
              <a:rPr lang="ja-JP" altLang="en-US" sz="2800" dirty="0">
                <a:solidFill>
                  <a:srgbClr val="FF0000"/>
                </a:solidFill>
              </a:rPr>
              <a:t>勝手になれよ！</a:t>
            </a:r>
            <a:endParaRPr lang="en-GB" sz="2800" dirty="0">
              <a:solidFill>
                <a:srgbClr val="FF0000"/>
              </a:solidFill>
            </a:endParaRPr>
          </a:p>
        </p:txBody>
      </p:sp>
    </p:spTree>
    <p:extLst>
      <p:ext uri="{BB962C8B-B14F-4D97-AF65-F5344CB8AC3E}">
        <p14:creationId xmlns:p14="http://schemas.microsoft.com/office/powerpoint/2010/main" val="363231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528" y="274638"/>
            <a:ext cx="8496944" cy="1354162"/>
          </a:xfrm>
        </p:spPr>
        <p:txBody>
          <a:bodyPr/>
          <a:lstStyle/>
          <a:p>
            <a:r>
              <a:rPr lang="ja-JP" altLang="en-US" sz="4000" dirty="0"/>
              <a:t>名医になれない自分の攻撃材料</a:t>
            </a:r>
            <a:br>
              <a:rPr lang="en-US" altLang="ja-JP" sz="4000" dirty="0"/>
            </a:br>
            <a:r>
              <a:rPr lang="ja-JP" altLang="en-US" sz="3200" dirty="0" err="1"/>
              <a:t>ー</a:t>
            </a:r>
            <a:r>
              <a:rPr lang="ja-JP" altLang="en-US" sz="3200" dirty="0"/>
              <a:t>名医原理主義に常に忠実であろうとすればー</a:t>
            </a:r>
          </a:p>
        </p:txBody>
      </p:sp>
      <p:sp>
        <p:nvSpPr>
          <p:cNvPr id="31747" name="Rectangle 3"/>
          <p:cNvSpPr>
            <a:spLocks noGrp="1" noChangeArrowheads="1"/>
          </p:cNvSpPr>
          <p:nvPr>
            <p:ph type="body" idx="1"/>
          </p:nvPr>
        </p:nvSpPr>
        <p:spPr>
          <a:xfrm>
            <a:off x="457200" y="1628800"/>
            <a:ext cx="8229600" cy="4958011"/>
          </a:xfrm>
        </p:spPr>
        <p:txBody>
          <a:bodyPr/>
          <a:lstStyle/>
          <a:p>
            <a:r>
              <a:rPr lang="ja-JP" altLang="en-US" dirty="0"/>
              <a:t>第四希望の研修病院に就職</a:t>
            </a:r>
            <a:endParaRPr lang="en-US" altLang="ja-JP" dirty="0"/>
          </a:p>
          <a:p>
            <a:r>
              <a:rPr lang="ja-JP" altLang="en-US" dirty="0"/>
              <a:t>中心静脈が入らない</a:t>
            </a:r>
          </a:p>
          <a:p>
            <a:r>
              <a:rPr lang="ja-JP" altLang="en-US" dirty="0"/>
              <a:t>医療面接がうまくない</a:t>
            </a:r>
          </a:p>
          <a:p>
            <a:r>
              <a:rPr lang="ja-JP" altLang="en-US" dirty="0"/>
              <a:t>スタッフとのコミュニケーションが下手</a:t>
            </a:r>
          </a:p>
          <a:p>
            <a:r>
              <a:rPr lang="ja-JP" altLang="en-US" dirty="0"/>
              <a:t>挿管ができない</a:t>
            </a:r>
          </a:p>
          <a:p>
            <a:r>
              <a:rPr lang="ja-JP" altLang="en-US" dirty="0"/>
              <a:t>英文の論文を書いたことがない</a:t>
            </a:r>
          </a:p>
          <a:p>
            <a:r>
              <a:rPr lang="ja-JP" altLang="en-US" dirty="0"/>
              <a:t>留学したことがない</a:t>
            </a:r>
          </a:p>
          <a:p>
            <a:r>
              <a:rPr lang="ja-JP" altLang="en-US" dirty="0"/>
              <a:t>医療経済のことを知らない</a:t>
            </a:r>
          </a:p>
        </p:txBody>
      </p:sp>
    </p:spTree>
    <p:extLst>
      <p:ext uri="{BB962C8B-B14F-4D97-AF65-F5344CB8AC3E}">
        <p14:creationId xmlns:p14="http://schemas.microsoft.com/office/powerpoint/2010/main" val="1196454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274638"/>
            <a:ext cx="8856984" cy="1426170"/>
          </a:xfrm>
        </p:spPr>
        <p:txBody>
          <a:bodyPr/>
          <a:lstStyle/>
          <a:p>
            <a:r>
              <a:rPr lang="ja-JP" altLang="en-US" dirty="0">
                <a:solidFill>
                  <a:srgbClr val="FFFF00"/>
                </a:solidFill>
              </a:rPr>
              <a:t>「努力が足りない・もっと精進せよ」</a:t>
            </a:r>
            <a:br>
              <a:rPr lang="en-US" altLang="ja-JP" sz="4000" dirty="0"/>
            </a:br>
            <a:r>
              <a:rPr lang="ja-JP" altLang="en-US" sz="4000" dirty="0" err="1"/>
              <a:t>ー</a:t>
            </a:r>
            <a:r>
              <a:rPr lang="ja-JP" altLang="en-US" sz="4000" dirty="0">
                <a:solidFill>
                  <a:srgbClr val="FFFF00"/>
                </a:solidFill>
              </a:rPr>
              <a:t>人命軽視</a:t>
            </a:r>
            <a:r>
              <a:rPr lang="ja-JP" altLang="en-US" sz="4000" dirty="0"/>
              <a:t>のスローガンー</a:t>
            </a:r>
            <a:endParaRPr lang="en-GB" sz="4000" dirty="0"/>
          </a:p>
        </p:txBody>
      </p:sp>
      <p:sp>
        <p:nvSpPr>
          <p:cNvPr id="5" name="サブタイトル 4"/>
          <p:cNvSpPr>
            <a:spLocks noGrp="1"/>
          </p:cNvSpPr>
          <p:nvPr>
            <p:ph idx="1"/>
          </p:nvPr>
        </p:nvSpPr>
        <p:spPr>
          <a:xfrm>
            <a:off x="395536" y="2060849"/>
            <a:ext cx="8229600" cy="3600400"/>
          </a:xfrm>
        </p:spPr>
        <p:txBody>
          <a:bodyPr/>
          <a:lstStyle/>
          <a:p>
            <a:r>
              <a:rPr lang="ja-JP" altLang="en-US" sz="3600" dirty="0"/>
              <a:t>幼少期から醸成される</a:t>
            </a:r>
            <a:endParaRPr lang="en-US" altLang="ja-JP" sz="3600" dirty="0"/>
          </a:p>
          <a:p>
            <a:r>
              <a:rPr lang="ja-JP" altLang="en-US" sz="3600" dirty="0"/>
              <a:t>通常は大学受験でピーク</a:t>
            </a:r>
            <a:endParaRPr lang="en-US" altLang="ja-JP" sz="3600" dirty="0"/>
          </a:p>
          <a:p>
            <a:r>
              <a:rPr lang="ja-JP" altLang="en-US" sz="3600" dirty="0"/>
              <a:t>医学部生の場合には入学後も継続</a:t>
            </a:r>
            <a:endParaRPr lang="en-US" altLang="ja-JP" sz="3600" dirty="0"/>
          </a:p>
          <a:p>
            <a:r>
              <a:rPr lang="ja-JP" altLang="en-US" sz="3600" dirty="0"/>
              <a:t>卒後もキャリアパスの根底を形成</a:t>
            </a:r>
            <a:endParaRPr lang="en-US" altLang="ja-JP" sz="3600" dirty="0"/>
          </a:p>
          <a:p>
            <a:r>
              <a:rPr lang="ja-JP" altLang="en-US" sz="3600" dirty="0"/>
              <a:t>自己攻撃性に繋がる：</a:t>
            </a:r>
            <a:r>
              <a:rPr lang="ja-JP" altLang="en-US" sz="3600" dirty="0">
                <a:solidFill>
                  <a:srgbClr val="FFFF00"/>
                </a:solidFill>
              </a:rPr>
              <a:t>抑鬱→過労死</a:t>
            </a:r>
            <a:endParaRPr lang="en-US" altLang="ja-JP" dirty="0">
              <a:solidFill>
                <a:srgbClr val="FFFF00"/>
              </a:solidFill>
            </a:endParaRPr>
          </a:p>
        </p:txBody>
      </p:sp>
      <p:sp>
        <p:nvSpPr>
          <p:cNvPr id="2" name="テキスト ボックス 1"/>
          <p:cNvSpPr txBox="1"/>
          <p:nvPr/>
        </p:nvSpPr>
        <p:spPr>
          <a:xfrm>
            <a:off x="296694" y="5805264"/>
            <a:ext cx="8478603" cy="769441"/>
          </a:xfrm>
          <a:prstGeom prst="rect">
            <a:avLst/>
          </a:prstGeom>
          <a:noFill/>
        </p:spPr>
        <p:txBody>
          <a:bodyPr wrap="none" rtlCol="0">
            <a:spAutoFit/>
          </a:bodyPr>
          <a:lstStyle/>
          <a:p>
            <a:r>
              <a:rPr lang="ja-JP" altLang="en-US" sz="4400" dirty="0">
                <a:solidFill>
                  <a:srgbClr val="FFFF00"/>
                </a:solidFill>
              </a:rPr>
              <a:t>幸せになりたい自分を押し殺さない</a:t>
            </a:r>
            <a:endParaRPr lang="en-GB" sz="4400" dirty="0">
              <a:solidFill>
                <a:srgbClr val="FFFF00"/>
              </a:solidFill>
            </a:endParaRPr>
          </a:p>
        </p:txBody>
      </p:sp>
    </p:spTree>
    <p:extLst>
      <p:ext uri="{BB962C8B-B14F-4D97-AF65-F5344CB8AC3E}">
        <p14:creationId xmlns:p14="http://schemas.microsoft.com/office/powerpoint/2010/main" val="4167523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899592" y="1916832"/>
            <a:ext cx="7330745" cy="4664077"/>
            <a:chOff x="733288" y="1772815"/>
            <a:chExt cx="7330745" cy="4664077"/>
          </a:xfrm>
        </p:grpSpPr>
        <p:sp>
          <p:nvSpPr>
            <p:cNvPr id="18436" name="Text Box 4"/>
            <p:cNvSpPr txBox="1">
              <a:spLocks noChangeArrowheads="1"/>
            </p:cNvSpPr>
            <p:nvPr/>
          </p:nvSpPr>
          <p:spPr bwMode="auto">
            <a:xfrm>
              <a:off x="733288" y="1772817"/>
              <a:ext cx="3458344"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000" dirty="0">
                  <a:solidFill>
                    <a:schemeClr val="bg1"/>
                  </a:solidFill>
                </a:rPr>
                <a:t>雨ニモ負ケズ </a:t>
              </a:r>
              <a:br>
                <a:rPr lang="ja-JP" altLang="en-US" sz="2000" dirty="0">
                  <a:solidFill>
                    <a:schemeClr val="bg1"/>
                  </a:solidFill>
                </a:rPr>
              </a:br>
              <a:r>
                <a:rPr lang="ja-JP" altLang="en-US" sz="2000" dirty="0">
                  <a:solidFill>
                    <a:schemeClr val="bg1"/>
                  </a:solidFill>
                </a:rPr>
                <a:t>風ニモ負ケズ </a:t>
              </a:r>
              <a:br>
                <a:rPr lang="ja-JP" altLang="en-US" sz="2000" dirty="0">
                  <a:solidFill>
                    <a:schemeClr val="bg1"/>
                  </a:solidFill>
                </a:rPr>
              </a:br>
              <a:r>
                <a:rPr lang="ja-JP" altLang="en-US" sz="2000" dirty="0">
                  <a:solidFill>
                    <a:schemeClr val="bg1"/>
                  </a:solidFill>
                </a:rPr>
                <a:t>雪ニモ夏ノ暑サニモマケヌ </a:t>
              </a:r>
              <a:br>
                <a:rPr lang="ja-JP" altLang="en-US" sz="2000" dirty="0">
                  <a:solidFill>
                    <a:schemeClr val="bg1"/>
                  </a:solidFill>
                </a:rPr>
              </a:br>
              <a:r>
                <a:rPr lang="ja-JP" altLang="en-US" sz="2000" dirty="0">
                  <a:solidFill>
                    <a:schemeClr val="bg1"/>
                  </a:solidFill>
                </a:rPr>
                <a:t>丈夫ナカラダヲモチ </a:t>
              </a:r>
              <a:br>
                <a:rPr lang="ja-JP" altLang="en-US" sz="2000" dirty="0">
                  <a:solidFill>
                    <a:schemeClr val="bg1"/>
                  </a:solidFill>
                </a:rPr>
              </a:br>
              <a:r>
                <a:rPr lang="ja-JP" altLang="en-US" sz="2000" dirty="0">
                  <a:solidFill>
                    <a:schemeClr val="bg1"/>
                  </a:solidFill>
                </a:rPr>
                <a:t>慾ハナク </a:t>
              </a:r>
              <a:br>
                <a:rPr lang="ja-JP" altLang="en-US" sz="2000" dirty="0">
                  <a:solidFill>
                    <a:schemeClr val="bg1"/>
                  </a:solidFill>
                </a:rPr>
              </a:br>
              <a:r>
                <a:rPr lang="ja-JP" altLang="en-US" sz="2000" dirty="0">
                  <a:solidFill>
                    <a:schemeClr val="bg1"/>
                  </a:solidFill>
                </a:rPr>
                <a:t>決シテイカラズ </a:t>
              </a:r>
              <a:br>
                <a:rPr lang="ja-JP" altLang="en-US" sz="2000" dirty="0">
                  <a:solidFill>
                    <a:schemeClr val="bg1"/>
                  </a:solidFill>
                </a:rPr>
              </a:br>
              <a:r>
                <a:rPr lang="ja-JP" altLang="en-US" sz="2000" dirty="0">
                  <a:solidFill>
                    <a:schemeClr val="bg1"/>
                  </a:solidFill>
                </a:rPr>
                <a:t>イツモシヅカニワラッテヰル </a:t>
              </a:r>
              <a:br>
                <a:rPr lang="ja-JP" altLang="en-US" sz="2000" dirty="0">
                  <a:solidFill>
                    <a:schemeClr val="bg1"/>
                  </a:solidFill>
                </a:rPr>
              </a:br>
              <a:r>
                <a:rPr lang="ja-JP" altLang="en-US" sz="2000" dirty="0">
                  <a:solidFill>
                    <a:schemeClr val="bg1"/>
                  </a:solidFill>
                </a:rPr>
                <a:t>一日ニ玄米４合ト </a:t>
              </a:r>
              <a:br>
                <a:rPr lang="ja-JP" altLang="en-US" sz="2000" dirty="0">
                  <a:solidFill>
                    <a:schemeClr val="bg1"/>
                  </a:solidFill>
                </a:rPr>
              </a:br>
              <a:r>
                <a:rPr lang="ja-JP" altLang="en-US" sz="2000" dirty="0">
                  <a:solidFill>
                    <a:schemeClr val="bg1"/>
                  </a:solidFill>
                </a:rPr>
                <a:t>味噌ト少シノ野菜ヲタベ </a:t>
              </a:r>
              <a:br>
                <a:rPr lang="ja-JP" altLang="en-US" sz="2000" dirty="0">
                  <a:solidFill>
                    <a:schemeClr val="bg1"/>
                  </a:solidFill>
                </a:rPr>
              </a:br>
              <a:r>
                <a:rPr lang="ja-JP" altLang="en-US" sz="2000" dirty="0">
                  <a:solidFill>
                    <a:schemeClr val="bg1"/>
                  </a:solidFill>
                </a:rPr>
                <a:t>アラユルコトヲ </a:t>
              </a:r>
              <a:br>
                <a:rPr lang="ja-JP" altLang="en-US" sz="2000" dirty="0">
                  <a:solidFill>
                    <a:schemeClr val="bg1"/>
                  </a:solidFill>
                </a:rPr>
              </a:br>
              <a:r>
                <a:rPr lang="ja-JP" altLang="en-US" sz="2000" dirty="0">
                  <a:solidFill>
                    <a:schemeClr val="bg1"/>
                  </a:solidFill>
                </a:rPr>
                <a:t>ジブンヲカンジョウニ入レズニ </a:t>
              </a:r>
              <a:br>
                <a:rPr lang="ja-JP" altLang="en-US" sz="2000" dirty="0">
                  <a:solidFill>
                    <a:schemeClr val="bg1"/>
                  </a:solidFill>
                </a:rPr>
              </a:br>
              <a:r>
                <a:rPr lang="ja-JP" altLang="en-US" sz="2000" dirty="0">
                  <a:solidFill>
                    <a:schemeClr val="bg1"/>
                  </a:solidFill>
                </a:rPr>
                <a:t>ヨクミキキシワカリ </a:t>
              </a:r>
              <a:br>
                <a:rPr lang="ja-JP" altLang="en-US" sz="2000" dirty="0">
                  <a:solidFill>
                    <a:schemeClr val="bg1"/>
                  </a:solidFill>
                </a:rPr>
              </a:br>
              <a:r>
                <a:rPr lang="ja-JP" altLang="en-US" sz="2000" dirty="0">
                  <a:solidFill>
                    <a:schemeClr val="bg1"/>
                  </a:solidFill>
                </a:rPr>
                <a:t>ソシテワスレズ </a:t>
              </a:r>
              <a:br>
                <a:rPr lang="ja-JP" altLang="en-US" sz="2000" dirty="0">
                  <a:solidFill>
                    <a:schemeClr val="bg1"/>
                  </a:solidFill>
                </a:rPr>
              </a:br>
              <a:r>
                <a:rPr lang="ja-JP" altLang="en-US" sz="2000" dirty="0">
                  <a:solidFill>
                    <a:schemeClr val="bg1"/>
                  </a:solidFill>
                </a:rPr>
                <a:t>野原ノ松ノ林ノ蔭ノ </a:t>
              </a:r>
              <a:br>
                <a:rPr lang="ja-JP" altLang="en-US" sz="2000" dirty="0">
                  <a:solidFill>
                    <a:schemeClr val="bg1"/>
                  </a:solidFill>
                </a:rPr>
              </a:br>
              <a:r>
                <a:rPr lang="ja-JP" altLang="en-US" sz="2000" dirty="0">
                  <a:solidFill>
                    <a:schemeClr val="bg1"/>
                  </a:solidFill>
                </a:rPr>
                <a:t>小サナ萱ブキノ小屋ニヰテ </a:t>
              </a:r>
            </a:p>
          </p:txBody>
        </p:sp>
        <p:sp>
          <p:nvSpPr>
            <p:cNvPr id="18437" name="Text Box 5"/>
            <p:cNvSpPr txBox="1">
              <a:spLocks noChangeArrowheads="1"/>
            </p:cNvSpPr>
            <p:nvPr/>
          </p:nvSpPr>
          <p:spPr bwMode="auto">
            <a:xfrm>
              <a:off x="4283968" y="1772815"/>
              <a:ext cx="378006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000" dirty="0">
                  <a:solidFill>
                    <a:schemeClr val="bg1"/>
                  </a:solidFill>
                </a:rPr>
                <a:t>東ニ病気ノ子供アレバ </a:t>
              </a:r>
              <a:br>
                <a:rPr lang="ja-JP" altLang="en-US" sz="2000" dirty="0">
                  <a:solidFill>
                    <a:schemeClr val="bg1"/>
                  </a:solidFill>
                </a:rPr>
              </a:br>
              <a:r>
                <a:rPr lang="ja-JP" altLang="en-US" sz="2000" dirty="0">
                  <a:solidFill>
                    <a:schemeClr val="bg1"/>
                  </a:solidFill>
                </a:rPr>
                <a:t>行</a:t>
              </a:r>
              <a:r>
                <a:rPr lang="ja-JP" altLang="en-US" sz="2000" dirty="0" err="1">
                  <a:solidFill>
                    <a:schemeClr val="bg1"/>
                  </a:solidFill>
                </a:rPr>
                <a:t>ッ</a:t>
              </a:r>
              <a:r>
                <a:rPr lang="ja-JP" altLang="en-US" sz="2000" dirty="0">
                  <a:solidFill>
                    <a:schemeClr val="bg1"/>
                  </a:solidFill>
                </a:rPr>
                <a:t>テ看病シテヤリ </a:t>
              </a:r>
              <a:br>
                <a:rPr lang="ja-JP" altLang="en-US" sz="2000" dirty="0">
                  <a:solidFill>
                    <a:schemeClr val="bg1"/>
                  </a:solidFill>
                </a:rPr>
              </a:br>
              <a:r>
                <a:rPr lang="ja-JP" altLang="en-US" sz="2000" dirty="0">
                  <a:solidFill>
                    <a:schemeClr val="bg1"/>
                  </a:solidFill>
                </a:rPr>
                <a:t>西ニ疲レタ母アレバ </a:t>
              </a:r>
              <a:br>
                <a:rPr lang="ja-JP" altLang="en-US" sz="2000" dirty="0">
                  <a:solidFill>
                    <a:schemeClr val="bg1"/>
                  </a:solidFill>
                </a:rPr>
              </a:br>
              <a:r>
                <a:rPr lang="ja-JP" altLang="en-US" sz="2000" dirty="0">
                  <a:solidFill>
                    <a:schemeClr val="bg1"/>
                  </a:solidFill>
                </a:rPr>
                <a:t>行ッテソノ稲ノ束ヲ負ヒ </a:t>
              </a:r>
              <a:br>
                <a:rPr lang="ja-JP" altLang="en-US" sz="2000" dirty="0">
                  <a:solidFill>
                    <a:schemeClr val="bg1"/>
                  </a:solidFill>
                </a:rPr>
              </a:br>
              <a:r>
                <a:rPr lang="ja-JP" altLang="en-US" sz="2000" dirty="0">
                  <a:solidFill>
                    <a:schemeClr val="bg1"/>
                  </a:solidFill>
                </a:rPr>
                <a:t>南ニ死ニサウナ人アレバ </a:t>
              </a:r>
              <a:br>
                <a:rPr lang="ja-JP" altLang="en-US" sz="2000" dirty="0">
                  <a:solidFill>
                    <a:schemeClr val="bg1"/>
                  </a:solidFill>
                </a:rPr>
              </a:br>
              <a:r>
                <a:rPr lang="ja-JP" altLang="en-US" sz="2000" dirty="0">
                  <a:solidFill>
                    <a:schemeClr val="bg1"/>
                  </a:solidFill>
                </a:rPr>
                <a:t>行ッテコハガラナクテモイイトイヒ </a:t>
              </a:r>
              <a:br>
                <a:rPr lang="ja-JP" altLang="en-US" sz="2000" dirty="0">
                  <a:solidFill>
                    <a:schemeClr val="bg1"/>
                  </a:solidFill>
                </a:rPr>
              </a:br>
              <a:r>
                <a:rPr lang="ja-JP" altLang="en-US" sz="2000" dirty="0">
                  <a:solidFill>
                    <a:schemeClr val="bg1"/>
                  </a:solidFill>
                </a:rPr>
                <a:t>北ニケンカヤソショウガアレバ </a:t>
              </a:r>
              <a:br>
                <a:rPr lang="ja-JP" altLang="en-US" sz="2000" dirty="0">
                  <a:solidFill>
                    <a:schemeClr val="bg1"/>
                  </a:solidFill>
                </a:rPr>
              </a:br>
              <a:r>
                <a:rPr lang="ja-JP" altLang="en-US" sz="2000" dirty="0">
                  <a:solidFill>
                    <a:schemeClr val="bg1"/>
                  </a:solidFill>
                </a:rPr>
                <a:t>ツマラナイカラヤメロトイヒ </a:t>
              </a:r>
              <a:br>
                <a:rPr lang="ja-JP" altLang="en-US" sz="2000" dirty="0">
                  <a:solidFill>
                    <a:schemeClr val="bg1"/>
                  </a:solidFill>
                </a:rPr>
              </a:br>
              <a:r>
                <a:rPr lang="ja-JP" altLang="en-US" sz="2000" dirty="0">
                  <a:solidFill>
                    <a:schemeClr val="bg1"/>
                  </a:solidFill>
                </a:rPr>
                <a:t>ヒデリノトキハナミダヲナガシ </a:t>
              </a:r>
              <a:br>
                <a:rPr lang="ja-JP" altLang="en-US" sz="2000" dirty="0">
                  <a:solidFill>
                    <a:schemeClr val="bg1"/>
                  </a:solidFill>
                </a:rPr>
              </a:br>
              <a:r>
                <a:rPr lang="ja-JP" altLang="en-US" sz="2000" dirty="0">
                  <a:solidFill>
                    <a:schemeClr val="bg1"/>
                  </a:solidFill>
                </a:rPr>
                <a:t>サムサノナツハオロオロアルキ </a:t>
              </a:r>
              <a:br>
                <a:rPr lang="ja-JP" altLang="en-US" sz="2000" dirty="0">
                  <a:solidFill>
                    <a:schemeClr val="bg1"/>
                  </a:solidFill>
                </a:rPr>
              </a:br>
              <a:r>
                <a:rPr lang="ja-JP" altLang="en-US" sz="2000" dirty="0">
                  <a:solidFill>
                    <a:schemeClr val="bg1"/>
                  </a:solidFill>
                </a:rPr>
                <a:t>ミンナニデクノボートヨバレ </a:t>
              </a:r>
              <a:br>
                <a:rPr lang="ja-JP" altLang="en-US" sz="2000" dirty="0">
                  <a:solidFill>
                    <a:schemeClr val="bg1"/>
                  </a:solidFill>
                </a:rPr>
              </a:br>
              <a:r>
                <a:rPr lang="ja-JP" altLang="en-US" sz="2000" dirty="0">
                  <a:solidFill>
                    <a:schemeClr val="bg1"/>
                  </a:solidFill>
                </a:rPr>
                <a:t>ホメラレモセズ </a:t>
              </a:r>
              <a:br>
                <a:rPr lang="ja-JP" altLang="en-US" sz="2000" dirty="0">
                  <a:solidFill>
                    <a:schemeClr val="bg1"/>
                  </a:solidFill>
                </a:rPr>
              </a:br>
              <a:r>
                <a:rPr lang="ja-JP" altLang="en-US" sz="2000" dirty="0">
                  <a:solidFill>
                    <a:schemeClr val="bg1"/>
                  </a:solidFill>
                </a:rPr>
                <a:t>クニモサレズ </a:t>
              </a:r>
              <a:br>
                <a:rPr lang="ja-JP" altLang="en-US" sz="2000" dirty="0">
                  <a:solidFill>
                    <a:schemeClr val="bg1"/>
                  </a:solidFill>
                </a:rPr>
              </a:br>
              <a:r>
                <a:rPr lang="ja-JP" altLang="en-US" sz="2000" dirty="0">
                  <a:solidFill>
                    <a:schemeClr val="bg1"/>
                  </a:solidFill>
                </a:rPr>
                <a:t>サウイフモノニ </a:t>
              </a:r>
              <a:br>
                <a:rPr lang="ja-JP" altLang="en-US" sz="2000" dirty="0">
                  <a:solidFill>
                    <a:schemeClr val="bg1"/>
                  </a:solidFill>
                </a:rPr>
              </a:br>
              <a:r>
                <a:rPr lang="ja-JP" altLang="en-US" sz="2000" dirty="0">
                  <a:solidFill>
                    <a:schemeClr val="bg1"/>
                  </a:solidFill>
                </a:rPr>
                <a:t>ワタシハナリタイ </a:t>
              </a:r>
            </a:p>
          </p:txBody>
        </p:sp>
      </p:grpSp>
      <p:sp>
        <p:nvSpPr>
          <p:cNvPr id="18440" name="Rectangle 8"/>
          <p:cNvSpPr>
            <a:spLocks noGrp="1" noChangeArrowheads="1"/>
          </p:cNvSpPr>
          <p:nvPr>
            <p:ph type="title"/>
          </p:nvPr>
        </p:nvSpPr>
        <p:spPr>
          <a:xfrm>
            <a:off x="179512" y="191146"/>
            <a:ext cx="8640960" cy="1365646"/>
          </a:xfrm>
        </p:spPr>
        <p:txBody>
          <a:bodyPr/>
          <a:lstStyle/>
          <a:p>
            <a:r>
              <a:rPr lang="ja-JP" altLang="en-US" sz="4000" u="sng" dirty="0">
                <a:solidFill>
                  <a:srgbClr val="FFFF00"/>
                </a:solidFill>
              </a:rPr>
              <a:t>内なる押し売り</a:t>
            </a:r>
            <a:r>
              <a:rPr lang="ja-JP" altLang="en-US" sz="4000" dirty="0"/>
              <a:t>に対して</a:t>
            </a:r>
            <a:br>
              <a:rPr lang="en-US" altLang="ja-JP" sz="4000" dirty="0"/>
            </a:br>
            <a:r>
              <a:rPr lang="ja-JP" altLang="en-US" sz="4000" dirty="0"/>
              <a:t>「抜け忍上等」と言える</a:t>
            </a:r>
            <a:r>
              <a:rPr lang="ja-JP" altLang="en-US" sz="4000" dirty="0">
                <a:solidFill>
                  <a:srgbClr val="FFFF00"/>
                </a:solidFill>
              </a:rPr>
              <a:t>”勇気！“</a:t>
            </a:r>
          </a:p>
        </p:txBody>
      </p:sp>
      <p:grpSp>
        <p:nvGrpSpPr>
          <p:cNvPr id="6" name="グループ化 5"/>
          <p:cNvGrpSpPr/>
          <p:nvPr/>
        </p:nvGrpSpPr>
        <p:grpSpPr>
          <a:xfrm>
            <a:off x="1893242" y="2453398"/>
            <a:ext cx="5589992" cy="3590942"/>
            <a:chOff x="1893242" y="2453398"/>
            <a:chExt cx="5589992" cy="3590942"/>
          </a:xfrm>
        </p:grpSpPr>
        <p:cxnSp>
          <p:nvCxnSpPr>
            <p:cNvPr id="3" name="直線コネクタ 2"/>
            <p:cNvCxnSpPr/>
            <p:nvPr/>
          </p:nvCxnSpPr>
          <p:spPr>
            <a:xfrm>
              <a:off x="1893243" y="2453398"/>
              <a:ext cx="4929385" cy="3590942"/>
            </a:xfrm>
            <a:prstGeom prst="line">
              <a:avLst/>
            </a:prstGeom>
            <a:ln w="190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1893242" y="2453398"/>
              <a:ext cx="4929385" cy="3590942"/>
            </a:xfrm>
            <a:prstGeom prst="line">
              <a:avLst/>
            </a:prstGeom>
            <a:ln w="1905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893242" y="3717032"/>
              <a:ext cx="5589992" cy="923330"/>
            </a:xfrm>
            <a:prstGeom prst="rect">
              <a:avLst/>
            </a:prstGeom>
            <a:noFill/>
          </p:spPr>
          <p:txBody>
            <a:bodyPr wrap="none" rtlCol="0">
              <a:spAutoFit/>
            </a:bodyPr>
            <a:lstStyle/>
            <a:p>
              <a:r>
                <a:rPr lang="ja-JP" altLang="en-US" sz="5400" b="1" dirty="0">
                  <a:solidFill>
                    <a:srgbClr val="FF0000"/>
                  </a:solidFill>
                </a:rPr>
                <a:t>邪魔だ！出て</a:t>
              </a:r>
              <a:r>
                <a:rPr lang="ja-JP" altLang="en-US" sz="5400" b="1" dirty="0" err="1">
                  <a:solidFill>
                    <a:srgbClr val="FF0000"/>
                  </a:solidFill>
                </a:rPr>
                <a:t>け</a:t>
              </a:r>
              <a:r>
                <a:rPr lang="ja-JP" altLang="en-US" sz="5400" b="1" dirty="0">
                  <a:solidFill>
                    <a:srgbClr val="FF0000"/>
                  </a:solidFill>
                </a:rPr>
                <a:t>！</a:t>
              </a:r>
              <a:endParaRPr lang="en-GB" sz="5400" b="1" dirty="0">
                <a:solidFill>
                  <a:srgbClr val="FF0000"/>
                </a:solidFill>
              </a:endParaRPr>
            </a:p>
          </p:txBody>
        </p:sp>
      </p:grpSp>
    </p:spTree>
    <p:extLst>
      <p:ext uri="{BB962C8B-B14F-4D97-AF65-F5344CB8AC3E}">
        <p14:creationId xmlns:p14="http://schemas.microsoft.com/office/powerpoint/2010/main" val="340177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700808"/>
            <a:ext cx="8712968" cy="2952328"/>
          </a:xfrm>
        </p:spPr>
        <p:txBody>
          <a:bodyPr/>
          <a:lstStyle/>
          <a:p>
            <a:r>
              <a:rPr lang="ja-JP" altLang="en-US" sz="4400" dirty="0"/>
              <a:t>医学部という名の職業訓練校で</a:t>
            </a:r>
            <a:endParaRPr lang="en-US" altLang="ja-JP" sz="4400" dirty="0"/>
          </a:p>
          <a:p>
            <a:r>
              <a:rPr lang="ja-JP" altLang="en-US" sz="4400" dirty="0"/>
              <a:t>名医原理主義教団</a:t>
            </a:r>
            <a:endParaRPr lang="en-US" altLang="ja-JP" sz="4400" dirty="0"/>
          </a:p>
          <a:p>
            <a:r>
              <a:rPr lang="ja-JP" altLang="en-US" sz="4400" dirty="0">
                <a:solidFill>
                  <a:srgbClr val="FFFF00"/>
                </a:solidFill>
              </a:rPr>
              <a:t>究極の生物兵器からの「カスハラ」</a:t>
            </a:r>
            <a:endParaRPr lang="en-US" altLang="ja-JP" sz="4400" dirty="0">
              <a:solidFill>
                <a:srgbClr val="FFFF00"/>
              </a:solidFill>
            </a:endParaRPr>
          </a:p>
          <a:p>
            <a:r>
              <a:rPr lang="ja-JP" altLang="en-US" sz="4400" dirty="0"/>
              <a:t>あるのはただ紆余曲折だけだった</a:t>
            </a:r>
            <a:endParaRPr lang="en-US" altLang="ja-JP" sz="4400" dirty="0"/>
          </a:p>
          <a:p>
            <a:endParaRPr lang="en-US" altLang="ja-JP" sz="4400" dirty="0">
              <a:solidFill>
                <a:srgbClr val="FFFF00"/>
              </a:solidFill>
            </a:endParaRPr>
          </a:p>
        </p:txBody>
      </p:sp>
      <p:sp>
        <p:nvSpPr>
          <p:cNvPr id="6" name="タイトル 1"/>
          <p:cNvSpPr>
            <a:spLocks noGrp="1"/>
          </p:cNvSpPr>
          <p:nvPr>
            <p:ph type="title"/>
          </p:nvPr>
        </p:nvSpPr>
        <p:spPr/>
        <p:txBody>
          <a:bodyPr/>
          <a:lstStyle/>
          <a:p>
            <a:r>
              <a:rPr kumimoji="1" lang="ja-JP" altLang="en-US" sz="4800" dirty="0"/>
              <a:t>キャリアパスという名の錯覚</a:t>
            </a:r>
          </a:p>
        </p:txBody>
      </p:sp>
      <p:sp>
        <p:nvSpPr>
          <p:cNvPr id="4" name="テキスト ボックス 3"/>
          <p:cNvSpPr txBox="1"/>
          <p:nvPr/>
        </p:nvSpPr>
        <p:spPr>
          <a:xfrm>
            <a:off x="899592" y="5817458"/>
            <a:ext cx="7183248" cy="707886"/>
          </a:xfrm>
          <a:prstGeom prst="rect">
            <a:avLst/>
          </a:prstGeom>
          <a:noFill/>
        </p:spPr>
        <p:txBody>
          <a:bodyPr wrap="none" rtlCol="0">
            <a:spAutoFit/>
          </a:bodyPr>
          <a:lstStyle/>
          <a:p>
            <a:r>
              <a:rPr lang="en-US" sz="4000" dirty="0">
                <a:solidFill>
                  <a:schemeClr val="bg1"/>
                </a:solidFill>
              </a:rPr>
              <a:t>Mail </a:t>
            </a:r>
            <a:r>
              <a:rPr lang="en-US" sz="4000" dirty="0" err="1">
                <a:solidFill>
                  <a:schemeClr val="bg1"/>
                </a:solidFill>
              </a:rPr>
              <a:t>to:massie.ikeda@gmail.com</a:t>
            </a:r>
            <a:endParaRPr lang="en-GB" sz="4000" dirty="0">
              <a:solidFill>
                <a:schemeClr val="bg1"/>
              </a:solidFill>
            </a:endParaRPr>
          </a:p>
        </p:txBody>
      </p:sp>
    </p:spTree>
    <p:extLst>
      <p:ext uri="{BB962C8B-B14F-4D97-AF65-F5344CB8AC3E}">
        <p14:creationId xmlns:p14="http://schemas.microsoft.com/office/powerpoint/2010/main" val="3364596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251520" y="188640"/>
            <a:ext cx="8623622" cy="720080"/>
          </a:xfrm>
        </p:spPr>
        <p:txBody>
          <a:bodyPr>
            <a:normAutofit/>
          </a:bodyPr>
          <a:lstStyle/>
          <a:p>
            <a:pPr eaLnBrk="1" hangingPunct="1"/>
            <a:r>
              <a:rPr lang="ja-JP" altLang="en-US" sz="4000" dirty="0"/>
              <a:t>普通のお医者さんになれるのか？</a:t>
            </a:r>
            <a:endParaRPr lang="en-US" altLang="ja-JP" sz="4000" dirty="0"/>
          </a:p>
        </p:txBody>
      </p:sp>
      <p:sp>
        <p:nvSpPr>
          <p:cNvPr id="3075" name="Rectangle 1027"/>
          <p:cNvSpPr>
            <a:spLocks noGrp="1" noChangeArrowheads="1"/>
          </p:cNvSpPr>
          <p:nvPr>
            <p:ph type="body" idx="1"/>
          </p:nvPr>
        </p:nvSpPr>
        <p:spPr>
          <a:xfrm>
            <a:off x="107504" y="1052736"/>
            <a:ext cx="8928992" cy="5554820"/>
          </a:xfrm>
        </p:spPr>
        <p:txBody>
          <a:bodyPr rtlCol="0">
            <a:normAutofit/>
          </a:bodyPr>
          <a:lstStyle/>
          <a:p>
            <a:pPr eaLnBrk="1" fontAlgn="auto" hangingPunct="1">
              <a:lnSpc>
                <a:spcPct val="90000"/>
              </a:lnSpc>
              <a:spcAft>
                <a:spcPts val="0"/>
              </a:spcAft>
              <a:buFont typeface="Arial" pitchFamily="34" charset="0"/>
              <a:buChar char="•"/>
              <a:defRPr/>
            </a:pPr>
            <a:r>
              <a:rPr lang="en-US" altLang="ja-JP" sz="2400" dirty="0"/>
              <a:t>1956</a:t>
            </a:r>
            <a:r>
              <a:rPr lang="ja-JP" altLang="en-US" sz="2400" dirty="0"/>
              <a:t>：東京は神田に生まれる（</a:t>
            </a:r>
            <a:r>
              <a:rPr lang="en-US" altLang="ja-JP" sz="2400" dirty="0"/>
              <a:t>69</a:t>
            </a:r>
            <a:r>
              <a:rPr lang="ja-JP" altLang="en-US" sz="2400" dirty="0"/>
              <a:t>年前）</a:t>
            </a:r>
            <a:endParaRPr lang="en-US" altLang="ja-JP" sz="2400" dirty="0"/>
          </a:p>
          <a:p>
            <a:pPr eaLnBrk="1" fontAlgn="auto" hangingPunct="1">
              <a:lnSpc>
                <a:spcPct val="90000"/>
              </a:lnSpc>
              <a:spcAft>
                <a:spcPts val="0"/>
              </a:spcAft>
              <a:buFont typeface="Arial" pitchFamily="34" charset="0"/>
              <a:buChar char="•"/>
              <a:defRPr/>
            </a:pPr>
            <a:r>
              <a:rPr lang="en-US" altLang="ja-JP" sz="2400" dirty="0"/>
              <a:t>1975</a:t>
            </a:r>
            <a:r>
              <a:rPr lang="ja-JP" altLang="en-US" sz="2400" dirty="0"/>
              <a:t>：都立墨田川高校（旧府立第七中学）卒業（</a:t>
            </a:r>
            <a:r>
              <a:rPr lang="en-US" altLang="ja-JP" sz="2400" dirty="0"/>
              <a:t>50</a:t>
            </a:r>
            <a:r>
              <a:rPr lang="ja-JP" altLang="en-US" sz="2400" dirty="0"/>
              <a:t>年前）</a:t>
            </a:r>
          </a:p>
          <a:p>
            <a:pPr eaLnBrk="1" fontAlgn="auto" hangingPunct="1">
              <a:lnSpc>
                <a:spcPct val="90000"/>
              </a:lnSpc>
              <a:spcAft>
                <a:spcPts val="0"/>
              </a:spcAft>
              <a:buFont typeface="Arial" pitchFamily="34" charset="0"/>
              <a:buChar char="•"/>
              <a:defRPr/>
            </a:pPr>
            <a:r>
              <a:rPr lang="en-US" altLang="ja-JP" sz="2400" dirty="0"/>
              <a:t>1976</a:t>
            </a:r>
            <a:r>
              <a:rPr lang="ja-JP" altLang="en-US" sz="2400" dirty="0"/>
              <a:t>：一浪後，東大理</a:t>
            </a:r>
            <a:r>
              <a:rPr lang="en-US" altLang="ja-JP" sz="2400" dirty="0"/>
              <a:t>Ⅰ</a:t>
            </a:r>
            <a:r>
              <a:rPr lang="ja-JP" altLang="en-US" sz="2400" dirty="0"/>
              <a:t>と医科歯科に合格：</a:t>
            </a:r>
            <a:r>
              <a:rPr lang="ja-JP" altLang="en-US" sz="2400" dirty="0">
                <a:solidFill>
                  <a:srgbClr val="FF0000"/>
                </a:solidFill>
              </a:rPr>
              <a:t>卒後は法医学志望</a:t>
            </a:r>
            <a:endParaRPr lang="en-US" altLang="ja-JP" sz="2400" dirty="0">
              <a:solidFill>
                <a:srgbClr val="FF0000"/>
              </a:solidFill>
            </a:endParaRPr>
          </a:p>
          <a:p>
            <a:pPr eaLnBrk="1" fontAlgn="auto" hangingPunct="1">
              <a:lnSpc>
                <a:spcPct val="90000"/>
              </a:lnSpc>
              <a:spcAft>
                <a:spcPts val="0"/>
              </a:spcAft>
              <a:defRPr/>
            </a:pPr>
            <a:r>
              <a:rPr lang="en-US" altLang="ja-JP" sz="2400" dirty="0">
                <a:solidFill>
                  <a:srgbClr val="FFFF00"/>
                </a:solidFill>
              </a:rPr>
              <a:t>1982: </a:t>
            </a:r>
            <a:r>
              <a:rPr lang="ja-JP" altLang="en-US" sz="2400" dirty="0">
                <a:solidFill>
                  <a:srgbClr val="FFFF00"/>
                </a:solidFill>
              </a:rPr>
              <a:t>内科（武蔵野日赤他）・後期研修（</a:t>
            </a:r>
            <a:r>
              <a:rPr lang="en-US" altLang="ja-JP" sz="2400" dirty="0">
                <a:solidFill>
                  <a:srgbClr val="FFFF00"/>
                </a:solidFill>
              </a:rPr>
              <a:t>NTT</a:t>
            </a:r>
            <a:r>
              <a:rPr lang="ja-JP" altLang="en-US" sz="2400" dirty="0">
                <a:solidFill>
                  <a:srgbClr val="FFFF00"/>
                </a:solidFill>
              </a:rPr>
              <a:t>東日本 神経内科）</a:t>
            </a:r>
            <a:endParaRPr lang="en-US" altLang="ja-JP" sz="2400" dirty="0">
              <a:solidFill>
                <a:srgbClr val="FFFF00"/>
              </a:solidFill>
            </a:endParaRPr>
          </a:p>
          <a:p>
            <a:pPr eaLnBrk="1" fontAlgn="auto" hangingPunct="1">
              <a:lnSpc>
                <a:spcPct val="90000"/>
              </a:lnSpc>
              <a:spcAft>
                <a:spcPts val="0"/>
              </a:spcAft>
              <a:defRPr/>
            </a:pPr>
            <a:r>
              <a:rPr lang="en-US" altLang="ja-JP" sz="2400" dirty="0">
                <a:solidFill>
                  <a:schemeClr val="accent2">
                    <a:lumMod val="40000"/>
                    <a:lumOff val="60000"/>
                  </a:schemeClr>
                </a:solidFill>
              </a:rPr>
              <a:t>1986</a:t>
            </a:r>
            <a:r>
              <a:rPr lang="ja-JP" altLang="en-US" sz="2400" dirty="0">
                <a:solidFill>
                  <a:schemeClr val="accent2">
                    <a:lumMod val="40000"/>
                    <a:lumOff val="60000"/>
                  </a:schemeClr>
                </a:solidFill>
              </a:rPr>
              <a:t>：国立精神神経研（不随意運動ミュータントマウス研究 </a:t>
            </a:r>
            <a:r>
              <a:rPr lang="en-US" altLang="ja-JP" sz="2400" dirty="0">
                <a:solidFill>
                  <a:schemeClr val="accent2">
                    <a:lumMod val="40000"/>
                    <a:lumOff val="60000"/>
                  </a:schemeClr>
                </a:solidFill>
              </a:rPr>
              <a:t>2</a:t>
            </a:r>
            <a:r>
              <a:rPr lang="ja-JP" altLang="en-US" sz="2400" dirty="0">
                <a:solidFill>
                  <a:schemeClr val="accent2">
                    <a:lumMod val="40000"/>
                    <a:lumOff val="60000"/>
                  </a:schemeClr>
                </a:solidFill>
              </a:rPr>
              <a:t>年）</a:t>
            </a:r>
            <a:endParaRPr lang="ja-JP" altLang="en-US" sz="2400" b="1" dirty="0">
              <a:solidFill>
                <a:schemeClr val="accent2">
                  <a:lumMod val="40000"/>
                  <a:lumOff val="60000"/>
                </a:schemeClr>
              </a:solidFill>
            </a:endParaRPr>
          </a:p>
          <a:p>
            <a:pPr eaLnBrk="1" fontAlgn="auto" hangingPunct="1">
              <a:lnSpc>
                <a:spcPct val="90000"/>
              </a:lnSpc>
              <a:spcAft>
                <a:spcPts val="0"/>
              </a:spcAft>
              <a:defRPr/>
            </a:pPr>
            <a:r>
              <a:rPr lang="en-US" altLang="ja-JP" sz="2400" dirty="0">
                <a:solidFill>
                  <a:srgbClr val="FFFF00"/>
                </a:solidFill>
              </a:rPr>
              <a:t>1988</a:t>
            </a:r>
            <a:r>
              <a:rPr lang="ja-JP" altLang="en-US" sz="2400" dirty="0">
                <a:solidFill>
                  <a:srgbClr val="FFFF00"/>
                </a:solidFill>
              </a:rPr>
              <a:t>：旭中央病院（内科専門医・神経内科専門医 </a:t>
            </a:r>
            <a:r>
              <a:rPr lang="en-US" altLang="ja-JP" sz="2400" dirty="0">
                <a:solidFill>
                  <a:srgbClr val="FFFF00"/>
                </a:solidFill>
              </a:rPr>
              <a:t>2</a:t>
            </a:r>
            <a:r>
              <a:rPr lang="ja-JP" altLang="en-US" sz="2400" dirty="0">
                <a:solidFill>
                  <a:srgbClr val="FFFF00"/>
                </a:solidFill>
              </a:rPr>
              <a:t>年）</a:t>
            </a:r>
            <a:endParaRPr lang="en-US" altLang="ja-JP" sz="2400" dirty="0">
              <a:solidFill>
                <a:srgbClr val="FFFF00"/>
              </a:solidFill>
            </a:endParaRPr>
          </a:p>
          <a:p>
            <a:pPr eaLnBrk="1" fontAlgn="auto" hangingPunct="1">
              <a:lnSpc>
                <a:spcPct val="90000"/>
              </a:lnSpc>
              <a:spcAft>
                <a:spcPts val="0"/>
              </a:spcAft>
              <a:defRPr/>
            </a:pPr>
            <a:r>
              <a:rPr lang="en-US" altLang="ja-JP" sz="2400" dirty="0">
                <a:solidFill>
                  <a:schemeClr val="accent2">
                    <a:lumMod val="40000"/>
                    <a:lumOff val="60000"/>
                  </a:schemeClr>
                </a:solidFill>
              </a:rPr>
              <a:t>1990</a:t>
            </a:r>
            <a:r>
              <a:rPr lang="ja-JP" altLang="en-US" sz="2400" dirty="0">
                <a:solidFill>
                  <a:schemeClr val="accent2">
                    <a:lumMod val="40000"/>
                    <a:lumOff val="60000"/>
                  </a:schemeClr>
                </a:solidFill>
              </a:rPr>
              <a:t>：</a:t>
            </a:r>
            <a:r>
              <a:rPr lang="en-US" altLang="ja-JP" sz="2400" dirty="0">
                <a:solidFill>
                  <a:schemeClr val="accent2">
                    <a:lumMod val="40000"/>
                    <a:lumOff val="60000"/>
                  </a:schemeClr>
                </a:solidFill>
              </a:rPr>
              <a:t>University of Glasgow</a:t>
            </a:r>
            <a:r>
              <a:rPr lang="ja-JP" altLang="en-US" sz="2400" dirty="0">
                <a:solidFill>
                  <a:schemeClr val="accent2">
                    <a:lumMod val="40000"/>
                    <a:lumOff val="60000"/>
                  </a:schemeClr>
                </a:solidFill>
              </a:rPr>
              <a:t>（アルツハイマー病死後脳研究 </a:t>
            </a:r>
            <a:r>
              <a:rPr lang="en-US" altLang="ja-JP" sz="2400" dirty="0">
                <a:solidFill>
                  <a:schemeClr val="accent2">
                    <a:lumMod val="40000"/>
                    <a:lumOff val="60000"/>
                  </a:schemeClr>
                </a:solidFill>
              </a:rPr>
              <a:t>2</a:t>
            </a:r>
            <a:r>
              <a:rPr lang="ja-JP" altLang="en-US" sz="2400" dirty="0">
                <a:solidFill>
                  <a:schemeClr val="accent2">
                    <a:lumMod val="40000"/>
                    <a:lumOff val="60000"/>
                  </a:schemeClr>
                </a:solidFill>
              </a:rPr>
              <a:t>年）</a:t>
            </a:r>
            <a:endParaRPr lang="en-US" altLang="ja-JP" sz="2400" dirty="0">
              <a:solidFill>
                <a:schemeClr val="accent2">
                  <a:lumMod val="40000"/>
                  <a:lumOff val="60000"/>
                </a:schemeClr>
              </a:solidFill>
            </a:endParaRPr>
          </a:p>
          <a:p>
            <a:pPr eaLnBrk="1" fontAlgn="auto" hangingPunct="1">
              <a:lnSpc>
                <a:spcPct val="90000"/>
              </a:lnSpc>
              <a:spcAft>
                <a:spcPts val="0"/>
              </a:spcAft>
              <a:defRPr/>
            </a:pPr>
            <a:r>
              <a:rPr lang="en-US" altLang="ja-JP" sz="2400" dirty="0">
                <a:solidFill>
                  <a:schemeClr val="accent2">
                    <a:lumMod val="40000"/>
                    <a:lumOff val="60000"/>
                  </a:schemeClr>
                </a:solidFill>
              </a:rPr>
              <a:t>1992</a:t>
            </a:r>
            <a:r>
              <a:rPr lang="ja-JP" altLang="en-US" sz="2400" dirty="0">
                <a:solidFill>
                  <a:schemeClr val="accent2">
                    <a:lumMod val="40000"/>
                    <a:lumOff val="60000"/>
                  </a:schemeClr>
                </a:solidFill>
              </a:rPr>
              <a:t>：東京医科歯科大学（神経細胞死，一酸化窒素研究</a:t>
            </a:r>
            <a:r>
              <a:rPr lang="en-US" altLang="ja-JP" sz="2400" dirty="0">
                <a:solidFill>
                  <a:schemeClr val="accent2">
                    <a:lumMod val="40000"/>
                    <a:lumOff val="60000"/>
                  </a:schemeClr>
                </a:solidFill>
              </a:rPr>
              <a:t> 1</a:t>
            </a:r>
            <a:r>
              <a:rPr lang="ja-JP" altLang="en-US" sz="2400" dirty="0">
                <a:solidFill>
                  <a:schemeClr val="accent2">
                    <a:lumMod val="40000"/>
                    <a:lumOff val="60000"/>
                  </a:schemeClr>
                </a:solidFill>
              </a:rPr>
              <a:t>年）</a:t>
            </a:r>
          </a:p>
          <a:p>
            <a:pPr eaLnBrk="1" fontAlgn="auto" hangingPunct="1">
              <a:lnSpc>
                <a:spcPct val="90000"/>
              </a:lnSpc>
              <a:spcAft>
                <a:spcPts val="0"/>
              </a:spcAft>
              <a:defRPr/>
            </a:pPr>
            <a:r>
              <a:rPr lang="en-US" altLang="ja-JP" sz="2400" dirty="0">
                <a:solidFill>
                  <a:srgbClr val="FFFF00"/>
                </a:solidFill>
              </a:rPr>
              <a:t>1993</a:t>
            </a:r>
            <a:r>
              <a:rPr lang="ja-JP" altLang="en-US" sz="2400" dirty="0">
                <a:solidFill>
                  <a:srgbClr val="FFFF00"/>
                </a:solidFill>
              </a:rPr>
              <a:t>：埼玉県立嵐山郷（知的障害 </a:t>
            </a:r>
            <a:r>
              <a:rPr lang="en-US" altLang="ja-JP" sz="2400" dirty="0">
                <a:solidFill>
                  <a:srgbClr val="FFFF00"/>
                </a:solidFill>
              </a:rPr>
              <a:t>6.5</a:t>
            </a:r>
            <a:r>
              <a:rPr lang="ja-JP" altLang="en-US" sz="2400" dirty="0">
                <a:solidFill>
                  <a:srgbClr val="FFFF00"/>
                </a:solidFill>
              </a:rPr>
              <a:t>年）</a:t>
            </a:r>
            <a:endParaRPr lang="en-US" altLang="ja-JP" sz="2400" dirty="0">
              <a:solidFill>
                <a:srgbClr val="FFFF00"/>
              </a:solidFill>
            </a:endParaRPr>
          </a:p>
        </p:txBody>
      </p:sp>
    </p:spTree>
    <p:extLst>
      <p:ext uri="{BB962C8B-B14F-4D97-AF65-F5344CB8AC3E}">
        <p14:creationId xmlns:p14="http://schemas.microsoft.com/office/powerpoint/2010/main" val="874543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02779" y="116632"/>
            <a:ext cx="8568952" cy="1426170"/>
          </a:xfrm>
        </p:spPr>
        <p:txBody>
          <a:bodyPr/>
          <a:lstStyle/>
          <a:p>
            <a:r>
              <a:rPr lang="en-US" dirty="0"/>
              <a:t>1982</a:t>
            </a:r>
            <a:r>
              <a:rPr lang="ja-JP" altLang="en-US" dirty="0"/>
              <a:t>年</a:t>
            </a:r>
            <a:r>
              <a:rPr lang="en-US" altLang="ja-JP" dirty="0"/>
              <a:t>5</a:t>
            </a:r>
            <a:r>
              <a:rPr lang="ja-JP" altLang="en-US" dirty="0"/>
              <a:t>月某</a:t>
            </a:r>
            <a:r>
              <a:rPr lang="ja-JP" altLang="en-US" strike="dblStrike" dirty="0"/>
              <a:t>医科歯科</a:t>
            </a:r>
            <a:r>
              <a:rPr lang="ja-JP" altLang="en-US" dirty="0"/>
              <a:t>大学病院長</a:t>
            </a:r>
            <a:br>
              <a:rPr lang="en-US" altLang="ja-JP" dirty="0"/>
            </a:br>
            <a:r>
              <a:rPr lang="ja-JP" altLang="en-US" dirty="0"/>
              <a:t>研修医オリエンテーション冒頭</a:t>
            </a:r>
            <a:endParaRPr lang="en-US" dirty="0"/>
          </a:p>
        </p:txBody>
      </p:sp>
      <p:sp>
        <p:nvSpPr>
          <p:cNvPr id="5" name="テキスト ボックス 4"/>
          <p:cNvSpPr txBox="1"/>
          <p:nvPr/>
        </p:nvSpPr>
        <p:spPr>
          <a:xfrm>
            <a:off x="202779" y="1561604"/>
            <a:ext cx="8568952" cy="5016758"/>
          </a:xfrm>
          <a:prstGeom prst="rect">
            <a:avLst/>
          </a:prstGeom>
          <a:noFill/>
        </p:spPr>
        <p:txBody>
          <a:bodyPr wrap="square" rtlCol="0">
            <a:spAutoFit/>
          </a:bodyPr>
          <a:lstStyle/>
          <a:p>
            <a:r>
              <a:rPr lang="ja-JP" altLang="en-US" sz="3200" dirty="0">
                <a:solidFill>
                  <a:schemeClr val="bg1"/>
                </a:solidFill>
              </a:rPr>
              <a:t>君たちに今日真っ先にやってもらわなければならないのは</a:t>
            </a:r>
            <a:r>
              <a:rPr lang="ja-JP" altLang="en-US" sz="3200" dirty="0">
                <a:solidFill>
                  <a:srgbClr val="FFFF00"/>
                </a:solidFill>
              </a:rPr>
              <a:t>医賠責</a:t>
            </a:r>
            <a:r>
              <a:rPr lang="ja-JP" altLang="en-US" sz="3200" dirty="0">
                <a:solidFill>
                  <a:schemeClr val="bg1"/>
                </a:solidFill>
              </a:rPr>
              <a:t>に入ってもらうことです。</a:t>
            </a:r>
            <a:r>
              <a:rPr lang="ja-JP" altLang="en-US" sz="3200" dirty="0">
                <a:solidFill>
                  <a:srgbClr val="FFFF00"/>
                </a:solidFill>
              </a:rPr>
              <a:t>万が一のことがあれば病院が自分たちを守ってくれるなんてと思ったら大間違いです</a:t>
            </a:r>
            <a:r>
              <a:rPr lang="ja-JP" altLang="en-US" sz="3200" dirty="0">
                <a:solidFill>
                  <a:schemeClr val="bg1"/>
                </a:solidFill>
              </a:rPr>
              <a:t>。君たちの中には車を運転する人も多いでしょう。最低限みんな自賠責に入り、さらに任意の対人・対物保険にも入っているはずです。ましてや君たちは今日から医師を職業として患者さんに対して責任を持って診療を行うわけですから、不幸にも事故に遭った際には</a:t>
            </a:r>
            <a:r>
              <a:rPr lang="ja-JP" altLang="en-US" sz="3200" dirty="0">
                <a:solidFill>
                  <a:srgbClr val="FFFF00"/>
                </a:solidFill>
              </a:rPr>
              <a:t>自分の身は自分で守る覚悟</a:t>
            </a:r>
            <a:r>
              <a:rPr lang="ja-JP" altLang="en-US" sz="3200" dirty="0">
                <a:solidFill>
                  <a:schemeClr val="bg1"/>
                </a:solidFill>
              </a:rPr>
              <a:t>を持ってください。</a:t>
            </a:r>
            <a:endParaRPr lang="en-US" sz="3200" dirty="0">
              <a:solidFill>
                <a:schemeClr val="bg1"/>
              </a:solidFill>
            </a:endParaRPr>
          </a:p>
        </p:txBody>
      </p:sp>
    </p:spTree>
    <p:extLst>
      <p:ext uri="{BB962C8B-B14F-4D97-AF65-F5344CB8AC3E}">
        <p14:creationId xmlns:p14="http://schemas.microsoft.com/office/powerpoint/2010/main" val="1697903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196" y="188640"/>
            <a:ext cx="8229600" cy="936104"/>
          </a:xfrm>
        </p:spPr>
        <p:txBody>
          <a:bodyPr/>
          <a:lstStyle/>
          <a:p>
            <a:r>
              <a:rPr lang="ja-JP" altLang="en-US" dirty="0"/>
              <a:t>「究極の生物兵器」に悩む人々へ</a:t>
            </a:r>
            <a:endParaRPr lang="en-GB" dirty="0"/>
          </a:p>
        </p:txBody>
      </p:sp>
      <p:sp>
        <p:nvSpPr>
          <p:cNvPr id="3" name="テキスト ボックス 2"/>
          <p:cNvSpPr txBox="1"/>
          <p:nvPr/>
        </p:nvSpPr>
        <p:spPr>
          <a:xfrm>
            <a:off x="107504" y="1124744"/>
            <a:ext cx="8856984" cy="5632311"/>
          </a:xfrm>
          <a:prstGeom prst="rect">
            <a:avLst/>
          </a:prstGeom>
          <a:noFill/>
        </p:spPr>
        <p:txBody>
          <a:bodyPr wrap="square" rtlCol="0">
            <a:spAutoFit/>
          </a:bodyPr>
          <a:lstStyle/>
          <a:p>
            <a:r>
              <a:rPr lang="ja-JP" altLang="en-US" sz="2400" dirty="0">
                <a:solidFill>
                  <a:schemeClr val="bg1"/>
                </a:solidFill>
              </a:rPr>
              <a:t>　「人間は究極の生物兵器である」と私が言っても，仕事場で，家庭で，そういった事例を嫌というほど経験しているあなたは決して驚かないだろう。その究極の生物兵器自身が，病気や怪我になったら，医師がその手当てを担当する。つまり，医師とは，手負いとなって攻撃力が高まった究極の生物兵器と常に対峙せねばならない商売である。</a:t>
            </a:r>
            <a:endParaRPr lang="en-US" altLang="ja-JP" sz="2400" dirty="0">
              <a:solidFill>
                <a:schemeClr val="bg1"/>
              </a:solidFill>
            </a:endParaRPr>
          </a:p>
          <a:p>
            <a:endParaRPr lang="ja-JP" altLang="en-US" sz="2400" dirty="0">
              <a:solidFill>
                <a:schemeClr val="bg1"/>
              </a:solidFill>
            </a:endParaRPr>
          </a:p>
          <a:p>
            <a:r>
              <a:rPr lang="ja-JP" altLang="en-US" sz="2400" dirty="0">
                <a:solidFill>
                  <a:schemeClr val="bg1"/>
                </a:solidFill>
              </a:rPr>
              <a:t>　通常，血を吐いただの，骨が折れただのといった体の傷への対応については，我々はしかるべき訓練を受けている。対応マニュアルも，医学書院をはじめとする出版社から数多く出ている。ところが，究極の生物兵器たる所以の「感情，言語，行動」に対しては，我々はきわめて貧弱な装備しか持ち合わせていない。（以下略）</a:t>
            </a:r>
            <a:endParaRPr lang="en-US" altLang="ja-JP" sz="2400" dirty="0">
              <a:solidFill>
                <a:schemeClr val="bg1"/>
              </a:solidFill>
            </a:endParaRPr>
          </a:p>
          <a:p>
            <a:endParaRPr lang="en-US" altLang="ja-JP" sz="2400" dirty="0">
              <a:solidFill>
                <a:schemeClr val="bg1"/>
              </a:solidFill>
            </a:endParaRPr>
          </a:p>
          <a:p>
            <a:pPr algn="r"/>
            <a:r>
              <a:rPr lang="ja-JP" altLang="en-US" sz="2400" dirty="0">
                <a:solidFill>
                  <a:schemeClr val="bg1"/>
                </a:solidFill>
              </a:rPr>
              <a:t>春日武彦　「治らない」時代の医療者心得帳　医学書院</a:t>
            </a:r>
            <a:endParaRPr lang="en-US" altLang="ja-JP" sz="2400" dirty="0">
              <a:solidFill>
                <a:schemeClr val="bg1"/>
              </a:solidFill>
            </a:endParaRPr>
          </a:p>
          <a:p>
            <a:pPr algn="r"/>
            <a:r>
              <a:rPr lang="ja-JP" altLang="en-US" sz="2400" dirty="0">
                <a:solidFill>
                  <a:schemeClr val="bg1"/>
                </a:solidFill>
              </a:rPr>
              <a:t>書評者</a:t>
            </a:r>
            <a:r>
              <a:rPr lang="en-US" altLang="ja-JP" sz="2400" dirty="0">
                <a:solidFill>
                  <a:schemeClr val="bg1"/>
                </a:solidFill>
              </a:rPr>
              <a:t>: </a:t>
            </a:r>
            <a:r>
              <a:rPr lang="ja-JP" altLang="en-US" sz="2400" dirty="0">
                <a:solidFill>
                  <a:schemeClr val="bg1"/>
                </a:solidFill>
              </a:rPr>
              <a:t>池田正行 </a:t>
            </a:r>
            <a:r>
              <a:rPr lang="en-US" altLang="ja-JP" sz="2400" dirty="0">
                <a:solidFill>
                  <a:schemeClr val="bg1"/>
                </a:solidFill>
              </a:rPr>
              <a:t>(</a:t>
            </a:r>
            <a:r>
              <a:rPr lang="ja-JP" altLang="en-US" sz="2400" dirty="0">
                <a:solidFill>
                  <a:schemeClr val="bg1"/>
                </a:solidFill>
              </a:rPr>
              <a:t>国立秩父学園・内科医</a:t>
            </a:r>
            <a:r>
              <a:rPr lang="en-US" altLang="ja-JP" sz="2400" dirty="0">
                <a:solidFill>
                  <a:schemeClr val="bg1"/>
                </a:solidFill>
              </a:rPr>
              <a:t>)</a:t>
            </a:r>
          </a:p>
        </p:txBody>
      </p:sp>
    </p:spTree>
    <p:extLst>
      <p:ext uri="{BB962C8B-B14F-4D97-AF65-F5344CB8AC3E}">
        <p14:creationId xmlns:p14="http://schemas.microsoft.com/office/powerpoint/2010/main" val="346934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F81C6-3D16-97A8-02B3-554B41B90E07}"/>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4F7DF42-9F8D-BC25-14C8-21EC4560B395}"/>
              </a:ext>
            </a:extLst>
          </p:cNvPr>
          <p:cNvSpPr>
            <a:spLocks noGrp="1"/>
          </p:cNvSpPr>
          <p:nvPr>
            <p:ph idx="1"/>
          </p:nvPr>
        </p:nvSpPr>
        <p:spPr>
          <a:xfrm>
            <a:off x="251520" y="1700808"/>
            <a:ext cx="8712968" cy="3528392"/>
          </a:xfrm>
        </p:spPr>
        <p:txBody>
          <a:bodyPr/>
          <a:lstStyle/>
          <a:p>
            <a:r>
              <a:rPr lang="ja-JP" altLang="en-US" sz="4400" dirty="0"/>
              <a:t>医学部という名の職業訓練校で</a:t>
            </a:r>
            <a:endParaRPr lang="en-US" altLang="ja-JP" sz="4400" dirty="0"/>
          </a:p>
          <a:p>
            <a:r>
              <a:rPr lang="ja-JP" altLang="en-US" sz="4400" dirty="0"/>
              <a:t>名医原理主義教団</a:t>
            </a:r>
            <a:endParaRPr lang="en-US" altLang="ja-JP" sz="4400" dirty="0"/>
          </a:p>
          <a:p>
            <a:r>
              <a:rPr lang="ja-JP" altLang="en-US" sz="4400" dirty="0"/>
              <a:t>究極の生物兵器からの「カスハラ」</a:t>
            </a:r>
            <a:endParaRPr lang="en-US" altLang="ja-JP" sz="4400" dirty="0"/>
          </a:p>
          <a:p>
            <a:r>
              <a:rPr lang="ja-JP" altLang="en-US" sz="4400"/>
              <a:t>振り出しに戻る</a:t>
            </a:r>
            <a:endParaRPr lang="en-US" altLang="ja-JP" sz="4400" dirty="0"/>
          </a:p>
        </p:txBody>
      </p:sp>
      <p:sp>
        <p:nvSpPr>
          <p:cNvPr id="6" name="タイトル 1">
            <a:extLst>
              <a:ext uri="{FF2B5EF4-FFF2-40B4-BE49-F238E27FC236}">
                <a16:creationId xmlns:a16="http://schemas.microsoft.com/office/drawing/2014/main" id="{BAF0FB01-C30F-9934-91AB-F662BE4E62BE}"/>
              </a:ext>
            </a:extLst>
          </p:cNvPr>
          <p:cNvSpPr>
            <a:spLocks noGrp="1"/>
          </p:cNvSpPr>
          <p:nvPr>
            <p:ph type="title"/>
          </p:nvPr>
        </p:nvSpPr>
        <p:spPr/>
        <p:txBody>
          <a:bodyPr/>
          <a:lstStyle/>
          <a:p>
            <a:r>
              <a:rPr kumimoji="1" lang="ja-JP" altLang="en-US" sz="4800" dirty="0"/>
              <a:t>キャリアパスという名の錯覚</a:t>
            </a:r>
          </a:p>
        </p:txBody>
      </p:sp>
      <p:sp>
        <p:nvSpPr>
          <p:cNvPr id="4" name="テキスト ボックス 3">
            <a:extLst>
              <a:ext uri="{FF2B5EF4-FFF2-40B4-BE49-F238E27FC236}">
                <a16:creationId xmlns:a16="http://schemas.microsoft.com/office/drawing/2014/main" id="{A741D530-0F68-B0C2-0C5D-7A94C1787707}"/>
              </a:ext>
            </a:extLst>
          </p:cNvPr>
          <p:cNvSpPr txBox="1"/>
          <p:nvPr/>
        </p:nvSpPr>
        <p:spPr>
          <a:xfrm>
            <a:off x="899592" y="5817458"/>
            <a:ext cx="7183248" cy="707886"/>
          </a:xfrm>
          <a:prstGeom prst="rect">
            <a:avLst/>
          </a:prstGeom>
          <a:noFill/>
        </p:spPr>
        <p:txBody>
          <a:bodyPr wrap="none" rtlCol="0">
            <a:spAutoFit/>
          </a:bodyPr>
          <a:lstStyle/>
          <a:p>
            <a:r>
              <a:rPr lang="en-US" sz="4000" dirty="0">
                <a:solidFill>
                  <a:schemeClr val="bg1"/>
                </a:solidFill>
              </a:rPr>
              <a:t>Mail </a:t>
            </a:r>
            <a:r>
              <a:rPr lang="en-US" sz="4000" dirty="0" err="1">
                <a:solidFill>
                  <a:schemeClr val="bg1"/>
                </a:solidFill>
              </a:rPr>
              <a:t>to:massie.ikeda@gmail.com</a:t>
            </a:r>
            <a:endParaRPr lang="en-GB" sz="4000" dirty="0">
              <a:solidFill>
                <a:schemeClr val="bg1"/>
              </a:solidFill>
            </a:endParaRPr>
          </a:p>
        </p:txBody>
      </p:sp>
    </p:spTree>
    <p:extLst>
      <p:ext uri="{BB962C8B-B14F-4D97-AF65-F5344CB8AC3E}">
        <p14:creationId xmlns:p14="http://schemas.microsoft.com/office/powerpoint/2010/main" val="816882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2996" y="188641"/>
            <a:ext cx="8784976" cy="1240674"/>
          </a:xfrm>
        </p:spPr>
        <p:txBody>
          <a:bodyPr rtlCol="0">
            <a:normAutofit/>
          </a:bodyPr>
          <a:lstStyle/>
          <a:p>
            <a:pPr eaLnBrk="1" fontAlgn="auto" hangingPunct="1">
              <a:spcAft>
                <a:spcPts val="0"/>
              </a:spcAft>
              <a:defRPr/>
            </a:pPr>
            <a:r>
              <a:rPr lang="ja-JP" altLang="en-US" sz="4800" dirty="0">
                <a:solidFill>
                  <a:srgbClr val="FFFF00"/>
                </a:solidFill>
              </a:rPr>
              <a:t>先生はいいですね，若くて健康で</a:t>
            </a:r>
          </a:p>
        </p:txBody>
      </p:sp>
      <p:sp>
        <p:nvSpPr>
          <p:cNvPr id="4" name="Rectangle 3"/>
          <p:cNvSpPr txBox="1">
            <a:spLocks noChangeArrowheads="1"/>
          </p:cNvSpPr>
          <p:nvPr/>
        </p:nvSpPr>
        <p:spPr bwMode="auto">
          <a:xfrm>
            <a:off x="457200" y="4941888"/>
            <a:ext cx="79914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endParaRPr lang="ja-JP" altLang="en-US" sz="3600"/>
          </a:p>
        </p:txBody>
      </p:sp>
      <p:sp>
        <p:nvSpPr>
          <p:cNvPr id="5" name="Rectangle 3"/>
          <p:cNvSpPr txBox="1">
            <a:spLocks noChangeArrowheads="1"/>
          </p:cNvSpPr>
          <p:nvPr/>
        </p:nvSpPr>
        <p:spPr bwMode="auto">
          <a:xfrm>
            <a:off x="387919" y="2890785"/>
            <a:ext cx="79914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ja-JP" altLang="en-US" sz="3600" dirty="0"/>
              <a:t>同情：ああはなりたくない</a:t>
            </a:r>
            <a:endParaRPr lang="en-US" altLang="ja-JP" sz="3600" dirty="0"/>
          </a:p>
          <a:p>
            <a:pPr algn="ctr" eaLnBrk="1" hangingPunct="1">
              <a:buFont typeface="Arial" panose="020B0604020202020204" pitchFamily="34" charset="0"/>
              <a:buNone/>
            </a:pPr>
            <a:r>
              <a:rPr lang="ja-JP" altLang="en-US" sz="3600" dirty="0"/>
              <a:t>共感：自分だったらどうするか？</a:t>
            </a:r>
          </a:p>
        </p:txBody>
      </p:sp>
      <p:sp>
        <p:nvSpPr>
          <p:cNvPr id="6" name="テキスト ボックス 5"/>
          <p:cNvSpPr txBox="1">
            <a:spLocks noChangeArrowheads="1"/>
          </p:cNvSpPr>
          <p:nvPr/>
        </p:nvSpPr>
        <p:spPr bwMode="auto">
          <a:xfrm>
            <a:off x="323015" y="5229200"/>
            <a:ext cx="842493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4400" dirty="0"/>
              <a:t>43</a:t>
            </a:r>
            <a:r>
              <a:rPr lang="ja-JP" altLang="en-US" sz="4400" dirty="0"/>
              <a:t>年間耐えてきた私</a:t>
            </a:r>
            <a:endParaRPr lang="en-US" altLang="ja-JP" sz="4400" dirty="0"/>
          </a:p>
          <a:p>
            <a:pPr algn="ctr" eaLnBrk="1" hangingPunct="1">
              <a:spcBef>
                <a:spcPct val="0"/>
              </a:spcBef>
              <a:buFontTx/>
              <a:buNone/>
            </a:pPr>
            <a:r>
              <a:rPr lang="ja-JP" altLang="en-US" sz="4400" dirty="0"/>
              <a:t>同じ「視線」があなたを待っている</a:t>
            </a:r>
            <a:endParaRPr lang="en-US" altLang="ja-JP" sz="4400" dirty="0"/>
          </a:p>
        </p:txBody>
      </p:sp>
      <p:sp>
        <p:nvSpPr>
          <p:cNvPr id="2" name="テキスト ボックス 1"/>
          <p:cNvSpPr txBox="1"/>
          <p:nvPr/>
        </p:nvSpPr>
        <p:spPr>
          <a:xfrm>
            <a:off x="724938" y="1429314"/>
            <a:ext cx="7621091" cy="1323439"/>
          </a:xfrm>
          <a:prstGeom prst="rect">
            <a:avLst/>
          </a:prstGeom>
          <a:noFill/>
        </p:spPr>
        <p:txBody>
          <a:bodyPr wrap="square" rtlCol="0">
            <a:spAutoFit/>
          </a:bodyPr>
          <a:lstStyle/>
          <a:p>
            <a:pPr algn="ctr" eaLnBrk="1" hangingPunct="1"/>
            <a:r>
              <a:rPr lang="ja-JP" altLang="en-US" sz="4000" dirty="0">
                <a:solidFill>
                  <a:schemeClr val="bg1"/>
                </a:solidFill>
              </a:rPr>
              <a:t>（あなたは私に同情するばかりで、共感することができない）</a:t>
            </a:r>
            <a:endParaRPr lang="en-US" altLang="ja-JP" sz="4000" dirty="0">
              <a:solidFill>
                <a:schemeClr val="bg1"/>
              </a:solidFill>
            </a:endParaRPr>
          </a:p>
        </p:txBody>
      </p:sp>
      <p:sp>
        <p:nvSpPr>
          <p:cNvPr id="8" name="テキスト ボックス 7"/>
          <p:cNvSpPr txBox="1"/>
          <p:nvPr/>
        </p:nvSpPr>
        <p:spPr>
          <a:xfrm>
            <a:off x="776328" y="4374971"/>
            <a:ext cx="7569701" cy="769441"/>
          </a:xfrm>
          <a:prstGeom prst="rect">
            <a:avLst/>
          </a:prstGeom>
          <a:noFill/>
        </p:spPr>
        <p:txBody>
          <a:bodyPr wrap="none" rtlCol="0">
            <a:spAutoFit/>
          </a:bodyPr>
          <a:lstStyle/>
          <a:p>
            <a:r>
              <a:rPr lang="ja-JP" altLang="en-US" sz="4400" dirty="0">
                <a:solidFill>
                  <a:srgbClr val="FFFF00"/>
                </a:solidFill>
              </a:rPr>
              <a:t>これはカスハラではないのか？</a:t>
            </a:r>
            <a:endParaRPr lang="en-GB" sz="4400" dirty="0">
              <a:solidFill>
                <a:srgbClr val="FFFF00"/>
              </a:solidFill>
            </a:endParaRPr>
          </a:p>
        </p:txBody>
      </p:sp>
    </p:spTree>
    <p:extLst>
      <p:ext uri="{BB962C8B-B14F-4D97-AF65-F5344CB8AC3E}">
        <p14:creationId xmlns:p14="http://schemas.microsoft.com/office/powerpoint/2010/main" val="2985332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90538" y="260350"/>
            <a:ext cx="8229600" cy="1570038"/>
          </a:xfrm>
        </p:spPr>
        <p:txBody>
          <a:bodyPr/>
          <a:lstStyle/>
          <a:p>
            <a:pPr eaLnBrk="1" hangingPunct="1"/>
            <a:r>
              <a:rPr lang="ja-JP" altLang="en-US" dirty="0"/>
              <a:t>患者から医者への攻撃</a:t>
            </a:r>
            <a:br>
              <a:rPr lang="en-US" altLang="ja-JP" dirty="0"/>
            </a:br>
            <a:r>
              <a:rPr lang="ja-JP" altLang="en-US" sz="3600" dirty="0" err="1"/>
              <a:t>ー</a:t>
            </a:r>
            <a:r>
              <a:rPr lang="ja-JP" altLang="en-US" sz="3600" dirty="0"/>
              <a:t>不可視・非言語</a:t>
            </a:r>
            <a:r>
              <a:rPr lang="ja-JP" altLang="en-US" sz="3600" dirty="0" err="1"/>
              <a:t>ー</a:t>
            </a:r>
            <a:endParaRPr lang="ja-JP" altLang="en-US" sz="3600" dirty="0"/>
          </a:p>
        </p:txBody>
      </p:sp>
      <p:sp>
        <p:nvSpPr>
          <p:cNvPr id="15363" name="Rectangle 3"/>
          <p:cNvSpPr>
            <a:spLocks noGrp="1" noChangeArrowheads="1"/>
          </p:cNvSpPr>
          <p:nvPr>
            <p:ph type="body" idx="1"/>
          </p:nvPr>
        </p:nvSpPr>
        <p:spPr>
          <a:xfrm>
            <a:off x="490538" y="1773238"/>
            <a:ext cx="8229600" cy="4132262"/>
          </a:xfrm>
        </p:spPr>
        <p:txBody>
          <a:bodyPr/>
          <a:lstStyle/>
          <a:p>
            <a:pPr eaLnBrk="1" hangingPunct="1"/>
            <a:r>
              <a:rPr lang="ja-JP" altLang="en-US" sz="3600" dirty="0"/>
              <a:t>あなたは若くて健康でいいですね</a:t>
            </a:r>
          </a:p>
          <a:p>
            <a:pPr eaLnBrk="1" hangingPunct="1"/>
            <a:r>
              <a:rPr lang="ja-JP" altLang="en-US" sz="3600" dirty="0"/>
              <a:t>病気になった人間は駄目なのですか？</a:t>
            </a:r>
          </a:p>
          <a:p>
            <a:pPr eaLnBrk="1" hangingPunct="1"/>
            <a:r>
              <a:rPr lang="ja-JP" altLang="en-US" sz="3600" dirty="0"/>
              <a:t>私を元の体に戻して下さい</a:t>
            </a:r>
          </a:p>
          <a:p>
            <a:pPr eaLnBrk="1" hangingPunct="1"/>
            <a:r>
              <a:rPr lang="ja-JP" altLang="en-US" sz="3600" dirty="0"/>
              <a:t>それがあなたの仕事でしょう</a:t>
            </a:r>
          </a:p>
          <a:p>
            <a:pPr eaLnBrk="1" hangingPunct="1"/>
            <a:r>
              <a:rPr lang="ja-JP" altLang="en-US" sz="3600" dirty="0"/>
              <a:t>その約束が果たせなければ</a:t>
            </a:r>
          </a:p>
          <a:p>
            <a:pPr eaLnBrk="1" hangingPunct="1"/>
            <a:r>
              <a:rPr lang="ja-JP" altLang="en-US" sz="3600" dirty="0"/>
              <a:t>私はあなたを認めません</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4365104"/>
            <a:ext cx="2360855" cy="2232248"/>
          </a:xfrm>
          <a:prstGeom prst="rect">
            <a:avLst/>
          </a:prstGeom>
        </p:spPr>
      </p:pic>
      <p:sp>
        <p:nvSpPr>
          <p:cNvPr id="3" name="テキスト ボックス 2"/>
          <p:cNvSpPr txBox="1"/>
          <p:nvPr/>
        </p:nvSpPr>
        <p:spPr>
          <a:xfrm>
            <a:off x="467544" y="5949280"/>
            <a:ext cx="6877204" cy="523220"/>
          </a:xfrm>
          <a:prstGeom prst="rect">
            <a:avLst/>
          </a:prstGeom>
          <a:noFill/>
        </p:spPr>
        <p:txBody>
          <a:bodyPr wrap="none" rtlCol="0">
            <a:spAutoFit/>
          </a:bodyPr>
          <a:lstStyle/>
          <a:p>
            <a:r>
              <a:rPr lang="ja-JP" altLang="en-US" sz="2800" dirty="0">
                <a:solidFill>
                  <a:srgbClr val="FFFF00"/>
                </a:solidFill>
              </a:rPr>
              <a:t>「病気を治す」というメッセージがブーメランに</a:t>
            </a:r>
            <a:endParaRPr lang="en-GB" sz="2800" dirty="0">
              <a:solidFill>
                <a:srgbClr val="FFFF00"/>
              </a:solidFill>
            </a:endParaRPr>
          </a:p>
        </p:txBody>
      </p:sp>
    </p:spTree>
    <p:extLst>
      <p:ext uri="{BB962C8B-B14F-4D97-AF65-F5344CB8AC3E}">
        <p14:creationId xmlns:p14="http://schemas.microsoft.com/office/powerpoint/2010/main" val="2070150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5691" y="188640"/>
            <a:ext cx="8367712" cy="990600"/>
          </a:xfrm>
        </p:spPr>
        <p:txBody>
          <a:bodyPr/>
          <a:lstStyle/>
          <a:p>
            <a:pPr eaLnBrk="1" hangingPunct="1"/>
            <a:r>
              <a:rPr kumimoji="0" lang="ja-JP" altLang="en-US" dirty="0"/>
              <a:t>同じ所に立っているのに</a:t>
            </a:r>
            <a:r>
              <a:rPr kumimoji="0" lang="ja-JP" altLang="en-US" dirty="0">
                <a:solidFill>
                  <a:srgbClr val="FFFF00"/>
                </a:solidFill>
              </a:rPr>
              <a:t>共感欠如</a:t>
            </a:r>
          </a:p>
        </p:txBody>
      </p:sp>
      <p:sp>
        <p:nvSpPr>
          <p:cNvPr id="19459" name="Rectangle 3"/>
          <p:cNvSpPr>
            <a:spLocks noGrp="1" noChangeArrowheads="1"/>
          </p:cNvSpPr>
          <p:nvPr>
            <p:ph type="body" sz="half" idx="1"/>
          </p:nvPr>
        </p:nvSpPr>
        <p:spPr>
          <a:xfrm>
            <a:off x="107504" y="1268760"/>
            <a:ext cx="3801616" cy="2362200"/>
          </a:xfrm>
        </p:spPr>
        <p:txBody>
          <a:bodyPr/>
          <a:lstStyle/>
          <a:p>
            <a:pPr eaLnBrk="1" hangingPunct="1"/>
            <a:r>
              <a:rPr lang="ja-JP" altLang="en-US" sz="3200" dirty="0"/>
              <a:t>医療者側から</a:t>
            </a:r>
          </a:p>
          <a:p>
            <a:pPr lvl="1" eaLnBrk="1" hangingPunct="1"/>
            <a:r>
              <a:rPr lang="en-US" altLang="ja-JP" sz="3200" dirty="0"/>
              <a:t>Monster Patient</a:t>
            </a:r>
          </a:p>
          <a:p>
            <a:pPr lvl="1" eaLnBrk="1" hangingPunct="1"/>
            <a:r>
              <a:rPr lang="ja-JP" altLang="en-US" sz="3200" dirty="0"/>
              <a:t>刑事裁判</a:t>
            </a:r>
          </a:p>
          <a:p>
            <a:pPr lvl="1" eaLnBrk="1" hangingPunct="1"/>
            <a:r>
              <a:rPr lang="ja-JP" altLang="en-US" sz="3200" dirty="0"/>
              <a:t>コンビニ受診</a:t>
            </a:r>
          </a:p>
          <a:p>
            <a:pPr eaLnBrk="1" hangingPunct="1"/>
            <a:endParaRPr lang="en-US" altLang="ja-JP" sz="3200" dirty="0"/>
          </a:p>
        </p:txBody>
      </p:sp>
      <p:sp>
        <p:nvSpPr>
          <p:cNvPr id="19460" name="Rectangle 4"/>
          <p:cNvSpPr>
            <a:spLocks noGrp="1" noChangeArrowheads="1"/>
          </p:cNvSpPr>
          <p:nvPr>
            <p:ph type="body" sz="half" idx="2"/>
          </p:nvPr>
        </p:nvSpPr>
        <p:spPr>
          <a:xfrm>
            <a:off x="6156176" y="1340768"/>
            <a:ext cx="2808312" cy="2514600"/>
          </a:xfrm>
        </p:spPr>
        <p:txBody>
          <a:bodyPr/>
          <a:lstStyle/>
          <a:p>
            <a:pPr eaLnBrk="1" hangingPunct="1"/>
            <a:r>
              <a:rPr lang="ja-JP" altLang="en-US" sz="3200" dirty="0"/>
              <a:t>患者側から</a:t>
            </a:r>
          </a:p>
          <a:p>
            <a:pPr lvl="1" eaLnBrk="1" hangingPunct="1"/>
            <a:r>
              <a:rPr lang="ja-JP" altLang="en-US" sz="3200" dirty="0"/>
              <a:t>ドクハラ</a:t>
            </a:r>
          </a:p>
          <a:p>
            <a:pPr lvl="1" eaLnBrk="1" hangingPunct="1"/>
            <a:r>
              <a:rPr lang="ja-JP" altLang="en-US" sz="3200" dirty="0"/>
              <a:t>医療過誤</a:t>
            </a:r>
          </a:p>
          <a:p>
            <a:pPr lvl="1" eaLnBrk="1" hangingPunct="1"/>
            <a:r>
              <a:rPr lang="ja-JP" altLang="en-US" sz="3200" dirty="0"/>
              <a:t>たらい回し</a:t>
            </a:r>
          </a:p>
          <a:p>
            <a:pPr eaLnBrk="1" hangingPunct="1"/>
            <a:endParaRPr lang="en-US" altLang="ja-JP" sz="3200" dirty="0"/>
          </a:p>
        </p:txBody>
      </p:sp>
      <p:pic>
        <p:nvPicPr>
          <p:cNvPr id="19461" name="Picture 5" descr="C:\Documents and Settings\Administrator\デスクトップ\ladies.j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6542" y="2852936"/>
            <a:ext cx="3124936"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115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93688" y="116632"/>
            <a:ext cx="8496300" cy="1371600"/>
          </a:xfrm>
        </p:spPr>
        <p:txBody>
          <a:bodyPr/>
          <a:lstStyle/>
          <a:p>
            <a:pPr eaLnBrk="1" hangingPunct="1"/>
            <a:r>
              <a:rPr lang="ja-JP" altLang="en-US" dirty="0"/>
              <a:t>実は同じ絵を見ていることを認める</a:t>
            </a:r>
          </a:p>
        </p:txBody>
      </p:sp>
      <p:pic>
        <p:nvPicPr>
          <p:cNvPr id="17411" name="Picture 4" descr="C:\Documents and Settings\Administrator\デスクトップ\ladies.j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340767"/>
            <a:ext cx="4392488" cy="526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矢印コネクタ 2"/>
          <p:cNvCxnSpPr/>
          <p:nvPr/>
        </p:nvCxnSpPr>
        <p:spPr>
          <a:xfrm rot="10800000">
            <a:off x="5652120" y="3717032"/>
            <a:ext cx="432048" cy="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rot="10800000">
            <a:off x="5461627" y="4293096"/>
            <a:ext cx="432048" cy="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rot="10800000">
            <a:off x="4932040" y="4653136"/>
            <a:ext cx="432048" cy="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rot="16200000">
            <a:off x="4904323" y="3973163"/>
            <a:ext cx="432048"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10800000">
            <a:off x="5043230" y="1844824"/>
            <a:ext cx="432048" cy="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0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1304" y="188640"/>
            <a:ext cx="8153400" cy="2290762"/>
          </a:xfrm>
        </p:spPr>
        <p:txBody>
          <a:bodyPr/>
          <a:lstStyle/>
          <a:p>
            <a:pPr eaLnBrk="1" hangingPunct="1"/>
            <a:r>
              <a:rPr lang="ja-JP" altLang="en-US" dirty="0"/>
              <a:t>攻撃を生じさせない</a:t>
            </a:r>
            <a:br>
              <a:rPr lang="ja-JP" altLang="en-US" dirty="0"/>
            </a:br>
            <a:r>
              <a:rPr lang="ja-JP" altLang="en-US" dirty="0"/>
              <a:t>共感による「</a:t>
            </a:r>
            <a:r>
              <a:rPr lang="ja-JP" altLang="en-US" dirty="0">
                <a:solidFill>
                  <a:srgbClr val="FFFF00"/>
                </a:solidFill>
              </a:rPr>
              <a:t>武装解除</a:t>
            </a:r>
            <a:r>
              <a:rPr lang="ja-JP" altLang="en-US" dirty="0"/>
              <a:t>」</a:t>
            </a:r>
            <a:br>
              <a:rPr lang="en-US" altLang="ja-JP" dirty="0"/>
            </a:br>
            <a:r>
              <a:rPr lang="ja-JP" altLang="en-US" sz="4000" dirty="0"/>
              <a:t>生老病死：誰にでもある基礎控除</a:t>
            </a:r>
          </a:p>
        </p:txBody>
      </p:sp>
      <p:sp>
        <p:nvSpPr>
          <p:cNvPr id="14339" name="Rectangle 3"/>
          <p:cNvSpPr>
            <a:spLocks noGrp="1" noChangeArrowheads="1"/>
          </p:cNvSpPr>
          <p:nvPr>
            <p:ph type="body" idx="1"/>
          </p:nvPr>
        </p:nvSpPr>
        <p:spPr>
          <a:xfrm>
            <a:off x="323528" y="2479402"/>
            <a:ext cx="8568952" cy="3455988"/>
          </a:xfrm>
        </p:spPr>
        <p:txBody>
          <a:bodyPr/>
          <a:lstStyle/>
          <a:p>
            <a:pPr eaLnBrk="1" hangingPunct="1"/>
            <a:r>
              <a:rPr lang="ja-JP" altLang="en-US" dirty="0"/>
              <a:t>自分は悩める医療者。神でも魔法使いでもない</a:t>
            </a:r>
          </a:p>
          <a:p>
            <a:pPr eaLnBrk="1" hangingPunct="1"/>
            <a:r>
              <a:rPr lang="ja-JP" altLang="en-US" dirty="0"/>
              <a:t>自分も病者と共通点がある</a:t>
            </a:r>
          </a:p>
          <a:p>
            <a:pPr lvl="1" eaLnBrk="1" hangingPunct="1"/>
            <a:r>
              <a:rPr lang="ja-JP" altLang="en-US" dirty="0"/>
              <a:t>自分も病んでいる：心・体</a:t>
            </a:r>
          </a:p>
          <a:p>
            <a:pPr lvl="1" eaLnBrk="1" hangingPunct="1"/>
            <a:r>
              <a:rPr lang="ja-JP" altLang="en-US" dirty="0"/>
              <a:t>自分も年を取る</a:t>
            </a:r>
          </a:p>
          <a:p>
            <a:pPr lvl="1" eaLnBrk="1" hangingPunct="1"/>
            <a:r>
              <a:rPr lang="ja-JP" altLang="en-US" dirty="0"/>
              <a:t>自分も死に行く者である</a:t>
            </a:r>
            <a:r>
              <a:rPr lang="ja-JP" altLang="en-US" sz="3200" dirty="0"/>
              <a:t>．</a:t>
            </a:r>
          </a:p>
          <a:p>
            <a:pPr eaLnBrk="1" hangingPunct="1"/>
            <a:r>
              <a:rPr lang="ja-JP" altLang="en-US" dirty="0"/>
              <a:t>差別と対立構造を解消し，共感を生み出す</a:t>
            </a:r>
          </a:p>
          <a:p>
            <a:pPr lvl="1" eaLnBrk="1" hangingPunct="1"/>
            <a:endParaRPr lang="en-US" altLang="ja-JP" sz="3200" dirty="0"/>
          </a:p>
        </p:txBody>
      </p:sp>
      <p:sp>
        <p:nvSpPr>
          <p:cNvPr id="2" name="テキスト ボックス 1"/>
          <p:cNvSpPr txBox="1"/>
          <p:nvPr/>
        </p:nvSpPr>
        <p:spPr>
          <a:xfrm>
            <a:off x="7956" y="6021288"/>
            <a:ext cx="9217588" cy="646331"/>
          </a:xfrm>
          <a:prstGeom prst="rect">
            <a:avLst/>
          </a:prstGeom>
          <a:noFill/>
        </p:spPr>
        <p:txBody>
          <a:bodyPr wrap="none" rtlCol="0">
            <a:spAutoFit/>
          </a:bodyPr>
          <a:lstStyle/>
          <a:p>
            <a:r>
              <a:rPr lang="ja-JP" altLang="en-US" sz="3600" dirty="0">
                <a:solidFill>
                  <a:srgbClr val="FFFF00"/>
                </a:solidFill>
              </a:rPr>
              <a:t>医療者と患者の間で病だけでなく死も共有する</a:t>
            </a:r>
            <a:endParaRPr lang="en-GB" sz="3600" dirty="0">
              <a:solidFill>
                <a:srgbClr val="FFFF00"/>
              </a:solidFill>
            </a:endParaRPr>
          </a:p>
        </p:txBody>
      </p:sp>
    </p:spTree>
    <p:extLst>
      <p:ext uri="{BB962C8B-B14F-4D97-AF65-F5344CB8AC3E}">
        <p14:creationId xmlns:p14="http://schemas.microsoft.com/office/powerpoint/2010/main" val="408835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additive="base">
                                        <p:cTn id="17"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 calcmode="lin" valueType="num">
                                      <p:cBhvr additive="base">
                                        <p:cTn id="21"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33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additive="base">
                                        <p:cTn id="25"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additive="base">
                                        <p:cTn id="31"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1403350" y="2736850"/>
            <a:ext cx="2166938" cy="3200400"/>
            <a:chOff x="1152" y="1536"/>
            <a:chExt cx="1365" cy="2016"/>
          </a:xfrm>
        </p:grpSpPr>
        <p:sp>
          <p:nvSpPr>
            <p:cNvPr id="22541" name="Rectangle 3"/>
            <p:cNvSpPr>
              <a:spLocks noChangeArrowheads="1"/>
            </p:cNvSpPr>
            <p:nvPr/>
          </p:nvSpPr>
          <p:spPr bwMode="auto">
            <a:xfrm>
              <a:off x="1152" y="1536"/>
              <a:ext cx="1365" cy="1008"/>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sp>
          <p:nvSpPr>
            <p:cNvPr id="22542" name="Rectangle 4"/>
            <p:cNvSpPr>
              <a:spLocks noChangeArrowheads="1"/>
            </p:cNvSpPr>
            <p:nvPr/>
          </p:nvSpPr>
          <p:spPr bwMode="auto">
            <a:xfrm>
              <a:off x="1152" y="2544"/>
              <a:ext cx="1365" cy="1008"/>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grpSp>
      <p:sp>
        <p:nvSpPr>
          <p:cNvPr id="22531" name="Rectangle 5"/>
          <p:cNvSpPr>
            <a:spLocks noChangeArrowheads="1"/>
          </p:cNvSpPr>
          <p:nvPr/>
        </p:nvSpPr>
        <p:spPr bwMode="auto">
          <a:xfrm>
            <a:off x="5257800" y="2759075"/>
            <a:ext cx="2327275" cy="3225800"/>
          </a:xfrm>
          <a:prstGeom prst="rect">
            <a:avLst/>
          </a:prstGeom>
          <a:gradFill rotWithShape="0">
            <a:gsLst>
              <a:gs pos="0">
                <a:schemeClr val="tx1"/>
              </a:gs>
              <a:gs pos="100000">
                <a:schemeClr val="bg1"/>
              </a:gs>
            </a:gsLst>
            <a:lin ang="5400000" scaled="1"/>
          </a:gra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sp>
        <p:nvSpPr>
          <p:cNvPr id="22532" name="Rectangle 6"/>
          <p:cNvSpPr>
            <a:spLocks noGrp="1" noChangeArrowheads="1"/>
          </p:cNvSpPr>
          <p:nvPr>
            <p:ph type="title" idx="4294967295"/>
          </p:nvPr>
        </p:nvSpPr>
        <p:spPr>
          <a:xfrm>
            <a:off x="685800" y="381000"/>
            <a:ext cx="7702550" cy="1247775"/>
          </a:xfrm>
        </p:spPr>
        <p:txBody>
          <a:bodyPr/>
          <a:lstStyle/>
          <a:p>
            <a:pPr eaLnBrk="1" hangingPunct="1"/>
            <a:r>
              <a:rPr lang="ja-JP" altLang="en-US" sz="4000"/>
              <a:t>同情と共感の鑑別診断</a:t>
            </a:r>
            <a:br>
              <a:rPr lang="en-US" altLang="ja-JP" sz="4000"/>
            </a:br>
            <a:r>
              <a:rPr lang="ja-JP" altLang="en-US" sz="4000"/>
              <a:t>ー</a:t>
            </a:r>
            <a:r>
              <a:rPr lang="ja-JP" altLang="en-US" sz="3600"/>
              <a:t>「武装解除」の基本コンセプトー</a:t>
            </a:r>
          </a:p>
        </p:txBody>
      </p:sp>
      <p:sp>
        <p:nvSpPr>
          <p:cNvPr id="22533" name="Text Box 7"/>
          <p:cNvSpPr txBox="1">
            <a:spLocks noChangeArrowheads="1"/>
          </p:cNvSpPr>
          <p:nvPr/>
        </p:nvSpPr>
        <p:spPr bwMode="auto">
          <a:xfrm>
            <a:off x="4273550" y="6264275"/>
            <a:ext cx="4464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Times New Roman" panose="02020603050405020304" pitchFamily="18" charset="0"/>
              </a:rPr>
              <a:t>共感＝病者と健常者のつながり</a:t>
            </a:r>
          </a:p>
        </p:txBody>
      </p:sp>
      <p:sp>
        <p:nvSpPr>
          <p:cNvPr id="22534" name="Text Box 8"/>
          <p:cNvSpPr txBox="1">
            <a:spLocks noChangeArrowheads="1"/>
          </p:cNvSpPr>
          <p:nvPr/>
        </p:nvSpPr>
        <p:spPr bwMode="auto">
          <a:xfrm>
            <a:off x="827088" y="1773238"/>
            <a:ext cx="377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latin typeface="Times New Roman" panose="02020603050405020304" pitchFamily="18" charset="0"/>
              </a:rPr>
              <a:t>従来型解釈モデル</a:t>
            </a:r>
          </a:p>
        </p:txBody>
      </p:sp>
      <p:sp>
        <p:nvSpPr>
          <p:cNvPr id="22535" name="Text Box 9"/>
          <p:cNvSpPr txBox="1">
            <a:spLocks noChangeArrowheads="1"/>
          </p:cNvSpPr>
          <p:nvPr/>
        </p:nvSpPr>
        <p:spPr bwMode="auto">
          <a:xfrm>
            <a:off x="2133600" y="3216275"/>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latin typeface="Times New Roman" panose="02020603050405020304" pitchFamily="18" charset="0"/>
              </a:rPr>
              <a:t>病</a:t>
            </a:r>
          </a:p>
        </p:txBody>
      </p:sp>
      <p:sp>
        <p:nvSpPr>
          <p:cNvPr id="22536" name="Text Box 10"/>
          <p:cNvSpPr txBox="1">
            <a:spLocks noChangeArrowheads="1"/>
          </p:cNvSpPr>
          <p:nvPr/>
        </p:nvSpPr>
        <p:spPr bwMode="auto">
          <a:xfrm>
            <a:off x="2133600" y="4816475"/>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tx1"/>
                </a:solidFill>
                <a:latin typeface="Times New Roman" panose="02020603050405020304" pitchFamily="18" charset="0"/>
              </a:rPr>
              <a:t>健</a:t>
            </a:r>
          </a:p>
        </p:txBody>
      </p:sp>
      <p:sp>
        <p:nvSpPr>
          <p:cNvPr id="22537" name="Text Box 11"/>
          <p:cNvSpPr txBox="1">
            <a:spLocks noChangeArrowheads="1"/>
          </p:cNvSpPr>
          <p:nvPr/>
        </p:nvSpPr>
        <p:spPr bwMode="auto">
          <a:xfrm>
            <a:off x="6084888" y="2847975"/>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latin typeface="Times New Roman" panose="02020603050405020304" pitchFamily="18" charset="0"/>
              </a:rPr>
              <a:t>病</a:t>
            </a:r>
          </a:p>
        </p:txBody>
      </p:sp>
      <p:sp>
        <p:nvSpPr>
          <p:cNvPr id="22538" name="Text Box 12"/>
          <p:cNvSpPr txBox="1">
            <a:spLocks noChangeArrowheads="1"/>
          </p:cNvSpPr>
          <p:nvPr/>
        </p:nvSpPr>
        <p:spPr bwMode="auto">
          <a:xfrm>
            <a:off x="6011863" y="508000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tx1"/>
                </a:solidFill>
                <a:latin typeface="Times New Roman" panose="02020603050405020304" pitchFamily="18" charset="0"/>
              </a:rPr>
              <a:t>健</a:t>
            </a:r>
          </a:p>
        </p:txBody>
      </p:sp>
      <p:sp>
        <p:nvSpPr>
          <p:cNvPr id="22539" name="Text Box 13"/>
          <p:cNvSpPr txBox="1">
            <a:spLocks noChangeArrowheads="1"/>
          </p:cNvSpPr>
          <p:nvPr/>
        </p:nvSpPr>
        <p:spPr bwMode="auto">
          <a:xfrm>
            <a:off x="381000" y="6264275"/>
            <a:ext cx="389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Times New Roman" panose="02020603050405020304" pitchFamily="18" charset="0"/>
              </a:rPr>
              <a:t>同情＝病者の否定</a:t>
            </a:r>
          </a:p>
        </p:txBody>
      </p:sp>
      <p:sp>
        <p:nvSpPr>
          <p:cNvPr id="22540" name="Text Box 14"/>
          <p:cNvSpPr txBox="1">
            <a:spLocks noChangeArrowheads="1"/>
          </p:cNvSpPr>
          <p:nvPr/>
        </p:nvSpPr>
        <p:spPr bwMode="auto">
          <a:xfrm>
            <a:off x="5105400" y="1768475"/>
            <a:ext cx="274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latin typeface="Times New Roman" panose="02020603050405020304" pitchFamily="18" charset="0"/>
              </a:rPr>
              <a:t>より“現実的”</a:t>
            </a:r>
          </a:p>
        </p:txBody>
      </p:sp>
    </p:spTree>
    <p:extLst>
      <p:ext uri="{BB962C8B-B14F-4D97-AF65-F5344CB8AC3E}">
        <p14:creationId xmlns:p14="http://schemas.microsoft.com/office/powerpoint/2010/main" val="1398064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1403350" y="2492375"/>
            <a:ext cx="2166938" cy="3200400"/>
            <a:chOff x="1152" y="1536"/>
            <a:chExt cx="1365" cy="2016"/>
          </a:xfrm>
        </p:grpSpPr>
        <p:sp>
          <p:nvSpPr>
            <p:cNvPr id="26637" name="Rectangle 3"/>
            <p:cNvSpPr>
              <a:spLocks noChangeArrowheads="1"/>
            </p:cNvSpPr>
            <p:nvPr/>
          </p:nvSpPr>
          <p:spPr bwMode="auto">
            <a:xfrm>
              <a:off x="1152" y="1536"/>
              <a:ext cx="1365" cy="1008"/>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sp>
          <p:nvSpPr>
            <p:cNvPr id="26638" name="Rectangle 4"/>
            <p:cNvSpPr>
              <a:spLocks noChangeArrowheads="1"/>
            </p:cNvSpPr>
            <p:nvPr/>
          </p:nvSpPr>
          <p:spPr bwMode="auto">
            <a:xfrm>
              <a:off x="1152" y="2544"/>
              <a:ext cx="1365" cy="1008"/>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grpSp>
      <p:sp>
        <p:nvSpPr>
          <p:cNvPr id="26627" name="Rectangle 5"/>
          <p:cNvSpPr>
            <a:spLocks noChangeArrowheads="1"/>
          </p:cNvSpPr>
          <p:nvPr/>
        </p:nvSpPr>
        <p:spPr bwMode="auto">
          <a:xfrm>
            <a:off x="5257800" y="2514600"/>
            <a:ext cx="2327275" cy="3225800"/>
          </a:xfrm>
          <a:prstGeom prst="rect">
            <a:avLst/>
          </a:prstGeom>
          <a:gradFill rotWithShape="0">
            <a:gsLst>
              <a:gs pos="0">
                <a:schemeClr val="tx1"/>
              </a:gs>
              <a:gs pos="100000">
                <a:schemeClr val="bg1"/>
              </a:gs>
            </a:gsLst>
            <a:lin ang="5400000" scaled="1"/>
          </a:gra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sp>
        <p:nvSpPr>
          <p:cNvPr id="26628" name="Rectangle 6"/>
          <p:cNvSpPr>
            <a:spLocks noGrp="1" noChangeArrowheads="1"/>
          </p:cNvSpPr>
          <p:nvPr>
            <p:ph type="title"/>
          </p:nvPr>
        </p:nvSpPr>
        <p:spPr>
          <a:xfrm>
            <a:off x="313594" y="404664"/>
            <a:ext cx="8583488" cy="887413"/>
          </a:xfrm>
        </p:spPr>
        <p:txBody>
          <a:bodyPr/>
          <a:lstStyle/>
          <a:p>
            <a:pPr eaLnBrk="1" hangingPunct="1"/>
            <a:r>
              <a:rPr lang="ja-JP" altLang="en-US" dirty="0"/>
              <a:t>生死はデジタルでは分けられない</a:t>
            </a:r>
          </a:p>
        </p:txBody>
      </p:sp>
      <p:sp>
        <p:nvSpPr>
          <p:cNvPr id="26629" name="Text Box 7"/>
          <p:cNvSpPr txBox="1">
            <a:spLocks noChangeArrowheads="1"/>
          </p:cNvSpPr>
          <p:nvPr/>
        </p:nvSpPr>
        <p:spPr bwMode="auto">
          <a:xfrm>
            <a:off x="4724400" y="5943600"/>
            <a:ext cx="3262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Times New Roman" panose="02020603050405020304" pitchFamily="18" charset="0"/>
              </a:rPr>
              <a:t>毎日少しずつ死んでいく</a:t>
            </a:r>
          </a:p>
        </p:txBody>
      </p:sp>
      <p:sp>
        <p:nvSpPr>
          <p:cNvPr id="26630" name="Text Box 8"/>
          <p:cNvSpPr txBox="1">
            <a:spLocks noChangeArrowheads="1"/>
          </p:cNvSpPr>
          <p:nvPr/>
        </p:nvSpPr>
        <p:spPr bwMode="auto">
          <a:xfrm>
            <a:off x="755576" y="1530350"/>
            <a:ext cx="377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Times New Roman" panose="02020603050405020304" pitchFamily="18" charset="0"/>
              </a:rPr>
              <a:t>従来型解釈モデル</a:t>
            </a:r>
          </a:p>
        </p:txBody>
      </p:sp>
      <p:sp>
        <p:nvSpPr>
          <p:cNvPr id="26631" name="Text Box 9"/>
          <p:cNvSpPr txBox="1">
            <a:spLocks noChangeArrowheads="1"/>
          </p:cNvSpPr>
          <p:nvPr/>
        </p:nvSpPr>
        <p:spPr bwMode="auto">
          <a:xfrm>
            <a:off x="2133600" y="297180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latin typeface="Times New Roman" panose="02020603050405020304" pitchFamily="18" charset="0"/>
              </a:rPr>
              <a:t>死</a:t>
            </a:r>
          </a:p>
        </p:txBody>
      </p:sp>
      <p:sp>
        <p:nvSpPr>
          <p:cNvPr id="26632" name="Text Box 10"/>
          <p:cNvSpPr txBox="1">
            <a:spLocks noChangeArrowheads="1"/>
          </p:cNvSpPr>
          <p:nvPr/>
        </p:nvSpPr>
        <p:spPr bwMode="auto">
          <a:xfrm>
            <a:off x="2133600" y="457200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tx1"/>
                </a:solidFill>
                <a:latin typeface="Times New Roman" panose="02020603050405020304" pitchFamily="18" charset="0"/>
              </a:rPr>
              <a:t>生</a:t>
            </a:r>
          </a:p>
        </p:txBody>
      </p:sp>
      <p:sp>
        <p:nvSpPr>
          <p:cNvPr id="26633" name="Text Box 11"/>
          <p:cNvSpPr txBox="1">
            <a:spLocks noChangeArrowheads="1"/>
          </p:cNvSpPr>
          <p:nvPr/>
        </p:nvSpPr>
        <p:spPr bwMode="auto">
          <a:xfrm>
            <a:off x="6084888" y="260350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latin typeface="Times New Roman" panose="02020603050405020304" pitchFamily="18" charset="0"/>
              </a:rPr>
              <a:t>死</a:t>
            </a:r>
          </a:p>
        </p:txBody>
      </p:sp>
      <p:sp>
        <p:nvSpPr>
          <p:cNvPr id="26634" name="Text Box 12"/>
          <p:cNvSpPr txBox="1">
            <a:spLocks noChangeArrowheads="1"/>
          </p:cNvSpPr>
          <p:nvPr/>
        </p:nvSpPr>
        <p:spPr bwMode="auto">
          <a:xfrm>
            <a:off x="6011863" y="4835525"/>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tx1"/>
                </a:solidFill>
                <a:latin typeface="Times New Roman" panose="02020603050405020304" pitchFamily="18" charset="0"/>
              </a:rPr>
              <a:t>生</a:t>
            </a:r>
          </a:p>
        </p:txBody>
      </p:sp>
      <p:sp>
        <p:nvSpPr>
          <p:cNvPr id="26635" name="Text Box 13"/>
          <p:cNvSpPr txBox="1">
            <a:spLocks noChangeArrowheads="1"/>
          </p:cNvSpPr>
          <p:nvPr/>
        </p:nvSpPr>
        <p:spPr bwMode="auto">
          <a:xfrm>
            <a:off x="611560" y="5943600"/>
            <a:ext cx="3744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Times New Roman" panose="02020603050405020304" pitchFamily="18" charset="0"/>
              </a:rPr>
              <a:t>これじゃ飲み屋の閉店時間</a:t>
            </a:r>
            <a:endParaRPr lang="en-US" altLang="ja-JP" sz="2400" dirty="0">
              <a:latin typeface="Times New Roman" panose="02020603050405020304" pitchFamily="18" charset="0"/>
            </a:endParaRPr>
          </a:p>
        </p:txBody>
      </p:sp>
      <p:sp>
        <p:nvSpPr>
          <p:cNvPr id="26636" name="Text Box 14"/>
          <p:cNvSpPr txBox="1">
            <a:spLocks noChangeArrowheads="1"/>
          </p:cNvSpPr>
          <p:nvPr/>
        </p:nvSpPr>
        <p:spPr bwMode="auto">
          <a:xfrm>
            <a:off x="5105400" y="1524000"/>
            <a:ext cx="274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latin typeface="Times New Roman" panose="02020603050405020304" pitchFamily="18" charset="0"/>
              </a:rPr>
              <a:t>より“現実的”</a:t>
            </a:r>
          </a:p>
        </p:txBody>
      </p:sp>
    </p:spTree>
    <p:extLst>
      <p:ext uri="{BB962C8B-B14F-4D97-AF65-F5344CB8AC3E}">
        <p14:creationId xmlns:p14="http://schemas.microsoft.com/office/powerpoint/2010/main" val="4067510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ja-JP" altLang="en-US" sz="6000"/>
              <a:t>不完全な死体</a:t>
            </a:r>
          </a:p>
        </p:txBody>
      </p:sp>
      <p:sp>
        <p:nvSpPr>
          <p:cNvPr id="24579" name="Text Box 3"/>
          <p:cNvSpPr txBox="1">
            <a:spLocks noChangeArrowheads="1"/>
          </p:cNvSpPr>
          <p:nvPr/>
        </p:nvSpPr>
        <p:spPr bwMode="auto">
          <a:xfrm>
            <a:off x="898525" y="2232025"/>
            <a:ext cx="7331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800">
              <a:solidFill>
                <a:schemeClr val="tx1"/>
              </a:solidFill>
              <a:latin typeface="Arial" panose="020B0604020202020204" pitchFamily="34" charset="0"/>
            </a:endParaRPr>
          </a:p>
        </p:txBody>
      </p:sp>
      <p:sp>
        <p:nvSpPr>
          <p:cNvPr id="24580" name="Text Box 4"/>
          <p:cNvSpPr txBox="1">
            <a:spLocks noChangeArrowheads="1"/>
          </p:cNvSpPr>
          <p:nvPr/>
        </p:nvSpPr>
        <p:spPr bwMode="auto">
          <a:xfrm>
            <a:off x="609600" y="1981200"/>
            <a:ext cx="81534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Arial" panose="020B0604020202020204" pitchFamily="34" charset="0"/>
              </a:rPr>
              <a:t>昭和十年十二月十日に</a:t>
            </a:r>
          </a:p>
          <a:p>
            <a:pPr eaLnBrk="1" hangingPunct="1">
              <a:spcBef>
                <a:spcPct val="0"/>
              </a:spcBef>
              <a:buFontTx/>
              <a:buNone/>
            </a:pPr>
            <a:r>
              <a:rPr lang="ja-JP" altLang="en-US" sz="4000" dirty="0">
                <a:latin typeface="Arial" panose="020B0604020202020204" pitchFamily="34" charset="0"/>
              </a:rPr>
              <a:t>ぼくは不完全な死体として生まれ</a:t>
            </a:r>
          </a:p>
          <a:p>
            <a:pPr eaLnBrk="1" hangingPunct="1">
              <a:spcBef>
                <a:spcPct val="0"/>
              </a:spcBef>
              <a:buFontTx/>
              <a:buNone/>
            </a:pPr>
            <a:r>
              <a:rPr lang="ja-JP" altLang="en-US" sz="4000" dirty="0">
                <a:latin typeface="Arial" panose="020B0604020202020204" pitchFamily="34" charset="0"/>
              </a:rPr>
              <a:t>何十年か</a:t>
            </a:r>
            <a:r>
              <a:rPr lang="ja-JP" altLang="en-US" sz="4000" dirty="0" err="1">
                <a:latin typeface="Arial" panose="020B0604020202020204" pitchFamily="34" charset="0"/>
              </a:rPr>
              <a:t>かゝって</a:t>
            </a:r>
            <a:endParaRPr lang="ja-JP" altLang="en-US" sz="4000" dirty="0">
              <a:latin typeface="Arial" panose="020B0604020202020204" pitchFamily="34" charset="0"/>
            </a:endParaRPr>
          </a:p>
          <a:p>
            <a:pPr eaLnBrk="1" hangingPunct="1">
              <a:spcBef>
                <a:spcPct val="0"/>
              </a:spcBef>
              <a:buFontTx/>
              <a:buNone/>
            </a:pPr>
            <a:r>
              <a:rPr lang="ja-JP" altLang="en-US" sz="4000" dirty="0">
                <a:latin typeface="Arial" panose="020B0604020202020204" pitchFamily="34" charset="0"/>
              </a:rPr>
              <a:t>完全な死体となるのである</a:t>
            </a:r>
          </a:p>
          <a:p>
            <a:pPr eaLnBrk="1" hangingPunct="1">
              <a:spcBef>
                <a:spcPct val="0"/>
              </a:spcBef>
              <a:buFontTx/>
              <a:buNone/>
            </a:pPr>
            <a:endParaRPr lang="ja-JP" altLang="en-US" sz="4000" dirty="0">
              <a:latin typeface="Arial" panose="020B0604020202020204" pitchFamily="34" charset="0"/>
            </a:endParaRPr>
          </a:p>
          <a:p>
            <a:pPr eaLnBrk="1" hangingPunct="1">
              <a:spcBef>
                <a:spcPct val="0"/>
              </a:spcBef>
              <a:buFontTx/>
              <a:buNone/>
            </a:pPr>
            <a:r>
              <a:rPr lang="ja-JP" altLang="en-US" sz="3600" dirty="0">
                <a:latin typeface="Arial" panose="020B0604020202020204" pitchFamily="34" charset="0"/>
              </a:rPr>
              <a:t>（「懐かしのわが家」　寺山修司</a:t>
            </a:r>
            <a:r>
              <a:rPr lang="en-US" altLang="ja-JP" sz="3600" dirty="0">
                <a:latin typeface="Arial" panose="020B0604020202020204" pitchFamily="34" charset="0"/>
              </a:rPr>
              <a:t>1935-83</a:t>
            </a:r>
            <a:r>
              <a:rPr lang="ja-JP" altLang="en-US" sz="3600" dirty="0">
                <a:latin typeface="Arial" panose="020B0604020202020204" pitchFamily="34" charset="0"/>
              </a:rPr>
              <a:t>）</a:t>
            </a:r>
          </a:p>
        </p:txBody>
      </p:sp>
      <p:sp>
        <p:nvSpPr>
          <p:cNvPr id="2" name="テキスト ボックス 1"/>
          <p:cNvSpPr txBox="1"/>
          <p:nvPr/>
        </p:nvSpPr>
        <p:spPr>
          <a:xfrm>
            <a:off x="140415" y="6021288"/>
            <a:ext cx="8847294" cy="400110"/>
          </a:xfrm>
          <a:prstGeom prst="rect">
            <a:avLst/>
          </a:prstGeom>
          <a:noFill/>
        </p:spPr>
        <p:txBody>
          <a:bodyPr wrap="none" rtlCol="0">
            <a:spAutoFit/>
          </a:bodyPr>
          <a:lstStyle/>
          <a:p>
            <a:r>
              <a:rPr lang="ja-JP" altLang="en-US" sz="2000" dirty="0">
                <a:solidFill>
                  <a:schemeClr val="bg1"/>
                </a:solidFill>
                <a:latin typeface="Arial" panose="020B0604020202020204" pitchFamily="34" charset="0"/>
              </a:rPr>
              <a:t>“死体”を忌み嫌う病気（癌，認知症）に置き換えてみる。そこに私達の学びがある</a:t>
            </a:r>
          </a:p>
        </p:txBody>
      </p:sp>
    </p:spTree>
    <p:extLst>
      <p:ext uri="{BB962C8B-B14F-4D97-AF65-F5344CB8AC3E}">
        <p14:creationId xmlns:p14="http://schemas.microsoft.com/office/powerpoint/2010/main" val="3806789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700808"/>
            <a:ext cx="8712968" cy="3528392"/>
          </a:xfrm>
        </p:spPr>
        <p:txBody>
          <a:bodyPr/>
          <a:lstStyle/>
          <a:p>
            <a:r>
              <a:rPr lang="ja-JP" altLang="en-US" sz="4400" dirty="0"/>
              <a:t>医学部という名の職業訓練校で</a:t>
            </a:r>
            <a:endParaRPr lang="en-US" altLang="ja-JP" sz="4400" dirty="0"/>
          </a:p>
          <a:p>
            <a:r>
              <a:rPr lang="ja-JP" altLang="en-US" sz="4400" dirty="0"/>
              <a:t>名医原理主義教団</a:t>
            </a:r>
            <a:endParaRPr lang="en-US" altLang="ja-JP" sz="4400" dirty="0"/>
          </a:p>
          <a:p>
            <a:r>
              <a:rPr lang="ja-JP" altLang="en-US" sz="4400" dirty="0"/>
              <a:t>究極の生物兵器からの「カスハラ」</a:t>
            </a:r>
            <a:endParaRPr lang="en-US" altLang="ja-JP" sz="4400" dirty="0"/>
          </a:p>
          <a:p>
            <a:r>
              <a:rPr lang="ja-JP" altLang="en-US" sz="4400" dirty="0">
                <a:solidFill>
                  <a:srgbClr val="FFFF00"/>
                </a:solidFill>
              </a:rPr>
              <a:t>振り出しに戻る</a:t>
            </a:r>
            <a:endParaRPr lang="en-US" altLang="ja-JP" sz="4400" dirty="0">
              <a:solidFill>
                <a:srgbClr val="FFFF00"/>
              </a:solidFill>
            </a:endParaRPr>
          </a:p>
          <a:p>
            <a:endParaRPr lang="en-US" altLang="ja-JP" sz="4400" dirty="0">
              <a:solidFill>
                <a:srgbClr val="FFFF00"/>
              </a:solidFill>
            </a:endParaRPr>
          </a:p>
        </p:txBody>
      </p:sp>
      <p:sp>
        <p:nvSpPr>
          <p:cNvPr id="6" name="タイトル 1"/>
          <p:cNvSpPr>
            <a:spLocks noGrp="1"/>
          </p:cNvSpPr>
          <p:nvPr>
            <p:ph type="title"/>
          </p:nvPr>
        </p:nvSpPr>
        <p:spPr/>
        <p:txBody>
          <a:bodyPr/>
          <a:lstStyle/>
          <a:p>
            <a:r>
              <a:rPr kumimoji="1" lang="ja-JP" altLang="en-US" sz="4800" dirty="0"/>
              <a:t>キャリアパスという名の錯覚</a:t>
            </a:r>
          </a:p>
        </p:txBody>
      </p:sp>
      <p:sp>
        <p:nvSpPr>
          <p:cNvPr id="4" name="テキスト ボックス 3"/>
          <p:cNvSpPr txBox="1"/>
          <p:nvPr/>
        </p:nvSpPr>
        <p:spPr>
          <a:xfrm>
            <a:off x="899592" y="5817458"/>
            <a:ext cx="7183248" cy="707886"/>
          </a:xfrm>
          <a:prstGeom prst="rect">
            <a:avLst/>
          </a:prstGeom>
          <a:noFill/>
        </p:spPr>
        <p:txBody>
          <a:bodyPr wrap="none" rtlCol="0">
            <a:spAutoFit/>
          </a:bodyPr>
          <a:lstStyle/>
          <a:p>
            <a:r>
              <a:rPr lang="en-US" sz="4000" dirty="0">
                <a:solidFill>
                  <a:schemeClr val="bg1"/>
                </a:solidFill>
              </a:rPr>
              <a:t>Mail </a:t>
            </a:r>
            <a:r>
              <a:rPr lang="en-US" sz="4000" dirty="0" err="1">
                <a:solidFill>
                  <a:schemeClr val="bg1"/>
                </a:solidFill>
              </a:rPr>
              <a:t>to:massie.ikeda@gmail.com</a:t>
            </a:r>
            <a:endParaRPr lang="en-GB" sz="4000" dirty="0">
              <a:solidFill>
                <a:schemeClr val="bg1"/>
              </a:solidFill>
            </a:endParaRPr>
          </a:p>
        </p:txBody>
      </p:sp>
    </p:spTree>
    <p:extLst>
      <p:ext uri="{BB962C8B-B14F-4D97-AF65-F5344CB8AC3E}">
        <p14:creationId xmlns:p14="http://schemas.microsoft.com/office/powerpoint/2010/main" val="1721437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DF42F-78F9-EF5E-B955-18FA00B72E06}"/>
            </a:ext>
          </a:extLst>
        </p:cNvPr>
        <p:cNvGrpSpPr/>
        <p:nvPr/>
      </p:nvGrpSpPr>
      <p:grpSpPr>
        <a:xfrm>
          <a:off x="0" y="0"/>
          <a:ext cx="0" cy="0"/>
          <a:chOff x="0" y="0"/>
          <a:chExt cx="0" cy="0"/>
        </a:xfrm>
      </p:grpSpPr>
      <p:sp>
        <p:nvSpPr>
          <p:cNvPr id="29698" name="Rectangle 1026">
            <a:extLst>
              <a:ext uri="{FF2B5EF4-FFF2-40B4-BE49-F238E27FC236}">
                <a16:creationId xmlns:a16="http://schemas.microsoft.com/office/drawing/2014/main" id="{67CB3C97-74CC-4097-57E3-A3FCACC2E4BF}"/>
              </a:ext>
            </a:extLst>
          </p:cNvPr>
          <p:cNvSpPr>
            <a:spLocks noGrp="1" noChangeArrowheads="1"/>
          </p:cNvSpPr>
          <p:nvPr>
            <p:ph type="title"/>
          </p:nvPr>
        </p:nvSpPr>
        <p:spPr>
          <a:xfrm>
            <a:off x="251520" y="188640"/>
            <a:ext cx="8623622" cy="720080"/>
          </a:xfrm>
        </p:spPr>
        <p:txBody>
          <a:bodyPr>
            <a:normAutofit/>
          </a:bodyPr>
          <a:lstStyle/>
          <a:p>
            <a:pPr eaLnBrk="1" hangingPunct="1"/>
            <a:r>
              <a:rPr lang="ja-JP" altLang="en-US" sz="4000" dirty="0"/>
              <a:t>キャリアパスなんてどこにある</a:t>
            </a:r>
            <a:endParaRPr lang="en-US" altLang="ja-JP" sz="4000" dirty="0"/>
          </a:p>
        </p:txBody>
      </p:sp>
      <p:sp>
        <p:nvSpPr>
          <p:cNvPr id="3075" name="Rectangle 1027">
            <a:extLst>
              <a:ext uri="{FF2B5EF4-FFF2-40B4-BE49-F238E27FC236}">
                <a16:creationId xmlns:a16="http://schemas.microsoft.com/office/drawing/2014/main" id="{E25B20B9-2B7F-8FDD-9D70-EFBBE465514F}"/>
              </a:ext>
            </a:extLst>
          </p:cNvPr>
          <p:cNvSpPr>
            <a:spLocks noGrp="1" noChangeArrowheads="1"/>
          </p:cNvSpPr>
          <p:nvPr>
            <p:ph type="body" idx="1"/>
          </p:nvPr>
        </p:nvSpPr>
        <p:spPr>
          <a:xfrm>
            <a:off x="107504" y="1052736"/>
            <a:ext cx="8928992" cy="5554820"/>
          </a:xfrm>
        </p:spPr>
        <p:txBody>
          <a:bodyPr rtlCol="0">
            <a:normAutofit fontScale="85000" lnSpcReduction="10000"/>
          </a:bodyPr>
          <a:lstStyle/>
          <a:p>
            <a:pPr eaLnBrk="1" fontAlgn="auto" hangingPunct="1">
              <a:lnSpc>
                <a:spcPct val="90000"/>
              </a:lnSpc>
              <a:spcAft>
                <a:spcPts val="0"/>
              </a:spcAft>
              <a:buFont typeface="Arial" pitchFamily="34" charset="0"/>
              <a:buChar char="•"/>
              <a:defRPr/>
            </a:pPr>
            <a:r>
              <a:rPr lang="en-US" altLang="ja-JP" sz="2800" dirty="0"/>
              <a:t>1956</a:t>
            </a:r>
            <a:r>
              <a:rPr lang="ja-JP" altLang="en-US" sz="2800" dirty="0"/>
              <a:t>：東京は神田に生まれる（</a:t>
            </a:r>
            <a:r>
              <a:rPr lang="en-US" altLang="ja-JP" sz="2800" dirty="0"/>
              <a:t>69</a:t>
            </a:r>
            <a:r>
              <a:rPr lang="ja-JP" altLang="en-US" sz="2800" dirty="0"/>
              <a:t>年前）</a:t>
            </a:r>
            <a:endParaRPr lang="en-US" altLang="ja-JP" sz="2800" dirty="0"/>
          </a:p>
          <a:p>
            <a:pPr eaLnBrk="1" fontAlgn="auto" hangingPunct="1">
              <a:lnSpc>
                <a:spcPct val="90000"/>
              </a:lnSpc>
              <a:spcAft>
                <a:spcPts val="0"/>
              </a:spcAft>
              <a:buFont typeface="Arial" pitchFamily="34" charset="0"/>
              <a:buChar char="•"/>
              <a:defRPr/>
            </a:pPr>
            <a:r>
              <a:rPr lang="en-US" altLang="ja-JP" sz="2800" dirty="0"/>
              <a:t>1975</a:t>
            </a:r>
            <a:r>
              <a:rPr lang="ja-JP" altLang="en-US" sz="2800" dirty="0"/>
              <a:t>：都立墨田川高校（旧府立第七中学）卒業（</a:t>
            </a:r>
            <a:r>
              <a:rPr lang="en-US" altLang="ja-JP" sz="2800" dirty="0"/>
              <a:t>50</a:t>
            </a:r>
            <a:r>
              <a:rPr lang="ja-JP" altLang="en-US" sz="2800" dirty="0"/>
              <a:t>年前）</a:t>
            </a:r>
          </a:p>
          <a:p>
            <a:pPr eaLnBrk="1" fontAlgn="auto" hangingPunct="1">
              <a:lnSpc>
                <a:spcPct val="90000"/>
              </a:lnSpc>
              <a:spcAft>
                <a:spcPts val="0"/>
              </a:spcAft>
              <a:buFont typeface="Arial" pitchFamily="34" charset="0"/>
              <a:buChar char="•"/>
              <a:defRPr/>
            </a:pPr>
            <a:r>
              <a:rPr lang="en-US" altLang="ja-JP" sz="2800" dirty="0"/>
              <a:t>1976</a:t>
            </a:r>
            <a:r>
              <a:rPr lang="ja-JP" altLang="en-US" sz="2800" dirty="0"/>
              <a:t>：一浪後，東大理</a:t>
            </a:r>
            <a:r>
              <a:rPr lang="en-US" altLang="ja-JP" sz="2800" dirty="0"/>
              <a:t>Ⅰ</a:t>
            </a:r>
            <a:r>
              <a:rPr lang="ja-JP" altLang="en-US" sz="2800" dirty="0"/>
              <a:t>と医科歯科に合格：</a:t>
            </a:r>
            <a:r>
              <a:rPr lang="ja-JP" altLang="en-US" sz="2800" dirty="0">
                <a:solidFill>
                  <a:srgbClr val="FF0000"/>
                </a:solidFill>
              </a:rPr>
              <a:t>卒後は法医学志望</a:t>
            </a:r>
            <a:endParaRPr lang="en-US" altLang="ja-JP" sz="2800" dirty="0">
              <a:solidFill>
                <a:srgbClr val="FF0000"/>
              </a:solidFill>
            </a:endParaRPr>
          </a:p>
          <a:p>
            <a:pPr eaLnBrk="1" fontAlgn="auto" hangingPunct="1">
              <a:lnSpc>
                <a:spcPct val="90000"/>
              </a:lnSpc>
              <a:spcAft>
                <a:spcPts val="0"/>
              </a:spcAft>
              <a:defRPr/>
            </a:pPr>
            <a:r>
              <a:rPr lang="en-US" altLang="ja-JP" sz="2800" dirty="0">
                <a:solidFill>
                  <a:srgbClr val="FFFF00"/>
                </a:solidFill>
              </a:rPr>
              <a:t>1982: </a:t>
            </a:r>
            <a:r>
              <a:rPr lang="ja-JP" altLang="en-US" sz="2800" dirty="0">
                <a:solidFill>
                  <a:srgbClr val="FFFF00"/>
                </a:solidFill>
              </a:rPr>
              <a:t>内科（武蔵野日赤他）・後期研修（</a:t>
            </a:r>
            <a:r>
              <a:rPr lang="en-US" altLang="ja-JP" sz="2800" dirty="0">
                <a:solidFill>
                  <a:srgbClr val="FFFF00"/>
                </a:solidFill>
              </a:rPr>
              <a:t>NTT</a:t>
            </a:r>
            <a:r>
              <a:rPr lang="ja-JP" altLang="en-US" sz="2800" dirty="0">
                <a:solidFill>
                  <a:srgbClr val="FFFF00"/>
                </a:solidFill>
              </a:rPr>
              <a:t>東日本 神経内科）</a:t>
            </a:r>
            <a:endParaRPr lang="en-US" altLang="ja-JP" sz="2800" dirty="0">
              <a:solidFill>
                <a:srgbClr val="FFFF00"/>
              </a:solidFill>
            </a:endParaRPr>
          </a:p>
          <a:p>
            <a:pPr eaLnBrk="1" fontAlgn="auto" hangingPunct="1">
              <a:lnSpc>
                <a:spcPct val="90000"/>
              </a:lnSpc>
              <a:spcAft>
                <a:spcPts val="0"/>
              </a:spcAft>
              <a:defRPr/>
            </a:pPr>
            <a:r>
              <a:rPr lang="en-US" altLang="ja-JP" sz="2800" dirty="0">
                <a:solidFill>
                  <a:schemeClr val="accent2">
                    <a:lumMod val="40000"/>
                    <a:lumOff val="60000"/>
                  </a:schemeClr>
                </a:solidFill>
              </a:rPr>
              <a:t>1986</a:t>
            </a:r>
            <a:r>
              <a:rPr lang="ja-JP" altLang="en-US" sz="2800" dirty="0">
                <a:solidFill>
                  <a:schemeClr val="accent2">
                    <a:lumMod val="40000"/>
                    <a:lumOff val="60000"/>
                  </a:schemeClr>
                </a:solidFill>
              </a:rPr>
              <a:t>：国立精神神経研（不随意運動ミュータントマウス研究 </a:t>
            </a:r>
            <a:r>
              <a:rPr lang="en-US" altLang="ja-JP" sz="2800" dirty="0">
                <a:solidFill>
                  <a:schemeClr val="accent2">
                    <a:lumMod val="40000"/>
                    <a:lumOff val="60000"/>
                  </a:schemeClr>
                </a:solidFill>
              </a:rPr>
              <a:t>2</a:t>
            </a:r>
            <a:r>
              <a:rPr lang="ja-JP" altLang="en-US" sz="2800" dirty="0">
                <a:solidFill>
                  <a:schemeClr val="accent2">
                    <a:lumMod val="40000"/>
                    <a:lumOff val="60000"/>
                  </a:schemeClr>
                </a:solidFill>
              </a:rPr>
              <a:t>年）</a:t>
            </a:r>
            <a:endParaRPr lang="ja-JP" altLang="en-US" sz="2800" b="1" dirty="0">
              <a:solidFill>
                <a:schemeClr val="accent2">
                  <a:lumMod val="40000"/>
                  <a:lumOff val="60000"/>
                </a:schemeClr>
              </a:solidFill>
            </a:endParaRPr>
          </a:p>
          <a:p>
            <a:pPr eaLnBrk="1" fontAlgn="auto" hangingPunct="1">
              <a:lnSpc>
                <a:spcPct val="90000"/>
              </a:lnSpc>
              <a:spcAft>
                <a:spcPts val="0"/>
              </a:spcAft>
              <a:defRPr/>
            </a:pPr>
            <a:r>
              <a:rPr lang="en-US" altLang="ja-JP" sz="2800" dirty="0">
                <a:solidFill>
                  <a:srgbClr val="FFFF00"/>
                </a:solidFill>
              </a:rPr>
              <a:t>1988</a:t>
            </a:r>
            <a:r>
              <a:rPr lang="ja-JP" altLang="en-US" sz="2800" dirty="0">
                <a:solidFill>
                  <a:srgbClr val="FFFF00"/>
                </a:solidFill>
              </a:rPr>
              <a:t>：旭中央病院（内科専門医・神経内科専門医 </a:t>
            </a:r>
            <a:r>
              <a:rPr lang="en-US" altLang="ja-JP" sz="2800" dirty="0">
                <a:solidFill>
                  <a:srgbClr val="FFFF00"/>
                </a:solidFill>
              </a:rPr>
              <a:t>2</a:t>
            </a:r>
            <a:r>
              <a:rPr lang="ja-JP" altLang="en-US" sz="2800" dirty="0">
                <a:solidFill>
                  <a:srgbClr val="FFFF00"/>
                </a:solidFill>
              </a:rPr>
              <a:t>年）</a:t>
            </a:r>
            <a:endParaRPr lang="en-US" altLang="ja-JP" sz="2800" dirty="0">
              <a:solidFill>
                <a:srgbClr val="FFFF00"/>
              </a:solidFill>
            </a:endParaRPr>
          </a:p>
          <a:p>
            <a:pPr eaLnBrk="1" fontAlgn="auto" hangingPunct="1">
              <a:lnSpc>
                <a:spcPct val="90000"/>
              </a:lnSpc>
              <a:spcAft>
                <a:spcPts val="0"/>
              </a:spcAft>
              <a:defRPr/>
            </a:pPr>
            <a:r>
              <a:rPr lang="en-US" altLang="ja-JP" sz="2800" dirty="0">
                <a:solidFill>
                  <a:schemeClr val="accent2">
                    <a:lumMod val="40000"/>
                    <a:lumOff val="60000"/>
                  </a:schemeClr>
                </a:solidFill>
              </a:rPr>
              <a:t>1990</a:t>
            </a:r>
            <a:r>
              <a:rPr lang="ja-JP" altLang="en-US" sz="2800" dirty="0">
                <a:solidFill>
                  <a:schemeClr val="accent2">
                    <a:lumMod val="40000"/>
                    <a:lumOff val="60000"/>
                  </a:schemeClr>
                </a:solidFill>
              </a:rPr>
              <a:t>：</a:t>
            </a:r>
            <a:r>
              <a:rPr lang="en-US" altLang="ja-JP" sz="2800" dirty="0">
                <a:solidFill>
                  <a:schemeClr val="accent2">
                    <a:lumMod val="40000"/>
                    <a:lumOff val="60000"/>
                  </a:schemeClr>
                </a:solidFill>
              </a:rPr>
              <a:t>University of Glasgow</a:t>
            </a:r>
            <a:r>
              <a:rPr lang="ja-JP" altLang="en-US" sz="2800" dirty="0">
                <a:solidFill>
                  <a:schemeClr val="accent2">
                    <a:lumMod val="40000"/>
                    <a:lumOff val="60000"/>
                  </a:schemeClr>
                </a:solidFill>
              </a:rPr>
              <a:t>（アルツハイマー病死後脳研究 </a:t>
            </a:r>
            <a:r>
              <a:rPr lang="en-US" altLang="ja-JP" sz="2800" dirty="0">
                <a:solidFill>
                  <a:schemeClr val="accent2">
                    <a:lumMod val="40000"/>
                    <a:lumOff val="60000"/>
                  </a:schemeClr>
                </a:solidFill>
              </a:rPr>
              <a:t>2</a:t>
            </a:r>
            <a:r>
              <a:rPr lang="ja-JP" altLang="en-US" sz="2800" dirty="0">
                <a:solidFill>
                  <a:schemeClr val="accent2">
                    <a:lumMod val="40000"/>
                    <a:lumOff val="60000"/>
                  </a:schemeClr>
                </a:solidFill>
              </a:rPr>
              <a:t>年）</a:t>
            </a:r>
            <a:endParaRPr lang="en-US" altLang="ja-JP" sz="2800" dirty="0">
              <a:solidFill>
                <a:schemeClr val="accent2">
                  <a:lumMod val="40000"/>
                  <a:lumOff val="60000"/>
                </a:schemeClr>
              </a:solidFill>
            </a:endParaRPr>
          </a:p>
          <a:p>
            <a:pPr eaLnBrk="1" fontAlgn="auto" hangingPunct="1">
              <a:lnSpc>
                <a:spcPct val="90000"/>
              </a:lnSpc>
              <a:spcAft>
                <a:spcPts val="0"/>
              </a:spcAft>
              <a:defRPr/>
            </a:pPr>
            <a:r>
              <a:rPr lang="en-US" altLang="ja-JP" sz="2800" dirty="0">
                <a:solidFill>
                  <a:schemeClr val="accent2">
                    <a:lumMod val="40000"/>
                    <a:lumOff val="60000"/>
                  </a:schemeClr>
                </a:solidFill>
              </a:rPr>
              <a:t>1992</a:t>
            </a:r>
            <a:r>
              <a:rPr lang="ja-JP" altLang="en-US" sz="2800" dirty="0">
                <a:solidFill>
                  <a:schemeClr val="accent2">
                    <a:lumMod val="40000"/>
                    <a:lumOff val="60000"/>
                  </a:schemeClr>
                </a:solidFill>
              </a:rPr>
              <a:t>：東京医科歯科大学（神経細胞死，一酸化窒素研究</a:t>
            </a:r>
            <a:r>
              <a:rPr lang="en-US" altLang="ja-JP" sz="2800" dirty="0">
                <a:solidFill>
                  <a:schemeClr val="accent2">
                    <a:lumMod val="40000"/>
                    <a:lumOff val="60000"/>
                  </a:schemeClr>
                </a:solidFill>
              </a:rPr>
              <a:t> 1</a:t>
            </a:r>
            <a:r>
              <a:rPr lang="ja-JP" altLang="en-US" sz="2800" dirty="0">
                <a:solidFill>
                  <a:schemeClr val="accent2">
                    <a:lumMod val="40000"/>
                    <a:lumOff val="60000"/>
                  </a:schemeClr>
                </a:solidFill>
              </a:rPr>
              <a:t>年）</a:t>
            </a:r>
          </a:p>
          <a:p>
            <a:pPr eaLnBrk="1" fontAlgn="auto" hangingPunct="1">
              <a:lnSpc>
                <a:spcPct val="90000"/>
              </a:lnSpc>
              <a:spcAft>
                <a:spcPts val="0"/>
              </a:spcAft>
              <a:defRPr/>
            </a:pPr>
            <a:r>
              <a:rPr lang="en-US" altLang="ja-JP" sz="2800" dirty="0">
                <a:solidFill>
                  <a:srgbClr val="FFFF00"/>
                </a:solidFill>
              </a:rPr>
              <a:t>1993</a:t>
            </a:r>
            <a:r>
              <a:rPr lang="ja-JP" altLang="en-US" sz="2800" dirty="0">
                <a:solidFill>
                  <a:srgbClr val="FFFF00"/>
                </a:solidFill>
              </a:rPr>
              <a:t>：埼玉県立嵐山郷（知的障害 </a:t>
            </a:r>
            <a:r>
              <a:rPr lang="en-US" altLang="ja-JP" sz="2800" dirty="0">
                <a:solidFill>
                  <a:srgbClr val="FFFF00"/>
                </a:solidFill>
              </a:rPr>
              <a:t>6.5</a:t>
            </a:r>
            <a:r>
              <a:rPr lang="ja-JP" altLang="en-US" sz="2800" dirty="0">
                <a:solidFill>
                  <a:srgbClr val="FFFF00"/>
                </a:solidFill>
              </a:rPr>
              <a:t>年）</a:t>
            </a:r>
            <a:endParaRPr lang="en-US" altLang="ja-JP" sz="2800" dirty="0">
              <a:solidFill>
                <a:srgbClr val="FFFF00"/>
              </a:solidFill>
            </a:endParaRPr>
          </a:p>
          <a:p>
            <a:pPr eaLnBrk="1" fontAlgn="auto" hangingPunct="1">
              <a:lnSpc>
                <a:spcPct val="90000"/>
              </a:lnSpc>
              <a:spcAft>
                <a:spcPts val="0"/>
              </a:spcAft>
              <a:defRPr/>
            </a:pPr>
            <a:r>
              <a:rPr lang="en-US" altLang="ja-JP" sz="2800" dirty="0">
                <a:solidFill>
                  <a:srgbClr val="FFFF00"/>
                </a:solidFill>
              </a:rPr>
              <a:t>1999</a:t>
            </a:r>
            <a:r>
              <a:rPr lang="ja-JP" altLang="en-US" sz="2800" dirty="0">
                <a:solidFill>
                  <a:srgbClr val="FFFF00"/>
                </a:solidFill>
              </a:rPr>
              <a:t>：国立犀潟病院（新潟）（精神科・知的障害・</a:t>
            </a:r>
            <a:r>
              <a:rPr lang="ja-JP" altLang="en-US" sz="2800" dirty="0">
                <a:solidFill>
                  <a:srgbClr val="FF0000"/>
                </a:solidFill>
              </a:rPr>
              <a:t>病理</a:t>
            </a:r>
            <a:r>
              <a:rPr lang="ja-JP" altLang="en-US" sz="2800" dirty="0">
                <a:solidFill>
                  <a:srgbClr val="FFFF00"/>
                </a:solidFill>
              </a:rPr>
              <a:t> </a:t>
            </a:r>
            <a:r>
              <a:rPr lang="en-US" altLang="ja-JP" sz="2800" dirty="0">
                <a:solidFill>
                  <a:srgbClr val="FFFF00"/>
                </a:solidFill>
              </a:rPr>
              <a:t>3.5</a:t>
            </a:r>
            <a:r>
              <a:rPr lang="ja-JP" altLang="en-US" sz="2800" dirty="0">
                <a:solidFill>
                  <a:srgbClr val="FFFF00"/>
                </a:solidFill>
              </a:rPr>
              <a:t>年）</a:t>
            </a:r>
            <a:endParaRPr lang="en-US" altLang="ja-JP" sz="2800" dirty="0">
              <a:solidFill>
                <a:srgbClr val="FFFF00"/>
              </a:solidFill>
            </a:endParaRPr>
          </a:p>
          <a:p>
            <a:r>
              <a:rPr lang="en-US" altLang="ja-JP" sz="2800" dirty="0"/>
              <a:t>2002: </a:t>
            </a:r>
            <a:r>
              <a:rPr lang="en-GB" sz="2800" dirty="0"/>
              <a:t>BMJ 325(7368):800</a:t>
            </a:r>
            <a:r>
              <a:rPr lang="ja-JP" altLang="en-US" sz="2800" dirty="0"/>
              <a:t>（意識障害診断における血圧の意義）</a:t>
            </a:r>
            <a:endParaRPr lang="en-US" altLang="ja-JP" sz="2800" dirty="0"/>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2003</a:t>
            </a:r>
            <a:r>
              <a:rPr lang="ja-JP" altLang="en-US" sz="2800" dirty="0">
                <a:solidFill>
                  <a:schemeClr val="tx2">
                    <a:lumMod val="40000"/>
                    <a:lumOff val="60000"/>
                  </a:schemeClr>
                </a:solidFill>
              </a:rPr>
              <a:t>：厚労省・</a:t>
            </a:r>
            <a:r>
              <a:rPr lang="en-US" altLang="ja-JP" sz="2800" dirty="0">
                <a:solidFill>
                  <a:schemeClr val="tx2">
                    <a:lumMod val="40000"/>
                    <a:lumOff val="60000"/>
                  </a:schemeClr>
                </a:solidFill>
              </a:rPr>
              <a:t>PMDA</a:t>
            </a:r>
            <a:r>
              <a:rPr lang="ja-JP" altLang="en-US" sz="2800" dirty="0">
                <a:solidFill>
                  <a:schemeClr val="tx2">
                    <a:lumMod val="40000"/>
                    <a:lumOff val="60000"/>
                  </a:schemeClr>
                </a:solidFill>
              </a:rPr>
              <a:t>（薬事行政・新薬審査 </a:t>
            </a:r>
            <a:r>
              <a:rPr lang="en-US" altLang="ja-JP" sz="2800" dirty="0">
                <a:solidFill>
                  <a:schemeClr val="tx2">
                    <a:lumMod val="40000"/>
                    <a:lumOff val="60000"/>
                  </a:schemeClr>
                </a:solidFill>
              </a:rPr>
              <a:t>4.5</a:t>
            </a:r>
            <a:r>
              <a:rPr lang="ja-JP" altLang="en-US" sz="2800" dirty="0">
                <a:solidFill>
                  <a:schemeClr val="tx2">
                    <a:lumMod val="40000"/>
                    <a:lumOff val="60000"/>
                  </a:schemeClr>
                </a:solidFill>
              </a:rPr>
              <a:t>年）</a:t>
            </a:r>
            <a:endParaRPr lang="en-US" altLang="ja-JP" sz="2800" dirty="0">
              <a:solidFill>
                <a:schemeClr val="tx2">
                  <a:lumMod val="40000"/>
                  <a:lumOff val="60000"/>
                </a:schemeClr>
              </a:solidFill>
            </a:endParaRPr>
          </a:p>
          <a:p>
            <a:pPr eaLnBrk="1" fontAlgn="auto" hangingPunct="1">
              <a:lnSpc>
                <a:spcPct val="90000"/>
              </a:lnSpc>
              <a:spcAft>
                <a:spcPts val="0"/>
              </a:spcAft>
              <a:defRPr/>
            </a:pPr>
            <a:r>
              <a:rPr lang="en-US" altLang="ja-JP" sz="2800" dirty="0">
                <a:solidFill>
                  <a:srgbClr val="FFFF00"/>
                </a:solidFill>
              </a:rPr>
              <a:t>2007</a:t>
            </a:r>
            <a:r>
              <a:rPr lang="ja-JP" altLang="en-US" sz="2800" dirty="0">
                <a:solidFill>
                  <a:srgbClr val="FFFF00"/>
                </a:solidFill>
              </a:rPr>
              <a:t>：国立秩父学園（発達障害・知的障害 </a:t>
            </a:r>
            <a:r>
              <a:rPr lang="en-US" altLang="ja-JP" sz="2800" dirty="0">
                <a:solidFill>
                  <a:srgbClr val="FFFF00"/>
                </a:solidFill>
              </a:rPr>
              <a:t>1.5</a:t>
            </a:r>
            <a:r>
              <a:rPr lang="ja-JP" altLang="en-US" sz="2800" dirty="0">
                <a:solidFill>
                  <a:srgbClr val="FFFF00"/>
                </a:solidFill>
              </a:rPr>
              <a:t>年）</a:t>
            </a:r>
          </a:p>
          <a:p>
            <a:pPr eaLnBrk="1" fontAlgn="auto" hangingPunct="1">
              <a:lnSpc>
                <a:spcPct val="90000"/>
              </a:lnSpc>
              <a:spcAft>
                <a:spcPts val="0"/>
              </a:spcAft>
              <a:defRPr/>
            </a:pPr>
            <a:r>
              <a:rPr lang="en-US" altLang="ja-JP" sz="2800" dirty="0">
                <a:solidFill>
                  <a:schemeClr val="tx2">
                    <a:lumMod val="40000"/>
                    <a:lumOff val="60000"/>
                  </a:schemeClr>
                </a:solidFill>
              </a:rPr>
              <a:t>2008</a:t>
            </a:r>
            <a:r>
              <a:rPr lang="ja-JP" altLang="en-US" sz="2800" dirty="0">
                <a:solidFill>
                  <a:schemeClr val="tx2">
                    <a:lumMod val="40000"/>
                    <a:lumOff val="60000"/>
                  </a:schemeClr>
                </a:solidFill>
              </a:rPr>
              <a:t>：</a:t>
            </a:r>
            <a:r>
              <a:rPr lang="zh-CN" altLang="en-US" sz="2800" dirty="0">
                <a:solidFill>
                  <a:schemeClr val="tx2">
                    <a:lumMod val="40000"/>
                    <a:lumOff val="60000"/>
                  </a:schemeClr>
                </a:solidFill>
              </a:rPr>
              <a:t> </a:t>
            </a:r>
            <a:r>
              <a:rPr lang="zh-CN" altLang="en-US" sz="2800" dirty="0">
                <a:solidFill>
                  <a:schemeClr val="tx2">
                    <a:lumMod val="40000"/>
                    <a:lumOff val="60000"/>
                  </a:schemeClr>
                </a:solidFill>
                <a:latin typeface="ＭＳ ゴシック" panose="020B0609070205080204" pitchFamily="49" charset="-128"/>
                <a:ea typeface="ＭＳ ゴシック" panose="020B0609070205080204" pitchFamily="49" charset="-128"/>
              </a:rPr>
              <a:t>長崎大学教授</a:t>
            </a:r>
            <a:r>
              <a:rPr lang="ja-JP" altLang="en-US" sz="2800" dirty="0">
                <a:solidFill>
                  <a:schemeClr val="tx2">
                    <a:lumMod val="40000"/>
                    <a:lumOff val="60000"/>
                  </a:schemeClr>
                </a:solidFill>
                <a:latin typeface="ＭＳ ゴシック" panose="020B0609070205080204" pitchFamily="49" charset="-128"/>
                <a:ea typeface="ＭＳ ゴシック" panose="020B0609070205080204" pitchFamily="49" charset="-128"/>
              </a:rPr>
              <a:t>（ワクチン開発・医薬品評価学 </a:t>
            </a:r>
            <a:r>
              <a:rPr lang="en-US" altLang="ja-JP" sz="2800" dirty="0">
                <a:solidFill>
                  <a:schemeClr val="tx2">
                    <a:lumMod val="40000"/>
                    <a:lumOff val="60000"/>
                  </a:schemeClr>
                </a:solidFill>
              </a:rPr>
              <a:t>4.5</a:t>
            </a:r>
            <a:r>
              <a:rPr lang="ja-JP" altLang="en-US" sz="2800" dirty="0">
                <a:solidFill>
                  <a:schemeClr val="tx2">
                    <a:lumMod val="40000"/>
                    <a:lumOff val="60000"/>
                  </a:schemeClr>
                </a:solidFill>
              </a:rPr>
              <a:t>年）</a:t>
            </a:r>
            <a:r>
              <a:rPr lang="zh-CN" altLang="en-US" sz="2800" dirty="0">
                <a:solidFill>
                  <a:schemeClr val="tx2">
                    <a:lumMod val="40000"/>
                    <a:lumOff val="60000"/>
                  </a:schemeClr>
                </a:solidFill>
              </a:rPr>
              <a:t> </a:t>
            </a:r>
            <a:endParaRPr lang="en-US" altLang="ja-JP" sz="2800" dirty="0">
              <a:solidFill>
                <a:schemeClr val="tx2">
                  <a:lumMod val="40000"/>
                  <a:lumOff val="60000"/>
                </a:schemeClr>
              </a:solidFill>
              <a:latin typeface="Magneto" panose="04030805050802020D02" pitchFamily="82" charset="0"/>
            </a:endParaRPr>
          </a:p>
          <a:p>
            <a:pPr eaLnBrk="1" fontAlgn="auto" hangingPunct="1">
              <a:lnSpc>
                <a:spcPct val="90000"/>
              </a:lnSpc>
              <a:spcAft>
                <a:spcPts val="0"/>
              </a:spcAft>
              <a:defRPr/>
            </a:pPr>
            <a:r>
              <a:rPr lang="en-US" altLang="ja-JP" sz="2800" dirty="0">
                <a:solidFill>
                  <a:schemeClr val="tx2">
                    <a:lumMod val="40000"/>
                    <a:lumOff val="60000"/>
                  </a:schemeClr>
                </a:solidFill>
              </a:rPr>
              <a:t>2013</a:t>
            </a:r>
            <a:r>
              <a:rPr lang="ja-JP" altLang="en-US" sz="2800" dirty="0">
                <a:solidFill>
                  <a:schemeClr val="tx2">
                    <a:lumMod val="40000"/>
                    <a:lumOff val="60000"/>
                  </a:schemeClr>
                </a:solidFill>
              </a:rPr>
              <a:t>～現在：法務技官（医療事故訴訟・</a:t>
            </a:r>
            <a:r>
              <a:rPr lang="ja-JP" altLang="en-US" sz="2800" dirty="0">
                <a:solidFill>
                  <a:schemeClr val="tx2">
                    <a:lumMod val="40000"/>
                    <a:lumOff val="60000"/>
                  </a:schemeClr>
                </a:solidFill>
                <a:latin typeface="ＭＳ ゴシック" panose="020B0609070205080204" pitchFamily="49" charset="-128"/>
                <a:ea typeface="ＭＳ ゴシック" panose="020B0609070205080204" pitchFamily="49" charset="-128"/>
              </a:rPr>
              <a:t>医薬品評価学 </a:t>
            </a:r>
            <a:r>
              <a:rPr lang="en-US" altLang="ja-JP" sz="2800" dirty="0">
                <a:solidFill>
                  <a:schemeClr val="tx2">
                    <a:lumMod val="40000"/>
                    <a:lumOff val="60000"/>
                  </a:schemeClr>
                </a:solidFill>
              </a:rPr>
              <a:t>13</a:t>
            </a:r>
            <a:r>
              <a:rPr lang="ja-JP" altLang="en-US" sz="2800" dirty="0">
                <a:solidFill>
                  <a:schemeClr val="tx2">
                    <a:lumMod val="40000"/>
                    <a:lumOff val="60000"/>
                  </a:schemeClr>
                </a:solidFill>
              </a:rPr>
              <a:t>年目）</a:t>
            </a:r>
            <a:endParaRPr lang="en-US" altLang="ja-JP" sz="2800" dirty="0">
              <a:solidFill>
                <a:schemeClr val="tx2">
                  <a:lumMod val="40000"/>
                  <a:lumOff val="60000"/>
                </a:schemeClr>
              </a:solidFill>
              <a:latin typeface="Magneto" panose="04030805050802020D02" pitchFamily="82" charset="0"/>
            </a:endParaRPr>
          </a:p>
          <a:p>
            <a:pPr eaLnBrk="1" fontAlgn="auto" hangingPunct="1">
              <a:lnSpc>
                <a:spcPct val="90000"/>
              </a:lnSpc>
              <a:spcAft>
                <a:spcPts val="0"/>
              </a:spcAft>
              <a:defRPr/>
            </a:pPr>
            <a:endParaRPr lang="ja-JP" altLang="en-US" sz="2800" dirty="0"/>
          </a:p>
        </p:txBody>
      </p:sp>
      <p:sp>
        <p:nvSpPr>
          <p:cNvPr id="2" name="正方形/長方形 1">
            <a:extLst>
              <a:ext uri="{FF2B5EF4-FFF2-40B4-BE49-F238E27FC236}">
                <a16:creationId xmlns:a16="http://schemas.microsoft.com/office/drawing/2014/main" id="{ACE9CA69-8380-84BB-53DD-52E8AE9A17D6}"/>
              </a:ext>
            </a:extLst>
          </p:cNvPr>
          <p:cNvSpPr/>
          <p:nvPr/>
        </p:nvSpPr>
        <p:spPr>
          <a:xfrm>
            <a:off x="179512" y="4725144"/>
            <a:ext cx="8496944"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正方形/長方形 4">
            <a:extLst>
              <a:ext uri="{FF2B5EF4-FFF2-40B4-BE49-F238E27FC236}">
                <a16:creationId xmlns:a16="http://schemas.microsoft.com/office/drawing/2014/main" id="{61F00EEF-9153-C0F0-ACA1-1C66A4571A00}"/>
              </a:ext>
            </a:extLst>
          </p:cNvPr>
          <p:cNvSpPr/>
          <p:nvPr/>
        </p:nvSpPr>
        <p:spPr>
          <a:xfrm>
            <a:off x="138449" y="5805264"/>
            <a:ext cx="8496944"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26">
            <a:extLst>
              <a:ext uri="{FF2B5EF4-FFF2-40B4-BE49-F238E27FC236}">
                <a16:creationId xmlns:a16="http://schemas.microsoft.com/office/drawing/2014/main" id="{85A1BC3F-27C9-B6B9-AD27-D138C6D9E5D7}"/>
              </a:ext>
            </a:extLst>
          </p:cNvPr>
          <p:cNvSpPr txBox="1">
            <a:spLocks noChangeArrowheads="1"/>
          </p:cNvSpPr>
          <p:nvPr/>
        </p:nvSpPr>
        <p:spPr bwMode="auto">
          <a:xfrm>
            <a:off x="154825" y="195144"/>
            <a:ext cx="8623622" cy="720080"/>
          </a:xfrm>
          <a:prstGeom prst="rect">
            <a:avLst/>
          </a:prstGeom>
          <a:solidFill>
            <a:schemeClr val="tx2">
              <a:lumMod val="50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pPr eaLnBrk="1" hangingPunct="1"/>
            <a:r>
              <a:rPr lang="ja-JP" altLang="en-US" sz="4000" dirty="0"/>
              <a:t>ずーっと「外様」だった</a:t>
            </a:r>
            <a:endParaRPr lang="en-US" altLang="ja-JP" sz="4000" dirty="0"/>
          </a:p>
        </p:txBody>
      </p:sp>
      <p:sp>
        <p:nvSpPr>
          <p:cNvPr id="7" name="Rectangle 1026">
            <a:extLst>
              <a:ext uri="{FF2B5EF4-FFF2-40B4-BE49-F238E27FC236}">
                <a16:creationId xmlns:a16="http://schemas.microsoft.com/office/drawing/2014/main" id="{83818DF6-1978-D8F1-BAA8-0BDA8060001A}"/>
              </a:ext>
            </a:extLst>
          </p:cNvPr>
          <p:cNvSpPr txBox="1">
            <a:spLocks noChangeArrowheads="1"/>
          </p:cNvSpPr>
          <p:nvPr/>
        </p:nvSpPr>
        <p:spPr bwMode="auto">
          <a:xfrm>
            <a:off x="190520" y="181362"/>
            <a:ext cx="8623622" cy="720080"/>
          </a:xfrm>
          <a:prstGeom prst="rect">
            <a:avLst/>
          </a:prstGeom>
          <a:solidFill>
            <a:schemeClr val="tx2">
              <a:lumMod val="50000"/>
            </a:schemeClr>
          </a:solidFill>
          <a:ln>
            <a:noFill/>
          </a:ln>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pPr eaLnBrk="1" hangingPunct="1"/>
            <a:r>
              <a:rPr lang="ja-JP" altLang="en-US" sz="4000" dirty="0"/>
              <a:t>ただの一度も「主流派」にはならなかった</a:t>
            </a:r>
            <a:endParaRPr lang="en-US" altLang="ja-JP" sz="4000" dirty="0"/>
          </a:p>
        </p:txBody>
      </p:sp>
      <p:sp>
        <p:nvSpPr>
          <p:cNvPr id="8" name="Rectangle 1026">
            <a:extLst>
              <a:ext uri="{FF2B5EF4-FFF2-40B4-BE49-F238E27FC236}">
                <a16:creationId xmlns:a16="http://schemas.microsoft.com/office/drawing/2014/main" id="{E134E838-387A-CE28-5183-006E3CED508E}"/>
              </a:ext>
            </a:extLst>
          </p:cNvPr>
          <p:cNvSpPr txBox="1">
            <a:spLocks noChangeArrowheads="1"/>
          </p:cNvSpPr>
          <p:nvPr/>
        </p:nvSpPr>
        <p:spPr bwMode="auto">
          <a:xfrm>
            <a:off x="190520" y="162794"/>
            <a:ext cx="8623622" cy="720080"/>
          </a:xfrm>
          <a:prstGeom prst="rect">
            <a:avLst/>
          </a:prstGeom>
          <a:solidFill>
            <a:schemeClr val="tx2">
              <a:lumMod val="50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pPr eaLnBrk="1" hangingPunct="1"/>
            <a:r>
              <a:rPr lang="ja-JP" altLang="en-US" sz="4000" dirty="0"/>
              <a:t>ジェットコースター</a:t>
            </a:r>
            <a:r>
              <a:rPr lang="en-US" altLang="ja-JP" sz="4000" dirty="0"/>
              <a:t>/</a:t>
            </a:r>
            <a:r>
              <a:rPr lang="ja-JP" altLang="en-US" sz="4000" dirty="0"/>
              <a:t>ブラウン運動</a:t>
            </a:r>
            <a:endParaRPr lang="en-US" altLang="ja-JP" sz="4000" dirty="0"/>
          </a:p>
        </p:txBody>
      </p:sp>
    </p:spTree>
    <p:extLst>
      <p:ext uri="{BB962C8B-B14F-4D97-AF65-F5344CB8AC3E}">
        <p14:creationId xmlns:p14="http://schemas.microsoft.com/office/powerpoint/2010/main" val="111783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テキスト ボックス 3"/>
          <p:cNvSpPr txBox="1">
            <a:spLocks noChangeArrowheads="1"/>
          </p:cNvSpPr>
          <p:nvPr/>
        </p:nvSpPr>
        <p:spPr bwMode="auto">
          <a:xfrm>
            <a:off x="96838" y="188913"/>
            <a:ext cx="8928100"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dirty="0"/>
              <a:t>実際にわが身にどんなことが起きるか、その９９％は自力ではどうにもならない。</a:t>
            </a:r>
            <a:r>
              <a:rPr lang="ja-JP" altLang="en-US" sz="2800" u="sng" dirty="0">
                <a:solidFill>
                  <a:srgbClr val="FFFF00"/>
                </a:solidFill>
              </a:rPr>
              <a:t>自分の手で未来を切り開けるということはない</a:t>
            </a:r>
            <a:r>
              <a:rPr lang="ja-JP" altLang="en-US" sz="2800" dirty="0"/>
              <a:t>。（中略）多くの人は誤解しているが、</a:t>
            </a:r>
            <a:r>
              <a:rPr lang="ja-JP" altLang="en-US" sz="2800" u="sng" dirty="0">
                <a:solidFill>
                  <a:srgbClr val="FFFF00"/>
                </a:solidFill>
              </a:rPr>
              <a:t>願望達成の可能性は、努力とも才能とも幸運とも関係がなく、自分の未来についての開放度の関数</a:t>
            </a:r>
            <a:r>
              <a:rPr lang="ja-JP" altLang="en-US" sz="2800" dirty="0"/>
              <a:t>なのである。それは「未来を切り開く」という表現からはきわめて遠い態度である。</a:t>
            </a:r>
            <a:r>
              <a:rPr lang="ja-JP" altLang="en-US" sz="2800" u="sng" dirty="0">
                <a:solidFill>
                  <a:srgbClr val="FFFF00"/>
                </a:solidFill>
              </a:rPr>
              <a:t>未来の未知性に敬意を抱く</a:t>
            </a:r>
            <a:r>
              <a:rPr lang="ja-JP" altLang="en-US" sz="2800" dirty="0"/>
              <a:t>ものはいずれ「宿命」に出会う。未来を既知の図面に従わせようとするものは決して「宿命」には出会わない。真に自由な人間だけが宿命に出会うことができる。（中略）</a:t>
            </a:r>
            <a:r>
              <a:rPr lang="ja-JP" altLang="en-US" sz="2800" b="1" u="sng" dirty="0">
                <a:solidFill>
                  <a:schemeClr val="accent2">
                    <a:lumMod val="60000"/>
                    <a:lumOff val="40000"/>
                  </a:schemeClr>
                </a:solidFill>
              </a:rPr>
              <a:t>潜在的</a:t>
            </a:r>
            <a:r>
              <a:rPr lang="ja-JP" altLang="en-US" sz="2800" dirty="0"/>
              <a:t>願望と現実が合致した人間は、</a:t>
            </a:r>
            <a:r>
              <a:rPr lang="ja-JP" altLang="en-US" sz="2800" b="1" u="sng" dirty="0">
                <a:solidFill>
                  <a:srgbClr val="FFFF00"/>
                </a:solidFill>
              </a:rPr>
              <a:t>そこにあたかも宿命に導かれてたどりついたような「錯覚」</a:t>
            </a:r>
            <a:r>
              <a:rPr lang="ja-JP" altLang="en-US" sz="2800" dirty="0"/>
              <a:t>を抱くことになる。そう、「錯覚」なのである。そして、「錯覚」であるにもかかわらず、</a:t>
            </a:r>
            <a:r>
              <a:rPr lang="ja-JP" altLang="en-US" sz="2800" b="1" dirty="0">
                <a:solidFill>
                  <a:srgbClr val="FFFF00"/>
                </a:solidFill>
              </a:rPr>
              <a:t>「錯覚できる人間」と「できない人間」のあいだには千里の径庭がよこたわっている</a:t>
            </a:r>
            <a:r>
              <a:rPr lang="ja-JP" altLang="en-US" sz="2800" dirty="0"/>
              <a:t>。（未来の未知性について　内田　樹）</a:t>
            </a:r>
          </a:p>
        </p:txBody>
      </p:sp>
    </p:spTree>
    <p:extLst>
      <p:ext uri="{BB962C8B-B14F-4D97-AF65-F5344CB8AC3E}">
        <p14:creationId xmlns:p14="http://schemas.microsoft.com/office/powerpoint/2010/main" val="3169651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FDFFF-105C-056D-825C-62C73B966B9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91CCDB0-C0A5-468D-2340-F2590614CE10}"/>
              </a:ext>
            </a:extLst>
          </p:cNvPr>
          <p:cNvSpPr>
            <a:spLocks noGrp="1"/>
          </p:cNvSpPr>
          <p:nvPr>
            <p:ph type="title"/>
          </p:nvPr>
        </p:nvSpPr>
        <p:spPr/>
        <p:txBody>
          <a:bodyPr/>
          <a:lstStyle/>
          <a:p>
            <a:r>
              <a:rPr lang="en-US" altLang="ja-JP" dirty="0"/>
              <a:t>119</a:t>
            </a:r>
            <a:r>
              <a:rPr lang="ja-JP" altLang="en-US" dirty="0"/>
              <a:t>回医師国試回答の精度検証</a:t>
            </a:r>
            <a:endParaRPr kumimoji="1" lang="ja-JP" altLang="en-US" dirty="0"/>
          </a:p>
        </p:txBody>
      </p:sp>
      <p:pic>
        <p:nvPicPr>
          <p:cNvPr id="5" name="図 4" descr="テーブル&#10;&#10;AI 生成コンテンツは誤りを含む可能性があります。">
            <a:extLst>
              <a:ext uri="{FF2B5EF4-FFF2-40B4-BE49-F238E27FC236}">
                <a16:creationId xmlns:a16="http://schemas.microsoft.com/office/drawing/2014/main" id="{B29E57AC-6F3D-B698-31C1-6F7C62AC1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80" y="1988839"/>
            <a:ext cx="8911415" cy="4259629"/>
          </a:xfrm>
          <a:prstGeom prst="rect">
            <a:avLst/>
          </a:prstGeom>
        </p:spPr>
      </p:pic>
      <p:sp>
        <p:nvSpPr>
          <p:cNvPr id="7" name="テキスト ボックス 6">
            <a:extLst>
              <a:ext uri="{FF2B5EF4-FFF2-40B4-BE49-F238E27FC236}">
                <a16:creationId xmlns:a16="http://schemas.microsoft.com/office/drawing/2014/main" id="{AF5BDAA7-BBAF-9D4F-3C70-8D4EB5342557}"/>
              </a:ext>
            </a:extLst>
          </p:cNvPr>
          <p:cNvSpPr txBox="1"/>
          <p:nvPr/>
        </p:nvSpPr>
        <p:spPr>
          <a:xfrm>
            <a:off x="344892" y="486494"/>
            <a:ext cx="8454215" cy="6001643"/>
          </a:xfrm>
          <a:prstGeom prst="rect">
            <a:avLst/>
          </a:prstGeom>
          <a:noFill/>
        </p:spPr>
        <p:txBody>
          <a:bodyPr wrap="square" rtlCol="0">
            <a:spAutoFit/>
          </a:bodyPr>
          <a:lstStyle/>
          <a:p>
            <a:pPr algn="ctr"/>
            <a:r>
              <a:rPr lang="ja-JP" altLang="en-US" sz="9600" b="1" dirty="0">
                <a:solidFill>
                  <a:srgbClr val="FF0000"/>
                </a:solidFill>
              </a:rPr>
              <a:t>うたたかの</a:t>
            </a:r>
            <a:endParaRPr lang="en-US" altLang="ja-JP" sz="9600" b="1" dirty="0">
              <a:solidFill>
                <a:srgbClr val="FF0000"/>
              </a:solidFill>
            </a:endParaRPr>
          </a:p>
          <a:p>
            <a:pPr algn="ctr"/>
            <a:r>
              <a:rPr lang="ja-JP" altLang="en-US" sz="9600" b="1" dirty="0">
                <a:solidFill>
                  <a:srgbClr val="FF0000"/>
                </a:solidFill>
              </a:rPr>
              <a:t>悪夢に過ぎない</a:t>
            </a:r>
            <a:endParaRPr lang="en-US" altLang="ja-JP" sz="9600" b="1" dirty="0">
              <a:solidFill>
                <a:srgbClr val="FF0000"/>
              </a:solidFill>
            </a:endParaRPr>
          </a:p>
          <a:p>
            <a:pPr algn="ctr"/>
            <a:r>
              <a:rPr kumimoji="1" lang="ja-JP" altLang="en-US" sz="9600" b="1" dirty="0">
                <a:solidFill>
                  <a:srgbClr val="FF0000"/>
                </a:solidFill>
              </a:rPr>
              <a:t>とにかく</a:t>
            </a:r>
            <a:endParaRPr kumimoji="1" lang="en-US" altLang="ja-JP" sz="9600" b="1" dirty="0">
              <a:solidFill>
                <a:srgbClr val="FF0000"/>
              </a:solidFill>
            </a:endParaRPr>
          </a:p>
          <a:p>
            <a:pPr algn="ctr"/>
            <a:r>
              <a:rPr kumimoji="1" lang="ja-JP" altLang="en-US" sz="9600" b="1" dirty="0">
                <a:solidFill>
                  <a:srgbClr val="FF0000"/>
                </a:solidFill>
              </a:rPr>
              <a:t>受かればいい</a:t>
            </a:r>
            <a:endParaRPr kumimoji="1" lang="en-US" altLang="ja-JP" sz="9600" b="1" dirty="0">
              <a:solidFill>
                <a:srgbClr val="FF0000"/>
              </a:solidFill>
            </a:endParaRPr>
          </a:p>
        </p:txBody>
      </p:sp>
    </p:spTree>
    <p:extLst>
      <p:ext uri="{BB962C8B-B14F-4D97-AF65-F5344CB8AC3E}">
        <p14:creationId xmlns:p14="http://schemas.microsoft.com/office/powerpoint/2010/main" val="99623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3976"/>
            <a:ext cx="9144000" cy="6090047"/>
          </a:xfrm>
          <a:prstGeom prst="rect">
            <a:avLst/>
          </a:prstGeom>
        </p:spPr>
      </p:pic>
      <p:sp>
        <p:nvSpPr>
          <p:cNvPr id="2" name="テキスト ボックス 1">
            <a:extLst>
              <a:ext uri="{FF2B5EF4-FFF2-40B4-BE49-F238E27FC236}">
                <a16:creationId xmlns:a16="http://schemas.microsoft.com/office/drawing/2014/main" id="{91BDADE4-FBBE-597A-2A4D-C6B4948E994C}"/>
              </a:ext>
            </a:extLst>
          </p:cNvPr>
          <p:cNvSpPr txBox="1"/>
          <p:nvPr/>
        </p:nvSpPr>
        <p:spPr>
          <a:xfrm>
            <a:off x="424069" y="2132856"/>
            <a:ext cx="8295861" cy="2862322"/>
          </a:xfrm>
          <a:prstGeom prst="rect">
            <a:avLst/>
          </a:prstGeom>
          <a:noFill/>
        </p:spPr>
        <p:txBody>
          <a:bodyPr wrap="none" rtlCol="0">
            <a:spAutoFit/>
          </a:bodyPr>
          <a:lstStyle/>
          <a:p>
            <a:pPr algn="ctr"/>
            <a:r>
              <a:rPr kumimoji="1" lang="ja-JP" altLang="en-US" sz="3600" dirty="0">
                <a:solidFill>
                  <a:schemeClr val="bg1"/>
                </a:solidFill>
              </a:rPr>
              <a:t>昨日のことは、もうどうにもなりません</a:t>
            </a:r>
            <a:endParaRPr kumimoji="1" lang="en-US" altLang="ja-JP" sz="3600" dirty="0">
              <a:solidFill>
                <a:schemeClr val="bg1"/>
              </a:solidFill>
            </a:endParaRPr>
          </a:p>
          <a:p>
            <a:pPr algn="ctr"/>
            <a:r>
              <a:rPr kumimoji="1" lang="ja-JP" altLang="en-US" sz="3600" dirty="0">
                <a:solidFill>
                  <a:schemeClr val="bg1"/>
                </a:solidFill>
              </a:rPr>
              <a:t>明日は迎えられるかどうかもわかりません</a:t>
            </a:r>
            <a:endParaRPr kumimoji="1" lang="en-US" altLang="ja-JP" sz="3600" dirty="0">
              <a:solidFill>
                <a:schemeClr val="bg1"/>
              </a:solidFill>
            </a:endParaRPr>
          </a:p>
          <a:p>
            <a:pPr algn="ctr"/>
            <a:r>
              <a:rPr kumimoji="1" lang="ja-JP" altLang="en-US" sz="3600" dirty="0">
                <a:solidFill>
                  <a:schemeClr val="bg1"/>
                </a:solidFill>
              </a:rPr>
              <a:t>我々にできるのは</a:t>
            </a:r>
            <a:endParaRPr kumimoji="1" lang="en-US" altLang="ja-JP" sz="3600" dirty="0">
              <a:solidFill>
                <a:schemeClr val="bg1"/>
              </a:solidFill>
            </a:endParaRPr>
          </a:p>
          <a:p>
            <a:pPr algn="ctr"/>
            <a:r>
              <a:rPr kumimoji="1" lang="ja-JP" altLang="en-US" sz="3600" dirty="0">
                <a:solidFill>
                  <a:schemeClr val="bg1"/>
                </a:solidFill>
              </a:rPr>
              <a:t>今日一日を誠実に生きることだけです</a:t>
            </a:r>
            <a:endParaRPr kumimoji="1" lang="en-US" altLang="ja-JP" sz="3600" dirty="0">
              <a:solidFill>
                <a:schemeClr val="bg1"/>
              </a:solidFill>
            </a:endParaRPr>
          </a:p>
          <a:p>
            <a:pPr algn="ctr"/>
            <a:r>
              <a:rPr kumimoji="1" lang="ja-JP" altLang="en-US" sz="3600">
                <a:solidFill>
                  <a:schemeClr val="bg1"/>
                </a:solidFill>
              </a:rPr>
              <a:t>この刹那が全てです</a:t>
            </a:r>
            <a:endParaRPr kumimoji="1" lang="ja-JP" altLang="en-US" sz="3600" dirty="0">
              <a:solidFill>
                <a:schemeClr val="bg1"/>
              </a:solidFill>
            </a:endParaRPr>
          </a:p>
        </p:txBody>
      </p:sp>
    </p:spTree>
    <p:extLst>
      <p:ext uri="{BB962C8B-B14F-4D97-AF65-F5344CB8AC3E}">
        <p14:creationId xmlns:p14="http://schemas.microsoft.com/office/powerpoint/2010/main" val="4276312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260648"/>
            <a:ext cx="8280920" cy="6370975"/>
          </a:xfrm>
          <a:prstGeom prst="rect">
            <a:avLst/>
          </a:prstGeom>
          <a:noFill/>
        </p:spPr>
        <p:txBody>
          <a:bodyPr wrap="square" rtlCol="0">
            <a:spAutoFit/>
          </a:bodyPr>
          <a:lstStyle/>
          <a:p>
            <a:r>
              <a:rPr lang="ja-JP" altLang="en-US" sz="2400" dirty="0">
                <a:solidFill>
                  <a:schemeClr val="bg1"/>
                </a:solidFill>
              </a:rPr>
              <a:t>幼いころから，私は重症の引きこもり愛好症でした（と一応過去形にしておきます）。母親は，果たしてこの子はまともな社会生活が営めるのだろうかと，ひどく心配したものでした。将来は内閣府の奥まった一室に引きこもって世論操作の仕事がしたいと思っていたぐらいなので，自分が医者に向いていないことはわ かっていました。ご多分に漏れず趣味はゲームで，一番得意だったのが，</a:t>
            </a:r>
            <a:r>
              <a:rPr lang="ja-JP" altLang="en-US" sz="2400" dirty="0">
                <a:solidFill>
                  <a:srgbClr val="FFFF00"/>
                </a:solidFill>
              </a:rPr>
              <a:t>苦手科目克服ゲームで偏差値を上げること</a:t>
            </a:r>
            <a:r>
              <a:rPr lang="ja-JP" altLang="en-US" sz="2400" dirty="0">
                <a:solidFill>
                  <a:schemeClr val="bg1"/>
                </a:solidFill>
              </a:rPr>
              <a:t>でした。ですから，医学部に合格したときは 大喜びでした。医者になる過程で引きこもり愛好症が克服できる。キャリアをおもちゃにした弱点克服ゲーム上級編へ進めると思ったからです。 </a:t>
            </a:r>
          </a:p>
          <a:p>
            <a:endParaRPr lang="ja-JP" altLang="en-US" sz="2400" dirty="0">
              <a:solidFill>
                <a:schemeClr val="bg1"/>
              </a:solidFill>
            </a:endParaRPr>
          </a:p>
          <a:p>
            <a:r>
              <a:rPr lang="ja-JP" altLang="en-US" sz="2400" dirty="0">
                <a:solidFill>
                  <a:schemeClr val="bg1"/>
                </a:solidFill>
              </a:rPr>
              <a:t>　何しろ，筋金入りの引きこもり愛好症です。現場へ出るようになってからも，毎日毎日， 「精進しろ」「勉強が足りない」と，</a:t>
            </a:r>
            <a:r>
              <a:rPr lang="ja-JP" altLang="en-US" sz="2400" dirty="0">
                <a:solidFill>
                  <a:srgbClr val="FFFF00"/>
                </a:solidFill>
              </a:rPr>
              <a:t>私の中に棲む審査官</a:t>
            </a:r>
            <a:r>
              <a:rPr lang="ja-JP" altLang="en-US" sz="2400" dirty="0">
                <a:solidFill>
                  <a:schemeClr val="bg1"/>
                </a:solidFill>
              </a:rPr>
              <a:t>が，私を責め続けました。そして，いつも最後に出てくる，あの決まり文句。「医者が自分の天職だと 思えないのだったら，医者なんか辞めちまえ！」。彼のそんな暴言が，当初はひどくこたえました。何度辞めようと思ったことか。</a:t>
            </a:r>
          </a:p>
        </p:txBody>
      </p:sp>
    </p:spTree>
    <p:extLst>
      <p:ext uri="{BB962C8B-B14F-4D97-AF65-F5344CB8AC3E}">
        <p14:creationId xmlns:p14="http://schemas.microsoft.com/office/powerpoint/2010/main" val="247734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WS000001.JPG"/>
          <p:cNvPicPr>
            <a:picLocks noChangeAspect="1"/>
          </p:cNvPicPr>
          <p:nvPr/>
        </p:nvPicPr>
        <p:blipFill>
          <a:blip r:embed="rId3" cstate="print"/>
          <a:stretch>
            <a:fillRect/>
          </a:stretch>
        </p:blipFill>
        <p:spPr>
          <a:xfrm>
            <a:off x="776287" y="128587"/>
            <a:ext cx="7591425" cy="6600825"/>
          </a:xfrm>
          <a:prstGeom prst="rect">
            <a:avLst/>
          </a:prstGeom>
        </p:spPr>
      </p:pic>
      <p:sp>
        <p:nvSpPr>
          <p:cNvPr id="6" name="テキスト ボックス 5"/>
          <p:cNvSpPr txBox="1"/>
          <p:nvPr/>
        </p:nvSpPr>
        <p:spPr>
          <a:xfrm>
            <a:off x="4119409" y="1092806"/>
            <a:ext cx="4068743" cy="338554"/>
          </a:xfrm>
          <a:prstGeom prst="rect">
            <a:avLst/>
          </a:prstGeom>
          <a:noFill/>
        </p:spPr>
        <p:txBody>
          <a:bodyPr wrap="none" rtlCol="0">
            <a:spAutoFit/>
          </a:bodyPr>
          <a:lstStyle/>
          <a:p>
            <a:r>
              <a:rPr kumimoji="1" lang="zh-CN" altLang="en-US" sz="1600" b="1" dirty="0"/>
              <a:t>週刊医学界新聞</a:t>
            </a:r>
            <a:r>
              <a:rPr kumimoji="1" lang="en-US" altLang="zh-CN" sz="1600" b="1" dirty="0"/>
              <a:t>(</a:t>
            </a:r>
            <a:r>
              <a:rPr kumimoji="1" lang="zh-CN" altLang="en-US" sz="1600" b="1" dirty="0"/>
              <a:t>第</a:t>
            </a:r>
            <a:r>
              <a:rPr kumimoji="1" lang="en-US" altLang="zh-CN" sz="1600" b="1" dirty="0"/>
              <a:t>2911</a:t>
            </a:r>
            <a:r>
              <a:rPr kumimoji="1" lang="zh-CN" altLang="en-US" sz="1600" b="1" dirty="0"/>
              <a:t>号 </a:t>
            </a:r>
            <a:r>
              <a:rPr kumimoji="1" lang="en-US" altLang="zh-CN" sz="1600" b="1" dirty="0"/>
              <a:t>2011</a:t>
            </a:r>
            <a:r>
              <a:rPr kumimoji="1" lang="zh-CN" altLang="en-US" sz="1600" b="1" dirty="0"/>
              <a:t>年</a:t>
            </a:r>
            <a:r>
              <a:rPr kumimoji="1" lang="en-US" altLang="zh-CN" sz="1600" b="1" dirty="0"/>
              <a:t>01</a:t>
            </a:r>
            <a:r>
              <a:rPr kumimoji="1" lang="zh-CN" altLang="en-US" sz="1600" b="1" dirty="0"/>
              <a:t>月</a:t>
            </a:r>
            <a:r>
              <a:rPr kumimoji="1" lang="en-US" altLang="zh-CN" sz="1600" b="1" dirty="0"/>
              <a:t>10</a:t>
            </a:r>
            <a:r>
              <a:rPr kumimoji="1" lang="zh-CN" altLang="en-US" sz="1600" b="1" dirty="0"/>
              <a:t>日</a:t>
            </a:r>
            <a:r>
              <a:rPr kumimoji="1" lang="en-US" altLang="zh-CN" sz="1600" b="1" dirty="0"/>
              <a:t>)</a:t>
            </a:r>
            <a:endParaRPr kumimoji="1" lang="ja-JP" altLang="en-US" sz="1600" b="1" dirty="0"/>
          </a:p>
        </p:txBody>
      </p:sp>
    </p:spTree>
    <p:extLst>
      <p:ext uri="{BB962C8B-B14F-4D97-AF65-F5344CB8AC3E}">
        <p14:creationId xmlns:p14="http://schemas.microsoft.com/office/powerpoint/2010/main" val="186307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が含まれている画像&#10;&#10;自動的に生成された説明">
            <a:extLst>
              <a:ext uri="{FF2B5EF4-FFF2-40B4-BE49-F238E27FC236}">
                <a16:creationId xmlns:a16="http://schemas.microsoft.com/office/drawing/2014/main" id="{235FAB80-F99E-92FC-0952-4B8AACB31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60"/>
            <a:ext cx="9144000" cy="3879734"/>
          </a:xfrm>
          <a:prstGeom prst="rect">
            <a:avLst/>
          </a:prstGeom>
        </p:spPr>
      </p:pic>
      <p:sp>
        <p:nvSpPr>
          <p:cNvPr id="6" name="タイトル 5">
            <a:extLst>
              <a:ext uri="{FF2B5EF4-FFF2-40B4-BE49-F238E27FC236}">
                <a16:creationId xmlns:a16="http://schemas.microsoft.com/office/drawing/2014/main" id="{3EB9B41F-56BF-915F-5BCF-CC9AD854F625}"/>
              </a:ext>
            </a:extLst>
          </p:cNvPr>
          <p:cNvSpPr>
            <a:spLocks noGrp="1"/>
          </p:cNvSpPr>
          <p:nvPr>
            <p:ph type="title"/>
          </p:nvPr>
        </p:nvSpPr>
        <p:spPr>
          <a:xfrm>
            <a:off x="323528" y="116632"/>
            <a:ext cx="8229600" cy="1080120"/>
          </a:xfrm>
        </p:spPr>
        <p:txBody>
          <a:bodyPr/>
          <a:lstStyle/>
          <a:p>
            <a:r>
              <a:rPr lang="ja-JP" altLang="en-US" dirty="0"/>
              <a:t>高松少年鑑別所医務課長</a:t>
            </a:r>
            <a:r>
              <a:rPr lang="en-US" altLang="ja-JP" dirty="0"/>
              <a:t>2013-19</a:t>
            </a:r>
            <a:endParaRPr lang="ja-JP" altLang="en-US" dirty="0"/>
          </a:p>
        </p:txBody>
      </p:sp>
      <p:sp>
        <p:nvSpPr>
          <p:cNvPr id="7" name="タイトル 5">
            <a:extLst>
              <a:ext uri="{FF2B5EF4-FFF2-40B4-BE49-F238E27FC236}">
                <a16:creationId xmlns:a16="http://schemas.microsoft.com/office/drawing/2014/main" id="{D205DCA9-6C46-B2E6-4555-0287B1732199}"/>
              </a:ext>
            </a:extLst>
          </p:cNvPr>
          <p:cNvSpPr txBox="1">
            <a:spLocks/>
          </p:cNvSpPr>
          <p:nvPr/>
        </p:nvSpPr>
        <p:spPr bwMode="auto">
          <a:xfrm>
            <a:off x="144016" y="5224494"/>
            <a:ext cx="8820472" cy="151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r>
              <a:rPr lang="ja-JP" altLang="en-US" sz="4000" dirty="0"/>
              <a:t>長崎大学大学院教授（</a:t>
            </a:r>
            <a:r>
              <a:rPr lang="en-US" altLang="ja-JP" sz="4000" dirty="0"/>
              <a:t>2008-13</a:t>
            </a:r>
            <a:r>
              <a:rPr lang="ja-JP" altLang="en-US" sz="4000" dirty="0"/>
              <a:t>）</a:t>
            </a:r>
            <a:endParaRPr lang="en-US" altLang="ja-JP" sz="4000" dirty="0"/>
          </a:p>
          <a:p>
            <a:r>
              <a:rPr lang="ja-JP" altLang="en-US" sz="4000" dirty="0"/>
              <a:t>熱帯病治療薬研究開発</a:t>
            </a:r>
          </a:p>
        </p:txBody>
      </p:sp>
      <p:sp>
        <p:nvSpPr>
          <p:cNvPr id="2" name="タイトル 5">
            <a:extLst>
              <a:ext uri="{FF2B5EF4-FFF2-40B4-BE49-F238E27FC236}">
                <a16:creationId xmlns:a16="http://schemas.microsoft.com/office/drawing/2014/main" id="{793A7BF6-890A-C416-CE22-9C7FFDC1819E}"/>
              </a:ext>
            </a:extLst>
          </p:cNvPr>
          <p:cNvSpPr txBox="1">
            <a:spLocks/>
          </p:cNvSpPr>
          <p:nvPr/>
        </p:nvSpPr>
        <p:spPr bwMode="auto">
          <a:xfrm>
            <a:off x="0" y="1196752"/>
            <a:ext cx="882047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r>
              <a:rPr lang="ja-JP" altLang="en-US" dirty="0"/>
              <a:t>高松刑務所医療第四課長</a:t>
            </a:r>
            <a:r>
              <a:rPr lang="en-US" altLang="ja-JP" dirty="0"/>
              <a:t>2020-</a:t>
            </a:r>
            <a:r>
              <a:rPr lang="ja-JP" altLang="en-US" dirty="0"/>
              <a:t>現在</a:t>
            </a:r>
          </a:p>
        </p:txBody>
      </p:sp>
    </p:spTree>
    <p:extLst>
      <p:ext uri="{BB962C8B-B14F-4D97-AF65-F5344CB8AC3E}">
        <p14:creationId xmlns:p14="http://schemas.microsoft.com/office/powerpoint/2010/main" val="378647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26778"/>
          </a:xfrm>
        </p:spPr>
        <p:txBody>
          <a:bodyPr/>
          <a:lstStyle/>
          <a:p>
            <a:r>
              <a:rPr lang="ja-JP" altLang="en-US" dirty="0"/>
              <a:t>高校での私（親族に医療職なし）</a:t>
            </a:r>
            <a:br>
              <a:rPr lang="en-US" altLang="ja-JP" dirty="0"/>
            </a:br>
            <a:r>
              <a:rPr lang="ja-JP" altLang="en-US" dirty="0">
                <a:solidFill>
                  <a:srgbClr val="FFFF00"/>
                </a:solidFill>
              </a:rPr>
              <a:t>電子計算機で天下を取る</a:t>
            </a:r>
            <a:r>
              <a:rPr lang="en-US" altLang="ja-JP" dirty="0">
                <a:solidFill>
                  <a:srgbClr val="FFFF00"/>
                </a:solidFill>
              </a:rPr>
              <a:t>!!</a:t>
            </a:r>
            <a:endParaRPr lang="en-GB" dirty="0">
              <a:solidFill>
                <a:srgbClr val="FFFF00"/>
              </a:solidFill>
            </a:endParaRPr>
          </a:p>
        </p:txBody>
      </p:sp>
      <p:sp>
        <p:nvSpPr>
          <p:cNvPr id="3" name="コンテンツ プレースホルダー 2"/>
          <p:cNvSpPr>
            <a:spLocks noGrp="1"/>
          </p:cNvSpPr>
          <p:nvPr>
            <p:ph idx="1"/>
          </p:nvPr>
        </p:nvSpPr>
        <p:spPr>
          <a:xfrm>
            <a:off x="323528" y="1601416"/>
            <a:ext cx="8712968" cy="5256584"/>
          </a:xfrm>
        </p:spPr>
        <p:txBody>
          <a:bodyPr/>
          <a:lstStyle/>
          <a:p>
            <a:r>
              <a:rPr lang="ja-JP" altLang="en-US" dirty="0"/>
              <a:t>高校部活は合唱，フォークダンス，将棋</a:t>
            </a:r>
            <a:endParaRPr lang="en-US" altLang="ja-JP" dirty="0"/>
          </a:p>
          <a:p>
            <a:r>
              <a:rPr lang="ja-JP" altLang="en-US" dirty="0"/>
              <a:t>スポーツはどれも苦手</a:t>
            </a:r>
            <a:endParaRPr lang="en-US" altLang="ja-JP" dirty="0"/>
          </a:p>
          <a:p>
            <a:r>
              <a:rPr lang="ja-JP" altLang="en-US" dirty="0">
                <a:solidFill>
                  <a:srgbClr val="FFFF00"/>
                </a:solidFill>
              </a:rPr>
              <a:t>世界史大好き</a:t>
            </a:r>
            <a:r>
              <a:rPr lang="en-US" altLang="ja-JP" dirty="0"/>
              <a:t>&gt;</a:t>
            </a:r>
            <a:r>
              <a:rPr lang="ja-JP" altLang="en-US" dirty="0"/>
              <a:t>物理，化学，英語</a:t>
            </a:r>
            <a:r>
              <a:rPr lang="en-US" altLang="ja-JP" dirty="0"/>
              <a:t>&gt; &gt;</a:t>
            </a:r>
            <a:r>
              <a:rPr lang="ja-JP" altLang="en-US" dirty="0"/>
              <a:t>生物苦手</a:t>
            </a:r>
            <a:endParaRPr lang="en-US" altLang="ja-JP" dirty="0"/>
          </a:p>
          <a:p>
            <a:r>
              <a:rPr lang="ja-JP" altLang="en-US" dirty="0"/>
              <a:t>数学も得意な方だったけどあくまでツール</a:t>
            </a:r>
            <a:endParaRPr lang="en-US" altLang="ja-JP" dirty="0"/>
          </a:p>
          <a:p>
            <a:r>
              <a:rPr lang="ja-JP" altLang="en-US" dirty="0">
                <a:solidFill>
                  <a:srgbClr val="FFFF00"/>
                </a:solidFill>
              </a:rPr>
              <a:t>天体の動きを解明するように，電子計算機を使って人間の心理と行動を科学的に解明する。</a:t>
            </a:r>
            <a:endParaRPr lang="en-US" altLang="ja-JP" dirty="0">
              <a:solidFill>
                <a:srgbClr val="FFFF00"/>
              </a:solidFill>
            </a:endParaRPr>
          </a:p>
          <a:p>
            <a:r>
              <a:rPr lang="ja-JP" altLang="en-US" dirty="0">
                <a:solidFill>
                  <a:srgbClr val="FFFF00"/>
                </a:solidFill>
              </a:rPr>
              <a:t>科学的手法により人間の心理・行動面から歴史の謎を解明する仕事がやりたい</a:t>
            </a:r>
            <a:endParaRPr lang="en-US" altLang="ja-JP" dirty="0">
              <a:solidFill>
                <a:srgbClr val="FFFF00"/>
              </a:solidFill>
            </a:endParaRPr>
          </a:p>
          <a:p>
            <a:r>
              <a:rPr lang="ja-JP" altLang="en-US" dirty="0">
                <a:solidFill>
                  <a:srgbClr val="FFFF00"/>
                </a:solidFill>
              </a:rPr>
              <a:t>ナチの発生機序を解明し世界平和に貢献する</a:t>
            </a:r>
            <a:endParaRPr lang="en-US" altLang="ja-JP" dirty="0">
              <a:solidFill>
                <a:srgbClr val="FFFF00"/>
              </a:solidFill>
            </a:endParaRPr>
          </a:p>
          <a:p>
            <a:endParaRPr lang="en-GB" dirty="0"/>
          </a:p>
        </p:txBody>
      </p:sp>
    </p:spTree>
    <p:extLst>
      <p:ext uri="{BB962C8B-B14F-4D97-AF65-F5344CB8AC3E}">
        <p14:creationId xmlns:p14="http://schemas.microsoft.com/office/powerpoint/2010/main" val="176719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194396"/>
            <a:ext cx="6267012" cy="4608512"/>
          </a:xfrm>
          <a:prstGeom prst="rect">
            <a:avLst/>
          </a:prstGeom>
        </p:spPr>
      </p:pic>
      <p:sp>
        <p:nvSpPr>
          <p:cNvPr id="2" name="タイトル 1"/>
          <p:cNvSpPr>
            <a:spLocks noGrp="1"/>
          </p:cNvSpPr>
          <p:nvPr>
            <p:ph type="ctrTitle"/>
          </p:nvPr>
        </p:nvSpPr>
        <p:spPr>
          <a:xfrm>
            <a:off x="179512" y="85126"/>
            <a:ext cx="8712968" cy="1014597"/>
          </a:xfrm>
        </p:spPr>
        <p:txBody>
          <a:bodyPr/>
          <a:lstStyle/>
          <a:p>
            <a:r>
              <a:rPr lang="ja-JP" altLang="en-US" sz="4800"/>
              <a:t>キャリアパスなんてものは無い！</a:t>
            </a:r>
            <a:endParaRPr lang="en-US" sz="4800" dirty="0"/>
          </a:p>
        </p:txBody>
      </p:sp>
      <p:sp>
        <p:nvSpPr>
          <p:cNvPr id="4" name="サブタイトル 3"/>
          <p:cNvSpPr>
            <a:spLocks noGrp="1"/>
          </p:cNvSpPr>
          <p:nvPr>
            <p:ph type="subTitle" idx="1"/>
          </p:nvPr>
        </p:nvSpPr>
        <p:spPr>
          <a:xfrm>
            <a:off x="107504" y="5949280"/>
            <a:ext cx="8708125" cy="756916"/>
          </a:xfrm>
        </p:spPr>
        <p:txBody>
          <a:bodyPr/>
          <a:lstStyle/>
          <a:p>
            <a:r>
              <a:rPr lang="ja-JP" altLang="en-US" sz="4000" dirty="0"/>
              <a:t>あるのはただ、「紆余曲折」だけだ</a:t>
            </a:r>
            <a:endParaRPr lang="en-US" sz="4000" dirty="0"/>
          </a:p>
        </p:txBody>
      </p:sp>
      <p:sp>
        <p:nvSpPr>
          <p:cNvPr id="8" name="テキスト ボックス 7"/>
          <p:cNvSpPr txBox="1"/>
          <p:nvPr/>
        </p:nvSpPr>
        <p:spPr>
          <a:xfrm>
            <a:off x="395536" y="1093927"/>
            <a:ext cx="7992888" cy="4708981"/>
          </a:xfrm>
          <a:prstGeom prst="rect">
            <a:avLst/>
          </a:prstGeom>
          <a:solidFill>
            <a:schemeClr val="tx2">
              <a:lumMod val="50000"/>
            </a:schemeClr>
          </a:solidFill>
        </p:spPr>
        <p:txBody>
          <a:bodyPr wrap="square" rtlCol="0">
            <a:spAutoFit/>
          </a:bodyPr>
          <a:lstStyle/>
          <a:p>
            <a:pPr algn="ctr"/>
            <a:r>
              <a:rPr lang="ja-JP" altLang="en-US" sz="6000" dirty="0">
                <a:solidFill>
                  <a:schemeClr val="bg1"/>
                </a:solidFill>
              </a:rPr>
              <a:t>手数料のことしか考えていない奴らに</a:t>
            </a:r>
            <a:endParaRPr lang="en-US" altLang="ja-JP" sz="6000" dirty="0">
              <a:solidFill>
                <a:schemeClr val="bg1"/>
              </a:solidFill>
            </a:endParaRPr>
          </a:p>
          <a:p>
            <a:pPr algn="ctr"/>
            <a:r>
              <a:rPr lang="ja-JP" altLang="en-US" sz="6000" dirty="0">
                <a:solidFill>
                  <a:schemeClr val="bg1"/>
                </a:solidFill>
              </a:rPr>
              <a:t>何がわかる！</a:t>
            </a:r>
            <a:endParaRPr lang="en-US" altLang="ja-JP" sz="6000" dirty="0">
              <a:solidFill>
                <a:schemeClr val="bg1"/>
              </a:solidFill>
            </a:endParaRPr>
          </a:p>
          <a:p>
            <a:pPr algn="ctr"/>
            <a:r>
              <a:rPr lang="ja-JP" altLang="en-US" sz="6000" dirty="0">
                <a:solidFill>
                  <a:schemeClr val="bg1"/>
                </a:solidFill>
              </a:rPr>
              <a:t>お前らの食い物には</a:t>
            </a:r>
            <a:endParaRPr lang="en-US" altLang="ja-JP" sz="6000" dirty="0">
              <a:solidFill>
                <a:schemeClr val="bg1"/>
              </a:solidFill>
            </a:endParaRPr>
          </a:p>
          <a:p>
            <a:pPr algn="ctr"/>
            <a:r>
              <a:rPr lang="ja-JP" altLang="en-US" sz="6000" dirty="0">
                <a:solidFill>
                  <a:schemeClr val="bg1"/>
                </a:solidFill>
              </a:rPr>
              <a:t>絶対にならないぞ！！</a:t>
            </a:r>
            <a:endParaRPr lang="en-GB" sz="6000" dirty="0">
              <a:solidFill>
                <a:schemeClr val="bg1"/>
              </a:solidFill>
            </a:endParaRPr>
          </a:p>
        </p:txBody>
      </p:sp>
    </p:spTree>
    <p:extLst>
      <p:ext uri="{BB962C8B-B14F-4D97-AF65-F5344CB8AC3E}">
        <p14:creationId xmlns:p14="http://schemas.microsoft.com/office/powerpoint/2010/main" val="335506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8"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7302</TotalTime>
  <Words>4177</Words>
  <Application>Microsoft Office PowerPoint</Application>
  <PresentationFormat>画面に合わせる (4:3)</PresentationFormat>
  <Paragraphs>317</Paragraphs>
  <Slides>41</Slides>
  <Notes>27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41</vt:i4>
      </vt:variant>
    </vt:vector>
  </HeadingPairs>
  <TitlesOfParts>
    <vt:vector size="47" baseType="lpstr">
      <vt:lpstr>ＭＳ ゴシック</vt:lpstr>
      <vt:lpstr>Arial</vt:lpstr>
      <vt:lpstr>Calibri</vt:lpstr>
      <vt:lpstr>Magneto</vt:lpstr>
      <vt:lpstr>Times New Roman</vt:lpstr>
      <vt:lpstr>Office テーマ</vt:lpstr>
      <vt:lpstr>講義資料のダウンロード</vt:lpstr>
      <vt:lpstr>キャリアパスなんてどこにある</vt:lpstr>
      <vt:lpstr>キャリアパスという名の錯覚</vt:lpstr>
      <vt:lpstr>PowerPoint プレゼンテーション</vt:lpstr>
      <vt:lpstr>PowerPoint プレゼンテーション</vt:lpstr>
      <vt:lpstr>PowerPoint プレゼンテーション</vt:lpstr>
      <vt:lpstr>高松少年鑑別所医務課長2013-19</vt:lpstr>
      <vt:lpstr>高校での私（親族に医療職なし） 電子計算機で天下を取る!!</vt:lpstr>
      <vt:lpstr>キャリアパスなんてものは無い！</vt:lpstr>
      <vt:lpstr>キャリアパスなんてどこにある</vt:lpstr>
      <vt:lpstr>キャリアパスという名の錯覚</vt:lpstr>
      <vt:lpstr>キャリアパスなんてどこにある</vt:lpstr>
      <vt:lpstr>学部学生時代</vt:lpstr>
      <vt:lpstr>PowerPoint プレゼンテーション</vt:lpstr>
      <vt:lpstr>学生時代からひねくれ（？）者</vt:lpstr>
      <vt:lpstr>そんな私と職業訓練校 社会性のない人間でもOK?→ではなかった</vt:lpstr>
      <vt:lpstr>キャリアパスという名の錯覚</vt:lpstr>
      <vt:lpstr>キャリアパスなんてどこにある</vt:lpstr>
      <vt:lpstr>名医原理主義教団</vt:lpstr>
      <vt:lpstr>明日は我が身 そして私もそうだった</vt:lpstr>
      <vt:lpstr>PowerPoint プレゼンテーション</vt:lpstr>
      <vt:lpstr>教団経典30条 セット販売に応ずるな！</vt:lpstr>
      <vt:lpstr>名医になれない自分の攻撃材料 ー名医原理主義に常に忠実であろうとすればー</vt:lpstr>
      <vt:lpstr>「努力が足りない・もっと精進せよ」 ー人命軽視のスローガンー</vt:lpstr>
      <vt:lpstr>内なる押し売りに対して 「抜け忍上等」と言える”勇気！“</vt:lpstr>
      <vt:lpstr>キャリアパスという名の錯覚</vt:lpstr>
      <vt:lpstr>普通のお医者さんになれるのか？</vt:lpstr>
      <vt:lpstr>1982年5月某医科歯科大学病院長 研修医オリエンテーション冒頭</vt:lpstr>
      <vt:lpstr>「究極の生物兵器」に悩む人々へ</vt:lpstr>
      <vt:lpstr>先生はいいですね，若くて健康で</vt:lpstr>
      <vt:lpstr>患者から医者への攻撃 ー不可視・非言語ー</vt:lpstr>
      <vt:lpstr>同じ所に立っているのに共感欠如</vt:lpstr>
      <vt:lpstr>実は同じ絵を見ていることを認める</vt:lpstr>
      <vt:lpstr>攻撃を生じさせない 共感による「武装解除」 生老病死：誰にでもある基礎控除</vt:lpstr>
      <vt:lpstr>同情と共感の鑑別診断 ー「武装解除」の基本コンセプトー</vt:lpstr>
      <vt:lpstr>生死はデジタルでは分けられない</vt:lpstr>
      <vt:lpstr>不完全な死体</vt:lpstr>
      <vt:lpstr>キャリアパスという名の錯覚</vt:lpstr>
      <vt:lpstr>キャリアパスなんてどこにある</vt:lpstr>
      <vt:lpstr>119回医師国試回答の精度検証</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GIM 2015</dc:title>
  <dc:creator>Massie</dc:creator>
  <cp:lastModifiedBy>正行 池田</cp:lastModifiedBy>
  <cp:revision>577</cp:revision>
  <cp:lastPrinted>2018-10-05T23:53:59Z</cp:lastPrinted>
  <dcterms:created xsi:type="dcterms:W3CDTF">2014-08-19T01:57:30Z</dcterms:created>
  <dcterms:modified xsi:type="dcterms:W3CDTF">2025-09-22T04:55:58Z</dcterms:modified>
</cp:coreProperties>
</file>