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78" r:id="rId2"/>
    <p:sldId id="504" r:id="rId3"/>
    <p:sldId id="492" r:id="rId4"/>
    <p:sldId id="374" r:id="rId5"/>
    <p:sldId id="433" r:id="rId6"/>
    <p:sldId id="493" r:id="rId7"/>
    <p:sldId id="494" r:id="rId8"/>
    <p:sldId id="495" r:id="rId9"/>
    <p:sldId id="498" r:id="rId10"/>
    <p:sldId id="496" r:id="rId11"/>
    <p:sldId id="442" r:id="rId12"/>
    <p:sldId id="416" r:id="rId13"/>
    <p:sldId id="441" r:id="rId14"/>
    <p:sldId id="359" r:id="rId15"/>
    <p:sldId id="360" r:id="rId16"/>
    <p:sldId id="506" r:id="rId17"/>
    <p:sldId id="510" r:id="rId18"/>
    <p:sldId id="363" r:id="rId19"/>
    <p:sldId id="370" r:id="rId20"/>
    <p:sldId id="508" r:id="rId21"/>
    <p:sldId id="391" r:id="rId22"/>
    <p:sldId id="434" r:id="rId23"/>
    <p:sldId id="511" r:id="rId24"/>
    <p:sldId id="444" r:id="rId25"/>
    <p:sldId id="419" r:id="rId26"/>
    <p:sldId id="421" r:id="rId27"/>
    <p:sldId id="422" r:id="rId28"/>
    <p:sldId id="423" r:id="rId29"/>
    <p:sldId id="424" r:id="rId30"/>
    <p:sldId id="426" r:id="rId31"/>
    <p:sldId id="418" r:id="rId32"/>
    <p:sldId id="428" r:id="rId33"/>
    <p:sldId id="430" r:id="rId34"/>
    <p:sldId id="512" r:id="rId35"/>
    <p:sldId id="501" r:id="rId36"/>
    <p:sldId id="509" r:id="rId37"/>
    <p:sldId id="407" r:id="rId38"/>
    <p:sldId id="398" r:id="rId39"/>
    <p:sldId id="445" r:id="rId40"/>
    <p:sldId id="399" r:id="rId41"/>
    <p:sldId id="408" r:id="rId42"/>
    <p:sldId id="513" r:id="rId43"/>
    <p:sldId id="347" r:id="rId44"/>
    <p:sldId id="382" r:id="rId45"/>
    <p:sldId id="499" r:id="rId46"/>
    <p:sldId id="507" r:id="rId47"/>
    <p:sldId id="384" r:id="rId48"/>
  </p:sldIdLst>
  <p:sldSz cx="9144000" cy="6858000" type="screen4x3"/>
  <p:notesSz cx="6794500" cy="99314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4430B-A3F5-4A21-952C-F9621D89BAC0}" v="4" dt="2025-06-24T01:54:0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15" autoAdjust="0"/>
  </p:normalViewPr>
  <p:slideViewPr>
    <p:cSldViewPr>
      <p:cViewPr varScale="1">
        <p:scale>
          <a:sx n="71" d="100"/>
          <a:sy n="71" d="100"/>
        </p:scale>
        <p:origin x="822" y="28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正行 池田" userId="8da0937481cb38f5" providerId="LiveId" clId="{07E4430B-A3F5-4A21-952C-F9621D89BAC0}"/>
    <pc:docChg chg="custSel addSld delSld modSld sldOrd">
      <pc:chgData name="正行 池田" userId="8da0937481cb38f5" providerId="LiveId" clId="{07E4430B-A3F5-4A21-952C-F9621D89BAC0}" dt="2025-06-24T01:54:09.679" v="20" actId="478"/>
      <pc:docMkLst>
        <pc:docMk/>
      </pc:docMkLst>
      <pc:sldChg chg="del">
        <pc:chgData name="正行 池田" userId="8da0937481cb38f5" providerId="LiveId" clId="{07E4430B-A3F5-4A21-952C-F9621D89BAC0}" dt="2025-06-24T01:41:36.980" v="0" actId="47"/>
        <pc:sldMkLst>
          <pc:docMk/>
          <pc:sldMk cId="0" sldId="349"/>
        </pc:sldMkLst>
      </pc:sldChg>
      <pc:sldChg chg="del">
        <pc:chgData name="正行 池田" userId="8da0937481cb38f5" providerId="LiveId" clId="{07E4430B-A3F5-4A21-952C-F9621D89BAC0}" dt="2025-06-24T01:53:56.276" v="19" actId="47"/>
        <pc:sldMkLst>
          <pc:docMk/>
          <pc:sldMk cId="811277654" sldId="364"/>
        </pc:sldMkLst>
      </pc:sldChg>
      <pc:sldChg chg="del">
        <pc:chgData name="正行 池田" userId="8da0937481cb38f5" providerId="LiveId" clId="{07E4430B-A3F5-4A21-952C-F9621D89BAC0}" dt="2025-06-24T01:45:54.830" v="8" actId="47"/>
        <pc:sldMkLst>
          <pc:docMk/>
          <pc:sldMk cId="1196454121" sldId="371"/>
        </pc:sldMkLst>
      </pc:sldChg>
      <pc:sldChg chg="del">
        <pc:chgData name="正行 池田" userId="8da0937481cb38f5" providerId="LiveId" clId="{07E4430B-A3F5-4A21-952C-F9621D89BAC0}" dt="2025-06-24T01:42:38.425" v="2" actId="47"/>
        <pc:sldMkLst>
          <pc:docMk/>
          <pc:sldMk cId="2949865156" sldId="414"/>
        </pc:sldMkLst>
      </pc:sldChg>
      <pc:sldChg chg="del">
        <pc:chgData name="正行 池田" userId="8da0937481cb38f5" providerId="LiveId" clId="{07E4430B-A3F5-4A21-952C-F9621D89BAC0}" dt="2025-06-24T01:42:40.327" v="3" actId="47"/>
        <pc:sldMkLst>
          <pc:docMk/>
          <pc:sldMk cId="3710414367" sldId="415"/>
        </pc:sldMkLst>
      </pc:sldChg>
      <pc:sldChg chg="delSp">
        <pc:chgData name="正行 池田" userId="8da0937481cb38f5" providerId="LiveId" clId="{07E4430B-A3F5-4A21-952C-F9621D89BAC0}" dt="2025-06-24T01:54:09.679" v="20" actId="478"/>
        <pc:sldMkLst>
          <pc:docMk/>
          <pc:sldMk cId="878453741" sldId="418"/>
        </pc:sldMkLst>
        <pc:picChg chg="del">
          <ac:chgData name="正行 池田" userId="8da0937481cb38f5" providerId="LiveId" clId="{07E4430B-A3F5-4A21-952C-F9621D89BAC0}" dt="2025-06-24T01:54:09.679" v="20" actId="478"/>
          <ac:picMkLst>
            <pc:docMk/>
            <pc:sldMk cId="878453741" sldId="418"/>
            <ac:picMk id="14340" creationId="{00000000-0000-0000-0000-000000000000}"/>
          </ac:picMkLst>
        </pc:picChg>
      </pc:sldChg>
      <pc:sldChg chg="del">
        <pc:chgData name="正行 池田" userId="8da0937481cb38f5" providerId="LiveId" clId="{07E4430B-A3F5-4A21-952C-F9621D89BAC0}" dt="2025-06-24T01:48:22.711" v="15" actId="47"/>
        <pc:sldMkLst>
          <pc:docMk/>
          <pc:sldMk cId="968599070" sldId="420"/>
        </pc:sldMkLst>
      </pc:sldChg>
      <pc:sldChg chg="del">
        <pc:chgData name="正行 池田" userId="8da0937481cb38f5" providerId="LiveId" clId="{07E4430B-A3F5-4A21-952C-F9621D89BAC0}" dt="2025-06-24T01:46:43.842" v="11" actId="47"/>
        <pc:sldMkLst>
          <pc:docMk/>
          <pc:sldMk cId="3173773976" sldId="432"/>
        </pc:sldMkLst>
      </pc:sldChg>
      <pc:sldChg chg="ord">
        <pc:chgData name="正行 池田" userId="8da0937481cb38f5" providerId="LiveId" clId="{07E4430B-A3F5-4A21-952C-F9621D89BAC0}" dt="2025-06-24T01:46:35.546" v="10"/>
        <pc:sldMkLst>
          <pc:docMk/>
          <pc:sldMk cId="3158731805" sldId="441"/>
        </pc:sldMkLst>
      </pc:sldChg>
      <pc:sldChg chg="modSp">
        <pc:chgData name="正行 池田" userId="8da0937481cb38f5" providerId="LiveId" clId="{07E4430B-A3F5-4A21-952C-F9621D89BAC0}" dt="2025-06-24T01:44:32.569" v="7" actId="20577"/>
        <pc:sldMkLst>
          <pc:docMk/>
          <pc:sldMk cId="628101528" sldId="442"/>
        </pc:sldMkLst>
        <pc:spChg chg="mod">
          <ac:chgData name="正行 池田" userId="8da0937481cb38f5" providerId="LiveId" clId="{07E4430B-A3F5-4A21-952C-F9621D89BAC0}" dt="2025-06-24T01:44:32.569" v="7" actId="20577"/>
          <ac:spMkLst>
            <pc:docMk/>
            <pc:sldMk cId="628101528" sldId="442"/>
            <ac:spMk id="6" creationId="{00000000-0000-0000-0000-000000000000}"/>
          </ac:spMkLst>
        </pc:spChg>
      </pc:sldChg>
      <pc:sldChg chg="modSp mod">
        <pc:chgData name="正行 池田" userId="8da0937481cb38f5" providerId="LiveId" clId="{07E4430B-A3F5-4A21-952C-F9621D89BAC0}" dt="2025-06-24T01:48:01.628" v="14" actId="20577"/>
        <pc:sldMkLst>
          <pc:docMk/>
          <pc:sldMk cId="2985332410" sldId="444"/>
        </pc:sldMkLst>
        <pc:spChg chg="mod">
          <ac:chgData name="正行 池田" userId="8da0937481cb38f5" providerId="LiveId" clId="{07E4430B-A3F5-4A21-952C-F9621D89BAC0}" dt="2025-06-24T01:48:01.628" v="14" actId="20577"/>
          <ac:spMkLst>
            <pc:docMk/>
            <pc:sldMk cId="2985332410" sldId="444"/>
            <ac:spMk id="6" creationId="{00000000-0000-0000-0000-000000000000}"/>
          </ac:spMkLst>
        </pc:spChg>
      </pc:sldChg>
      <pc:sldChg chg="delSp mod">
        <pc:chgData name="正行 池田" userId="8da0937481cb38f5" providerId="LiveId" clId="{07E4430B-A3F5-4A21-952C-F9621D89BAC0}" dt="2025-06-24T01:42:04.232" v="1" actId="478"/>
        <pc:sldMkLst>
          <pc:docMk/>
          <pc:sldMk cId="4117023129" sldId="478"/>
        </pc:sldMkLst>
        <pc:picChg chg="del">
          <ac:chgData name="正行 池田" userId="8da0937481cb38f5" providerId="LiveId" clId="{07E4430B-A3F5-4A21-952C-F9621D89BAC0}" dt="2025-06-24T01:42:04.232" v="1" actId="478"/>
          <ac:picMkLst>
            <pc:docMk/>
            <pc:sldMk cId="4117023129" sldId="478"/>
            <ac:picMk id="3" creationId="{00000000-0000-0000-0000-000000000000}"/>
          </ac:picMkLst>
        </pc:picChg>
      </pc:sldChg>
      <pc:sldChg chg="modSp mod">
        <pc:chgData name="正行 池田" userId="8da0937481cb38f5" providerId="LiveId" clId="{07E4430B-A3F5-4A21-952C-F9621D89BAC0}" dt="2025-06-24T01:43:03.277" v="5" actId="20577"/>
        <pc:sldMkLst>
          <pc:docMk/>
          <pc:sldMk cId="2819671290" sldId="493"/>
        </pc:sldMkLst>
        <pc:spChg chg="mod">
          <ac:chgData name="正行 池田" userId="8da0937481cb38f5" providerId="LiveId" clId="{07E4430B-A3F5-4A21-952C-F9621D89BAC0}" dt="2025-06-24T01:43:03.277" v="5" actId="20577"/>
          <ac:spMkLst>
            <pc:docMk/>
            <pc:sldMk cId="2819671290" sldId="493"/>
            <ac:spMk id="4098" creationId="{00000000-0000-0000-0000-000000000000}"/>
          </ac:spMkLst>
        </pc:spChg>
      </pc:sldChg>
      <pc:sldChg chg="del">
        <pc:chgData name="正行 池田" userId="8da0937481cb38f5" providerId="LiveId" clId="{07E4430B-A3F5-4A21-952C-F9621D89BAC0}" dt="2025-06-24T01:46:58.883" v="12" actId="47"/>
        <pc:sldMkLst>
          <pc:docMk/>
          <pc:sldMk cId="1981237555" sldId="505"/>
        </pc:sldMkLst>
      </pc:sldChg>
      <pc:sldChg chg="delSp mod">
        <pc:chgData name="正行 池田" userId="8da0937481cb38f5" providerId="LiveId" clId="{07E4430B-A3F5-4A21-952C-F9621D89BAC0}" dt="2025-06-24T01:53:42.108" v="18" actId="478"/>
        <pc:sldMkLst>
          <pc:docMk/>
          <pc:sldMk cId="3960343824" sldId="508"/>
        </pc:sldMkLst>
        <pc:picChg chg="del">
          <ac:chgData name="正行 池田" userId="8da0937481cb38f5" providerId="LiveId" clId="{07E4430B-A3F5-4A21-952C-F9621D89BAC0}" dt="2025-06-24T01:53:42.108" v="18" actId="478"/>
          <ac:picMkLst>
            <pc:docMk/>
            <pc:sldMk cId="3960343824" sldId="508"/>
            <ac:picMk id="4" creationId="{00000000-0000-0000-0000-000000000000}"/>
          </ac:picMkLst>
        </pc:picChg>
      </pc:sldChg>
      <pc:sldChg chg="add del">
        <pc:chgData name="正行 池田" userId="8da0937481cb38f5" providerId="LiveId" clId="{07E4430B-A3F5-4A21-952C-F9621D89BAC0}" dt="2025-06-24T01:52:19.290" v="17" actId="47"/>
        <pc:sldMkLst>
          <pc:docMk/>
          <pc:sldMk cId="3107798828" sldId="5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23335984-8D5B-438F-B528-455111C9EAC4}" type="datetimeFigureOut">
              <a:rPr lang="ja-JP" altLang="en-US"/>
              <a:pPr>
                <a:defRPr/>
              </a:pPr>
              <a:t>2025/6/24</a:t>
            </a:fld>
            <a:endParaRPr lang="ja-JP" altLang="en-US"/>
          </a:p>
        </p:txBody>
      </p:sp>
      <p:sp>
        <p:nvSpPr>
          <p:cNvPr id="4" name="フッター プレースホルダ 3"/>
          <p:cNvSpPr>
            <a:spLocks noGrp="1"/>
          </p:cNvSpPr>
          <p:nvPr>
            <p:ph type="ftr" sz="quarter" idx="2"/>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8F448118-CC28-4228-9883-F6946776D958}" type="slidenum">
              <a:rPr lang="ja-JP" altLang="en-US"/>
              <a:pPr/>
              <a:t>‹#›</a:t>
            </a:fld>
            <a:endParaRPr lang="ja-JP" altLang="en-US"/>
          </a:p>
        </p:txBody>
      </p:sp>
    </p:spTree>
    <p:extLst>
      <p:ext uri="{BB962C8B-B14F-4D97-AF65-F5344CB8AC3E}">
        <p14:creationId xmlns:p14="http://schemas.microsoft.com/office/powerpoint/2010/main" val="224609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51D4CE4C-34DF-4DC4-96BD-54CE6AA027A5}" type="datetimeFigureOut">
              <a:rPr lang="ja-JP" altLang="en-US"/>
              <a:pPr>
                <a:defRPr/>
              </a:pPr>
              <a:t>2025/6/24</a:t>
            </a:fld>
            <a:endParaRPr lang="ja-JP" altLang="en-US"/>
          </a:p>
        </p:txBody>
      </p:sp>
      <p:sp>
        <p:nvSpPr>
          <p:cNvPr id="4" name="スライド イメージ プレースホルダ 3"/>
          <p:cNvSpPr>
            <a:spLocks noGrp="1" noRot="1" noChangeAspect="1"/>
          </p:cNvSpPr>
          <p:nvPr>
            <p:ph type="sldImg" idx="2"/>
          </p:nvPr>
        </p:nvSpPr>
        <p:spPr>
          <a:xfrm>
            <a:off x="912813" y="744538"/>
            <a:ext cx="4968875" cy="3725862"/>
          </a:xfrm>
          <a:prstGeom prst="rect">
            <a:avLst/>
          </a:prstGeom>
          <a:noFill/>
          <a:ln w="12700">
            <a:solidFill>
              <a:prstClr val="black"/>
            </a:solidFill>
          </a:ln>
        </p:spPr>
        <p:txBody>
          <a:bodyPr vert="horz" lIns="92098" tIns="46049" rIns="92098" bIns="46049" rtlCol="0" anchor="ctr"/>
          <a:lstStyle/>
          <a:p>
            <a:pPr lvl="0"/>
            <a:endParaRPr lang="ja-JP" altLang="en-US" noProof="0"/>
          </a:p>
        </p:txBody>
      </p:sp>
      <p:sp>
        <p:nvSpPr>
          <p:cNvPr id="5" name="ノート プレースホルダ 4"/>
          <p:cNvSpPr>
            <a:spLocks noGrp="1"/>
          </p:cNvSpPr>
          <p:nvPr>
            <p:ph type="body" sz="quarter" idx="3"/>
          </p:nvPr>
        </p:nvSpPr>
        <p:spPr>
          <a:xfrm>
            <a:off x="678970" y="4717296"/>
            <a:ext cx="5436561" cy="4469689"/>
          </a:xfrm>
          <a:prstGeom prst="rect">
            <a:avLst/>
          </a:prstGeom>
        </p:spPr>
        <p:txBody>
          <a:bodyPr vert="horz" lIns="92098" tIns="46049" rIns="92098" bIns="4604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5CD6CC3F-938E-46BA-A617-970BE98AB8F8}" type="slidenum">
              <a:rPr lang="ja-JP" altLang="en-US"/>
              <a:pPr/>
              <a:t>‹#›</a:t>
            </a:fld>
            <a:endParaRPr lang="ja-JP" altLang="en-US"/>
          </a:p>
        </p:txBody>
      </p:sp>
    </p:spTree>
    <p:extLst>
      <p:ext uri="{BB962C8B-B14F-4D97-AF65-F5344CB8AC3E}">
        <p14:creationId xmlns:p14="http://schemas.microsoft.com/office/powerpoint/2010/main" val="330766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697BF54-21AA-46E8-9A3A-3D23236A6535}" type="slidenum">
              <a:rPr lang="ja-JP" altLang="en-US"/>
              <a:pPr/>
              <a:t>1</a:t>
            </a:fld>
            <a:endParaRPr lang="ja-JP" altLang="en-US"/>
          </a:p>
        </p:txBody>
      </p:sp>
    </p:spTree>
    <p:extLst>
      <p:ext uri="{BB962C8B-B14F-4D97-AF65-F5344CB8AC3E}">
        <p14:creationId xmlns:p14="http://schemas.microsoft.com/office/powerpoint/2010/main" val="359753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1E7A6-3E90-48D0-81EE-BDBECAA8E32E}" type="slidenum">
              <a:rPr lang="en-US" altLang="ja-JP"/>
              <a:pPr/>
              <a:t>18</a:t>
            </a:fld>
            <a:endParaRPr lang="en-US" altLang="ja-JP"/>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ja-JP" altLang="en-US"/>
              <a:t>こういう高価なセット販売を押し付ける．めちゃくくちゃ高価なセット販売．私には絶対買えないと諦めてしまうけれど，これが買いたいって人がいるんですねえ．これが，せいぜいみなさんはビリーズブートキャンプでしょう．</a:t>
            </a:r>
          </a:p>
        </p:txBody>
      </p:sp>
    </p:spTree>
    <p:extLst>
      <p:ext uri="{BB962C8B-B14F-4D97-AF65-F5344CB8AC3E}">
        <p14:creationId xmlns:p14="http://schemas.microsoft.com/office/powerpoint/2010/main" val="141707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916B6-A10D-4045-BC2F-430865A0502C}" type="slidenum">
              <a:rPr lang="en-US" altLang="ja-JP"/>
              <a:pPr/>
              <a:t>19</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97564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916B6-A10D-4045-BC2F-430865A0502C}" type="slidenum">
              <a:rPr lang="en-US" altLang="ja-JP"/>
              <a:pPr/>
              <a:t>20</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97564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98B8D-79E4-46DA-A5E9-71EFDE7D7885}" type="slidenum">
              <a:rPr lang="en-US" altLang="ja-JP"/>
              <a:pPr/>
              <a:t>22</a:t>
            </a:fld>
            <a:endParaRPr lang="en-US" altLang="ja-JP"/>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62940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A464029-08FB-4556-A412-207BB8959939}" type="slidenum">
              <a:rPr lang="en-US" altLang="ja-JP"/>
              <a:pPr/>
              <a:t>24</a:t>
            </a:fld>
            <a:endParaRPr lang="en-US" altLang="ja-JP"/>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72211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A9F444-3AED-44C0-979E-F3179A6D3033}" type="slidenum">
              <a:rPr lang="en-US" altLang="ja-JP"/>
              <a:pPr/>
              <a:t>25</a:t>
            </a:fld>
            <a:endParaRPr lang="en-US" altLang="ja-JP"/>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385111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D30778E-2A4A-4989-ADCE-3EF9E7997189}" type="slidenum">
              <a:rPr lang="en-US" altLang="ja-JP">
                <a:latin typeface="Times New Roman" panose="02020603050405020304" pitchFamily="18" charset="0"/>
              </a:rPr>
              <a:pPr/>
              <a:t>26</a:t>
            </a:fld>
            <a:endParaRPr lang="en-US" altLang="ja-JP">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138865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D7F6D7-C76E-4152-9EF1-59A235207388}" type="slidenum">
              <a:rPr lang="en-US" altLang="ja-JP">
                <a:latin typeface="Times New Roman" panose="02020603050405020304" pitchFamily="18" charset="0"/>
              </a:rPr>
              <a:pPr/>
              <a:t>27</a:t>
            </a:fld>
            <a:endParaRPr lang="en-US" altLang="ja-JP">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178061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DF041F-EADD-41A2-AB68-893D4FAE15C1}" type="slidenum">
              <a:rPr lang="en-US" altLang="ja-JP">
                <a:latin typeface="Times New Roman" panose="02020603050405020304" pitchFamily="18" charset="0"/>
              </a:rPr>
              <a:pPr/>
              <a:t>28</a:t>
            </a:fld>
            <a:endParaRPr lang="en-US" altLang="ja-JP">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xfrm>
            <a:off x="939800" y="752475"/>
            <a:ext cx="4914900"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Text Box 3"/>
          <p:cNvSpPr>
            <a:spLocks noGrp="1" noChangeArrowheads="1"/>
          </p:cNvSpPr>
          <p:nvPr>
            <p:ph type="body" idx="1"/>
          </p:nvPr>
        </p:nvSpPr>
        <p:spPr bwMode="auto">
          <a:xfrm>
            <a:off x="1036070" y="4728477"/>
            <a:ext cx="4727165" cy="377639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絵の見方を変えると若い女性の後姿にも，老婆の横顔にも見える．どちらの見方が正しいか論争するのは無意味．不毛．無駄．お互いにそういう見方があると認めると，この絵に対する人々の行動の落しどころが見えてくる．例えば，どこに飾るとか，誰への贈り物にするとか，いくら値段をつけるとか．</a:t>
            </a:r>
          </a:p>
        </p:txBody>
      </p:sp>
    </p:spTree>
    <p:extLst>
      <p:ext uri="{BB962C8B-B14F-4D97-AF65-F5344CB8AC3E}">
        <p14:creationId xmlns:p14="http://schemas.microsoft.com/office/powerpoint/2010/main" val="3532580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D453B3B-0FA3-4B13-AE4E-0F8476457A94}" type="slidenum">
              <a:rPr lang="en-US" altLang="ja-JP"/>
              <a:pPr/>
              <a:t>29</a:t>
            </a:fld>
            <a:endParaRPr lang="en-US" altLang="ja-JP"/>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267318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697BF54-21AA-46E8-9A3A-3D23236A6535}" type="slidenum">
              <a:rPr lang="ja-JP" altLang="en-US"/>
              <a:pPr/>
              <a:t>3</a:t>
            </a:fld>
            <a:endParaRPr lang="ja-JP" altLang="en-US"/>
          </a:p>
        </p:txBody>
      </p:sp>
    </p:spTree>
    <p:extLst>
      <p:ext uri="{BB962C8B-B14F-4D97-AF65-F5344CB8AC3E}">
        <p14:creationId xmlns:p14="http://schemas.microsoft.com/office/powerpoint/2010/main" val="126424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8028" y="9432993"/>
            <a:ext cx="294487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fld id="{15A0C897-1495-4EBF-9DC2-34EDE32F3741}" type="slidenum">
              <a:rPr lang="en-US" altLang="ja-JP" sz="1200">
                <a:latin typeface="Arial" panose="020B0604020202020204" pitchFamily="34" charset="0"/>
              </a:rPr>
              <a:pPr algn="r" eaLnBrk="1" hangingPunct="1"/>
              <a:t>30</a:t>
            </a:fld>
            <a:endParaRPr lang="en-US" altLang="ja-JP" sz="120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301045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A43F24-CF52-4C79-81A4-E368AEB32A78}" type="slidenum">
              <a:rPr lang="ja-JP" altLang="en-US"/>
              <a:pPr/>
              <a:t>31</a:t>
            </a:fld>
            <a:endParaRPr lang="ja-JP" altLang="en-US"/>
          </a:p>
        </p:txBody>
      </p:sp>
    </p:spTree>
    <p:extLst>
      <p:ext uri="{BB962C8B-B14F-4D97-AF65-F5344CB8AC3E}">
        <p14:creationId xmlns:p14="http://schemas.microsoft.com/office/powerpoint/2010/main" val="218305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5E6519-9BAD-41F6-A7F1-D084BF9593CD}" type="slidenum">
              <a:rPr lang="en-US" altLang="ja-JP"/>
              <a:pPr/>
              <a:t>32</a:t>
            </a:fld>
            <a:endParaRPr lang="en-US" altLang="ja-JP"/>
          </a:p>
        </p:txBody>
      </p:sp>
      <p:sp>
        <p:nvSpPr>
          <p:cNvPr id="56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85122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853104-1668-462E-B3AC-E68869846906}" type="slidenum">
              <a:rPr lang="en-US" altLang="ja-JP"/>
              <a:pPr/>
              <a:t>33</a:t>
            </a:fld>
            <a:endParaRPr lang="en-US" altLang="ja-JP"/>
          </a:p>
        </p:txBody>
      </p:sp>
      <p:sp>
        <p:nvSpPr>
          <p:cNvPr id="58371"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1027"/>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179483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36</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Tree>
    <p:extLst>
      <p:ext uri="{BB962C8B-B14F-4D97-AF65-F5344CB8AC3E}">
        <p14:creationId xmlns:p14="http://schemas.microsoft.com/office/powerpoint/2010/main" val="411659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40</a:t>
            </a:fld>
            <a:endParaRPr kumimoji="1" lang="ja-JP" altLang="en-US"/>
          </a:p>
        </p:txBody>
      </p:sp>
    </p:spTree>
    <p:extLst>
      <p:ext uri="{BB962C8B-B14F-4D97-AF65-F5344CB8AC3E}">
        <p14:creationId xmlns:p14="http://schemas.microsoft.com/office/powerpoint/2010/main" val="1727895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78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0BCB1C2-811E-4391-AB1C-609E260E07E4}" type="slidenum">
              <a:rPr lang="ja-JP" altLang="en-US"/>
              <a:pPr/>
              <a:t>43</a:t>
            </a:fld>
            <a:endParaRPr lang="ja-JP" altLang="en-US"/>
          </a:p>
        </p:txBody>
      </p:sp>
    </p:spTree>
    <p:extLst>
      <p:ext uri="{BB962C8B-B14F-4D97-AF65-F5344CB8AC3E}">
        <p14:creationId xmlns:p14="http://schemas.microsoft.com/office/powerpoint/2010/main" val="325585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0EB1415-E093-46D6-8AB3-396AE4B203F7}" type="slidenum">
              <a:rPr lang="ja-JP" altLang="en-US"/>
              <a:pPr/>
              <a:t>44</a:t>
            </a:fld>
            <a:endParaRPr lang="ja-JP" altLang="en-US"/>
          </a:p>
        </p:txBody>
      </p:sp>
    </p:spTree>
    <p:extLst>
      <p:ext uri="{BB962C8B-B14F-4D97-AF65-F5344CB8AC3E}">
        <p14:creationId xmlns:p14="http://schemas.microsoft.com/office/powerpoint/2010/main" val="323134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45</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224126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762811-0116-43B7-B84D-B0A8677E83DE}" type="slidenum">
              <a:rPr lang="ja-JP" altLang="en-US"/>
              <a:pPr/>
              <a:t>47</a:t>
            </a:fld>
            <a:endParaRPr lang="ja-JP" altLang="en-US"/>
          </a:p>
        </p:txBody>
      </p:sp>
    </p:spTree>
    <p:extLst>
      <p:ext uri="{BB962C8B-B14F-4D97-AF65-F5344CB8AC3E}">
        <p14:creationId xmlns:p14="http://schemas.microsoft.com/office/powerpoint/2010/main" val="346429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EF5B3E-B242-4D49-A10F-70396767C707}" type="slidenum">
              <a:rPr lang="ja-JP" altLang="en-US"/>
              <a:pPr/>
              <a:t>6</a:t>
            </a:fld>
            <a:endParaRPr lang="ja-JP" altLang="en-US"/>
          </a:p>
        </p:txBody>
      </p:sp>
    </p:spTree>
    <p:extLst>
      <p:ext uri="{BB962C8B-B14F-4D97-AF65-F5344CB8AC3E}">
        <p14:creationId xmlns:p14="http://schemas.microsoft.com/office/powerpoint/2010/main" val="282500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9</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2241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A464029-08FB-4556-A412-207BB8959939}" type="slidenum">
              <a:rPr lang="en-US" altLang="ja-JP"/>
              <a:pPr/>
              <a:t>11</a:t>
            </a:fld>
            <a:endParaRPr lang="en-US" altLang="ja-JP"/>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72211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医師を続けるモチベーションを失いました</a:t>
            </a:r>
            <a:r>
              <a:rPr kumimoji="1" lang="en-US" altLang="ja-JP" sz="1200" b="1" i="0" kern="1200" dirty="0">
                <a:solidFill>
                  <a:schemeClr val="tx1"/>
                </a:solidFill>
                <a:effectLst/>
                <a:latin typeface="+mn-lt"/>
                <a:ea typeface="+mn-ea"/>
                <a:cs typeface="+mn-cs"/>
              </a:rPr>
              <a:t>】Vol.1</a:t>
            </a:r>
          </a:p>
          <a:p>
            <a:r>
              <a:rPr kumimoji="1" lang="en-US" altLang="ja-JP" sz="1200" b="0" i="0" kern="1200" dirty="0">
                <a:solidFill>
                  <a:schemeClr val="tx1"/>
                </a:solidFill>
                <a:effectLst/>
                <a:latin typeface="+mn-lt"/>
                <a:ea typeface="+mn-ea"/>
                <a:cs typeface="+mn-cs"/>
              </a:rPr>
              <a:t>U35 2019</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10</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日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金</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配信</a:t>
            </a:r>
            <a:r>
              <a:rPr kumimoji="1" lang="en-US" altLang="ja-JP" sz="1200" b="0" i="0" kern="1200" dirty="0">
                <a:solidFill>
                  <a:schemeClr val="tx1"/>
                </a:solidFill>
                <a:effectLst/>
                <a:latin typeface="+mn-lt"/>
                <a:ea typeface="+mn-ea"/>
                <a:cs typeface="+mn-cs"/>
              </a:rPr>
              <a:t>m3.com</a:t>
            </a:r>
            <a:r>
              <a:rPr kumimoji="1" lang="ja-JP" altLang="en-US" sz="1200" b="0" i="0" kern="1200" dirty="0">
                <a:solidFill>
                  <a:schemeClr val="tx1"/>
                </a:solidFill>
                <a:effectLst/>
                <a:latin typeface="+mn-lt"/>
                <a:ea typeface="+mn-ea"/>
                <a:cs typeface="+mn-cs"/>
              </a:rPr>
              <a:t>編集部「お悩み相談室」</a:t>
            </a:r>
            <a:endParaRPr lang="en-US" dirty="0">
              <a:hlinkClick r:id="rId3"/>
            </a:endParaRPr>
          </a:p>
          <a:p>
            <a:r>
              <a:rPr lang="en-US" dirty="0">
                <a:hlinkClick r:id="rId3"/>
              </a:rPr>
              <a:t>https://www.m3.com/news/general/700299</a:t>
            </a:r>
            <a:endParaRPr lang="en-US" dirty="0"/>
          </a:p>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12</a:t>
            </a:fld>
            <a:endParaRPr lang="ja-JP" altLang="en-US"/>
          </a:p>
        </p:txBody>
      </p:sp>
    </p:spTree>
    <p:extLst>
      <p:ext uri="{BB962C8B-B14F-4D97-AF65-F5344CB8AC3E}">
        <p14:creationId xmlns:p14="http://schemas.microsoft.com/office/powerpoint/2010/main" val="85233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14</a:t>
            </a:fld>
            <a:endParaRPr lang="ja-JP" altLang="en-US"/>
          </a:p>
        </p:txBody>
      </p:sp>
    </p:spTree>
    <p:extLst>
      <p:ext uri="{BB962C8B-B14F-4D97-AF65-F5344CB8AC3E}">
        <p14:creationId xmlns:p14="http://schemas.microsoft.com/office/powerpoint/2010/main" val="23535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15</a:t>
            </a:fld>
            <a:endParaRPr kumimoji="1" lang="ja-JP" altLang="en-US"/>
          </a:p>
        </p:txBody>
      </p:sp>
    </p:spTree>
    <p:extLst>
      <p:ext uri="{BB962C8B-B14F-4D97-AF65-F5344CB8AC3E}">
        <p14:creationId xmlns:p14="http://schemas.microsoft.com/office/powerpoint/2010/main" val="58231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16</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Tree>
    <p:extLst>
      <p:ext uri="{BB962C8B-B14F-4D97-AF65-F5344CB8AC3E}">
        <p14:creationId xmlns:p14="http://schemas.microsoft.com/office/powerpoint/2010/main" val="411659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3876BDC-2980-4C26-AD40-75EEF0981DE7}" type="datetimeFigureOut">
              <a:rPr lang="ja-JP" altLang="en-US"/>
              <a:pPr>
                <a:defRPr/>
              </a:pPr>
              <a:t>2025/6/24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C3FA7B5-291B-4B32-B014-13D540B76ADF}" type="slidenum">
              <a:rPr lang="ja-JP" altLang="en-US"/>
              <a:pPr/>
              <a:t>‹#›</a:t>
            </a:fld>
            <a:endParaRPr lang="ja-JP" altLang="en-US"/>
          </a:p>
        </p:txBody>
      </p:sp>
    </p:spTree>
    <p:extLst>
      <p:ext uri="{BB962C8B-B14F-4D97-AF65-F5344CB8AC3E}">
        <p14:creationId xmlns:p14="http://schemas.microsoft.com/office/powerpoint/2010/main" val="17280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6BD36FB-708F-41E9-8789-BC93AB5C39A6}" type="datetimeFigureOut">
              <a:rPr lang="ja-JP" altLang="en-US"/>
              <a:pPr>
                <a:defRPr/>
              </a:pPr>
              <a:t>2025/6/24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FF5944C-6BB4-4417-9F54-64776D9D69BA}" type="slidenum">
              <a:rPr lang="ja-JP" altLang="en-US"/>
              <a:pPr/>
              <a:t>‹#›</a:t>
            </a:fld>
            <a:endParaRPr lang="ja-JP" altLang="en-US"/>
          </a:p>
        </p:txBody>
      </p:sp>
    </p:spTree>
    <p:extLst>
      <p:ext uri="{BB962C8B-B14F-4D97-AF65-F5344CB8AC3E}">
        <p14:creationId xmlns:p14="http://schemas.microsoft.com/office/powerpoint/2010/main" val="22061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D4097A-26C0-40AC-9B5F-0F234CE37EAC}" type="datetimeFigureOut">
              <a:rPr lang="ja-JP" altLang="en-US"/>
              <a:pPr>
                <a:defRPr/>
              </a:pPr>
              <a:t>2025/6/24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5FE10BB5-E0A3-4033-A2D2-B6E0C6812FC4}" type="slidenum">
              <a:rPr lang="ja-JP" altLang="en-US"/>
              <a:pPr/>
              <a:t>‹#›</a:t>
            </a:fld>
            <a:endParaRPr lang="ja-JP" altLang="en-US"/>
          </a:p>
        </p:txBody>
      </p:sp>
    </p:spTree>
    <p:extLst>
      <p:ext uri="{BB962C8B-B14F-4D97-AF65-F5344CB8AC3E}">
        <p14:creationId xmlns:p14="http://schemas.microsoft.com/office/powerpoint/2010/main" val="359094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F8B7828-23C4-4546-B9CA-495017DC9891}" type="datetimeFigureOut">
              <a:rPr lang="ja-JP" altLang="en-US"/>
              <a:pPr>
                <a:defRPr/>
              </a:pPr>
              <a:t>2025/6/24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726C239A-9D3B-496A-A4A1-E896C311F54C}" type="slidenum">
              <a:rPr lang="ja-JP" altLang="en-US"/>
              <a:pPr/>
              <a:t>‹#›</a:t>
            </a:fld>
            <a:endParaRPr lang="ja-JP" altLang="en-US"/>
          </a:p>
        </p:txBody>
      </p:sp>
    </p:spTree>
    <p:extLst>
      <p:ext uri="{BB962C8B-B14F-4D97-AF65-F5344CB8AC3E}">
        <p14:creationId xmlns:p14="http://schemas.microsoft.com/office/powerpoint/2010/main" val="1129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D5D1E48-49C3-412D-A35C-4524226A79CC}" type="datetimeFigureOut">
              <a:rPr lang="ja-JP" altLang="en-US"/>
              <a:pPr>
                <a:defRPr/>
              </a:pPr>
              <a:t>2025/6/24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F43BC21-BA65-4833-8E81-F1DA580F0598}" type="slidenum">
              <a:rPr lang="ja-JP" altLang="en-US"/>
              <a:pPr/>
              <a:t>‹#›</a:t>
            </a:fld>
            <a:endParaRPr lang="ja-JP" altLang="en-US"/>
          </a:p>
        </p:txBody>
      </p:sp>
    </p:spTree>
    <p:extLst>
      <p:ext uri="{BB962C8B-B14F-4D97-AF65-F5344CB8AC3E}">
        <p14:creationId xmlns:p14="http://schemas.microsoft.com/office/powerpoint/2010/main" val="208997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8D5C842-9942-4630-82D5-9CD9E8A259AE}" type="datetimeFigureOut">
              <a:rPr lang="ja-JP" altLang="en-US"/>
              <a:pPr>
                <a:defRPr/>
              </a:pPr>
              <a:t>2025/6/24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BED5A7F-EFFB-40DA-90A9-C43D40BCC1CA}" type="slidenum">
              <a:rPr lang="ja-JP" altLang="en-US"/>
              <a:pPr/>
              <a:t>‹#›</a:t>
            </a:fld>
            <a:endParaRPr lang="ja-JP" altLang="en-US"/>
          </a:p>
        </p:txBody>
      </p:sp>
    </p:spTree>
    <p:extLst>
      <p:ext uri="{BB962C8B-B14F-4D97-AF65-F5344CB8AC3E}">
        <p14:creationId xmlns:p14="http://schemas.microsoft.com/office/powerpoint/2010/main" val="25134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E6DB84F4-BDBE-41B5-A5B9-E32DC0358D57}" type="datetimeFigureOut">
              <a:rPr lang="ja-JP" altLang="en-US"/>
              <a:pPr>
                <a:defRPr/>
              </a:pPr>
              <a:t>2025/6/24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E98E7C91-0E79-46D8-BB0C-0129A3C77BBD}" type="slidenum">
              <a:rPr lang="ja-JP" altLang="en-US"/>
              <a:pPr/>
              <a:t>‹#›</a:t>
            </a:fld>
            <a:endParaRPr lang="ja-JP" altLang="en-US"/>
          </a:p>
        </p:txBody>
      </p:sp>
    </p:spTree>
    <p:extLst>
      <p:ext uri="{BB962C8B-B14F-4D97-AF65-F5344CB8AC3E}">
        <p14:creationId xmlns:p14="http://schemas.microsoft.com/office/powerpoint/2010/main" val="366686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1AC1ECD-39EA-4B81-A92C-8228F1E81945}" type="datetimeFigureOut">
              <a:rPr lang="ja-JP" altLang="en-US"/>
              <a:pPr>
                <a:defRPr/>
              </a:pPr>
              <a:t>2025/6/24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D02C7AFE-6445-4E9E-BCCC-F259494A8D2D}" type="slidenum">
              <a:rPr lang="ja-JP" altLang="en-US"/>
              <a:pPr/>
              <a:t>‹#›</a:t>
            </a:fld>
            <a:endParaRPr lang="ja-JP" altLang="en-US"/>
          </a:p>
        </p:txBody>
      </p:sp>
    </p:spTree>
    <p:extLst>
      <p:ext uri="{BB962C8B-B14F-4D97-AF65-F5344CB8AC3E}">
        <p14:creationId xmlns:p14="http://schemas.microsoft.com/office/powerpoint/2010/main" val="38820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C725D3C-A53F-425F-88DF-942F71FE197D}" type="datetimeFigureOut">
              <a:rPr lang="ja-JP" altLang="en-US"/>
              <a:pPr>
                <a:defRPr/>
              </a:pPr>
              <a:t>2025/6/24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32C2E2B-982D-4F41-9CE3-53189C31CEED}" type="slidenum">
              <a:rPr lang="ja-JP" altLang="en-US"/>
              <a:pPr/>
              <a:t>‹#›</a:t>
            </a:fld>
            <a:endParaRPr lang="ja-JP" altLang="en-US"/>
          </a:p>
        </p:txBody>
      </p:sp>
    </p:spTree>
    <p:extLst>
      <p:ext uri="{BB962C8B-B14F-4D97-AF65-F5344CB8AC3E}">
        <p14:creationId xmlns:p14="http://schemas.microsoft.com/office/powerpoint/2010/main" val="20457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BB1BC51-0276-42DE-BED6-960BBEDA652D}" type="datetimeFigureOut">
              <a:rPr lang="ja-JP" altLang="en-US"/>
              <a:pPr>
                <a:defRPr/>
              </a:pPr>
              <a:t>2025/6/24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233BF11-76FA-4155-A6D4-05949846A97D}" type="slidenum">
              <a:rPr lang="ja-JP" altLang="en-US"/>
              <a:pPr/>
              <a:t>‹#›</a:t>
            </a:fld>
            <a:endParaRPr lang="ja-JP" altLang="en-US"/>
          </a:p>
        </p:txBody>
      </p:sp>
    </p:spTree>
    <p:extLst>
      <p:ext uri="{BB962C8B-B14F-4D97-AF65-F5344CB8AC3E}">
        <p14:creationId xmlns:p14="http://schemas.microsoft.com/office/powerpoint/2010/main" val="350761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0A19C6-2617-4AB9-A7AB-8CB2B2561922}" type="datetimeFigureOut">
              <a:rPr lang="ja-JP" altLang="en-US"/>
              <a:pPr>
                <a:defRPr/>
              </a:pPr>
              <a:t>2025/6/24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667175-8D09-4D03-9C7E-B837AE447199}" type="slidenum">
              <a:rPr lang="ja-JP" altLang="en-US"/>
              <a:pPr/>
              <a:t>‹#›</a:t>
            </a:fld>
            <a:endParaRPr lang="ja-JP" altLang="en-US"/>
          </a:p>
        </p:txBody>
      </p:sp>
    </p:spTree>
    <p:extLst>
      <p:ext uri="{BB962C8B-B14F-4D97-AF65-F5344CB8AC3E}">
        <p14:creationId xmlns:p14="http://schemas.microsoft.com/office/powerpoint/2010/main" val="151794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ea typeface="+mn-ea"/>
              </a:defRPr>
            </a:lvl1pPr>
          </a:lstStyle>
          <a:p>
            <a:pPr>
              <a:defRPr/>
            </a:pPr>
            <a:fld id="{0197D37F-D660-41EC-8534-158B75C228DC}" type="datetimeFigureOut">
              <a:rPr lang="ja-JP" altLang="en-US"/>
              <a:pPr>
                <a:defRPr/>
              </a:pPr>
              <a:t>2025/6/24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E91BDB3D-833F-4F0D-B5EA-1B031DFC4D9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quare.umin.ac.jp/massie-tmd/ppdmemoire.html" TargetMode="External"/><Relationship Id="rId3" Type="http://schemas.openxmlformats.org/officeDocument/2006/relationships/hyperlink" Target="http://square.umin.ac.jp/massie-tmd/" TargetMode="External"/><Relationship Id="rId7" Type="http://schemas.openxmlformats.org/officeDocument/2006/relationships/hyperlink" Target="http://square.umin.ac.jp/massie-tmd/yametaichiryo.html" TargetMode="External"/><Relationship Id="rId12" Type="http://schemas.openxmlformats.org/officeDocument/2006/relationships/hyperlink" Target="http://www.amazon.co.jp/dp/490333124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quare.umin.ac.jp/massie-tmd/docasacitizen.html" TargetMode="External"/><Relationship Id="rId11" Type="http://schemas.openxmlformats.org/officeDocument/2006/relationships/hyperlink" Target="http://www.amazon.co.jp/dp/4480059601" TargetMode="External"/><Relationship Id="rId5" Type="http://schemas.openxmlformats.org/officeDocument/2006/relationships/hyperlink" Target="http://square.umin.ac.jp/massie-tmd/mednijo.html" TargetMode="External"/><Relationship Id="rId10" Type="http://schemas.openxmlformats.org/officeDocument/2006/relationships/hyperlink" Target="https://medical.nikkeibp.co.jp/inc/all/blog/massie/" TargetMode="External"/><Relationship Id="rId4" Type="http://schemas.openxmlformats.org/officeDocument/2006/relationships/hyperlink" Target="https://square.umin.ac.jp/~massie-tmd/akitacovid19dema.html" TargetMode="External"/><Relationship Id="rId9" Type="http://schemas.openxmlformats.org/officeDocument/2006/relationships/hyperlink" Target="http://square.umin.ac.jp/massie-tmd/cbtmemo.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179512" y="115888"/>
            <a:ext cx="8712967" cy="1944960"/>
          </a:xfrm>
        </p:spPr>
        <p:txBody>
          <a:bodyPr/>
          <a:lstStyle/>
          <a:p>
            <a:pPr eaLnBrk="1" hangingPunct="1"/>
            <a:r>
              <a:rPr lang="ja-JP" altLang="en-US" sz="4800" dirty="0"/>
              <a:t>キャリアパス危機管理</a:t>
            </a:r>
            <a:br>
              <a:rPr lang="en-US" altLang="ja-JP" sz="4800" dirty="0"/>
            </a:br>
            <a:r>
              <a:rPr lang="ja-JP" altLang="en-US" dirty="0"/>
              <a:t>医学部では語られることのない文脈</a:t>
            </a:r>
          </a:p>
        </p:txBody>
      </p:sp>
      <p:sp>
        <p:nvSpPr>
          <p:cNvPr id="2051" name="サブタイトル 2"/>
          <p:cNvSpPr>
            <a:spLocks noGrp="1"/>
          </p:cNvSpPr>
          <p:nvPr>
            <p:ph type="subTitle" idx="1"/>
          </p:nvPr>
        </p:nvSpPr>
        <p:spPr>
          <a:xfrm>
            <a:off x="179512" y="5517232"/>
            <a:ext cx="7848600" cy="1152128"/>
          </a:xfrm>
        </p:spPr>
        <p:txBody>
          <a:bodyPr/>
          <a:lstStyle/>
          <a:p>
            <a:pPr algn="l" eaLnBrk="1" hangingPunct="1"/>
            <a:r>
              <a:rPr lang="ja-JP" altLang="en-US" sz="2800" dirty="0"/>
              <a:t>法務省・矯正局・矯正医官　池田正行</a:t>
            </a:r>
            <a:endParaRPr lang="en-US" altLang="ja-JP" sz="2800" dirty="0"/>
          </a:p>
          <a:p>
            <a:pPr algn="l" eaLnBrk="1" hangingPunct="1"/>
            <a:r>
              <a:rPr lang="ja-JP" altLang="en-US" sz="2800" dirty="0"/>
              <a:t>（</a:t>
            </a:r>
            <a:r>
              <a:rPr lang="ja-JP" altLang="en-US" sz="2800" b="1" dirty="0"/>
              <a:t>高松刑務所医</a:t>
            </a:r>
            <a:r>
              <a:rPr lang="ja-JP" altLang="en-US" sz="2800" dirty="0"/>
              <a:t>務部・高松少年鑑別所医務課併任）</a:t>
            </a:r>
            <a:endParaRPr lang="en-US" altLang="ja-JP" sz="2800" dirty="0"/>
          </a:p>
        </p:txBody>
      </p:sp>
    </p:spTree>
    <p:extLst>
      <p:ext uri="{BB962C8B-B14F-4D97-AF65-F5344CB8AC3E}">
        <p14:creationId xmlns:p14="http://schemas.microsoft.com/office/powerpoint/2010/main" val="411702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2779" y="116632"/>
            <a:ext cx="8568952" cy="1426170"/>
          </a:xfrm>
        </p:spPr>
        <p:txBody>
          <a:bodyPr/>
          <a:lstStyle/>
          <a:p>
            <a:r>
              <a:rPr lang="en-US" dirty="0"/>
              <a:t>1982</a:t>
            </a:r>
            <a:r>
              <a:rPr lang="ja-JP" altLang="en-US" dirty="0"/>
              <a:t>年</a:t>
            </a:r>
            <a:r>
              <a:rPr lang="en-US" altLang="ja-JP" dirty="0"/>
              <a:t>5</a:t>
            </a:r>
            <a:r>
              <a:rPr lang="ja-JP" altLang="en-US" dirty="0"/>
              <a:t>月：某大学病院での</a:t>
            </a:r>
            <a:br>
              <a:rPr lang="en-US" altLang="ja-JP" dirty="0"/>
            </a:br>
            <a:r>
              <a:rPr lang="ja-JP" altLang="en-US" dirty="0"/>
              <a:t>研修医オリエンテーション冒頭</a:t>
            </a:r>
            <a:endParaRPr lang="en-US" dirty="0"/>
          </a:p>
        </p:txBody>
      </p:sp>
      <p:sp>
        <p:nvSpPr>
          <p:cNvPr id="5" name="テキスト ボックス 4"/>
          <p:cNvSpPr txBox="1"/>
          <p:nvPr/>
        </p:nvSpPr>
        <p:spPr>
          <a:xfrm>
            <a:off x="202779" y="1561604"/>
            <a:ext cx="8568952" cy="5016758"/>
          </a:xfrm>
          <a:prstGeom prst="rect">
            <a:avLst/>
          </a:prstGeom>
          <a:noFill/>
        </p:spPr>
        <p:txBody>
          <a:bodyPr wrap="square" rtlCol="0">
            <a:spAutoFit/>
          </a:bodyPr>
          <a:lstStyle/>
          <a:p>
            <a:r>
              <a:rPr lang="ja-JP" altLang="en-US" sz="3200" dirty="0">
                <a:solidFill>
                  <a:schemeClr val="bg1"/>
                </a:solidFill>
              </a:rPr>
              <a:t>君たちに今日真っ先にやってもらわなければならないのは</a:t>
            </a:r>
            <a:r>
              <a:rPr lang="ja-JP" altLang="en-US" sz="3200" dirty="0">
                <a:solidFill>
                  <a:srgbClr val="FFFF00"/>
                </a:solidFill>
              </a:rPr>
              <a:t>医賠責</a:t>
            </a:r>
            <a:r>
              <a:rPr lang="ja-JP" altLang="en-US" sz="3200" dirty="0">
                <a:solidFill>
                  <a:schemeClr val="bg1"/>
                </a:solidFill>
              </a:rPr>
              <a:t>に入ってもらうことです。</a:t>
            </a:r>
            <a:r>
              <a:rPr lang="ja-JP" altLang="en-US" sz="3200" dirty="0">
                <a:solidFill>
                  <a:srgbClr val="FFFF00"/>
                </a:solidFill>
              </a:rPr>
              <a:t>万が一のことがあれば病院が自分たちを守ってくれるなんてと思ったら大間違いです</a:t>
            </a:r>
            <a:r>
              <a:rPr lang="ja-JP" altLang="en-US" sz="3200" dirty="0">
                <a:solidFill>
                  <a:schemeClr val="bg1"/>
                </a:solidFill>
              </a:rPr>
              <a:t>。君たちの中には車を運転する人も多いでしょう。最低限みんな自賠責に入り、さらに任意の対人・対物保険にも入っているはずです。ましてや君たちは今日から医師を職業として患者さんに対して責任を持って診療を行うわけですから、不幸にも事故に遭った際には</a:t>
            </a:r>
            <a:r>
              <a:rPr lang="ja-JP" altLang="en-US" sz="3200" dirty="0">
                <a:solidFill>
                  <a:srgbClr val="FFFF00"/>
                </a:solidFill>
              </a:rPr>
              <a:t>自分の身は自分で守る覚悟</a:t>
            </a:r>
            <a:r>
              <a:rPr lang="ja-JP" altLang="en-US" sz="3200" dirty="0">
                <a:solidFill>
                  <a:schemeClr val="bg1"/>
                </a:solidFill>
              </a:rPr>
              <a:t>を持ってください。</a:t>
            </a:r>
            <a:endParaRPr lang="en-US" sz="3200" dirty="0">
              <a:solidFill>
                <a:schemeClr val="bg1"/>
              </a:solidFill>
            </a:endParaRPr>
          </a:p>
        </p:txBody>
      </p:sp>
    </p:spTree>
    <p:extLst>
      <p:ext uri="{BB962C8B-B14F-4D97-AF65-F5344CB8AC3E}">
        <p14:creationId xmlns:p14="http://schemas.microsoft.com/office/powerpoint/2010/main" val="362025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404813"/>
            <a:ext cx="8784976" cy="1368003"/>
          </a:xfrm>
        </p:spPr>
        <p:txBody>
          <a:bodyPr rtlCol="0">
            <a:normAutofit/>
          </a:bodyPr>
          <a:lstStyle/>
          <a:p>
            <a:pPr eaLnBrk="1" fontAlgn="auto" hangingPunct="1">
              <a:spcAft>
                <a:spcPts val="0"/>
              </a:spcAft>
              <a:defRPr/>
            </a:pPr>
            <a:r>
              <a:rPr lang="ja-JP" altLang="en-US" sz="4800" dirty="0">
                <a:solidFill>
                  <a:srgbClr val="FFFF00"/>
                </a:solidFill>
              </a:rPr>
              <a:t>先生はいいですね，若くて健康で</a:t>
            </a:r>
          </a:p>
        </p:txBody>
      </p:sp>
      <p:sp>
        <p:nvSpPr>
          <p:cNvPr id="4" name="Rectangle 3"/>
          <p:cNvSpPr txBox="1">
            <a:spLocks noChangeArrowheads="1"/>
          </p:cNvSpPr>
          <p:nvPr/>
        </p:nvSpPr>
        <p:spPr bwMode="auto">
          <a:xfrm>
            <a:off x="457200" y="4941888"/>
            <a:ext cx="7991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endParaRPr lang="ja-JP" altLang="en-US" sz="3600"/>
          </a:p>
        </p:txBody>
      </p:sp>
      <p:sp>
        <p:nvSpPr>
          <p:cNvPr id="5" name="Rectangle 3"/>
          <p:cNvSpPr txBox="1">
            <a:spLocks noChangeArrowheads="1"/>
          </p:cNvSpPr>
          <p:nvPr/>
        </p:nvSpPr>
        <p:spPr bwMode="auto">
          <a:xfrm>
            <a:off x="539750" y="3641649"/>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3600" dirty="0"/>
              <a:t>同情：ああはなりたくない</a:t>
            </a:r>
            <a:endParaRPr lang="en-US" altLang="ja-JP" sz="3600" dirty="0"/>
          </a:p>
          <a:p>
            <a:pPr algn="ctr" eaLnBrk="1" hangingPunct="1">
              <a:buFont typeface="Arial" panose="020B0604020202020204" pitchFamily="34" charset="0"/>
              <a:buNone/>
            </a:pPr>
            <a:r>
              <a:rPr lang="ja-JP" altLang="en-US" sz="3600" dirty="0"/>
              <a:t>共感：自分だったらどうするか？</a:t>
            </a:r>
          </a:p>
        </p:txBody>
      </p:sp>
      <p:sp>
        <p:nvSpPr>
          <p:cNvPr id="6" name="テキスト ボックス 5"/>
          <p:cNvSpPr txBox="1">
            <a:spLocks noChangeArrowheads="1"/>
          </p:cNvSpPr>
          <p:nvPr/>
        </p:nvSpPr>
        <p:spPr bwMode="auto">
          <a:xfrm>
            <a:off x="323019" y="5118024"/>
            <a:ext cx="8424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dirty="0"/>
              <a:t>43</a:t>
            </a:r>
            <a:r>
              <a:rPr lang="ja-JP" altLang="en-US" sz="4400" dirty="0"/>
              <a:t>年間耐えてきた私</a:t>
            </a:r>
            <a:endParaRPr lang="en-US" altLang="ja-JP" sz="4400" dirty="0"/>
          </a:p>
          <a:p>
            <a:pPr algn="ctr" eaLnBrk="1" hangingPunct="1">
              <a:spcBef>
                <a:spcPct val="0"/>
              </a:spcBef>
              <a:buFontTx/>
              <a:buNone/>
            </a:pPr>
            <a:r>
              <a:rPr lang="ja-JP" altLang="en-US" sz="4400" dirty="0"/>
              <a:t>同じ「視線」があなたを待っている</a:t>
            </a:r>
            <a:endParaRPr lang="en-US" altLang="ja-JP" sz="4400" dirty="0"/>
          </a:p>
        </p:txBody>
      </p:sp>
      <p:sp>
        <p:nvSpPr>
          <p:cNvPr id="2" name="テキスト ボックス 1"/>
          <p:cNvSpPr txBox="1"/>
          <p:nvPr/>
        </p:nvSpPr>
        <p:spPr>
          <a:xfrm>
            <a:off x="724940" y="2132856"/>
            <a:ext cx="7621091" cy="1323439"/>
          </a:xfrm>
          <a:prstGeom prst="rect">
            <a:avLst/>
          </a:prstGeom>
          <a:noFill/>
        </p:spPr>
        <p:txBody>
          <a:bodyPr wrap="square" rtlCol="0">
            <a:spAutoFit/>
          </a:bodyPr>
          <a:lstStyle/>
          <a:p>
            <a:pPr algn="ctr" eaLnBrk="1" hangingPunct="1"/>
            <a:r>
              <a:rPr lang="ja-JP" altLang="en-US" sz="4000" dirty="0">
                <a:solidFill>
                  <a:schemeClr val="bg1"/>
                </a:solidFill>
              </a:rPr>
              <a:t>（あなたは私に同情するばかりで、共感することができない）</a:t>
            </a:r>
            <a:endParaRPr lang="en-US" altLang="ja-JP" sz="4000" dirty="0">
              <a:solidFill>
                <a:schemeClr val="bg1"/>
              </a:solidFill>
            </a:endParaRPr>
          </a:p>
        </p:txBody>
      </p:sp>
    </p:spTree>
    <p:extLst>
      <p:ext uri="{BB962C8B-B14F-4D97-AF65-F5344CB8AC3E}">
        <p14:creationId xmlns:p14="http://schemas.microsoft.com/office/powerpoint/2010/main" val="6281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358" y="1412776"/>
            <a:ext cx="8766129" cy="5016758"/>
          </a:xfrm>
          <a:prstGeom prst="rect">
            <a:avLst/>
          </a:prstGeom>
          <a:noFill/>
        </p:spPr>
        <p:txBody>
          <a:bodyPr wrap="square" rtlCol="0">
            <a:spAutoFit/>
          </a:bodyPr>
          <a:lstStyle/>
          <a:p>
            <a:pPr algn="ctr"/>
            <a:r>
              <a:rPr lang="en-US" altLang="ja-JP" sz="3200" dirty="0">
                <a:solidFill>
                  <a:schemeClr val="bg1"/>
                </a:solidFill>
              </a:rPr>
              <a:t>【</a:t>
            </a:r>
            <a:r>
              <a:rPr lang="ja-JP" altLang="en-US" sz="3200" dirty="0">
                <a:solidFill>
                  <a:schemeClr val="bg1"/>
                </a:solidFill>
              </a:rPr>
              <a:t>相談者：卒後</a:t>
            </a:r>
            <a:r>
              <a:rPr lang="en-US" altLang="ja-JP" sz="3200" dirty="0">
                <a:solidFill>
                  <a:schemeClr val="bg1"/>
                </a:solidFill>
              </a:rPr>
              <a:t>2</a:t>
            </a:r>
            <a:r>
              <a:rPr lang="ja-JP" altLang="en-US" sz="3200" dirty="0">
                <a:solidFill>
                  <a:schemeClr val="bg1"/>
                </a:solidFill>
              </a:rPr>
              <a:t>年目／女性／大学病院勤務</a:t>
            </a:r>
            <a:r>
              <a:rPr lang="en-US" altLang="ja-JP" sz="3200" dirty="0">
                <a:solidFill>
                  <a:schemeClr val="bg1"/>
                </a:solidFill>
              </a:rPr>
              <a:t>】</a:t>
            </a:r>
          </a:p>
          <a:p>
            <a:r>
              <a:rPr lang="ja-JP" altLang="en-US" sz="3200" dirty="0">
                <a:solidFill>
                  <a:schemeClr val="bg1"/>
                </a:solidFill>
              </a:rPr>
              <a:t>　研修医</a:t>
            </a:r>
            <a:r>
              <a:rPr lang="en-US" altLang="ja-JP" sz="3200" dirty="0">
                <a:solidFill>
                  <a:schemeClr val="bg1"/>
                </a:solidFill>
              </a:rPr>
              <a:t>2</a:t>
            </a:r>
            <a:r>
              <a:rPr lang="ja-JP" altLang="en-US" sz="3200" dirty="0">
                <a:solidFill>
                  <a:schemeClr val="bg1"/>
                </a:solidFill>
              </a:rPr>
              <a:t>年目です。次年度の入局先も決定し、毎日淡々と業務に励んでいます。ここ</a:t>
            </a:r>
            <a:r>
              <a:rPr lang="en-US" altLang="ja-JP" sz="3200" dirty="0">
                <a:solidFill>
                  <a:schemeClr val="bg1"/>
                </a:solidFill>
              </a:rPr>
              <a:t>1</a:t>
            </a:r>
            <a:r>
              <a:rPr lang="ja-JP" altLang="en-US" sz="3200" dirty="0">
                <a:solidFill>
                  <a:schemeClr val="bg1"/>
                </a:solidFill>
              </a:rPr>
              <a:t>年、なぜ自分が医師を志したのかが分からなくなってきました。医学部受験での面接では「人の役に立つ職業に就きたかったから、病に苦しんでいる人たちの支えとなり助けたいと思ったから」とありきたりな志望を述べましたが、</a:t>
            </a:r>
            <a:r>
              <a:rPr lang="ja-JP" altLang="en-US" sz="3200" dirty="0">
                <a:solidFill>
                  <a:srgbClr val="FFFF00"/>
                </a:solidFill>
              </a:rPr>
              <a:t>必ずしも医師という職業でなくても人の役に立つことは幾らでもできるはずだと思います。</a:t>
            </a:r>
            <a:r>
              <a:rPr lang="ja-JP" altLang="en-US" sz="3200" dirty="0">
                <a:solidFill>
                  <a:schemeClr val="bg1"/>
                </a:solidFill>
              </a:rPr>
              <a:t>（続）</a:t>
            </a:r>
          </a:p>
        </p:txBody>
      </p:sp>
      <p:sp>
        <p:nvSpPr>
          <p:cNvPr id="3" name="タイトル 2"/>
          <p:cNvSpPr>
            <a:spLocks noGrp="1"/>
          </p:cNvSpPr>
          <p:nvPr>
            <p:ph type="title"/>
          </p:nvPr>
        </p:nvSpPr>
        <p:spPr>
          <a:xfrm>
            <a:off x="466622" y="167968"/>
            <a:ext cx="8229600" cy="1143000"/>
          </a:xfrm>
        </p:spPr>
        <p:txBody>
          <a:bodyPr/>
          <a:lstStyle/>
          <a:p>
            <a:r>
              <a:rPr kumimoji="1" lang="ja-JP" altLang="en-US" dirty="0"/>
              <a:t>明日は我が身？</a:t>
            </a:r>
          </a:p>
        </p:txBody>
      </p:sp>
      <p:grpSp>
        <p:nvGrpSpPr>
          <p:cNvPr id="7" name="グループ化 6"/>
          <p:cNvGrpSpPr/>
          <p:nvPr/>
        </p:nvGrpSpPr>
        <p:grpSpPr>
          <a:xfrm>
            <a:off x="5904147" y="404664"/>
            <a:ext cx="576064" cy="576064"/>
            <a:chOff x="5904147" y="404664"/>
            <a:chExt cx="576064" cy="576064"/>
          </a:xfrm>
        </p:grpSpPr>
        <p:cxnSp>
          <p:nvCxnSpPr>
            <p:cNvPr id="5" name="直線コネクタ 4"/>
            <p:cNvCxnSpPr/>
            <p:nvPr/>
          </p:nvCxnSpPr>
          <p:spPr>
            <a:xfrm>
              <a:off x="5940152" y="404664"/>
              <a:ext cx="504056" cy="5760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rot="3600000">
              <a:off x="5940151" y="404664"/>
              <a:ext cx="504056" cy="5760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407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868" y="332656"/>
            <a:ext cx="8542603" cy="6063198"/>
          </a:xfrm>
          <a:prstGeom prst="rect">
            <a:avLst/>
          </a:prstGeom>
          <a:noFill/>
        </p:spPr>
        <p:txBody>
          <a:bodyPr wrap="square" rtlCol="0">
            <a:spAutoFit/>
          </a:bodyPr>
          <a:lstStyle/>
          <a:p>
            <a:r>
              <a:rPr lang="ja-JP" altLang="en-US" sz="2800" dirty="0">
                <a:solidFill>
                  <a:schemeClr val="bg1"/>
                </a:solidFill>
              </a:rPr>
              <a:t>　研修医</a:t>
            </a:r>
            <a:r>
              <a:rPr lang="en-US" altLang="ja-JP" sz="2800" dirty="0">
                <a:solidFill>
                  <a:schemeClr val="bg1"/>
                </a:solidFill>
              </a:rPr>
              <a:t>1</a:t>
            </a:r>
            <a:r>
              <a:rPr lang="ja-JP" altLang="en-US" sz="2800" dirty="0">
                <a:solidFill>
                  <a:schemeClr val="bg1"/>
                </a:solidFill>
              </a:rPr>
              <a:t>年目は、夢と希望に燃えて毎日がむしゃらに頑張ってきたつもりです。その日々の中では、うれしく励みになったことよりも</a:t>
            </a:r>
            <a:r>
              <a:rPr lang="ja-JP" altLang="en-US" sz="2800" dirty="0">
                <a:solidFill>
                  <a:srgbClr val="FFFF00"/>
                </a:solidFill>
              </a:rPr>
              <a:t>辛く悲しいことの方が断然多く、この</a:t>
            </a:r>
            <a:r>
              <a:rPr lang="en-US" altLang="ja-JP" sz="2800" dirty="0">
                <a:solidFill>
                  <a:srgbClr val="FFFF00"/>
                </a:solidFill>
              </a:rPr>
              <a:t>1</a:t>
            </a:r>
            <a:r>
              <a:rPr lang="ja-JP" altLang="en-US" sz="2800" dirty="0">
                <a:solidFill>
                  <a:srgbClr val="FFFF00"/>
                </a:solidFill>
              </a:rPr>
              <a:t>年で感情を失い</a:t>
            </a:r>
            <a:r>
              <a:rPr lang="ja-JP" altLang="en-US" sz="2800" dirty="0">
                <a:solidFill>
                  <a:schemeClr val="bg1"/>
                </a:solidFill>
              </a:rPr>
              <a:t>、希望も夢も消え失せました。</a:t>
            </a:r>
            <a:endParaRPr lang="en-US" altLang="ja-JP" sz="2800" dirty="0">
              <a:solidFill>
                <a:schemeClr val="bg1"/>
              </a:solidFill>
            </a:endParaRPr>
          </a:p>
          <a:p>
            <a:r>
              <a:rPr lang="ja-JP" altLang="en-US" sz="2800" dirty="0">
                <a:solidFill>
                  <a:schemeClr val="bg1"/>
                </a:solidFill>
              </a:rPr>
              <a:t>今は責任感だけで</a:t>
            </a:r>
            <a:r>
              <a:rPr lang="ja-JP" altLang="en-US" sz="2800" dirty="0">
                <a:solidFill>
                  <a:srgbClr val="FF0000"/>
                </a:solidFill>
              </a:rPr>
              <a:t>毎日休まず出勤し、仕事自体も滞りなく、上級医の先生方からも仕事ぶりに評価をいただいています</a:t>
            </a:r>
            <a:r>
              <a:rPr lang="ja-JP" altLang="en-US" sz="2800" dirty="0">
                <a:solidFill>
                  <a:schemeClr val="bg1"/>
                </a:solidFill>
              </a:rPr>
              <a:t>。その一方で、</a:t>
            </a:r>
            <a:r>
              <a:rPr lang="ja-JP" altLang="en-US" sz="2800" dirty="0">
                <a:solidFill>
                  <a:srgbClr val="FF0000"/>
                </a:solidFill>
              </a:rPr>
              <a:t>実はこんなに意欲のない人間が医師として患者さんの前に立っている</a:t>
            </a:r>
            <a:r>
              <a:rPr lang="ja-JP" altLang="en-US" sz="2800" dirty="0" err="1">
                <a:solidFill>
                  <a:srgbClr val="FF0000"/>
                </a:solidFill>
              </a:rPr>
              <a:t>だ</a:t>
            </a:r>
            <a:r>
              <a:rPr lang="ja-JP" altLang="en-US" sz="2800" dirty="0">
                <a:solidFill>
                  <a:srgbClr val="FF0000"/>
                </a:solidFill>
              </a:rPr>
              <a:t>なんて、申し訳ない気持ちでいっぱいです</a:t>
            </a:r>
            <a:r>
              <a:rPr lang="ja-JP" altLang="en-US" sz="2800" dirty="0">
                <a:solidFill>
                  <a:schemeClr val="bg1"/>
                </a:solidFill>
              </a:rPr>
              <a:t>。思い切って医師を辞めようかとも思いましたが、医療関係でない親の反対を押し切ってこの世界に入っただけに、</a:t>
            </a:r>
            <a:r>
              <a:rPr lang="ja-JP" altLang="en-US" sz="2800" dirty="0">
                <a:solidFill>
                  <a:srgbClr val="FF0000"/>
                </a:solidFill>
              </a:rPr>
              <a:t>辞める勇気も出ず</a:t>
            </a:r>
            <a:r>
              <a:rPr lang="ja-JP" altLang="en-US" sz="2800" dirty="0">
                <a:solidFill>
                  <a:schemeClr val="bg1"/>
                </a:solidFill>
              </a:rPr>
              <a:t>、まさに中途半端です。医師を続けるモチベーションはどのように持てば良いでしょうか。</a:t>
            </a:r>
            <a:endParaRPr lang="en-US" altLang="ja-JP" sz="2800" dirty="0">
              <a:solidFill>
                <a:schemeClr val="bg1"/>
              </a:solidFill>
            </a:endParaRPr>
          </a:p>
          <a:p>
            <a:r>
              <a:rPr lang="ja-JP" altLang="en-US" sz="2400" dirty="0">
                <a:solidFill>
                  <a:schemeClr val="bg1"/>
                </a:solidFill>
              </a:rPr>
              <a:t>（</a:t>
            </a:r>
            <a:r>
              <a:rPr lang="en-US" altLang="ja-JP" sz="2400" dirty="0">
                <a:solidFill>
                  <a:schemeClr val="bg1"/>
                </a:solidFill>
              </a:rPr>
              <a:t>2019</a:t>
            </a:r>
            <a:r>
              <a:rPr lang="ja-JP" altLang="en-US" sz="2400" dirty="0">
                <a:solidFill>
                  <a:schemeClr val="bg1"/>
                </a:solidFill>
              </a:rPr>
              <a:t>年</a:t>
            </a:r>
            <a:r>
              <a:rPr lang="en-US" altLang="ja-JP" sz="2400" dirty="0">
                <a:solidFill>
                  <a:schemeClr val="bg1"/>
                </a:solidFill>
              </a:rPr>
              <a:t>10</a:t>
            </a:r>
            <a:r>
              <a:rPr lang="ja-JP" altLang="en-US" sz="2400" dirty="0">
                <a:solidFill>
                  <a:schemeClr val="bg1"/>
                </a:solidFill>
              </a:rPr>
              <a:t>月</a:t>
            </a:r>
            <a:r>
              <a:rPr lang="en-US" altLang="ja-JP" sz="2400" dirty="0">
                <a:solidFill>
                  <a:schemeClr val="bg1"/>
                </a:solidFill>
              </a:rPr>
              <a:t>4</a:t>
            </a:r>
            <a:r>
              <a:rPr lang="ja-JP" altLang="en-US" sz="2400" dirty="0">
                <a:solidFill>
                  <a:schemeClr val="bg1"/>
                </a:solidFill>
              </a:rPr>
              <a:t>日 </a:t>
            </a:r>
            <a:r>
              <a:rPr lang="en-US" altLang="ja-JP" sz="2400" dirty="0">
                <a:solidFill>
                  <a:schemeClr val="bg1"/>
                </a:solidFill>
              </a:rPr>
              <a:t>(</a:t>
            </a:r>
            <a:r>
              <a:rPr lang="ja-JP" altLang="en-US" sz="2400" dirty="0">
                <a:solidFill>
                  <a:schemeClr val="bg1"/>
                </a:solidFill>
              </a:rPr>
              <a:t>金</a:t>
            </a:r>
            <a:r>
              <a:rPr lang="en-US" altLang="ja-JP" sz="2400" dirty="0">
                <a:solidFill>
                  <a:schemeClr val="bg1"/>
                </a:solidFill>
              </a:rPr>
              <a:t>)</a:t>
            </a:r>
            <a:r>
              <a:rPr lang="ja-JP" altLang="en-US" sz="2400" dirty="0">
                <a:solidFill>
                  <a:schemeClr val="bg1"/>
                </a:solidFill>
              </a:rPr>
              <a:t>配信</a:t>
            </a:r>
            <a:r>
              <a:rPr lang="en-US" altLang="ja-JP" sz="2400" dirty="0">
                <a:solidFill>
                  <a:schemeClr val="bg1"/>
                </a:solidFill>
              </a:rPr>
              <a:t>m3.com</a:t>
            </a:r>
            <a:r>
              <a:rPr lang="ja-JP" altLang="en-US" sz="2400" dirty="0">
                <a:solidFill>
                  <a:schemeClr val="bg1"/>
                </a:solidFill>
              </a:rPr>
              <a:t>編集部「お悩み相談室」）</a:t>
            </a:r>
            <a:endParaRPr lang="en-US" altLang="ja-JP" sz="2400" dirty="0">
              <a:solidFill>
                <a:schemeClr val="bg1"/>
              </a:solidFill>
            </a:endParaRPr>
          </a:p>
        </p:txBody>
      </p:sp>
    </p:spTree>
    <p:extLst>
      <p:ext uri="{BB962C8B-B14F-4D97-AF65-F5344CB8AC3E}">
        <p14:creationId xmlns:p14="http://schemas.microsoft.com/office/powerpoint/2010/main" val="315873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60648"/>
            <a:ext cx="8280920" cy="6370975"/>
          </a:xfrm>
          <a:prstGeom prst="rect">
            <a:avLst/>
          </a:prstGeom>
          <a:noFill/>
        </p:spPr>
        <p:txBody>
          <a:bodyPr wrap="square" rtlCol="0">
            <a:spAutoFit/>
          </a:bodyPr>
          <a:lstStyle/>
          <a:p>
            <a:r>
              <a:rPr lang="ja-JP" altLang="en-US" sz="2400" dirty="0">
                <a:solidFill>
                  <a:schemeClr val="bg1"/>
                </a:solidFill>
              </a:rPr>
              <a:t>幼いころから，私は重症の引きこもり愛好症でした（と一応過去形にしておきます）。母親は，果たしてこの子はまともな社会生活が営めるのだろうかと，ひどく心配したものでした。将来は内閣府の奥まった一室に引きこもって世論操作の仕事がしたいと思っていたぐらいなので，自分が医者に向いていないことはわ かっていました。ご多分に漏れず趣味はゲームで，一番得意だったのが，</a:t>
            </a:r>
            <a:r>
              <a:rPr lang="ja-JP" altLang="en-US" sz="2400" dirty="0">
                <a:solidFill>
                  <a:srgbClr val="FFFF00"/>
                </a:solidFill>
              </a:rPr>
              <a:t>苦手科目克服ゲームで偏差値を上げること</a:t>
            </a:r>
            <a:r>
              <a:rPr lang="ja-JP" altLang="en-US" sz="2400" dirty="0">
                <a:solidFill>
                  <a:schemeClr val="bg1"/>
                </a:solidFill>
              </a:rPr>
              <a:t>でした。ですから，医学部に合格したときは 大喜びでした。医者になる過程で引きこもり愛好症が克服できる。キャリアをおもちゃにした弱点克服ゲーム上級編へ進めると思ったからです。 </a:t>
            </a:r>
          </a:p>
          <a:p>
            <a:endParaRPr lang="ja-JP" altLang="en-US" sz="2400" dirty="0">
              <a:solidFill>
                <a:schemeClr val="bg1"/>
              </a:solidFill>
            </a:endParaRPr>
          </a:p>
          <a:p>
            <a:r>
              <a:rPr lang="ja-JP" altLang="en-US" sz="2400" dirty="0">
                <a:solidFill>
                  <a:schemeClr val="bg1"/>
                </a:solidFill>
              </a:rPr>
              <a:t>　何しろ，筋金入りの引きこもり愛好症です。現場へ出るようになってからも，毎日毎日， 「精進しろ」「勉強が足りない」と，</a:t>
            </a:r>
            <a:r>
              <a:rPr lang="ja-JP" altLang="en-US" sz="2400" dirty="0">
                <a:solidFill>
                  <a:srgbClr val="FFFF00"/>
                </a:solidFill>
              </a:rPr>
              <a:t>私の中に棲む審査官</a:t>
            </a:r>
            <a:r>
              <a:rPr lang="ja-JP" altLang="en-US" sz="2400" dirty="0">
                <a:solidFill>
                  <a:schemeClr val="bg1"/>
                </a:solidFill>
              </a:rPr>
              <a:t>が，私を責め続けました。そして，いつも最後に出てくる，あの決まり文句。「医者が自分の天職だと 思えないのだったら，医者なんか辞めちまえ！」。彼のそんな暴言が，当初はひどくこたえました。何度辞めようと思ったことか。</a:t>
            </a:r>
          </a:p>
        </p:txBody>
      </p:sp>
    </p:spTree>
    <p:extLst>
      <p:ext uri="{BB962C8B-B14F-4D97-AF65-F5344CB8AC3E}">
        <p14:creationId xmlns:p14="http://schemas.microsoft.com/office/powerpoint/2010/main" val="25992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WS000001.JPG"/>
          <p:cNvPicPr>
            <a:picLocks noChangeAspect="1"/>
          </p:cNvPicPr>
          <p:nvPr/>
        </p:nvPicPr>
        <p:blipFill>
          <a:blip r:embed="rId3" cstate="print"/>
          <a:stretch>
            <a:fillRect/>
          </a:stretch>
        </p:blipFill>
        <p:spPr>
          <a:xfrm>
            <a:off x="776287" y="128587"/>
            <a:ext cx="7591425" cy="6600825"/>
          </a:xfrm>
          <a:prstGeom prst="rect">
            <a:avLst/>
          </a:prstGeom>
        </p:spPr>
      </p:pic>
      <p:sp>
        <p:nvSpPr>
          <p:cNvPr id="6" name="テキスト ボックス 5"/>
          <p:cNvSpPr txBox="1"/>
          <p:nvPr/>
        </p:nvSpPr>
        <p:spPr>
          <a:xfrm>
            <a:off x="4119409" y="1092806"/>
            <a:ext cx="4068743" cy="338554"/>
          </a:xfrm>
          <a:prstGeom prst="rect">
            <a:avLst/>
          </a:prstGeom>
          <a:noFill/>
        </p:spPr>
        <p:txBody>
          <a:bodyPr wrap="none" rtlCol="0">
            <a:spAutoFit/>
          </a:bodyPr>
          <a:lstStyle/>
          <a:p>
            <a:r>
              <a:rPr kumimoji="1" lang="zh-CN" altLang="en-US" sz="1600" b="1" dirty="0"/>
              <a:t>週刊医学界新聞</a:t>
            </a:r>
            <a:r>
              <a:rPr kumimoji="1" lang="en-US" altLang="zh-CN" sz="1600" b="1" dirty="0"/>
              <a:t>(</a:t>
            </a:r>
            <a:r>
              <a:rPr kumimoji="1" lang="zh-CN" altLang="en-US" sz="1600" b="1" dirty="0"/>
              <a:t>第</a:t>
            </a:r>
            <a:r>
              <a:rPr kumimoji="1" lang="en-US" altLang="zh-CN" sz="1600" b="1" dirty="0"/>
              <a:t>2911</a:t>
            </a:r>
            <a:r>
              <a:rPr kumimoji="1" lang="zh-CN" altLang="en-US" sz="1600" b="1" dirty="0"/>
              <a:t>号 </a:t>
            </a:r>
            <a:r>
              <a:rPr kumimoji="1" lang="en-US" altLang="zh-CN" sz="1600" b="1" dirty="0"/>
              <a:t>2011</a:t>
            </a:r>
            <a:r>
              <a:rPr kumimoji="1" lang="zh-CN" altLang="en-US" sz="1600" b="1" dirty="0"/>
              <a:t>年</a:t>
            </a:r>
            <a:r>
              <a:rPr kumimoji="1" lang="en-US" altLang="zh-CN" sz="1600" b="1" dirty="0"/>
              <a:t>01</a:t>
            </a:r>
            <a:r>
              <a:rPr kumimoji="1" lang="zh-CN" altLang="en-US" sz="1600" b="1" dirty="0"/>
              <a:t>月</a:t>
            </a:r>
            <a:r>
              <a:rPr kumimoji="1" lang="en-US" altLang="zh-CN" sz="1600" b="1" dirty="0"/>
              <a:t>10</a:t>
            </a:r>
            <a:r>
              <a:rPr kumimoji="1" lang="zh-CN" altLang="en-US" sz="1600" b="1" dirty="0"/>
              <a:t>日</a:t>
            </a:r>
            <a:r>
              <a:rPr kumimoji="1" lang="en-US" altLang="zh-CN" sz="1600" b="1" dirty="0"/>
              <a:t>)</a:t>
            </a:r>
            <a:endParaRPr kumimoji="1" lang="ja-JP" altLang="en-US" sz="1600" b="1" dirty="0"/>
          </a:p>
        </p:txBody>
      </p:sp>
    </p:spTree>
    <p:extLst>
      <p:ext uri="{BB962C8B-B14F-4D97-AF65-F5344CB8AC3E}">
        <p14:creationId xmlns:p14="http://schemas.microsoft.com/office/powerpoint/2010/main" val="164981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16632"/>
            <a:ext cx="8623622" cy="1152127"/>
          </a:xfrm>
        </p:spPr>
        <p:txBody>
          <a:bodyPr>
            <a:normAutofit fontScale="90000"/>
          </a:bodyPr>
          <a:lstStyle/>
          <a:p>
            <a:pPr eaLnBrk="1" hangingPunct="1"/>
            <a:r>
              <a:rPr lang="ja-JP" altLang="en-US" sz="4000" dirty="0"/>
              <a:t>「思い通り」は一度も無かった、というより</a:t>
            </a:r>
            <a:br>
              <a:rPr lang="en-US" altLang="ja-JP" sz="4000" dirty="0"/>
            </a:br>
            <a:r>
              <a:rPr lang="ja-JP" altLang="en-US" sz="4000" dirty="0"/>
              <a:t>「思い」なんて贅沢は言っていられなかった</a:t>
            </a:r>
            <a:endParaRPr lang="en-US" altLang="ja-JP" sz="3100" dirty="0">
              <a:solidFill>
                <a:srgbClr val="FF0000"/>
              </a:solidFill>
            </a:endParaRPr>
          </a:p>
        </p:txBody>
      </p:sp>
      <p:sp>
        <p:nvSpPr>
          <p:cNvPr id="3075" name="Rectangle 1027"/>
          <p:cNvSpPr>
            <a:spLocks noGrp="1" noChangeArrowheads="1"/>
          </p:cNvSpPr>
          <p:nvPr>
            <p:ph type="body" idx="1"/>
          </p:nvPr>
        </p:nvSpPr>
        <p:spPr>
          <a:xfrm>
            <a:off x="107504" y="1412776"/>
            <a:ext cx="8767638" cy="5254252"/>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a:t>1976</a:t>
            </a:r>
            <a:r>
              <a:rPr lang="ja-JP" altLang="en-US" sz="2800" dirty="0"/>
              <a:t>：医学部入学：とにかく臨床をやりたくなかった</a:t>
            </a:r>
            <a:endParaRPr lang="en-US" altLang="ja-JP" sz="2800" dirty="0"/>
          </a:p>
          <a:p>
            <a:pPr eaLnBrk="1" fontAlgn="auto" hangingPunct="1">
              <a:lnSpc>
                <a:spcPct val="90000"/>
              </a:lnSpc>
              <a:spcAft>
                <a:spcPts val="0"/>
              </a:spcAft>
              <a:defRPr/>
            </a:pPr>
            <a:r>
              <a:rPr lang="en-US" altLang="ja-JP" sz="2800" dirty="0"/>
              <a:t>1982</a:t>
            </a:r>
            <a:r>
              <a:rPr lang="ja-JP" altLang="en-US" sz="2800" dirty="0"/>
              <a:t>：</a:t>
            </a:r>
            <a:r>
              <a:rPr lang="en-US" altLang="ja-JP" sz="2800" u="sng" dirty="0"/>
              <a:t>41</a:t>
            </a:r>
            <a:r>
              <a:rPr lang="ja-JP" altLang="en-US" sz="2800" u="sng" dirty="0"/>
              <a:t>年前！！諸般の事情</a:t>
            </a:r>
            <a:r>
              <a:rPr lang="ja-JP" altLang="en-US" sz="2800" dirty="0"/>
              <a:t>で卒後内科一般研修</a:t>
            </a:r>
            <a:r>
              <a:rPr lang="ja-JP" altLang="en-US" sz="2800" b="1" dirty="0">
                <a:solidFill>
                  <a:srgbClr val="FF0000"/>
                </a:solidFill>
              </a:rPr>
              <a:t>←</a:t>
            </a:r>
            <a:endParaRPr lang="ja-JP" altLang="en-US" sz="2800" dirty="0"/>
          </a:p>
          <a:p>
            <a:pPr eaLnBrk="1" fontAlgn="auto" hangingPunct="1">
              <a:lnSpc>
                <a:spcPct val="90000"/>
              </a:lnSpc>
              <a:spcAft>
                <a:spcPts val="0"/>
              </a:spcAft>
              <a:defRPr/>
            </a:pPr>
            <a:r>
              <a:rPr lang="en-US" altLang="ja-JP" sz="2800" dirty="0">
                <a:solidFill>
                  <a:schemeClr val="accent2">
                    <a:lumMod val="40000"/>
                    <a:lumOff val="60000"/>
                  </a:schemeClr>
                </a:solidFill>
              </a:rPr>
              <a:t>1984</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NTT</a:t>
            </a:r>
            <a:r>
              <a:rPr lang="ja-JP" altLang="en-US" sz="2800" dirty="0">
                <a:solidFill>
                  <a:schemeClr val="accent2">
                    <a:lumMod val="40000"/>
                    <a:lumOff val="60000"/>
                  </a:schemeClr>
                </a:solidFill>
              </a:rPr>
              <a:t>東日本関東病院（神経内科）</a:t>
            </a:r>
            <a:r>
              <a:rPr lang="ja-JP" altLang="en-US" sz="2800" b="1" dirty="0">
                <a:solidFill>
                  <a:srgbClr val="FF0000"/>
                </a:solidFill>
              </a:rPr>
              <a:t> ←</a:t>
            </a:r>
            <a:endParaRPr lang="en-US" altLang="ja-JP" sz="2800" dirty="0">
              <a:solidFill>
                <a:schemeClr val="accent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1986</a:t>
            </a:r>
            <a:r>
              <a:rPr lang="ja-JP" altLang="en-US" sz="2800" dirty="0">
                <a:solidFill>
                  <a:schemeClr val="accent3">
                    <a:lumMod val="60000"/>
                    <a:lumOff val="40000"/>
                  </a:schemeClr>
                </a:solidFill>
              </a:rPr>
              <a:t>：国立精神神経センター研究所（神経科学）</a:t>
            </a:r>
            <a:endParaRPr lang="ja-JP" altLang="en-US" sz="2800" b="1" dirty="0">
              <a:solidFill>
                <a:srgbClr val="FF00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1988</a:t>
            </a:r>
            <a:r>
              <a:rPr lang="ja-JP" altLang="en-US" sz="2800" dirty="0">
                <a:solidFill>
                  <a:schemeClr val="accent2">
                    <a:lumMod val="40000"/>
                    <a:lumOff val="60000"/>
                  </a:schemeClr>
                </a:solidFill>
              </a:rPr>
              <a:t>：旭中央病院（神経内科）</a:t>
            </a:r>
            <a:r>
              <a:rPr lang="ja-JP" altLang="en-US" sz="2800" b="1" dirty="0">
                <a:solidFill>
                  <a:srgbClr val="FF0000"/>
                </a:solidFill>
              </a:rPr>
              <a:t> ←</a:t>
            </a:r>
            <a:endParaRPr lang="en-US" altLang="ja-JP" sz="2800" dirty="0">
              <a:solidFill>
                <a:schemeClr val="accent2">
                  <a:lumMod val="40000"/>
                  <a:lumOff val="60000"/>
                </a:schemeClr>
              </a:solidFill>
            </a:endParaRPr>
          </a:p>
          <a:p>
            <a:pPr>
              <a:lnSpc>
                <a:spcPct val="90000"/>
              </a:lnSpc>
              <a:defRPr/>
            </a:pPr>
            <a:r>
              <a:rPr lang="en-US" altLang="ja-JP" sz="2800" dirty="0">
                <a:solidFill>
                  <a:schemeClr val="accent3">
                    <a:lumMod val="60000"/>
                    <a:lumOff val="40000"/>
                  </a:schemeClr>
                </a:solidFill>
              </a:rPr>
              <a:t>1990</a:t>
            </a:r>
            <a:r>
              <a:rPr lang="ja-JP" altLang="en-US" sz="2800" dirty="0">
                <a:solidFill>
                  <a:schemeClr val="accent3">
                    <a:lumMod val="60000"/>
                    <a:lumOff val="40000"/>
                  </a:schemeClr>
                </a:solidFill>
              </a:rPr>
              <a:t>：グラスゴー大学（スコットランド旅行、神経科学）</a:t>
            </a:r>
            <a:endParaRPr lang="en-US" altLang="ja-JP" sz="2800" dirty="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1992</a:t>
            </a:r>
            <a:r>
              <a:rPr lang="ja-JP" altLang="en-US" sz="2800" dirty="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a:solidFill>
                  <a:srgbClr val="FFFF00"/>
                </a:solidFill>
              </a:rPr>
              <a:t>1993</a:t>
            </a:r>
            <a:r>
              <a:rPr lang="ja-JP" altLang="en-US" sz="2800" dirty="0">
                <a:solidFill>
                  <a:srgbClr val="FFFF00"/>
                </a:solidFill>
              </a:rPr>
              <a:t>：埼玉県立嵐山郷（知的障害・自閉症、総合診療）</a:t>
            </a: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：国立犀潟病院（自閉症・精神疾患、食の安全評論）</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：厚生労働省（レギュラトリーサイエンス、臨床研究）</a:t>
            </a:r>
          </a:p>
          <a:p>
            <a:pPr eaLnBrk="1" fontAlgn="auto" hangingPunct="1">
              <a:lnSpc>
                <a:spcPct val="90000"/>
              </a:lnSpc>
              <a:spcAft>
                <a:spcPts val="0"/>
              </a:spcAft>
              <a:buFont typeface="Arial" pitchFamily="34" charset="0"/>
              <a:buChar char="•"/>
              <a:defRPr/>
            </a:pPr>
            <a:r>
              <a:rPr lang="en-US" altLang="ja-JP" sz="2800" dirty="0">
                <a:solidFill>
                  <a:srgbClr val="FFFF00"/>
                </a:solidFill>
              </a:rPr>
              <a:t>2007</a:t>
            </a:r>
            <a:r>
              <a:rPr lang="ja-JP" altLang="en-US" sz="2800" dirty="0">
                <a:solidFill>
                  <a:srgbClr val="FFFF00"/>
                </a:solidFill>
              </a:rPr>
              <a:t>：国立秩父学園（発達障害、医学教育、医療面接）</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：長崎大学（大学教授、製薬医学、薬事評論）</a:t>
            </a:r>
            <a:endParaRPr lang="en-US" altLang="ja-JP" sz="2800" b="1" dirty="0">
              <a:solidFill>
                <a:srgbClr val="FF0000"/>
              </a:solidFill>
            </a:endParaRP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：法務省（医療法務コンサルタント）</a:t>
            </a:r>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16</a:t>
            </a:fld>
            <a:endParaRPr lang="ja-JP" altLang="en-US" sz="1600">
              <a:latin typeface="Times New Roman" pitchFamily="18" charset="0"/>
              <a:ea typeface="ＭＳ Ｐゴシック" charset="-128"/>
            </a:endParaRPr>
          </a:p>
        </p:txBody>
      </p:sp>
      <p:sp>
        <p:nvSpPr>
          <p:cNvPr id="2" name="テキスト ボックス 1"/>
          <p:cNvSpPr txBox="1"/>
          <p:nvPr/>
        </p:nvSpPr>
        <p:spPr>
          <a:xfrm>
            <a:off x="8316997" y="1628800"/>
            <a:ext cx="677108" cy="4800353"/>
          </a:xfrm>
          <a:prstGeom prst="rect">
            <a:avLst/>
          </a:prstGeom>
          <a:noFill/>
        </p:spPr>
        <p:txBody>
          <a:bodyPr vert="eaVert" wrap="none" rtlCol="0">
            <a:spAutoFit/>
          </a:bodyPr>
          <a:lstStyle/>
          <a:p>
            <a:r>
              <a:rPr lang="ja-JP" altLang="en-US" sz="3200" dirty="0">
                <a:solidFill>
                  <a:srgbClr val="FF0000"/>
                </a:solidFill>
              </a:rPr>
              <a:t>生き残るだけで必死だった</a:t>
            </a:r>
            <a:endParaRPr lang="en-GB" sz="3200" dirty="0">
              <a:solidFill>
                <a:srgbClr val="FF0000"/>
              </a:solidFill>
            </a:endParaRPr>
          </a:p>
        </p:txBody>
      </p:sp>
    </p:spTree>
    <p:extLst>
      <p:ext uri="{BB962C8B-B14F-4D97-AF65-F5344CB8AC3E}">
        <p14:creationId xmlns:p14="http://schemas.microsoft.com/office/powerpoint/2010/main" val="80925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キャリアパスなんてどこにある？</a:t>
            </a:r>
            <a:br>
              <a:rPr lang="en-US" altLang="ja-JP" dirty="0"/>
            </a:br>
            <a:r>
              <a:rPr lang="ja-JP" altLang="en-US" dirty="0"/>
              <a:t>ここではない何処かへ？</a:t>
            </a:r>
            <a:endParaRPr kumimoji="1" lang="ja-JP" altLang="en-US" dirty="0"/>
          </a:p>
        </p:txBody>
      </p:sp>
      <p:sp>
        <p:nvSpPr>
          <p:cNvPr id="3" name="コンテンツ プレースホルダー 2"/>
          <p:cNvSpPr>
            <a:spLocks noGrp="1"/>
          </p:cNvSpPr>
          <p:nvPr>
            <p:ph idx="1"/>
          </p:nvPr>
        </p:nvSpPr>
        <p:spPr>
          <a:xfrm>
            <a:off x="467544" y="2060849"/>
            <a:ext cx="8229600" cy="3816424"/>
          </a:xfrm>
        </p:spPr>
        <p:txBody>
          <a:bodyPr/>
          <a:lstStyle/>
          <a:p>
            <a:r>
              <a:rPr kumimoji="1" lang="ja-JP" altLang="en-US" sz="4000" dirty="0"/>
              <a:t>医者の「やりがい」？？？</a:t>
            </a:r>
            <a:endParaRPr kumimoji="1" lang="en-US" altLang="ja-JP" sz="4000" dirty="0"/>
          </a:p>
          <a:p>
            <a:r>
              <a:rPr lang="ja-JP" altLang="en-US" sz="4000" dirty="0">
                <a:solidFill>
                  <a:srgbClr val="FFFF00"/>
                </a:solidFill>
              </a:rPr>
              <a:t>名医原理主義が生む自己攻撃性</a:t>
            </a:r>
            <a:endParaRPr lang="en-US" altLang="ja-JP" sz="4000" dirty="0">
              <a:solidFill>
                <a:srgbClr val="FFFF00"/>
              </a:solidFill>
            </a:endParaRPr>
          </a:p>
          <a:p>
            <a:r>
              <a:rPr lang="ja-JP" altLang="en-US" sz="4000" dirty="0"/>
              <a:t>患者からも攻撃される</a:t>
            </a:r>
            <a:endParaRPr lang="en-US" altLang="ja-JP" sz="4000" dirty="0"/>
          </a:p>
          <a:p>
            <a:r>
              <a:rPr lang="ja-JP" altLang="en-US" sz="4000" dirty="0"/>
              <a:t>正解依存症とキャリアパス</a:t>
            </a:r>
            <a:endParaRPr lang="en-US" altLang="ja-JP" sz="4000" dirty="0"/>
          </a:p>
          <a:p>
            <a:r>
              <a:rPr lang="ja-JP" altLang="en-US" sz="4000" dirty="0"/>
              <a:t>居場所を探し続けて</a:t>
            </a:r>
            <a:endParaRPr lang="en-US" altLang="ja-JP" sz="4000" dirty="0"/>
          </a:p>
        </p:txBody>
      </p:sp>
      <p:sp>
        <p:nvSpPr>
          <p:cNvPr id="4" name="テキスト ボックス 3"/>
          <p:cNvSpPr txBox="1"/>
          <p:nvPr/>
        </p:nvSpPr>
        <p:spPr>
          <a:xfrm>
            <a:off x="323528" y="6107304"/>
            <a:ext cx="8444941" cy="523220"/>
          </a:xfrm>
          <a:prstGeom prst="rect">
            <a:avLst/>
          </a:prstGeom>
          <a:noFill/>
        </p:spPr>
        <p:txBody>
          <a:bodyPr wrap="none" rtlCol="0">
            <a:spAutoFit/>
          </a:bodyPr>
          <a:lstStyle/>
          <a:p>
            <a:r>
              <a:rPr lang="ja-JP" altLang="en-US" sz="2800" dirty="0">
                <a:solidFill>
                  <a:schemeClr val="bg1"/>
                </a:solidFill>
              </a:rPr>
              <a:t>答えがあるわけじゃないことは知ってるつもりだけど・・・</a:t>
            </a:r>
            <a:endParaRPr lang="en-GB" sz="2800" dirty="0">
              <a:solidFill>
                <a:schemeClr val="bg1"/>
              </a:solidFill>
            </a:endParaRPr>
          </a:p>
        </p:txBody>
      </p:sp>
    </p:spTree>
    <p:extLst>
      <p:ext uri="{BB962C8B-B14F-4D97-AF65-F5344CB8AC3E}">
        <p14:creationId xmlns:p14="http://schemas.microsoft.com/office/powerpoint/2010/main" val="345388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609600" y="1268761"/>
            <a:ext cx="3581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dirty="0">
                <a:solidFill>
                  <a:schemeClr val="bg1"/>
                </a:solidFill>
              </a:rPr>
              <a:t>雨ニモ負ケズ </a:t>
            </a:r>
            <a:br>
              <a:rPr lang="ja-JP" altLang="en-US" sz="2000" dirty="0">
                <a:solidFill>
                  <a:schemeClr val="bg1"/>
                </a:solidFill>
              </a:rPr>
            </a:br>
            <a:r>
              <a:rPr lang="ja-JP" altLang="en-US" sz="2000" dirty="0">
                <a:solidFill>
                  <a:schemeClr val="bg1"/>
                </a:solidFill>
              </a:rPr>
              <a:t>風ニモ負ケズ </a:t>
            </a:r>
            <a:br>
              <a:rPr lang="ja-JP" altLang="en-US" sz="2000" dirty="0">
                <a:solidFill>
                  <a:schemeClr val="bg1"/>
                </a:solidFill>
              </a:rPr>
            </a:br>
            <a:r>
              <a:rPr lang="ja-JP" altLang="en-US" sz="2000" dirty="0">
                <a:solidFill>
                  <a:schemeClr val="bg1"/>
                </a:solidFill>
              </a:rPr>
              <a:t>雪ニモ夏ノ暑サニモマケヌ </a:t>
            </a:r>
            <a:br>
              <a:rPr lang="ja-JP" altLang="en-US" sz="2000" dirty="0">
                <a:solidFill>
                  <a:schemeClr val="bg1"/>
                </a:solidFill>
              </a:rPr>
            </a:br>
            <a:r>
              <a:rPr lang="ja-JP" altLang="en-US" sz="2000" dirty="0">
                <a:solidFill>
                  <a:schemeClr val="bg1"/>
                </a:solidFill>
              </a:rPr>
              <a:t>丈夫ナカラダヲモチ </a:t>
            </a:r>
            <a:br>
              <a:rPr lang="ja-JP" altLang="en-US" sz="2000" dirty="0">
                <a:solidFill>
                  <a:schemeClr val="bg1"/>
                </a:solidFill>
              </a:rPr>
            </a:br>
            <a:r>
              <a:rPr lang="ja-JP" altLang="en-US" sz="2000" dirty="0">
                <a:solidFill>
                  <a:schemeClr val="bg1"/>
                </a:solidFill>
              </a:rPr>
              <a:t>慾ハナク </a:t>
            </a:r>
            <a:br>
              <a:rPr lang="ja-JP" altLang="en-US" sz="2000" dirty="0">
                <a:solidFill>
                  <a:schemeClr val="bg1"/>
                </a:solidFill>
              </a:rPr>
            </a:br>
            <a:r>
              <a:rPr lang="ja-JP" altLang="en-US" sz="2000" dirty="0">
                <a:solidFill>
                  <a:schemeClr val="bg1"/>
                </a:solidFill>
              </a:rPr>
              <a:t>決シテイカラズ </a:t>
            </a:r>
            <a:br>
              <a:rPr lang="ja-JP" altLang="en-US" sz="2000" dirty="0">
                <a:solidFill>
                  <a:schemeClr val="bg1"/>
                </a:solidFill>
              </a:rPr>
            </a:br>
            <a:r>
              <a:rPr lang="ja-JP" altLang="en-US" sz="2000" dirty="0">
                <a:solidFill>
                  <a:schemeClr val="bg1"/>
                </a:solidFill>
              </a:rPr>
              <a:t>イツモシヅカニワラッテヰル </a:t>
            </a:r>
            <a:br>
              <a:rPr lang="ja-JP" altLang="en-US" sz="2000" dirty="0">
                <a:solidFill>
                  <a:schemeClr val="bg1"/>
                </a:solidFill>
              </a:rPr>
            </a:br>
            <a:r>
              <a:rPr lang="ja-JP" altLang="en-US" sz="2000" dirty="0">
                <a:solidFill>
                  <a:schemeClr val="bg1"/>
                </a:solidFill>
              </a:rPr>
              <a:t>一日ニ玄米４合ト </a:t>
            </a:r>
            <a:br>
              <a:rPr lang="ja-JP" altLang="en-US" sz="2000" dirty="0">
                <a:solidFill>
                  <a:schemeClr val="bg1"/>
                </a:solidFill>
              </a:rPr>
            </a:br>
            <a:r>
              <a:rPr lang="ja-JP" altLang="en-US" sz="2000" dirty="0">
                <a:solidFill>
                  <a:schemeClr val="bg1"/>
                </a:solidFill>
              </a:rPr>
              <a:t>味噌ト少シノ野菜ヲタベ </a:t>
            </a:r>
            <a:br>
              <a:rPr lang="ja-JP" altLang="en-US" sz="2000" dirty="0">
                <a:solidFill>
                  <a:schemeClr val="bg1"/>
                </a:solidFill>
              </a:rPr>
            </a:br>
            <a:r>
              <a:rPr lang="ja-JP" altLang="en-US" sz="2000" dirty="0">
                <a:solidFill>
                  <a:schemeClr val="bg1"/>
                </a:solidFill>
              </a:rPr>
              <a:t>アラユルコトヲ </a:t>
            </a:r>
            <a:br>
              <a:rPr lang="ja-JP" altLang="en-US" sz="2000" dirty="0">
                <a:solidFill>
                  <a:schemeClr val="bg1"/>
                </a:solidFill>
              </a:rPr>
            </a:br>
            <a:r>
              <a:rPr lang="ja-JP" altLang="en-US" sz="2000" dirty="0">
                <a:solidFill>
                  <a:schemeClr val="bg1"/>
                </a:solidFill>
              </a:rPr>
              <a:t>ジブンヲカンジョウニ入レズニ </a:t>
            </a:r>
            <a:br>
              <a:rPr lang="ja-JP" altLang="en-US" sz="2000" dirty="0">
                <a:solidFill>
                  <a:schemeClr val="bg1"/>
                </a:solidFill>
              </a:rPr>
            </a:br>
            <a:r>
              <a:rPr lang="ja-JP" altLang="en-US" sz="2000" dirty="0">
                <a:solidFill>
                  <a:schemeClr val="bg1"/>
                </a:solidFill>
              </a:rPr>
              <a:t>ヨクミキキシワカリ </a:t>
            </a:r>
            <a:br>
              <a:rPr lang="ja-JP" altLang="en-US" sz="2000" dirty="0">
                <a:solidFill>
                  <a:schemeClr val="bg1"/>
                </a:solidFill>
              </a:rPr>
            </a:br>
            <a:r>
              <a:rPr lang="ja-JP" altLang="en-US" sz="2000" dirty="0">
                <a:solidFill>
                  <a:schemeClr val="bg1"/>
                </a:solidFill>
              </a:rPr>
              <a:t>ソシテワスレズ </a:t>
            </a:r>
            <a:br>
              <a:rPr lang="ja-JP" altLang="en-US" sz="2000" dirty="0">
                <a:solidFill>
                  <a:schemeClr val="bg1"/>
                </a:solidFill>
              </a:rPr>
            </a:br>
            <a:r>
              <a:rPr lang="ja-JP" altLang="en-US" sz="2000" dirty="0">
                <a:solidFill>
                  <a:schemeClr val="bg1"/>
                </a:solidFill>
              </a:rPr>
              <a:t>野原ノ松ノ林ノ蔭ノ </a:t>
            </a:r>
            <a:br>
              <a:rPr lang="ja-JP" altLang="en-US" sz="2000" dirty="0">
                <a:solidFill>
                  <a:schemeClr val="bg1"/>
                </a:solidFill>
              </a:rPr>
            </a:br>
            <a:r>
              <a:rPr lang="ja-JP" altLang="en-US" sz="2000" dirty="0">
                <a:solidFill>
                  <a:schemeClr val="bg1"/>
                </a:solidFill>
              </a:rPr>
              <a:t>小サナ萱ブキノ小屋ニヰテ </a:t>
            </a:r>
          </a:p>
        </p:txBody>
      </p:sp>
      <p:sp>
        <p:nvSpPr>
          <p:cNvPr id="18437" name="Text Box 5"/>
          <p:cNvSpPr txBox="1">
            <a:spLocks noChangeArrowheads="1"/>
          </p:cNvSpPr>
          <p:nvPr/>
        </p:nvSpPr>
        <p:spPr bwMode="auto">
          <a:xfrm>
            <a:off x="4464343" y="1268760"/>
            <a:ext cx="4319588"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dirty="0">
                <a:solidFill>
                  <a:schemeClr val="bg1"/>
                </a:solidFill>
              </a:rPr>
              <a:t>東ニ病気ノ子供アレバ </a:t>
            </a:r>
            <a:br>
              <a:rPr lang="ja-JP" altLang="en-US" sz="2000" dirty="0">
                <a:solidFill>
                  <a:schemeClr val="bg1"/>
                </a:solidFill>
              </a:rPr>
            </a:br>
            <a:r>
              <a:rPr lang="ja-JP" altLang="en-US" sz="2000" dirty="0">
                <a:solidFill>
                  <a:schemeClr val="bg1"/>
                </a:solidFill>
              </a:rPr>
              <a:t>行</a:t>
            </a:r>
            <a:r>
              <a:rPr lang="ja-JP" altLang="en-US" sz="2000" dirty="0" err="1">
                <a:solidFill>
                  <a:schemeClr val="bg1"/>
                </a:solidFill>
              </a:rPr>
              <a:t>ッ</a:t>
            </a:r>
            <a:r>
              <a:rPr lang="ja-JP" altLang="en-US" sz="2000" dirty="0">
                <a:solidFill>
                  <a:schemeClr val="bg1"/>
                </a:solidFill>
              </a:rPr>
              <a:t>テ看病シテヤリ </a:t>
            </a:r>
            <a:br>
              <a:rPr lang="ja-JP" altLang="en-US" sz="2000" dirty="0">
                <a:solidFill>
                  <a:schemeClr val="bg1"/>
                </a:solidFill>
              </a:rPr>
            </a:br>
            <a:r>
              <a:rPr lang="ja-JP" altLang="en-US" sz="2000" dirty="0">
                <a:solidFill>
                  <a:schemeClr val="bg1"/>
                </a:solidFill>
              </a:rPr>
              <a:t>西ニ疲レタ母アレバ </a:t>
            </a:r>
            <a:br>
              <a:rPr lang="ja-JP" altLang="en-US" sz="2000" dirty="0">
                <a:solidFill>
                  <a:schemeClr val="bg1"/>
                </a:solidFill>
              </a:rPr>
            </a:br>
            <a:r>
              <a:rPr lang="ja-JP" altLang="en-US" sz="2000" dirty="0">
                <a:solidFill>
                  <a:schemeClr val="bg1"/>
                </a:solidFill>
              </a:rPr>
              <a:t>行ッテソノ稲ノ束ヲ負ヒ </a:t>
            </a:r>
            <a:br>
              <a:rPr lang="ja-JP" altLang="en-US" sz="2000" dirty="0">
                <a:solidFill>
                  <a:schemeClr val="bg1"/>
                </a:solidFill>
              </a:rPr>
            </a:br>
            <a:r>
              <a:rPr lang="ja-JP" altLang="en-US" sz="2000" dirty="0">
                <a:solidFill>
                  <a:schemeClr val="bg1"/>
                </a:solidFill>
              </a:rPr>
              <a:t>南ニ死ニサウナ人アレバ </a:t>
            </a:r>
            <a:br>
              <a:rPr lang="ja-JP" altLang="en-US" sz="2000" dirty="0">
                <a:solidFill>
                  <a:schemeClr val="bg1"/>
                </a:solidFill>
              </a:rPr>
            </a:br>
            <a:r>
              <a:rPr lang="ja-JP" altLang="en-US" sz="2000" dirty="0">
                <a:solidFill>
                  <a:schemeClr val="bg1"/>
                </a:solidFill>
              </a:rPr>
              <a:t>行ッテコハガラナクテモイイトイヒ </a:t>
            </a:r>
            <a:br>
              <a:rPr lang="ja-JP" altLang="en-US" sz="2000" dirty="0">
                <a:solidFill>
                  <a:schemeClr val="bg1"/>
                </a:solidFill>
              </a:rPr>
            </a:br>
            <a:r>
              <a:rPr lang="ja-JP" altLang="en-US" sz="2000" dirty="0">
                <a:solidFill>
                  <a:schemeClr val="bg1"/>
                </a:solidFill>
              </a:rPr>
              <a:t>北ニケンカヤソショウガアレバ </a:t>
            </a:r>
            <a:br>
              <a:rPr lang="ja-JP" altLang="en-US" sz="2000" dirty="0">
                <a:solidFill>
                  <a:schemeClr val="bg1"/>
                </a:solidFill>
              </a:rPr>
            </a:br>
            <a:r>
              <a:rPr lang="ja-JP" altLang="en-US" sz="2000" dirty="0">
                <a:solidFill>
                  <a:schemeClr val="bg1"/>
                </a:solidFill>
              </a:rPr>
              <a:t>ツマラナイカラヤメロトイヒ </a:t>
            </a:r>
            <a:br>
              <a:rPr lang="ja-JP" altLang="en-US" sz="2000" dirty="0">
                <a:solidFill>
                  <a:schemeClr val="bg1"/>
                </a:solidFill>
              </a:rPr>
            </a:br>
            <a:r>
              <a:rPr lang="ja-JP" altLang="en-US" sz="2000" dirty="0">
                <a:solidFill>
                  <a:schemeClr val="bg1"/>
                </a:solidFill>
              </a:rPr>
              <a:t>ヒデリノトキハナミダヲナガシ </a:t>
            </a:r>
            <a:br>
              <a:rPr lang="ja-JP" altLang="en-US" sz="2000" dirty="0">
                <a:solidFill>
                  <a:schemeClr val="bg1"/>
                </a:solidFill>
              </a:rPr>
            </a:br>
            <a:r>
              <a:rPr lang="ja-JP" altLang="en-US" sz="2000" dirty="0">
                <a:solidFill>
                  <a:schemeClr val="bg1"/>
                </a:solidFill>
              </a:rPr>
              <a:t>サムサノナツハオロオロアルキ </a:t>
            </a:r>
            <a:br>
              <a:rPr lang="ja-JP" altLang="en-US" sz="2000" dirty="0">
                <a:solidFill>
                  <a:schemeClr val="bg1"/>
                </a:solidFill>
              </a:rPr>
            </a:br>
            <a:r>
              <a:rPr lang="ja-JP" altLang="en-US" sz="2000" dirty="0">
                <a:solidFill>
                  <a:schemeClr val="bg1"/>
                </a:solidFill>
              </a:rPr>
              <a:t>ミンナニデクノボートヨバレ </a:t>
            </a:r>
            <a:br>
              <a:rPr lang="ja-JP" altLang="en-US" sz="2000" dirty="0">
                <a:solidFill>
                  <a:schemeClr val="bg1"/>
                </a:solidFill>
              </a:rPr>
            </a:br>
            <a:r>
              <a:rPr lang="ja-JP" altLang="en-US" sz="2000" dirty="0">
                <a:solidFill>
                  <a:schemeClr val="bg1"/>
                </a:solidFill>
              </a:rPr>
              <a:t>ホメラレモセズ </a:t>
            </a:r>
            <a:br>
              <a:rPr lang="ja-JP" altLang="en-US" sz="2000" dirty="0">
                <a:solidFill>
                  <a:schemeClr val="bg1"/>
                </a:solidFill>
              </a:rPr>
            </a:br>
            <a:r>
              <a:rPr lang="ja-JP" altLang="en-US" sz="2000" dirty="0">
                <a:solidFill>
                  <a:schemeClr val="bg1"/>
                </a:solidFill>
              </a:rPr>
              <a:t>クニモサレズ </a:t>
            </a:r>
            <a:br>
              <a:rPr lang="ja-JP" altLang="en-US" sz="2000" dirty="0">
                <a:solidFill>
                  <a:schemeClr val="bg1"/>
                </a:solidFill>
              </a:rPr>
            </a:br>
            <a:r>
              <a:rPr lang="ja-JP" altLang="en-US" sz="2000" dirty="0">
                <a:solidFill>
                  <a:schemeClr val="bg1"/>
                </a:solidFill>
              </a:rPr>
              <a:t>サウイフモノニ </a:t>
            </a:r>
            <a:br>
              <a:rPr lang="ja-JP" altLang="en-US" sz="2000" dirty="0">
                <a:solidFill>
                  <a:schemeClr val="bg1"/>
                </a:solidFill>
              </a:rPr>
            </a:br>
            <a:r>
              <a:rPr lang="ja-JP" altLang="en-US" sz="2000" dirty="0">
                <a:solidFill>
                  <a:schemeClr val="bg1"/>
                </a:solidFill>
              </a:rPr>
              <a:t>ワタシハナリタイ </a:t>
            </a:r>
          </a:p>
        </p:txBody>
      </p:sp>
      <p:sp>
        <p:nvSpPr>
          <p:cNvPr id="18440" name="Rectangle 8"/>
          <p:cNvSpPr>
            <a:spLocks noGrp="1" noChangeArrowheads="1"/>
          </p:cNvSpPr>
          <p:nvPr>
            <p:ph type="title"/>
          </p:nvPr>
        </p:nvSpPr>
        <p:spPr>
          <a:xfrm>
            <a:off x="139113" y="328092"/>
            <a:ext cx="4956787" cy="1008112"/>
          </a:xfrm>
        </p:spPr>
        <p:txBody>
          <a:bodyPr/>
          <a:lstStyle/>
          <a:p>
            <a:r>
              <a:rPr lang="ja-JP" altLang="en-US" dirty="0"/>
              <a:t>名医原理主義経典</a:t>
            </a:r>
          </a:p>
        </p:txBody>
      </p:sp>
      <p:sp>
        <p:nvSpPr>
          <p:cNvPr id="2" name="テキスト ボックス 1"/>
          <p:cNvSpPr txBox="1"/>
          <p:nvPr/>
        </p:nvSpPr>
        <p:spPr>
          <a:xfrm>
            <a:off x="5076056" y="478205"/>
            <a:ext cx="3935693" cy="707886"/>
          </a:xfrm>
          <a:prstGeom prst="rect">
            <a:avLst/>
          </a:prstGeom>
          <a:noFill/>
        </p:spPr>
        <p:txBody>
          <a:bodyPr wrap="none" rtlCol="0">
            <a:spAutoFit/>
          </a:bodyPr>
          <a:lstStyle/>
          <a:p>
            <a:r>
              <a:rPr lang="en-US" sz="4000" dirty="0">
                <a:solidFill>
                  <a:schemeClr val="bg1"/>
                </a:solidFill>
              </a:rPr>
              <a:t>30</a:t>
            </a:r>
            <a:r>
              <a:rPr lang="ja-JP" altLang="en-US" sz="4000" dirty="0">
                <a:solidFill>
                  <a:schemeClr val="bg1"/>
                </a:solidFill>
              </a:rPr>
              <a:t>条のセット販売</a:t>
            </a:r>
            <a:endParaRPr lang="en-US" sz="4000" dirty="0">
              <a:solidFill>
                <a:schemeClr val="bg1"/>
              </a:solidFill>
            </a:endParaRPr>
          </a:p>
        </p:txBody>
      </p:sp>
      <p:sp>
        <p:nvSpPr>
          <p:cNvPr id="3" name="テキスト ボックス 2"/>
          <p:cNvSpPr txBox="1"/>
          <p:nvPr/>
        </p:nvSpPr>
        <p:spPr>
          <a:xfrm>
            <a:off x="1958438" y="5950409"/>
            <a:ext cx="5109091" cy="830997"/>
          </a:xfrm>
          <a:prstGeom prst="rect">
            <a:avLst/>
          </a:prstGeom>
          <a:noFill/>
        </p:spPr>
        <p:txBody>
          <a:bodyPr wrap="none" rtlCol="0">
            <a:spAutoFit/>
          </a:bodyPr>
          <a:lstStyle/>
          <a:p>
            <a:r>
              <a:rPr lang="ja-JP" altLang="en-US" sz="4800" dirty="0">
                <a:solidFill>
                  <a:srgbClr val="FFFF00"/>
                </a:solidFill>
              </a:rPr>
              <a:t>過労死への一本道</a:t>
            </a:r>
            <a:endParaRPr lang="en-GB" sz="4800" dirty="0">
              <a:solidFill>
                <a:srgbClr val="FFFF00"/>
              </a:solidFill>
            </a:endParaRPr>
          </a:p>
        </p:txBody>
      </p:sp>
    </p:spTree>
    <p:extLst>
      <p:ext uri="{BB962C8B-B14F-4D97-AF65-F5344CB8AC3E}">
        <p14:creationId xmlns:p14="http://schemas.microsoft.com/office/powerpoint/2010/main" val="340177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64791" y="260649"/>
            <a:ext cx="7775575" cy="792088"/>
          </a:xfrm>
        </p:spPr>
        <p:txBody>
          <a:bodyPr anchor="ctr"/>
          <a:lstStyle/>
          <a:p>
            <a:r>
              <a:rPr lang="ja-JP" altLang="en-US" dirty="0"/>
              <a:t>名医原理主義教団</a:t>
            </a:r>
          </a:p>
        </p:txBody>
      </p:sp>
      <p:sp>
        <p:nvSpPr>
          <p:cNvPr id="33795" name="Rectangle 3"/>
          <p:cNvSpPr>
            <a:spLocks noGrp="1" noChangeArrowheads="1"/>
          </p:cNvSpPr>
          <p:nvPr>
            <p:ph type="subTitle" idx="1"/>
          </p:nvPr>
        </p:nvSpPr>
        <p:spPr>
          <a:xfrm>
            <a:off x="251520" y="5517232"/>
            <a:ext cx="8784976" cy="936104"/>
          </a:xfrm>
        </p:spPr>
        <p:txBody>
          <a:bodyPr/>
          <a:lstStyle/>
          <a:p>
            <a:r>
              <a:rPr lang="ja-JP" altLang="en-US" sz="4400" dirty="0"/>
              <a:t>押し売り：名医でなければ医者失格</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1294" b="11016"/>
          <a:stretch/>
        </p:blipFill>
        <p:spPr>
          <a:xfrm>
            <a:off x="1187623" y="1268760"/>
            <a:ext cx="6753095" cy="3934874"/>
          </a:xfrm>
          <a:prstGeom prst="rect">
            <a:avLst/>
          </a:prstGeom>
        </p:spPr>
      </p:pic>
    </p:spTree>
    <p:extLst>
      <p:ext uri="{BB962C8B-B14F-4D97-AF65-F5344CB8AC3E}">
        <p14:creationId xmlns:p14="http://schemas.microsoft.com/office/powerpoint/2010/main" val="33010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326" y="1160652"/>
            <a:ext cx="6110994" cy="4493783"/>
          </a:xfrm>
          <a:prstGeom prst="rect">
            <a:avLst/>
          </a:prstGeom>
        </p:spPr>
      </p:pic>
      <p:sp>
        <p:nvSpPr>
          <p:cNvPr id="2" name="タイトル 1"/>
          <p:cNvSpPr>
            <a:spLocks noGrp="1"/>
          </p:cNvSpPr>
          <p:nvPr>
            <p:ph type="ctrTitle"/>
          </p:nvPr>
        </p:nvSpPr>
        <p:spPr>
          <a:xfrm>
            <a:off x="467544" y="110147"/>
            <a:ext cx="7772400" cy="877271"/>
          </a:xfrm>
        </p:spPr>
        <p:txBody>
          <a:bodyPr/>
          <a:lstStyle/>
          <a:p>
            <a:r>
              <a:rPr kumimoji="1" lang="ja-JP" altLang="en-US" sz="4800" dirty="0"/>
              <a:t>キャリアパス＝胡散臭い言葉</a:t>
            </a:r>
          </a:p>
        </p:txBody>
      </p:sp>
      <p:sp>
        <p:nvSpPr>
          <p:cNvPr id="4" name="サブタイトル 3"/>
          <p:cNvSpPr>
            <a:spLocks noGrp="1"/>
          </p:cNvSpPr>
          <p:nvPr>
            <p:ph type="subTitle" idx="1"/>
          </p:nvPr>
        </p:nvSpPr>
        <p:spPr>
          <a:xfrm>
            <a:off x="184354" y="5805264"/>
            <a:ext cx="8708125" cy="756916"/>
          </a:xfrm>
        </p:spPr>
        <p:txBody>
          <a:bodyPr/>
          <a:lstStyle/>
          <a:p>
            <a:r>
              <a:rPr lang="ja-JP" altLang="en-US" dirty="0"/>
              <a:t>手数料稼ぎしか頭にない連中に何が分かる</a:t>
            </a:r>
            <a:r>
              <a:rPr lang="en-US" altLang="ja-JP" dirty="0"/>
              <a:t>?!</a:t>
            </a:r>
            <a:endParaRPr lang="en-US" dirty="0"/>
          </a:p>
        </p:txBody>
      </p:sp>
    </p:spTree>
    <p:extLst>
      <p:ext uri="{BB962C8B-B14F-4D97-AF65-F5344CB8AC3E}">
        <p14:creationId xmlns:p14="http://schemas.microsoft.com/office/powerpoint/2010/main" val="335506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64791" y="260649"/>
            <a:ext cx="7775575" cy="792088"/>
          </a:xfrm>
        </p:spPr>
        <p:txBody>
          <a:bodyPr anchor="ctr"/>
          <a:lstStyle/>
          <a:p>
            <a:r>
              <a:rPr lang="ja-JP" altLang="en-US" strike="dblStrike" dirty="0"/>
              <a:t>押し売り</a:t>
            </a:r>
            <a:r>
              <a:rPr lang="ja-JP" altLang="en-US" dirty="0"/>
              <a:t>恐喝：名医原理主義組</a:t>
            </a:r>
          </a:p>
        </p:txBody>
      </p:sp>
      <p:sp>
        <p:nvSpPr>
          <p:cNvPr id="33795" name="Rectangle 3"/>
          <p:cNvSpPr>
            <a:spLocks noGrp="1" noChangeArrowheads="1"/>
          </p:cNvSpPr>
          <p:nvPr>
            <p:ph type="subTitle" idx="1"/>
          </p:nvPr>
        </p:nvSpPr>
        <p:spPr>
          <a:xfrm>
            <a:off x="611560" y="5517232"/>
            <a:ext cx="8064895" cy="936104"/>
          </a:xfrm>
        </p:spPr>
        <p:txBody>
          <a:bodyPr/>
          <a:lstStyle/>
          <a:p>
            <a:r>
              <a:rPr lang="ja-JP" altLang="en-US" sz="4400" dirty="0"/>
              <a:t>名医でなければ医者失格</a:t>
            </a:r>
          </a:p>
        </p:txBody>
      </p:sp>
    </p:spTree>
    <p:extLst>
      <p:ext uri="{BB962C8B-B14F-4D97-AF65-F5344CB8AC3E}">
        <p14:creationId xmlns:p14="http://schemas.microsoft.com/office/powerpoint/2010/main" val="396034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274638"/>
            <a:ext cx="8856984" cy="1426170"/>
          </a:xfrm>
        </p:spPr>
        <p:txBody>
          <a:bodyPr/>
          <a:lstStyle/>
          <a:p>
            <a:r>
              <a:rPr lang="ja-JP" altLang="en-US" dirty="0">
                <a:solidFill>
                  <a:srgbClr val="FFFF00"/>
                </a:solidFill>
              </a:rPr>
              <a:t>「努力が足りない・もっと精進せよ」</a:t>
            </a:r>
            <a:br>
              <a:rPr lang="en-US" altLang="ja-JP" sz="4000" dirty="0"/>
            </a:br>
            <a:r>
              <a:rPr lang="ja-JP" altLang="en-US" sz="4000" dirty="0" err="1"/>
              <a:t>ー</a:t>
            </a:r>
            <a:r>
              <a:rPr lang="ja-JP" altLang="en-US" sz="4000" dirty="0">
                <a:solidFill>
                  <a:srgbClr val="FFFF00"/>
                </a:solidFill>
              </a:rPr>
              <a:t>人命軽視</a:t>
            </a:r>
            <a:r>
              <a:rPr lang="ja-JP" altLang="en-US" sz="4000" dirty="0"/>
              <a:t>のスローガンー</a:t>
            </a:r>
            <a:endParaRPr lang="en-GB" sz="4000" dirty="0"/>
          </a:p>
        </p:txBody>
      </p:sp>
      <p:sp>
        <p:nvSpPr>
          <p:cNvPr id="5" name="サブタイトル 4"/>
          <p:cNvSpPr>
            <a:spLocks noGrp="1"/>
          </p:cNvSpPr>
          <p:nvPr>
            <p:ph idx="1"/>
          </p:nvPr>
        </p:nvSpPr>
        <p:spPr>
          <a:xfrm>
            <a:off x="395536" y="2060848"/>
            <a:ext cx="8229600" cy="4525963"/>
          </a:xfrm>
        </p:spPr>
        <p:txBody>
          <a:bodyPr/>
          <a:lstStyle/>
          <a:p>
            <a:r>
              <a:rPr lang="ja-JP" altLang="en-US" sz="3600" dirty="0"/>
              <a:t>幼少期から醸成される</a:t>
            </a:r>
            <a:endParaRPr lang="en-US" altLang="ja-JP" sz="3600" dirty="0"/>
          </a:p>
          <a:p>
            <a:r>
              <a:rPr lang="ja-JP" altLang="en-US" sz="3600" dirty="0"/>
              <a:t>通常は大学受験でピーク</a:t>
            </a:r>
            <a:endParaRPr lang="en-US" altLang="ja-JP" sz="3600" dirty="0"/>
          </a:p>
          <a:p>
            <a:r>
              <a:rPr lang="ja-JP" altLang="en-US" sz="3600" dirty="0"/>
              <a:t>医学部生の場合には入学後も継続</a:t>
            </a:r>
            <a:endParaRPr lang="en-US" altLang="ja-JP" sz="3600" dirty="0"/>
          </a:p>
          <a:p>
            <a:r>
              <a:rPr lang="ja-JP" altLang="en-US" sz="3600" dirty="0"/>
              <a:t>卒後もキャリアパスの根底を形成</a:t>
            </a:r>
            <a:endParaRPr lang="en-US" altLang="ja-JP" sz="3600" dirty="0"/>
          </a:p>
          <a:p>
            <a:r>
              <a:rPr lang="ja-JP" altLang="en-US" sz="3600" dirty="0"/>
              <a:t>自己攻撃性に繋がる：</a:t>
            </a:r>
            <a:r>
              <a:rPr lang="ja-JP" altLang="en-US" sz="3600" dirty="0">
                <a:solidFill>
                  <a:srgbClr val="FFFF00"/>
                </a:solidFill>
              </a:rPr>
              <a:t>抑鬱→過労死</a:t>
            </a:r>
            <a:endParaRPr lang="en-US" altLang="ja-JP" dirty="0">
              <a:solidFill>
                <a:srgbClr val="FFFF00"/>
              </a:solidFill>
            </a:endParaRPr>
          </a:p>
        </p:txBody>
      </p:sp>
    </p:spTree>
    <p:extLst>
      <p:ext uri="{BB962C8B-B14F-4D97-AF65-F5344CB8AC3E}">
        <p14:creationId xmlns:p14="http://schemas.microsoft.com/office/powerpoint/2010/main" val="416752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570186"/>
          </a:xfrm>
        </p:spPr>
        <p:txBody>
          <a:bodyPr/>
          <a:lstStyle/>
          <a:p>
            <a:r>
              <a:rPr lang="ja-JP" altLang="en-US" dirty="0"/>
              <a:t>過労死リスクを回避するには</a:t>
            </a:r>
            <a:br>
              <a:rPr lang="en-US" altLang="ja-JP" dirty="0"/>
            </a:br>
            <a:r>
              <a:rPr lang="ja-JP" altLang="en-US" sz="4000" dirty="0" err="1"/>
              <a:t>ー</a:t>
            </a:r>
            <a:r>
              <a:rPr lang="ja-JP" altLang="en-US" sz="4000" dirty="0"/>
              <a:t>「それは要りません」という勇気</a:t>
            </a:r>
            <a:r>
              <a:rPr lang="ja-JP" altLang="en-US" sz="4000" dirty="0" err="1"/>
              <a:t>ー</a:t>
            </a:r>
            <a:endParaRPr lang="ja-JP" altLang="en-US" sz="4000" dirty="0"/>
          </a:p>
        </p:txBody>
      </p:sp>
      <p:sp>
        <p:nvSpPr>
          <p:cNvPr id="41987" name="Rectangle 3"/>
          <p:cNvSpPr>
            <a:spLocks noGrp="1" noChangeArrowheads="1"/>
          </p:cNvSpPr>
          <p:nvPr>
            <p:ph type="body" idx="1"/>
          </p:nvPr>
        </p:nvSpPr>
        <p:spPr>
          <a:xfrm>
            <a:off x="457200" y="1916832"/>
            <a:ext cx="8229600" cy="4536504"/>
          </a:xfrm>
        </p:spPr>
        <p:txBody>
          <a:bodyPr/>
          <a:lstStyle/>
          <a:p>
            <a:r>
              <a:rPr lang="ja-JP" altLang="en-US" dirty="0"/>
              <a:t>理想の名医セット販売として言語化・外在化</a:t>
            </a:r>
            <a:endParaRPr lang="en-US" altLang="ja-JP" dirty="0"/>
          </a:p>
          <a:p>
            <a:pPr lvl="1"/>
            <a:r>
              <a:rPr lang="ja-JP" altLang="en-US" dirty="0"/>
              <a:t>内なる審査官＝押し売りの居座りを許さない</a:t>
            </a:r>
          </a:p>
          <a:p>
            <a:r>
              <a:rPr lang="ja-JP" altLang="en-US" dirty="0"/>
              <a:t>個々の要求項目を細かく検討する</a:t>
            </a:r>
          </a:p>
          <a:p>
            <a:pPr lvl="1"/>
            <a:r>
              <a:rPr lang="ja-JP" altLang="en-US" dirty="0"/>
              <a:t>根拠、組入基準、介入手段、有効性評価法</a:t>
            </a:r>
          </a:p>
          <a:p>
            <a:r>
              <a:rPr lang="ja-JP" altLang="en-US" dirty="0"/>
              <a:t>包括的な交渉（＝セット販売）に応じない</a:t>
            </a:r>
          </a:p>
          <a:p>
            <a:pPr lvl="1"/>
            <a:r>
              <a:rPr lang="ja-JP" altLang="en-US" dirty="0"/>
              <a:t>その品は要らないという「勇気」</a:t>
            </a:r>
          </a:p>
          <a:p>
            <a:pPr lvl="1"/>
            <a:r>
              <a:rPr lang="ja-JP" altLang="en-US" dirty="0"/>
              <a:t>各項目間の優先順位を明確にする</a:t>
            </a:r>
            <a:endParaRPr lang="en-US" altLang="ja-JP" dirty="0"/>
          </a:p>
          <a:p>
            <a:pPr lvl="1"/>
            <a:r>
              <a:rPr lang="ja-JP" altLang="en-US" dirty="0"/>
              <a:t>やり過ごし・先送りの徹底活用</a:t>
            </a:r>
          </a:p>
        </p:txBody>
      </p:sp>
    </p:spTree>
    <p:extLst>
      <p:ext uri="{BB962C8B-B14F-4D97-AF65-F5344CB8AC3E}">
        <p14:creationId xmlns:p14="http://schemas.microsoft.com/office/powerpoint/2010/main" val="114379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キャリアパスなんてどこにある？</a:t>
            </a:r>
            <a:br>
              <a:rPr lang="en-US" altLang="ja-JP" dirty="0"/>
            </a:br>
            <a:r>
              <a:rPr lang="ja-JP" altLang="en-US" dirty="0"/>
              <a:t>ここではない何処かへ？</a:t>
            </a:r>
            <a:endParaRPr kumimoji="1" lang="ja-JP" altLang="en-US" dirty="0"/>
          </a:p>
        </p:txBody>
      </p:sp>
      <p:sp>
        <p:nvSpPr>
          <p:cNvPr id="3" name="コンテンツ プレースホルダー 2"/>
          <p:cNvSpPr>
            <a:spLocks noGrp="1"/>
          </p:cNvSpPr>
          <p:nvPr>
            <p:ph idx="1"/>
          </p:nvPr>
        </p:nvSpPr>
        <p:spPr>
          <a:xfrm>
            <a:off x="467544" y="2060849"/>
            <a:ext cx="8229600" cy="3816424"/>
          </a:xfrm>
        </p:spPr>
        <p:txBody>
          <a:bodyPr/>
          <a:lstStyle/>
          <a:p>
            <a:r>
              <a:rPr kumimoji="1" lang="ja-JP" altLang="en-US" sz="4000" dirty="0"/>
              <a:t>医者の「やりがい」？？？</a:t>
            </a:r>
            <a:endParaRPr kumimoji="1" lang="en-US" altLang="ja-JP" sz="4000" dirty="0"/>
          </a:p>
          <a:p>
            <a:r>
              <a:rPr lang="ja-JP" altLang="en-US" sz="4000" dirty="0"/>
              <a:t>名医原理主義が生む自己攻撃性</a:t>
            </a:r>
            <a:endParaRPr lang="en-US" altLang="ja-JP" sz="4000" dirty="0"/>
          </a:p>
          <a:p>
            <a:r>
              <a:rPr lang="ja-JP" altLang="en-US" sz="4000" dirty="0">
                <a:solidFill>
                  <a:srgbClr val="FFFF00"/>
                </a:solidFill>
              </a:rPr>
              <a:t>患者からも攻撃される</a:t>
            </a:r>
            <a:endParaRPr lang="en-US" altLang="ja-JP" sz="4000" dirty="0">
              <a:solidFill>
                <a:srgbClr val="FFFF00"/>
              </a:solidFill>
            </a:endParaRPr>
          </a:p>
          <a:p>
            <a:r>
              <a:rPr lang="ja-JP" altLang="en-US" sz="4000" dirty="0"/>
              <a:t>正解依存症とキャリアパス</a:t>
            </a:r>
            <a:endParaRPr lang="en-US" altLang="ja-JP" sz="4000" dirty="0"/>
          </a:p>
          <a:p>
            <a:r>
              <a:rPr lang="ja-JP" altLang="en-US" sz="4000" dirty="0"/>
              <a:t>居場所を探し続けて</a:t>
            </a:r>
            <a:endParaRPr lang="en-US" altLang="ja-JP" sz="4000" dirty="0"/>
          </a:p>
        </p:txBody>
      </p:sp>
      <p:sp>
        <p:nvSpPr>
          <p:cNvPr id="4" name="テキスト ボックス 3"/>
          <p:cNvSpPr txBox="1"/>
          <p:nvPr/>
        </p:nvSpPr>
        <p:spPr>
          <a:xfrm>
            <a:off x="323528" y="6107304"/>
            <a:ext cx="8444941" cy="523220"/>
          </a:xfrm>
          <a:prstGeom prst="rect">
            <a:avLst/>
          </a:prstGeom>
          <a:noFill/>
        </p:spPr>
        <p:txBody>
          <a:bodyPr wrap="none" rtlCol="0">
            <a:spAutoFit/>
          </a:bodyPr>
          <a:lstStyle/>
          <a:p>
            <a:r>
              <a:rPr lang="ja-JP" altLang="en-US" sz="2800" dirty="0">
                <a:solidFill>
                  <a:schemeClr val="bg1"/>
                </a:solidFill>
              </a:rPr>
              <a:t>答えがあるわけじゃないことは知ってるつもりだけど・・・</a:t>
            </a:r>
            <a:endParaRPr lang="en-GB" sz="2800" dirty="0">
              <a:solidFill>
                <a:schemeClr val="bg1"/>
              </a:solidFill>
            </a:endParaRPr>
          </a:p>
        </p:txBody>
      </p:sp>
    </p:spTree>
    <p:extLst>
      <p:ext uri="{BB962C8B-B14F-4D97-AF65-F5344CB8AC3E}">
        <p14:creationId xmlns:p14="http://schemas.microsoft.com/office/powerpoint/2010/main" val="139368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404813"/>
            <a:ext cx="8784976" cy="1368003"/>
          </a:xfrm>
        </p:spPr>
        <p:txBody>
          <a:bodyPr rtlCol="0">
            <a:normAutofit/>
          </a:bodyPr>
          <a:lstStyle/>
          <a:p>
            <a:pPr eaLnBrk="1" fontAlgn="auto" hangingPunct="1">
              <a:spcAft>
                <a:spcPts val="0"/>
              </a:spcAft>
              <a:defRPr/>
            </a:pPr>
            <a:r>
              <a:rPr lang="ja-JP" altLang="en-US" sz="4800" dirty="0">
                <a:solidFill>
                  <a:srgbClr val="FFFF00"/>
                </a:solidFill>
              </a:rPr>
              <a:t>先生はいいですね，若くて健康で</a:t>
            </a:r>
          </a:p>
        </p:txBody>
      </p:sp>
      <p:sp>
        <p:nvSpPr>
          <p:cNvPr id="4" name="Rectangle 3"/>
          <p:cNvSpPr txBox="1">
            <a:spLocks noChangeArrowheads="1"/>
          </p:cNvSpPr>
          <p:nvPr/>
        </p:nvSpPr>
        <p:spPr bwMode="auto">
          <a:xfrm>
            <a:off x="457200" y="4941888"/>
            <a:ext cx="7991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endParaRPr lang="ja-JP" altLang="en-US" sz="3600"/>
          </a:p>
        </p:txBody>
      </p:sp>
      <p:sp>
        <p:nvSpPr>
          <p:cNvPr id="5" name="Rectangle 3"/>
          <p:cNvSpPr txBox="1">
            <a:spLocks noChangeArrowheads="1"/>
          </p:cNvSpPr>
          <p:nvPr/>
        </p:nvSpPr>
        <p:spPr bwMode="auto">
          <a:xfrm>
            <a:off x="539750" y="3641649"/>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3600" dirty="0"/>
              <a:t>同情：ああはなりたくない</a:t>
            </a:r>
            <a:endParaRPr lang="en-US" altLang="ja-JP" sz="3600" dirty="0"/>
          </a:p>
          <a:p>
            <a:pPr algn="ctr" eaLnBrk="1" hangingPunct="1">
              <a:buFont typeface="Arial" panose="020B0604020202020204" pitchFamily="34" charset="0"/>
              <a:buNone/>
            </a:pPr>
            <a:r>
              <a:rPr lang="ja-JP" altLang="en-US" sz="3600" dirty="0"/>
              <a:t>共感：自分だったらどうするか？</a:t>
            </a:r>
          </a:p>
        </p:txBody>
      </p:sp>
      <p:sp>
        <p:nvSpPr>
          <p:cNvPr id="6" name="テキスト ボックス 5"/>
          <p:cNvSpPr txBox="1">
            <a:spLocks noChangeArrowheads="1"/>
          </p:cNvSpPr>
          <p:nvPr/>
        </p:nvSpPr>
        <p:spPr bwMode="auto">
          <a:xfrm>
            <a:off x="323019" y="5118024"/>
            <a:ext cx="8424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dirty="0"/>
              <a:t>43</a:t>
            </a:r>
            <a:r>
              <a:rPr lang="ja-JP" altLang="en-US" sz="4400" dirty="0"/>
              <a:t>年間耐えてきた私</a:t>
            </a:r>
            <a:endParaRPr lang="en-US" altLang="ja-JP" sz="4400" dirty="0"/>
          </a:p>
          <a:p>
            <a:pPr algn="ctr" eaLnBrk="1" hangingPunct="1">
              <a:spcBef>
                <a:spcPct val="0"/>
              </a:spcBef>
              <a:buFontTx/>
              <a:buNone/>
            </a:pPr>
            <a:r>
              <a:rPr lang="ja-JP" altLang="en-US" sz="4400" dirty="0"/>
              <a:t>同じ「視線」があなたを待っている</a:t>
            </a:r>
            <a:endParaRPr lang="en-US" altLang="ja-JP" sz="4400" dirty="0"/>
          </a:p>
        </p:txBody>
      </p:sp>
      <p:sp>
        <p:nvSpPr>
          <p:cNvPr id="2" name="テキスト ボックス 1"/>
          <p:cNvSpPr txBox="1"/>
          <p:nvPr/>
        </p:nvSpPr>
        <p:spPr>
          <a:xfrm>
            <a:off x="724940" y="2132856"/>
            <a:ext cx="7621091" cy="1323439"/>
          </a:xfrm>
          <a:prstGeom prst="rect">
            <a:avLst/>
          </a:prstGeom>
          <a:noFill/>
        </p:spPr>
        <p:txBody>
          <a:bodyPr wrap="square" rtlCol="0">
            <a:spAutoFit/>
          </a:bodyPr>
          <a:lstStyle/>
          <a:p>
            <a:pPr algn="ctr" eaLnBrk="1" hangingPunct="1"/>
            <a:r>
              <a:rPr lang="ja-JP" altLang="en-US" sz="4000" dirty="0">
                <a:solidFill>
                  <a:schemeClr val="bg1"/>
                </a:solidFill>
              </a:rPr>
              <a:t>（あなたは私に同情するばかりで、共感することができない）</a:t>
            </a:r>
            <a:endParaRPr lang="en-US" altLang="ja-JP" sz="4000" dirty="0">
              <a:solidFill>
                <a:schemeClr val="bg1"/>
              </a:solidFill>
            </a:endParaRPr>
          </a:p>
        </p:txBody>
      </p:sp>
    </p:spTree>
    <p:extLst>
      <p:ext uri="{BB962C8B-B14F-4D97-AF65-F5344CB8AC3E}">
        <p14:creationId xmlns:p14="http://schemas.microsoft.com/office/powerpoint/2010/main" val="298533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0538" y="260350"/>
            <a:ext cx="8229600" cy="1570038"/>
          </a:xfrm>
        </p:spPr>
        <p:txBody>
          <a:bodyPr/>
          <a:lstStyle/>
          <a:p>
            <a:pPr eaLnBrk="1" hangingPunct="1"/>
            <a:r>
              <a:rPr lang="ja-JP" altLang="en-US" dirty="0"/>
              <a:t>患者から医師への攻撃</a:t>
            </a:r>
            <a:br>
              <a:rPr lang="en-US" altLang="ja-JP" dirty="0"/>
            </a:br>
            <a:r>
              <a:rPr lang="ja-JP" altLang="en-US" sz="3600" dirty="0" err="1"/>
              <a:t>ー</a:t>
            </a:r>
            <a:r>
              <a:rPr lang="ja-JP" altLang="en-US" sz="3600" dirty="0"/>
              <a:t>不可視・非言語</a:t>
            </a:r>
            <a:r>
              <a:rPr lang="ja-JP" altLang="en-US" sz="3600" dirty="0" err="1"/>
              <a:t>ー</a:t>
            </a:r>
            <a:endParaRPr lang="ja-JP" altLang="en-US" sz="3600" dirty="0"/>
          </a:p>
        </p:txBody>
      </p:sp>
      <p:sp>
        <p:nvSpPr>
          <p:cNvPr id="15363" name="Rectangle 3"/>
          <p:cNvSpPr>
            <a:spLocks noGrp="1" noChangeArrowheads="1"/>
          </p:cNvSpPr>
          <p:nvPr>
            <p:ph type="body" idx="1"/>
          </p:nvPr>
        </p:nvSpPr>
        <p:spPr>
          <a:xfrm>
            <a:off x="490538" y="1773238"/>
            <a:ext cx="8229600" cy="4132262"/>
          </a:xfrm>
        </p:spPr>
        <p:txBody>
          <a:bodyPr/>
          <a:lstStyle/>
          <a:p>
            <a:pPr eaLnBrk="1" hangingPunct="1"/>
            <a:r>
              <a:rPr lang="ja-JP" altLang="en-US" sz="3600" dirty="0"/>
              <a:t>あなたは若くて健康でいいですね</a:t>
            </a:r>
          </a:p>
          <a:p>
            <a:pPr eaLnBrk="1" hangingPunct="1"/>
            <a:r>
              <a:rPr lang="ja-JP" altLang="en-US" sz="3600" dirty="0"/>
              <a:t>病気になった人間は駄目なのですか？</a:t>
            </a:r>
          </a:p>
          <a:p>
            <a:pPr eaLnBrk="1" hangingPunct="1"/>
            <a:r>
              <a:rPr lang="ja-JP" altLang="en-US" sz="3600" dirty="0"/>
              <a:t>私を元の体に戻して下さい</a:t>
            </a:r>
          </a:p>
          <a:p>
            <a:pPr eaLnBrk="1" hangingPunct="1"/>
            <a:r>
              <a:rPr lang="ja-JP" altLang="en-US" sz="3600" dirty="0"/>
              <a:t>それがあなたの仕事でしょう</a:t>
            </a:r>
          </a:p>
          <a:p>
            <a:pPr eaLnBrk="1" hangingPunct="1"/>
            <a:r>
              <a:rPr lang="ja-JP" altLang="en-US" sz="3600" dirty="0"/>
              <a:t>その約束が果たせなければ</a:t>
            </a:r>
          </a:p>
          <a:p>
            <a:pPr eaLnBrk="1" hangingPunct="1"/>
            <a:r>
              <a:rPr lang="ja-JP" altLang="en-US" sz="3600" dirty="0"/>
              <a:t>私はあなたを認めません</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365104"/>
            <a:ext cx="2360855" cy="2232248"/>
          </a:xfrm>
          <a:prstGeom prst="rect">
            <a:avLst/>
          </a:prstGeom>
        </p:spPr>
      </p:pic>
    </p:spTree>
    <p:extLst>
      <p:ext uri="{BB962C8B-B14F-4D97-AF65-F5344CB8AC3E}">
        <p14:creationId xmlns:p14="http://schemas.microsoft.com/office/powerpoint/2010/main" val="207015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93688" y="328613"/>
            <a:ext cx="8496300" cy="1371600"/>
          </a:xfrm>
        </p:spPr>
        <p:txBody>
          <a:bodyPr/>
          <a:lstStyle/>
          <a:p>
            <a:pPr eaLnBrk="1" hangingPunct="1"/>
            <a:r>
              <a:rPr lang="ja-JP" altLang="en-US"/>
              <a:t>なぜ患者は医師を攻撃するのか？</a:t>
            </a:r>
          </a:p>
        </p:txBody>
      </p:sp>
      <p:pic>
        <p:nvPicPr>
          <p:cNvPr id="17411" name="Picture 4"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700213"/>
            <a:ext cx="3829050"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75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a:t>先程の絵を巡る夫婦喧嘩</a:t>
            </a:r>
          </a:p>
        </p:txBody>
      </p:sp>
      <p:sp>
        <p:nvSpPr>
          <p:cNvPr id="306179" name="Rectangle 3"/>
          <p:cNvSpPr>
            <a:spLocks noGrp="1" noChangeArrowheads="1"/>
          </p:cNvSpPr>
          <p:nvPr>
            <p:ph type="body" idx="1"/>
          </p:nvPr>
        </p:nvSpPr>
        <p:spPr>
          <a:xfrm>
            <a:off x="457200" y="1646238"/>
            <a:ext cx="8229600" cy="4525962"/>
          </a:xfrm>
        </p:spPr>
        <p:txBody>
          <a:bodyPr/>
          <a:lstStyle/>
          <a:p>
            <a:pPr eaLnBrk="1" hangingPunct="1">
              <a:lnSpc>
                <a:spcPct val="90000"/>
              </a:lnSpc>
              <a:spcBef>
                <a:spcPct val="0"/>
              </a:spcBef>
              <a:buFontTx/>
              <a:buNone/>
            </a:pPr>
            <a:r>
              <a:rPr lang="ja-JP" altLang="en-US" sz="2400"/>
              <a:t>夫　「どうだい，ちょっと値が張ったんだけど，なかなか素敵な絵だろう．飾るのは客間がいいと思うんだが」</a:t>
            </a:r>
          </a:p>
          <a:p>
            <a:pPr eaLnBrk="1" hangingPunct="1">
              <a:lnSpc>
                <a:spcPct val="90000"/>
              </a:lnSpc>
              <a:spcBef>
                <a:spcPct val="0"/>
              </a:spcBef>
              <a:buFontTx/>
              <a:buNone/>
            </a:pPr>
            <a:r>
              <a:rPr lang="ja-JP" altLang="en-US" sz="2400"/>
              <a:t>妻　「あなた，なんでまた，こんな気味の悪い絵を買ってきたの」</a:t>
            </a:r>
          </a:p>
          <a:p>
            <a:pPr eaLnBrk="1" hangingPunct="1">
              <a:lnSpc>
                <a:spcPct val="90000"/>
              </a:lnSpc>
              <a:spcBef>
                <a:spcPct val="0"/>
              </a:spcBef>
              <a:buFontTx/>
              <a:buNone/>
            </a:pPr>
            <a:r>
              <a:rPr lang="ja-JP" altLang="en-US" sz="2400"/>
              <a:t>夫　「この女の子のどこが気味が悪いのさ．後ろ向きで顔が見えないからのっぺら坊だろうって？全く君ってのはへそ曲がりな見方しかできないんだね．絵に嫉妬してるの？」</a:t>
            </a:r>
          </a:p>
          <a:p>
            <a:pPr eaLnBrk="1" hangingPunct="1">
              <a:lnSpc>
                <a:spcPct val="90000"/>
              </a:lnSpc>
              <a:spcBef>
                <a:spcPct val="0"/>
              </a:spcBef>
              <a:buFontTx/>
              <a:buNone/>
            </a:pPr>
            <a:r>
              <a:rPr lang="ja-JP" altLang="en-US" sz="2400"/>
              <a:t>妻　「あなたこそ，頭がどうかしちゃったんじゃない．こんな気味の悪いお婆さんを女の子だなんて」</a:t>
            </a:r>
          </a:p>
          <a:p>
            <a:pPr eaLnBrk="1" hangingPunct="1">
              <a:lnSpc>
                <a:spcPct val="90000"/>
              </a:lnSpc>
              <a:spcBef>
                <a:spcPct val="0"/>
              </a:spcBef>
              <a:buFontTx/>
              <a:buNone/>
            </a:pPr>
            <a:r>
              <a:rPr lang="ja-JP" altLang="en-US" sz="2400"/>
              <a:t>夫　「へそ曲がりという評価は訂正しよう．滅茶苦茶だ．可愛い少女をお婆さんだなんて，頭がどうかしたのは君の方だ」</a:t>
            </a:r>
          </a:p>
          <a:p>
            <a:pPr eaLnBrk="1" hangingPunct="1">
              <a:lnSpc>
                <a:spcPct val="90000"/>
              </a:lnSpc>
              <a:spcBef>
                <a:spcPct val="0"/>
              </a:spcBef>
              <a:buFontTx/>
              <a:buNone/>
            </a:pPr>
            <a:r>
              <a:rPr lang="ja-JP" altLang="en-US" sz="2400"/>
              <a:t>妻　「高いお金を出して気味悪い絵を買ってきただけでも充分なのに，その上にとんでもない嫌がらせをする人なんかと，もうこれ以上一緒にいられないわ」</a:t>
            </a:r>
          </a:p>
        </p:txBody>
      </p:sp>
    </p:spTree>
    <p:extLst>
      <p:ext uri="{BB962C8B-B14F-4D97-AF65-F5344CB8AC3E}">
        <p14:creationId xmlns:p14="http://schemas.microsoft.com/office/powerpoint/2010/main" val="3516570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6179">
                                            <p:txEl>
                                              <p:pRg st="4" end="4"/>
                                            </p:txEl>
                                          </p:spTgt>
                                        </p:tgtEl>
                                        <p:attrNameLst>
                                          <p:attrName>style.visibility</p:attrName>
                                        </p:attrNameLst>
                                      </p:cBhvr>
                                      <p:to>
                                        <p:strVal val="visible"/>
                                      </p:to>
                                    </p:set>
                                    <p:anim calcmode="lin" valueType="num">
                                      <p:cBhvr additive="base">
                                        <p:cTn id="31" dur="500" fill="hold"/>
                                        <p:tgtEl>
                                          <p:spTgt spid="306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6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6179">
                                            <p:txEl>
                                              <p:pRg st="5" end="5"/>
                                            </p:txEl>
                                          </p:spTgt>
                                        </p:tgtEl>
                                        <p:attrNameLst>
                                          <p:attrName>style.visibility</p:attrName>
                                        </p:attrNameLst>
                                      </p:cBhvr>
                                      <p:to>
                                        <p:strVal val="visible"/>
                                      </p:to>
                                    </p:set>
                                    <p:anim calcmode="lin" valueType="num">
                                      <p:cBhvr additive="base">
                                        <p:cTn id="37" dur="500" fill="hold"/>
                                        <p:tgtEl>
                                          <p:spTgt spid="306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6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304800"/>
            <a:ext cx="8367712" cy="990600"/>
          </a:xfrm>
        </p:spPr>
        <p:txBody>
          <a:bodyPr/>
          <a:lstStyle/>
          <a:p>
            <a:pPr eaLnBrk="1" hangingPunct="1"/>
            <a:r>
              <a:rPr kumimoji="0" lang="ja-JP" altLang="en-US" dirty="0"/>
              <a:t>同じ所に立っているのに</a:t>
            </a:r>
            <a:r>
              <a:rPr kumimoji="0" lang="ja-JP" altLang="en-US" dirty="0">
                <a:solidFill>
                  <a:srgbClr val="FFFF00"/>
                </a:solidFill>
              </a:rPr>
              <a:t>共感</a:t>
            </a:r>
            <a:r>
              <a:rPr kumimoji="0" lang="ja-JP" altLang="en-US" dirty="0"/>
              <a:t>欠如</a:t>
            </a:r>
          </a:p>
        </p:txBody>
      </p:sp>
      <p:sp>
        <p:nvSpPr>
          <p:cNvPr id="19459" name="Rectangle 3"/>
          <p:cNvSpPr>
            <a:spLocks noGrp="1" noChangeArrowheads="1"/>
          </p:cNvSpPr>
          <p:nvPr>
            <p:ph type="body" sz="half" idx="1"/>
          </p:nvPr>
        </p:nvSpPr>
        <p:spPr>
          <a:xfrm>
            <a:off x="914400" y="4114800"/>
            <a:ext cx="3962400" cy="2362200"/>
          </a:xfrm>
        </p:spPr>
        <p:txBody>
          <a:bodyPr/>
          <a:lstStyle/>
          <a:p>
            <a:pPr eaLnBrk="1" hangingPunct="1"/>
            <a:r>
              <a:rPr lang="ja-JP" altLang="en-US" sz="3200"/>
              <a:t>医療者側から</a:t>
            </a:r>
          </a:p>
          <a:p>
            <a:pPr lvl="1" eaLnBrk="1" hangingPunct="1"/>
            <a:r>
              <a:rPr lang="en-US" altLang="ja-JP" sz="3200"/>
              <a:t>Monster Patient</a:t>
            </a:r>
          </a:p>
          <a:p>
            <a:pPr lvl="1" eaLnBrk="1" hangingPunct="1"/>
            <a:r>
              <a:rPr lang="ja-JP" altLang="en-US" sz="3200"/>
              <a:t>刑事裁判</a:t>
            </a:r>
          </a:p>
          <a:p>
            <a:pPr lvl="1" eaLnBrk="1" hangingPunct="1"/>
            <a:r>
              <a:rPr lang="ja-JP" altLang="en-US" sz="3200"/>
              <a:t>コンビニ受診</a:t>
            </a:r>
          </a:p>
          <a:p>
            <a:pPr eaLnBrk="1" hangingPunct="1"/>
            <a:endParaRPr lang="en-US" altLang="ja-JP" sz="3200"/>
          </a:p>
        </p:txBody>
      </p:sp>
      <p:sp>
        <p:nvSpPr>
          <p:cNvPr id="19460" name="Rectangle 4"/>
          <p:cNvSpPr>
            <a:spLocks noGrp="1" noChangeArrowheads="1"/>
          </p:cNvSpPr>
          <p:nvPr>
            <p:ph type="body" sz="half" idx="2"/>
          </p:nvPr>
        </p:nvSpPr>
        <p:spPr>
          <a:xfrm>
            <a:off x="5102225" y="4114800"/>
            <a:ext cx="3660775" cy="2514600"/>
          </a:xfrm>
        </p:spPr>
        <p:txBody>
          <a:bodyPr/>
          <a:lstStyle/>
          <a:p>
            <a:pPr eaLnBrk="1" hangingPunct="1"/>
            <a:r>
              <a:rPr lang="ja-JP" altLang="en-US" sz="3200"/>
              <a:t>患者側から</a:t>
            </a:r>
          </a:p>
          <a:p>
            <a:pPr lvl="1" eaLnBrk="1" hangingPunct="1"/>
            <a:r>
              <a:rPr lang="ja-JP" altLang="en-US" sz="3200"/>
              <a:t>ドクハラ</a:t>
            </a:r>
          </a:p>
          <a:p>
            <a:pPr lvl="1" eaLnBrk="1" hangingPunct="1"/>
            <a:r>
              <a:rPr lang="ja-JP" altLang="en-US" sz="3200"/>
              <a:t>医療過誤</a:t>
            </a:r>
          </a:p>
          <a:p>
            <a:pPr lvl="1" eaLnBrk="1" hangingPunct="1"/>
            <a:r>
              <a:rPr lang="ja-JP" altLang="en-US" sz="3200"/>
              <a:t>たらい回し</a:t>
            </a:r>
          </a:p>
          <a:p>
            <a:pPr eaLnBrk="1" hangingPunct="1"/>
            <a:endParaRPr lang="en-US" altLang="ja-JP" sz="3200"/>
          </a:p>
        </p:txBody>
      </p:sp>
      <p:pic>
        <p:nvPicPr>
          <p:cNvPr id="19461" name="Picture 5"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371600"/>
            <a:ext cx="2162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15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153400" cy="2290762"/>
          </a:xfrm>
        </p:spPr>
        <p:txBody>
          <a:bodyPr/>
          <a:lstStyle/>
          <a:p>
            <a:pPr eaLnBrk="1" hangingPunct="1"/>
            <a:r>
              <a:rPr lang="ja-JP" altLang="en-US" dirty="0"/>
              <a:t>攻撃を生じさせない</a:t>
            </a:r>
            <a:br>
              <a:rPr lang="ja-JP" altLang="en-US" dirty="0"/>
            </a:br>
            <a:r>
              <a:rPr lang="ja-JP" altLang="en-US" dirty="0"/>
              <a:t>共感による「</a:t>
            </a:r>
            <a:r>
              <a:rPr lang="ja-JP" altLang="en-US" dirty="0">
                <a:solidFill>
                  <a:srgbClr val="FFFF00"/>
                </a:solidFill>
              </a:rPr>
              <a:t>武装解除</a:t>
            </a:r>
            <a:r>
              <a:rPr lang="ja-JP" altLang="en-US" dirty="0"/>
              <a:t>」</a:t>
            </a:r>
            <a:br>
              <a:rPr lang="en-US" altLang="ja-JP" dirty="0"/>
            </a:br>
            <a:r>
              <a:rPr lang="ja-JP" altLang="en-US" sz="4000" dirty="0"/>
              <a:t>生老病死：誰にでもある基礎控除</a:t>
            </a:r>
          </a:p>
        </p:txBody>
      </p:sp>
      <p:sp>
        <p:nvSpPr>
          <p:cNvPr id="14339" name="Rectangle 3"/>
          <p:cNvSpPr>
            <a:spLocks noGrp="1" noChangeArrowheads="1"/>
          </p:cNvSpPr>
          <p:nvPr>
            <p:ph type="body" idx="1"/>
          </p:nvPr>
        </p:nvSpPr>
        <p:spPr>
          <a:xfrm>
            <a:off x="323528" y="2708275"/>
            <a:ext cx="8568952" cy="3455988"/>
          </a:xfrm>
        </p:spPr>
        <p:txBody>
          <a:bodyPr/>
          <a:lstStyle/>
          <a:p>
            <a:pPr eaLnBrk="1" hangingPunct="1"/>
            <a:r>
              <a:rPr lang="ja-JP" altLang="en-US" dirty="0"/>
              <a:t>自分は悩める医療者。神でも魔法使いでもない</a:t>
            </a:r>
          </a:p>
          <a:p>
            <a:pPr eaLnBrk="1" hangingPunct="1"/>
            <a:r>
              <a:rPr lang="ja-JP" altLang="en-US" dirty="0"/>
              <a:t>自分も病者と共通点がある</a:t>
            </a:r>
          </a:p>
          <a:p>
            <a:pPr lvl="1" eaLnBrk="1" hangingPunct="1"/>
            <a:r>
              <a:rPr lang="ja-JP" altLang="en-US" dirty="0"/>
              <a:t>自分も病んでいる：心・体</a:t>
            </a:r>
          </a:p>
          <a:p>
            <a:pPr lvl="1" eaLnBrk="1" hangingPunct="1"/>
            <a:r>
              <a:rPr lang="ja-JP" altLang="en-US" dirty="0"/>
              <a:t>自分も年を取る</a:t>
            </a:r>
          </a:p>
          <a:p>
            <a:pPr lvl="1" eaLnBrk="1" hangingPunct="1"/>
            <a:r>
              <a:rPr lang="ja-JP" altLang="en-US" dirty="0"/>
              <a:t>自分も死に行く者である</a:t>
            </a:r>
            <a:r>
              <a:rPr lang="ja-JP" altLang="en-US" sz="3200" dirty="0"/>
              <a:t>．</a:t>
            </a:r>
          </a:p>
          <a:p>
            <a:pPr eaLnBrk="1" hangingPunct="1"/>
            <a:r>
              <a:rPr lang="ja-JP" altLang="en-US" dirty="0"/>
              <a:t>差別と対立構造を解消し，共感を生み出す</a:t>
            </a:r>
          </a:p>
          <a:p>
            <a:pPr lvl="1" eaLnBrk="1" hangingPunct="1"/>
            <a:endParaRPr lang="en-US" altLang="ja-JP" sz="3200" dirty="0"/>
          </a:p>
        </p:txBody>
      </p:sp>
    </p:spTree>
    <p:extLst>
      <p:ext uri="{BB962C8B-B14F-4D97-AF65-F5344CB8AC3E}">
        <p14:creationId xmlns:p14="http://schemas.microsoft.com/office/powerpoint/2010/main" val="4088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332656"/>
            <a:ext cx="8453286" cy="1446550"/>
          </a:xfrm>
          <a:prstGeom prst="rect">
            <a:avLst/>
          </a:prstGeom>
          <a:noFill/>
        </p:spPr>
        <p:txBody>
          <a:bodyPr wrap="square" rtlCol="0">
            <a:spAutoFit/>
          </a:bodyPr>
          <a:lstStyle/>
          <a:p>
            <a:pPr algn="ctr"/>
            <a:r>
              <a:rPr lang="ja-JP" altLang="en-US" sz="4400" dirty="0">
                <a:solidFill>
                  <a:schemeClr val="bg1"/>
                </a:solidFill>
              </a:rPr>
              <a:t>入学してから気付いた「壁」</a:t>
            </a:r>
            <a:endParaRPr lang="en-US" altLang="ja-JP" sz="4400" dirty="0">
              <a:solidFill>
                <a:schemeClr val="bg1"/>
              </a:solidFill>
            </a:endParaRPr>
          </a:p>
          <a:p>
            <a:pPr algn="ctr"/>
            <a:r>
              <a:rPr lang="ja-JP" altLang="en-US" sz="4400" dirty="0">
                <a:solidFill>
                  <a:schemeClr val="bg1"/>
                </a:solidFill>
              </a:rPr>
              <a:t>キャリアパス以前の根源的な問題</a:t>
            </a:r>
            <a:endParaRPr lang="en-US" altLang="ja-JP" sz="4400" dirty="0">
              <a:solidFill>
                <a:schemeClr val="bg1"/>
              </a:solidFill>
            </a:endParaRPr>
          </a:p>
        </p:txBody>
      </p:sp>
      <p:sp>
        <p:nvSpPr>
          <p:cNvPr id="4" name="テキスト ボックス 3"/>
          <p:cNvSpPr txBox="1"/>
          <p:nvPr/>
        </p:nvSpPr>
        <p:spPr>
          <a:xfrm>
            <a:off x="323528" y="5733256"/>
            <a:ext cx="8568952" cy="769441"/>
          </a:xfrm>
          <a:prstGeom prst="rect">
            <a:avLst/>
          </a:prstGeom>
          <a:noFill/>
        </p:spPr>
        <p:txBody>
          <a:bodyPr wrap="square" rtlCol="0">
            <a:spAutoFit/>
          </a:bodyPr>
          <a:lstStyle/>
          <a:p>
            <a:pPr algn="ctr"/>
            <a:r>
              <a:rPr lang="ja-JP" altLang="en-US" sz="4400" dirty="0">
                <a:solidFill>
                  <a:schemeClr val="bg1"/>
                </a:solidFill>
              </a:rPr>
              <a:t>ここは大学じゃない，職業訓練校だ</a:t>
            </a:r>
            <a:endParaRPr lang="en-GB" sz="440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436" y="1959368"/>
            <a:ext cx="4992216" cy="3744162"/>
          </a:xfrm>
          <a:prstGeom prst="rect">
            <a:avLst/>
          </a:prstGeom>
        </p:spPr>
      </p:pic>
      <p:sp>
        <p:nvSpPr>
          <p:cNvPr id="7" name="テキスト ボックス 6"/>
          <p:cNvSpPr txBox="1"/>
          <p:nvPr/>
        </p:nvSpPr>
        <p:spPr>
          <a:xfrm>
            <a:off x="7012191" y="4653136"/>
            <a:ext cx="1911101" cy="830997"/>
          </a:xfrm>
          <a:prstGeom prst="rect">
            <a:avLst/>
          </a:prstGeom>
          <a:noFill/>
        </p:spPr>
        <p:txBody>
          <a:bodyPr wrap="none" rtlCol="0">
            <a:spAutoFit/>
          </a:bodyPr>
          <a:lstStyle/>
          <a:p>
            <a:pPr algn="ctr"/>
            <a:r>
              <a:rPr lang="ja-JP" altLang="en-US" sz="2400" dirty="0">
                <a:solidFill>
                  <a:schemeClr val="bg1"/>
                </a:solidFill>
              </a:rPr>
              <a:t>アイガー北壁</a:t>
            </a:r>
            <a:endParaRPr lang="en-US" altLang="ja-JP" sz="2400" dirty="0">
              <a:solidFill>
                <a:schemeClr val="bg1"/>
              </a:solidFill>
            </a:endParaRPr>
          </a:p>
          <a:p>
            <a:pPr algn="ctr"/>
            <a:r>
              <a:rPr lang="ja-JP" altLang="en-US" sz="2400" dirty="0">
                <a:solidFill>
                  <a:schemeClr val="bg1"/>
                </a:solidFill>
              </a:rPr>
              <a:t>高さ</a:t>
            </a:r>
            <a:r>
              <a:rPr lang="en-US" altLang="ja-JP" sz="2400" dirty="0">
                <a:solidFill>
                  <a:schemeClr val="bg1"/>
                </a:solidFill>
              </a:rPr>
              <a:t>1800m</a:t>
            </a:r>
            <a:endParaRPr lang="en-GB" sz="2400" dirty="0">
              <a:solidFill>
                <a:schemeClr val="bg1"/>
              </a:solidFill>
            </a:endParaRPr>
          </a:p>
        </p:txBody>
      </p:sp>
    </p:spTree>
    <p:extLst>
      <p:ext uri="{BB962C8B-B14F-4D97-AF65-F5344CB8AC3E}">
        <p14:creationId xmlns:p14="http://schemas.microsoft.com/office/powerpoint/2010/main" val="15210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403350" y="2736850"/>
            <a:ext cx="2166938" cy="3200400"/>
            <a:chOff x="1152" y="1536"/>
            <a:chExt cx="1365" cy="2016"/>
          </a:xfrm>
        </p:grpSpPr>
        <p:sp>
          <p:nvSpPr>
            <p:cNvPr id="22541"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2542"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2531" name="Rectangle 5"/>
          <p:cNvSpPr>
            <a:spLocks noChangeArrowheads="1"/>
          </p:cNvSpPr>
          <p:nvPr/>
        </p:nvSpPr>
        <p:spPr bwMode="auto">
          <a:xfrm>
            <a:off x="5257800" y="2759075"/>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2532" name="Rectangle 6"/>
          <p:cNvSpPr>
            <a:spLocks noGrp="1" noChangeArrowheads="1"/>
          </p:cNvSpPr>
          <p:nvPr>
            <p:ph type="title" idx="4294967295"/>
          </p:nvPr>
        </p:nvSpPr>
        <p:spPr>
          <a:xfrm>
            <a:off x="685800" y="381000"/>
            <a:ext cx="7702550" cy="1247775"/>
          </a:xfrm>
        </p:spPr>
        <p:txBody>
          <a:bodyPr/>
          <a:lstStyle/>
          <a:p>
            <a:pPr eaLnBrk="1" hangingPunct="1"/>
            <a:r>
              <a:rPr lang="ja-JP" altLang="en-US" sz="4000"/>
              <a:t>同情と共感の鑑別診断</a:t>
            </a:r>
            <a:br>
              <a:rPr lang="en-US" altLang="ja-JP" sz="4000"/>
            </a:br>
            <a:r>
              <a:rPr lang="ja-JP" altLang="en-US" sz="4000"/>
              <a:t>ー</a:t>
            </a:r>
            <a:r>
              <a:rPr lang="ja-JP" altLang="en-US" sz="3600"/>
              <a:t>「武装解除」の基本コンセプトー</a:t>
            </a:r>
          </a:p>
        </p:txBody>
      </p:sp>
      <p:sp>
        <p:nvSpPr>
          <p:cNvPr id="22533" name="Text Box 7"/>
          <p:cNvSpPr txBox="1">
            <a:spLocks noChangeArrowheads="1"/>
          </p:cNvSpPr>
          <p:nvPr/>
        </p:nvSpPr>
        <p:spPr bwMode="auto">
          <a:xfrm>
            <a:off x="4273550" y="6264275"/>
            <a:ext cx="446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共感＝病者と健常者のつながり</a:t>
            </a:r>
          </a:p>
        </p:txBody>
      </p:sp>
      <p:sp>
        <p:nvSpPr>
          <p:cNvPr id="22534" name="Text Box 8"/>
          <p:cNvSpPr txBox="1">
            <a:spLocks noChangeArrowheads="1"/>
          </p:cNvSpPr>
          <p:nvPr/>
        </p:nvSpPr>
        <p:spPr bwMode="auto">
          <a:xfrm>
            <a:off x="827088" y="1773238"/>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従来型解釈モデル</a:t>
            </a:r>
          </a:p>
        </p:txBody>
      </p:sp>
      <p:sp>
        <p:nvSpPr>
          <p:cNvPr id="22535" name="Text Box 9"/>
          <p:cNvSpPr txBox="1">
            <a:spLocks noChangeArrowheads="1"/>
          </p:cNvSpPr>
          <p:nvPr/>
        </p:nvSpPr>
        <p:spPr bwMode="auto">
          <a:xfrm>
            <a:off x="2133600" y="32162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病</a:t>
            </a:r>
          </a:p>
        </p:txBody>
      </p:sp>
      <p:sp>
        <p:nvSpPr>
          <p:cNvPr id="22536" name="Text Box 10"/>
          <p:cNvSpPr txBox="1">
            <a:spLocks noChangeArrowheads="1"/>
          </p:cNvSpPr>
          <p:nvPr/>
        </p:nvSpPr>
        <p:spPr bwMode="auto">
          <a:xfrm>
            <a:off x="2133600" y="48164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健</a:t>
            </a:r>
          </a:p>
        </p:txBody>
      </p:sp>
      <p:sp>
        <p:nvSpPr>
          <p:cNvPr id="22537" name="Text Box 11"/>
          <p:cNvSpPr txBox="1">
            <a:spLocks noChangeArrowheads="1"/>
          </p:cNvSpPr>
          <p:nvPr/>
        </p:nvSpPr>
        <p:spPr bwMode="auto">
          <a:xfrm>
            <a:off x="6084888" y="28479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病</a:t>
            </a:r>
          </a:p>
        </p:txBody>
      </p:sp>
      <p:sp>
        <p:nvSpPr>
          <p:cNvPr id="22538" name="Text Box 12"/>
          <p:cNvSpPr txBox="1">
            <a:spLocks noChangeArrowheads="1"/>
          </p:cNvSpPr>
          <p:nvPr/>
        </p:nvSpPr>
        <p:spPr bwMode="auto">
          <a:xfrm>
            <a:off x="6011863" y="5080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健</a:t>
            </a:r>
          </a:p>
        </p:txBody>
      </p:sp>
      <p:sp>
        <p:nvSpPr>
          <p:cNvPr id="22539" name="Text Box 13"/>
          <p:cNvSpPr txBox="1">
            <a:spLocks noChangeArrowheads="1"/>
          </p:cNvSpPr>
          <p:nvPr/>
        </p:nvSpPr>
        <p:spPr bwMode="auto">
          <a:xfrm>
            <a:off x="381000" y="6264275"/>
            <a:ext cx="389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同情＝病者の否定</a:t>
            </a:r>
          </a:p>
        </p:txBody>
      </p:sp>
      <p:sp>
        <p:nvSpPr>
          <p:cNvPr id="22540" name="Text Box 14"/>
          <p:cNvSpPr txBox="1">
            <a:spLocks noChangeArrowheads="1"/>
          </p:cNvSpPr>
          <p:nvPr/>
        </p:nvSpPr>
        <p:spPr bwMode="auto">
          <a:xfrm>
            <a:off x="5105400" y="1768475"/>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より“現実的”</a:t>
            </a:r>
          </a:p>
        </p:txBody>
      </p:sp>
    </p:spTree>
    <p:extLst>
      <p:ext uri="{BB962C8B-B14F-4D97-AF65-F5344CB8AC3E}">
        <p14:creationId xmlns:p14="http://schemas.microsoft.com/office/powerpoint/2010/main" val="122311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3"/>
          <p:cNvSpPr>
            <a:spLocks noGrp="1"/>
          </p:cNvSpPr>
          <p:nvPr>
            <p:ph type="ctrTitle"/>
          </p:nvPr>
        </p:nvSpPr>
        <p:spPr>
          <a:xfrm>
            <a:off x="615950" y="260350"/>
            <a:ext cx="7918450" cy="1440458"/>
          </a:xfrm>
        </p:spPr>
        <p:txBody>
          <a:bodyPr/>
          <a:lstStyle/>
          <a:p>
            <a:pPr eaLnBrk="1" hangingPunct="1"/>
            <a:r>
              <a:rPr lang="ja-JP" altLang="en-US" dirty="0"/>
              <a:t>病と死</a:t>
            </a:r>
            <a:br>
              <a:rPr lang="en-US" altLang="ja-JP" sz="4000" dirty="0"/>
            </a:br>
            <a:r>
              <a:rPr lang="ja-JP" altLang="en-US" sz="4000" dirty="0"/>
              <a:t>その「当事者意識」を「取り戻す」</a:t>
            </a:r>
          </a:p>
        </p:txBody>
      </p:sp>
      <p:sp>
        <p:nvSpPr>
          <p:cNvPr id="4099" name="サブタイトル 4"/>
          <p:cNvSpPr>
            <a:spLocks noGrp="1"/>
          </p:cNvSpPr>
          <p:nvPr>
            <p:ph type="subTitle" idx="1"/>
          </p:nvPr>
        </p:nvSpPr>
        <p:spPr>
          <a:xfrm>
            <a:off x="760413" y="4941888"/>
            <a:ext cx="7629525" cy="1752600"/>
          </a:xfrm>
        </p:spPr>
        <p:txBody>
          <a:bodyPr/>
          <a:lstStyle/>
          <a:p>
            <a:pPr algn="l" eaLnBrk="1" hangingPunct="1"/>
            <a:r>
              <a:rPr lang="ja-JP" altLang="en-US" sz="2800" dirty="0"/>
              <a:t>「北斗の拳」という作品の代名詞となっており、後年，他作品内のパロディとしてもこの台詞が用いられることが多く、</a:t>
            </a:r>
            <a:r>
              <a:rPr lang="en-US" altLang="ja-JP" sz="2800" dirty="0"/>
              <a:t>『</a:t>
            </a:r>
            <a:r>
              <a:rPr lang="ja-JP" altLang="en-US" sz="2800" dirty="0"/>
              <a:t>「北斗の拳」はよく知らないけど、この台詞なら知っている</a:t>
            </a:r>
            <a:r>
              <a:rPr lang="en-US" altLang="ja-JP" sz="2800" dirty="0"/>
              <a:t>』</a:t>
            </a:r>
            <a:r>
              <a:rPr lang="ja-JP" altLang="en-US" sz="2800" dirty="0"/>
              <a:t>という人も多い。</a:t>
            </a:r>
          </a:p>
        </p:txBody>
      </p:sp>
      <p:sp>
        <p:nvSpPr>
          <p:cNvPr id="2" name="テキスト ボックス 1"/>
          <p:cNvSpPr txBox="1">
            <a:spLocks noChangeArrowheads="1"/>
          </p:cNvSpPr>
          <p:nvPr/>
        </p:nvSpPr>
        <p:spPr bwMode="auto">
          <a:xfrm>
            <a:off x="179512" y="332656"/>
            <a:ext cx="8712968" cy="1384995"/>
          </a:xfrm>
          <a:prstGeom prst="rect">
            <a:avLst/>
          </a:prstGeom>
          <a:solidFill>
            <a:schemeClr val="tx2">
              <a:lumMod val="50000"/>
            </a:schemeClr>
          </a:solidFill>
          <a:ln>
            <a:noFill/>
          </a:ln>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dirty="0"/>
              <a:t>「お前はもう死んでいる」</a:t>
            </a:r>
            <a:endParaRPr lang="en-US" altLang="ja-JP" sz="6000" dirty="0"/>
          </a:p>
          <a:p>
            <a:pPr algn="ctr" eaLnBrk="1" hangingPunct="1">
              <a:spcBef>
                <a:spcPct val="0"/>
              </a:spcBef>
              <a:buFontTx/>
              <a:buNone/>
            </a:pPr>
            <a:endParaRPr lang="en-US" altLang="ja-JP" sz="2400" dirty="0"/>
          </a:p>
        </p:txBody>
      </p:sp>
      <p:sp>
        <p:nvSpPr>
          <p:cNvPr id="3" name="テキスト ボックス 2"/>
          <p:cNvSpPr txBox="1">
            <a:spLocks noChangeArrowheads="1"/>
          </p:cNvSpPr>
          <p:nvPr/>
        </p:nvSpPr>
        <p:spPr bwMode="auto">
          <a:xfrm>
            <a:off x="3563888" y="3254298"/>
            <a:ext cx="5016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dirty="0"/>
              <a:t>1983-88</a:t>
            </a:r>
            <a:r>
              <a:rPr lang="ja-JP" altLang="en-US" sz="2800" dirty="0"/>
              <a:t>　週刊少年ジャンプ連載</a:t>
            </a:r>
            <a:endParaRPr lang="en-US" altLang="ja-JP" sz="2800" dirty="0"/>
          </a:p>
          <a:p>
            <a:pPr eaLnBrk="1" hangingPunct="1">
              <a:spcBef>
                <a:spcPct val="0"/>
              </a:spcBef>
              <a:buFontTx/>
              <a:buNone/>
            </a:pPr>
            <a:r>
              <a:rPr lang="en-US" altLang="ja-JP" sz="2800" dirty="0"/>
              <a:t>1984-88</a:t>
            </a:r>
            <a:r>
              <a:rPr lang="ja-JP" altLang="en-US" sz="2800" dirty="0"/>
              <a:t>　フジテレビでアニメ化</a:t>
            </a:r>
          </a:p>
        </p:txBody>
      </p:sp>
    </p:spTree>
    <p:extLst>
      <p:ext uri="{BB962C8B-B14F-4D97-AF65-F5344CB8AC3E}">
        <p14:creationId xmlns:p14="http://schemas.microsoft.com/office/powerpoint/2010/main" val="87845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z="6000"/>
              <a:t>不完全な死体</a:t>
            </a:r>
          </a:p>
        </p:txBody>
      </p:sp>
      <p:sp>
        <p:nvSpPr>
          <p:cNvPr id="24579" name="Text Box 3"/>
          <p:cNvSpPr txBox="1">
            <a:spLocks noChangeArrowheads="1"/>
          </p:cNvSpPr>
          <p:nvPr/>
        </p:nvSpPr>
        <p:spPr bwMode="auto">
          <a:xfrm>
            <a:off x="898525" y="2232025"/>
            <a:ext cx="733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800">
              <a:solidFill>
                <a:schemeClr val="tx1"/>
              </a:solidFill>
              <a:latin typeface="Arial" panose="020B0604020202020204" pitchFamily="34" charset="0"/>
            </a:endParaRPr>
          </a:p>
        </p:txBody>
      </p:sp>
      <p:sp>
        <p:nvSpPr>
          <p:cNvPr id="24580" name="Text Box 4"/>
          <p:cNvSpPr txBox="1">
            <a:spLocks noChangeArrowheads="1"/>
          </p:cNvSpPr>
          <p:nvPr/>
        </p:nvSpPr>
        <p:spPr bwMode="auto">
          <a:xfrm>
            <a:off x="609600" y="19812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Arial" panose="020B0604020202020204" pitchFamily="34" charset="0"/>
              </a:rPr>
              <a:t>昭和十年十二月十日に</a:t>
            </a:r>
          </a:p>
          <a:p>
            <a:pPr eaLnBrk="1" hangingPunct="1">
              <a:spcBef>
                <a:spcPct val="0"/>
              </a:spcBef>
              <a:buFontTx/>
              <a:buNone/>
            </a:pPr>
            <a:r>
              <a:rPr lang="ja-JP" altLang="en-US" sz="4000">
                <a:latin typeface="Arial" panose="020B0604020202020204" pitchFamily="34" charset="0"/>
              </a:rPr>
              <a:t>ぼくは不完全な死体として生まれ</a:t>
            </a:r>
          </a:p>
          <a:p>
            <a:pPr eaLnBrk="1" hangingPunct="1">
              <a:spcBef>
                <a:spcPct val="0"/>
              </a:spcBef>
              <a:buFontTx/>
              <a:buNone/>
            </a:pPr>
            <a:r>
              <a:rPr lang="ja-JP" altLang="en-US" sz="4000">
                <a:latin typeface="Arial" panose="020B0604020202020204" pitchFamily="34" charset="0"/>
              </a:rPr>
              <a:t>何十年かかゝって</a:t>
            </a:r>
          </a:p>
          <a:p>
            <a:pPr eaLnBrk="1" hangingPunct="1">
              <a:spcBef>
                <a:spcPct val="0"/>
              </a:spcBef>
              <a:buFontTx/>
              <a:buNone/>
            </a:pPr>
            <a:r>
              <a:rPr lang="ja-JP" altLang="en-US" sz="4000">
                <a:latin typeface="Arial" panose="020B0604020202020204" pitchFamily="34" charset="0"/>
              </a:rPr>
              <a:t>完全な死体となるのである</a:t>
            </a:r>
          </a:p>
          <a:p>
            <a:pPr eaLnBrk="1" hangingPunct="1">
              <a:spcBef>
                <a:spcPct val="0"/>
              </a:spcBef>
              <a:buFontTx/>
              <a:buNone/>
            </a:pPr>
            <a:endParaRPr lang="ja-JP" altLang="en-US" sz="4000">
              <a:latin typeface="Arial" panose="020B0604020202020204" pitchFamily="34" charset="0"/>
            </a:endParaRPr>
          </a:p>
          <a:p>
            <a:pPr eaLnBrk="1" hangingPunct="1">
              <a:spcBef>
                <a:spcPct val="0"/>
              </a:spcBef>
              <a:buFontTx/>
              <a:buNone/>
            </a:pPr>
            <a:r>
              <a:rPr lang="ja-JP" altLang="en-US" sz="3600">
                <a:latin typeface="Arial" panose="020B0604020202020204" pitchFamily="34" charset="0"/>
              </a:rPr>
              <a:t>（「懐かしのわが家」　寺山修司</a:t>
            </a:r>
            <a:r>
              <a:rPr lang="en-US" altLang="ja-JP" sz="3600">
                <a:latin typeface="Arial" panose="020B0604020202020204" pitchFamily="34" charset="0"/>
              </a:rPr>
              <a:t>1935-83</a:t>
            </a:r>
            <a:r>
              <a:rPr lang="ja-JP" altLang="en-US" sz="3600">
                <a:latin typeface="Arial" panose="020B0604020202020204" pitchFamily="34" charset="0"/>
              </a:rPr>
              <a:t>）</a:t>
            </a:r>
          </a:p>
          <a:p>
            <a:pPr eaLnBrk="1" hangingPunct="1">
              <a:spcBef>
                <a:spcPct val="0"/>
              </a:spcBef>
              <a:buFontTx/>
              <a:buNone/>
            </a:pPr>
            <a:endParaRPr lang="ja-JP" altLang="en-US" sz="36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“死体”を忌み嫌う病気（癌，認知症）に置き換えてみましょう</a:t>
            </a:r>
          </a:p>
        </p:txBody>
      </p:sp>
    </p:spTree>
    <p:extLst>
      <p:ext uri="{BB962C8B-B14F-4D97-AF65-F5344CB8AC3E}">
        <p14:creationId xmlns:p14="http://schemas.microsoft.com/office/powerpoint/2010/main" val="3806789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403350" y="2492375"/>
            <a:ext cx="2166938" cy="3200400"/>
            <a:chOff x="1152" y="1536"/>
            <a:chExt cx="1365" cy="2016"/>
          </a:xfrm>
        </p:grpSpPr>
        <p:sp>
          <p:nvSpPr>
            <p:cNvPr id="26637"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38"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6627" name="Rectangle 5"/>
          <p:cNvSpPr>
            <a:spLocks noChangeArrowheads="1"/>
          </p:cNvSpPr>
          <p:nvPr/>
        </p:nvSpPr>
        <p:spPr bwMode="auto">
          <a:xfrm>
            <a:off x="5257800" y="2514600"/>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28" name="Rectangle 6"/>
          <p:cNvSpPr>
            <a:spLocks noGrp="1" noChangeArrowheads="1"/>
          </p:cNvSpPr>
          <p:nvPr>
            <p:ph type="title"/>
          </p:nvPr>
        </p:nvSpPr>
        <p:spPr>
          <a:xfrm>
            <a:off x="685800" y="381000"/>
            <a:ext cx="7702550" cy="887413"/>
          </a:xfrm>
        </p:spPr>
        <p:txBody>
          <a:bodyPr/>
          <a:lstStyle/>
          <a:p>
            <a:pPr eaLnBrk="1" hangingPunct="1"/>
            <a:r>
              <a:rPr lang="ja-JP" altLang="en-US"/>
              <a:t>生死はデジタルで分けられる？</a:t>
            </a:r>
          </a:p>
        </p:txBody>
      </p:sp>
      <p:sp>
        <p:nvSpPr>
          <p:cNvPr id="26629" name="Text Box 7"/>
          <p:cNvSpPr txBox="1">
            <a:spLocks noChangeArrowheads="1"/>
          </p:cNvSpPr>
          <p:nvPr/>
        </p:nvSpPr>
        <p:spPr bwMode="auto">
          <a:xfrm>
            <a:off x="4724400" y="5943600"/>
            <a:ext cx="326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毎日少しずつ死んでいく</a:t>
            </a:r>
          </a:p>
        </p:txBody>
      </p:sp>
      <p:sp>
        <p:nvSpPr>
          <p:cNvPr id="26630" name="Text Box 8"/>
          <p:cNvSpPr txBox="1">
            <a:spLocks noChangeArrowheads="1"/>
          </p:cNvSpPr>
          <p:nvPr/>
        </p:nvSpPr>
        <p:spPr bwMode="auto">
          <a:xfrm>
            <a:off x="827088" y="1528763"/>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従来型解釈モデル</a:t>
            </a:r>
          </a:p>
        </p:txBody>
      </p:sp>
      <p:sp>
        <p:nvSpPr>
          <p:cNvPr id="26631" name="Text Box 9"/>
          <p:cNvSpPr txBox="1">
            <a:spLocks noChangeArrowheads="1"/>
          </p:cNvSpPr>
          <p:nvPr/>
        </p:nvSpPr>
        <p:spPr bwMode="auto">
          <a:xfrm>
            <a:off x="2133600" y="29718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2" name="Text Box 10"/>
          <p:cNvSpPr txBox="1">
            <a:spLocks noChangeArrowheads="1"/>
          </p:cNvSpPr>
          <p:nvPr/>
        </p:nvSpPr>
        <p:spPr bwMode="auto">
          <a:xfrm>
            <a:off x="2133600" y="4572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3" name="Text Box 11"/>
          <p:cNvSpPr txBox="1">
            <a:spLocks noChangeArrowheads="1"/>
          </p:cNvSpPr>
          <p:nvPr/>
        </p:nvSpPr>
        <p:spPr bwMode="auto">
          <a:xfrm>
            <a:off x="6084888" y="26035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4" name="Text Box 12"/>
          <p:cNvSpPr txBox="1">
            <a:spLocks noChangeArrowheads="1"/>
          </p:cNvSpPr>
          <p:nvPr/>
        </p:nvSpPr>
        <p:spPr bwMode="auto">
          <a:xfrm>
            <a:off x="6011863" y="483552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5" name="Text Box 13"/>
          <p:cNvSpPr txBox="1">
            <a:spLocks noChangeArrowheads="1"/>
          </p:cNvSpPr>
          <p:nvPr/>
        </p:nvSpPr>
        <p:spPr bwMode="auto">
          <a:xfrm>
            <a:off x="381000" y="6019800"/>
            <a:ext cx="389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死亡確認の瞬間に</a:t>
            </a:r>
            <a:r>
              <a:rPr lang="en-US" altLang="ja-JP" sz="2400">
                <a:latin typeface="Times New Roman" panose="02020603050405020304" pitchFamily="18" charset="0"/>
              </a:rPr>
              <a:t>100→0</a:t>
            </a:r>
          </a:p>
        </p:txBody>
      </p:sp>
      <p:sp>
        <p:nvSpPr>
          <p:cNvPr id="26636" name="Text Box 14"/>
          <p:cNvSpPr txBox="1">
            <a:spLocks noChangeArrowheads="1"/>
          </p:cNvSpPr>
          <p:nvPr/>
        </p:nvSpPr>
        <p:spPr bwMode="auto">
          <a:xfrm>
            <a:off x="5105400" y="1524000"/>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より“現実的”</a:t>
            </a:r>
          </a:p>
        </p:txBody>
      </p:sp>
    </p:spTree>
    <p:extLst>
      <p:ext uri="{BB962C8B-B14F-4D97-AF65-F5344CB8AC3E}">
        <p14:creationId xmlns:p14="http://schemas.microsoft.com/office/powerpoint/2010/main" val="4067510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キャリアパスなんてどこにある？</a:t>
            </a:r>
            <a:br>
              <a:rPr lang="en-US" altLang="ja-JP" dirty="0"/>
            </a:br>
            <a:r>
              <a:rPr lang="ja-JP" altLang="en-US" dirty="0"/>
              <a:t>ここではない何処かへ？</a:t>
            </a:r>
            <a:endParaRPr kumimoji="1" lang="ja-JP" altLang="en-US" dirty="0"/>
          </a:p>
        </p:txBody>
      </p:sp>
      <p:sp>
        <p:nvSpPr>
          <p:cNvPr id="3" name="コンテンツ プレースホルダー 2"/>
          <p:cNvSpPr>
            <a:spLocks noGrp="1"/>
          </p:cNvSpPr>
          <p:nvPr>
            <p:ph idx="1"/>
          </p:nvPr>
        </p:nvSpPr>
        <p:spPr>
          <a:xfrm>
            <a:off x="467544" y="2060849"/>
            <a:ext cx="8229600" cy="3816424"/>
          </a:xfrm>
        </p:spPr>
        <p:txBody>
          <a:bodyPr/>
          <a:lstStyle/>
          <a:p>
            <a:r>
              <a:rPr kumimoji="1" lang="ja-JP" altLang="en-US" sz="4000" dirty="0"/>
              <a:t>医者の「やりがい」？？？</a:t>
            </a:r>
            <a:endParaRPr kumimoji="1" lang="en-US" altLang="ja-JP" sz="4000" dirty="0"/>
          </a:p>
          <a:p>
            <a:r>
              <a:rPr lang="ja-JP" altLang="en-US" sz="4000" dirty="0"/>
              <a:t>名医原理主義が生む自己攻撃性</a:t>
            </a:r>
            <a:endParaRPr lang="en-US" altLang="ja-JP" sz="4000" dirty="0"/>
          </a:p>
          <a:p>
            <a:r>
              <a:rPr lang="ja-JP" altLang="en-US" sz="4000" dirty="0"/>
              <a:t>患者からも攻撃される</a:t>
            </a:r>
            <a:endParaRPr lang="en-US" altLang="ja-JP" sz="4000" dirty="0"/>
          </a:p>
          <a:p>
            <a:r>
              <a:rPr lang="ja-JP" altLang="en-US" sz="4000" dirty="0">
                <a:solidFill>
                  <a:srgbClr val="FFFF00"/>
                </a:solidFill>
              </a:rPr>
              <a:t>正解依存症とキャリアパス</a:t>
            </a:r>
            <a:endParaRPr lang="en-US" altLang="ja-JP" sz="4000" dirty="0">
              <a:solidFill>
                <a:srgbClr val="FFFF00"/>
              </a:solidFill>
            </a:endParaRPr>
          </a:p>
          <a:p>
            <a:r>
              <a:rPr lang="ja-JP" altLang="en-US" sz="4000" dirty="0"/>
              <a:t>居場所を探し続けて</a:t>
            </a:r>
            <a:endParaRPr lang="en-US" altLang="ja-JP" sz="4000" dirty="0"/>
          </a:p>
        </p:txBody>
      </p:sp>
      <p:sp>
        <p:nvSpPr>
          <p:cNvPr id="4" name="テキスト ボックス 3"/>
          <p:cNvSpPr txBox="1"/>
          <p:nvPr/>
        </p:nvSpPr>
        <p:spPr>
          <a:xfrm>
            <a:off x="323528" y="6107304"/>
            <a:ext cx="8444941" cy="523220"/>
          </a:xfrm>
          <a:prstGeom prst="rect">
            <a:avLst/>
          </a:prstGeom>
          <a:noFill/>
        </p:spPr>
        <p:txBody>
          <a:bodyPr wrap="none" rtlCol="0">
            <a:spAutoFit/>
          </a:bodyPr>
          <a:lstStyle/>
          <a:p>
            <a:r>
              <a:rPr lang="ja-JP" altLang="en-US" sz="2800" dirty="0">
                <a:solidFill>
                  <a:schemeClr val="bg1"/>
                </a:solidFill>
              </a:rPr>
              <a:t>答えがあるわけじゃないことは知ってるつもりだけど・・・</a:t>
            </a:r>
            <a:endParaRPr lang="en-GB" sz="2800" dirty="0">
              <a:solidFill>
                <a:schemeClr val="bg1"/>
              </a:solidFill>
            </a:endParaRPr>
          </a:p>
        </p:txBody>
      </p:sp>
    </p:spTree>
    <p:extLst>
      <p:ext uri="{BB962C8B-B14F-4D97-AF65-F5344CB8AC3E}">
        <p14:creationId xmlns:p14="http://schemas.microsoft.com/office/powerpoint/2010/main" val="28755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47308" y="116632"/>
            <a:ext cx="8229600" cy="994122"/>
          </a:xfrm>
        </p:spPr>
        <p:txBody>
          <a:bodyPr/>
          <a:lstStyle/>
          <a:p>
            <a:r>
              <a:rPr lang="ja-JP" altLang="en-US" dirty="0"/>
              <a:t>これが正解なのか？</a:t>
            </a:r>
            <a:endParaRPr lang="en-GB"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81" y="1124744"/>
            <a:ext cx="8524875" cy="3238500"/>
          </a:xfrm>
          <a:prstGeom prst="rect">
            <a:avLst/>
          </a:prstGeom>
        </p:spPr>
      </p:pic>
      <p:sp>
        <p:nvSpPr>
          <p:cNvPr id="6" name="タイトル 3"/>
          <p:cNvSpPr txBox="1">
            <a:spLocks/>
          </p:cNvSpPr>
          <p:nvPr/>
        </p:nvSpPr>
        <p:spPr bwMode="auto">
          <a:xfrm>
            <a:off x="323528" y="4509120"/>
            <a:ext cx="8431729"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sz="3600" dirty="0"/>
              <a:t>そうでないとしたら何が正解なのか？</a:t>
            </a:r>
            <a:endParaRPr lang="en-US" altLang="ja-JP" sz="3600" dirty="0"/>
          </a:p>
          <a:p>
            <a:r>
              <a:rPr lang="ja-JP" altLang="en-US" sz="3600" dirty="0"/>
              <a:t>そもそも正解があるのか？</a:t>
            </a:r>
            <a:endParaRPr lang="en-US" altLang="ja-JP" sz="3600" dirty="0"/>
          </a:p>
          <a:p>
            <a:r>
              <a:rPr lang="ja-JP" altLang="en-US" sz="3600" dirty="0"/>
              <a:t>そもそも正解を求めることに何の意味があるのか？</a:t>
            </a:r>
            <a:endParaRPr lang="en-GB" sz="3600" dirty="0"/>
          </a:p>
        </p:txBody>
      </p:sp>
    </p:spTree>
    <p:extLst>
      <p:ext uri="{BB962C8B-B14F-4D97-AF65-F5344CB8AC3E}">
        <p14:creationId xmlns:p14="http://schemas.microsoft.com/office/powerpoint/2010/main" val="936106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16632"/>
            <a:ext cx="8623622" cy="1152127"/>
          </a:xfrm>
        </p:spPr>
        <p:txBody>
          <a:bodyPr>
            <a:normAutofit/>
          </a:bodyPr>
          <a:lstStyle/>
          <a:p>
            <a:pPr eaLnBrk="1" hangingPunct="1"/>
            <a:r>
              <a:rPr lang="ja-JP" altLang="en-US" dirty="0"/>
              <a:t>「キャリアパス」なんてなかった！！</a:t>
            </a:r>
            <a:endParaRPr lang="en-US" altLang="ja-JP" dirty="0">
              <a:solidFill>
                <a:srgbClr val="FF0000"/>
              </a:solidFill>
            </a:endParaRPr>
          </a:p>
        </p:txBody>
      </p:sp>
      <p:sp>
        <p:nvSpPr>
          <p:cNvPr id="3075" name="Rectangle 1027"/>
          <p:cNvSpPr>
            <a:spLocks noGrp="1" noChangeArrowheads="1"/>
          </p:cNvSpPr>
          <p:nvPr>
            <p:ph type="body" idx="1"/>
          </p:nvPr>
        </p:nvSpPr>
        <p:spPr>
          <a:xfrm>
            <a:off x="107504" y="1412776"/>
            <a:ext cx="8767638" cy="5254252"/>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a:t>1976</a:t>
            </a:r>
            <a:r>
              <a:rPr lang="ja-JP" altLang="en-US" sz="2800" dirty="0"/>
              <a:t>：医学部入学：とにかく臨床をやりたくなかった</a:t>
            </a:r>
            <a:endParaRPr lang="en-US" altLang="ja-JP" sz="2800" dirty="0"/>
          </a:p>
          <a:p>
            <a:pPr eaLnBrk="1" fontAlgn="auto" hangingPunct="1">
              <a:lnSpc>
                <a:spcPct val="90000"/>
              </a:lnSpc>
              <a:spcAft>
                <a:spcPts val="0"/>
              </a:spcAft>
              <a:defRPr/>
            </a:pPr>
            <a:r>
              <a:rPr lang="en-US" altLang="ja-JP" sz="2800" dirty="0"/>
              <a:t>1982</a:t>
            </a:r>
            <a:r>
              <a:rPr lang="ja-JP" altLang="en-US" sz="2800" dirty="0"/>
              <a:t>：</a:t>
            </a:r>
            <a:r>
              <a:rPr lang="en-US" altLang="ja-JP" sz="2800" u="sng" dirty="0"/>
              <a:t>41</a:t>
            </a:r>
            <a:r>
              <a:rPr lang="ja-JP" altLang="en-US" sz="2800" u="sng" dirty="0"/>
              <a:t>年前！！諸般の事情</a:t>
            </a:r>
            <a:r>
              <a:rPr lang="ja-JP" altLang="en-US" sz="2800" dirty="0"/>
              <a:t>で卒後内科一般研修</a:t>
            </a:r>
            <a:r>
              <a:rPr lang="ja-JP" altLang="en-US" sz="2800" b="1" dirty="0">
                <a:solidFill>
                  <a:srgbClr val="FF0000"/>
                </a:solidFill>
              </a:rPr>
              <a:t>←</a:t>
            </a:r>
            <a:endParaRPr lang="ja-JP" altLang="en-US" sz="2800" dirty="0"/>
          </a:p>
          <a:p>
            <a:pPr eaLnBrk="1" fontAlgn="auto" hangingPunct="1">
              <a:lnSpc>
                <a:spcPct val="90000"/>
              </a:lnSpc>
              <a:spcAft>
                <a:spcPts val="0"/>
              </a:spcAft>
              <a:defRPr/>
            </a:pPr>
            <a:r>
              <a:rPr lang="en-US" altLang="ja-JP" sz="2800" dirty="0">
                <a:solidFill>
                  <a:schemeClr val="accent2">
                    <a:lumMod val="40000"/>
                    <a:lumOff val="60000"/>
                  </a:schemeClr>
                </a:solidFill>
              </a:rPr>
              <a:t>1984</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NTT</a:t>
            </a:r>
            <a:r>
              <a:rPr lang="ja-JP" altLang="en-US" sz="2800" dirty="0">
                <a:solidFill>
                  <a:schemeClr val="accent2">
                    <a:lumMod val="40000"/>
                    <a:lumOff val="60000"/>
                  </a:schemeClr>
                </a:solidFill>
              </a:rPr>
              <a:t>東日本関東病院（神経内科）</a:t>
            </a:r>
            <a:r>
              <a:rPr lang="ja-JP" altLang="en-US" sz="2800" b="1" dirty="0">
                <a:solidFill>
                  <a:srgbClr val="FF0000"/>
                </a:solidFill>
              </a:rPr>
              <a:t> ←</a:t>
            </a:r>
            <a:endParaRPr lang="en-US" altLang="ja-JP" sz="2800" dirty="0">
              <a:solidFill>
                <a:schemeClr val="accent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1986</a:t>
            </a:r>
            <a:r>
              <a:rPr lang="ja-JP" altLang="en-US" sz="2800" dirty="0">
                <a:solidFill>
                  <a:schemeClr val="accent3">
                    <a:lumMod val="60000"/>
                    <a:lumOff val="40000"/>
                  </a:schemeClr>
                </a:solidFill>
              </a:rPr>
              <a:t>：国立精神神経センター研究所（神経科学）</a:t>
            </a:r>
            <a:endParaRPr lang="ja-JP" altLang="en-US" sz="2800" b="1" dirty="0">
              <a:solidFill>
                <a:srgbClr val="FF00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1988</a:t>
            </a:r>
            <a:r>
              <a:rPr lang="ja-JP" altLang="en-US" sz="2800" dirty="0">
                <a:solidFill>
                  <a:schemeClr val="accent2">
                    <a:lumMod val="40000"/>
                    <a:lumOff val="60000"/>
                  </a:schemeClr>
                </a:solidFill>
              </a:rPr>
              <a:t>：旭中央病院（神経内科）</a:t>
            </a:r>
            <a:r>
              <a:rPr lang="ja-JP" altLang="en-US" sz="2800" b="1" dirty="0">
                <a:solidFill>
                  <a:srgbClr val="FF0000"/>
                </a:solidFill>
              </a:rPr>
              <a:t> ←</a:t>
            </a:r>
            <a:endParaRPr lang="en-US" altLang="ja-JP" sz="2800" dirty="0">
              <a:solidFill>
                <a:schemeClr val="accent2">
                  <a:lumMod val="40000"/>
                  <a:lumOff val="60000"/>
                </a:schemeClr>
              </a:solidFill>
            </a:endParaRPr>
          </a:p>
          <a:p>
            <a:pPr>
              <a:lnSpc>
                <a:spcPct val="90000"/>
              </a:lnSpc>
              <a:defRPr/>
            </a:pPr>
            <a:r>
              <a:rPr lang="en-US" altLang="ja-JP" sz="2800" dirty="0">
                <a:solidFill>
                  <a:schemeClr val="accent3">
                    <a:lumMod val="60000"/>
                    <a:lumOff val="40000"/>
                  </a:schemeClr>
                </a:solidFill>
              </a:rPr>
              <a:t>1990</a:t>
            </a:r>
            <a:r>
              <a:rPr lang="ja-JP" altLang="en-US" sz="2800" dirty="0">
                <a:solidFill>
                  <a:schemeClr val="accent3">
                    <a:lumMod val="60000"/>
                    <a:lumOff val="40000"/>
                  </a:schemeClr>
                </a:solidFill>
              </a:rPr>
              <a:t>：グラスゴー大学（スコットランド旅行、神経科学）</a:t>
            </a:r>
            <a:endParaRPr lang="en-US" altLang="ja-JP" sz="2800" dirty="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1992</a:t>
            </a:r>
            <a:r>
              <a:rPr lang="ja-JP" altLang="en-US" sz="2800" dirty="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a:solidFill>
                  <a:srgbClr val="FFFF00"/>
                </a:solidFill>
              </a:rPr>
              <a:t>1993</a:t>
            </a:r>
            <a:r>
              <a:rPr lang="ja-JP" altLang="en-US" sz="2800" dirty="0">
                <a:solidFill>
                  <a:srgbClr val="FFFF00"/>
                </a:solidFill>
              </a:rPr>
              <a:t>：埼玉県立嵐山郷（知的障害・自閉症、総合診療）</a:t>
            </a: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：国立犀潟病院（自閉症・精神疾患、食の安全評論）</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：厚生労働省（レギュラトリーサイエンス、臨床研究）</a:t>
            </a:r>
          </a:p>
          <a:p>
            <a:pPr eaLnBrk="1" fontAlgn="auto" hangingPunct="1">
              <a:lnSpc>
                <a:spcPct val="90000"/>
              </a:lnSpc>
              <a:spcAft>
                <a:spcPts val="0"/>
              </a:spcAft>
              <a:buFont typeface="Arial" pitchFamily="34" charset="0"/>
              <a:buChar char="•"/>
              <a:defRPr/>
            </a:pPr>
            <a:r>
              <a:rPr lang="en-US" altLang="ja-JP" sz="2800" dirty="0">
                <a:solidFill>
                  <a:srgbClr val="FFFF00"/>
                </a:solidFill>
              </a:rPr>
              <a:t>2007</a:t>
            </a:r>
            <a:r>
              <a:rPr lang="ja-JP" altLang="en-US" sz="2800" dirty="0">
                <a:solidFill>
                  <a:srgbClr val="FFFF00"/>
                </a:solidFill>
              </a:rPr>
              <a:t>：国立秩父学園（発達障害、医学教育、医療面接）</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：長崎大学（大学教授、製薬医学、薬事評論）</a:t>
            </a:r>
            <a:endParaRPr lang="en-US" altLang="ja-JP" sz="2800" b="1" dirty="0">
              <a:solidFill>
                <a:srgbClr val="FF0000"/>
              </a:solidFill>
            </a:endParaRP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：法務省（医療法務コンサルタント）</a:t>
            </a:r>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36</a:t>
            </a:fld>
            <a:endParaRPr lang="ja-JP" altLang="en-US" sz="1600">
              <a:latin typeface="Times New Roman" pitchFamily="18" charset="0"/>
              <a:ea typeface="ＭＳ Ｐゴシック" charset="-128"/>
            </a:endParaRPr>
          </a:p>
        </p:txBody>
      </p:sp>
      <p:sp>
        <p:nvSpPr>
          <p:cNvPr id="2" name="テキスト ボックス 1"/>
          <p:cNvSpPr txBox="1"/>
          <p:nvPr/>
        </p:nvSpPr>
        <p:spPr>
          <a:xfrm>
            <a:off x="8316997" y="1628800"/>
            <a:ext cx="677108" cy="4800353"/>
          </a:xfrm>
          <a:prstGeom prst="rect">
            <a:avLst/>
          </a:prstGeom>
          <a:noFill/>
        </p:spPr>
        <p:txBody>
          <a:bodyPr vert="eaVert" wrap="none" rtlCol="0">
            <a:spAutoFit/>
          </a:bodyPr>
          <a:lstStyle/>
          <a:p>
            <a:r>
              <a:rPr lang="ja-JP" altLang="en-US" sz="3200" dirty="0">
                <a:solidFill>
                  <a:srgbClr val="FF0000"/>
                </a:solidFill>
              </a:rPr>
              <a:t>生き残るだけで必死だった</a:t>
            </a:r>
            <a:endParaRPr lang="en-GB" sz="3200" dirty="0">
              <a:solidFill>
                <a:srgbClr val="FF0000"/>
              </a:solidFill>
            </a:endParaRPr>
          </a:p>
        </p:txBody>
      </p:sp>
    </p:spTree>
    <p:extLst>
      <p:ext uri="{BB962C8B-B14F-4D97-AF65-F5344CB8AC3E}">
        <p14:creationId xmlns:p14="http://schemas.microsoft.com/office/powerpoint/2010/main" val="4162234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528" y="274638"/>
            <a:ext cx="8568952" cy="1642194"/>
          </a:xfrm>
        </p:spPr>
        <p:txBody>
          <a:bodyPr/>
          <a:lstStyle/>
          <a:p>
            <a:r>
              <a:rPr lang="ja-JP" altLang="en-US" dirty="0"/>
              <a:t>キャリアパスという名の正解依存症</a:t>
            </a:r>
            <a:br>
              <a:rPr lang="en-US" altLang="ja-JP" dirty="0"/>
            </a:br>
            <a:r>
              <a:rPr lang="ja-JP" altLang="en-US" dirty="0"/>
              <a:t>その幻覚・妄想</a:t>
            </a:r>
            <a:endParaRPr lang="en-US" dirty="0"/>
          </a:p>
        </p:txBody>
      </p:sp>
      <p:sp>
        <p:nvSpPr>
          <p:cNvPr id="6" name="コンテンツ プレースホルダー 5"/>
          <p:cNvSpPr>
            <a:spLocks noGrp="1"/>
          </p:cNvSpPr>
          <p:nvPr>
            <p:ph idx="1"/>
          </p:nvPr>
        </p:nvSpPr>
        <p:spPr>
          <a:xfrm>
            <a:off x="3491880" y="2132856"/>
            <a:ext cx="5544616" cy="4176464"/>
          </a:xfrm>
        </p:spPr>
        <p:txBody>
          <a:bodyPr/>
          <a:lstStyle/>
          <a:p>
            <a:r>
              <a:rPr lang="ja-JP" altLang="en-US" sz="3000" dirty="0"/>
              <a:t>自分は正解を持たない</a:t>
            </a:r>
            <a:endParaRPr lang="en-US" altLang="ja-JP" sz="3000" dirty="0"/>
          </a:p>
          <a:p>
            <a:r>
              <a:rPr lang="ja-JP" altLang="en-US" sz="3000" dirty="0"/>
              <a:t>正解はどこか遠いところにある</a:t>
            </a:r>
            <a:endParaRPr lang="en-US" altLang="ja-JP" sz="3000" dirty="0"/>
          </a:p>
          <a:p>
            <a:r>
              <a:rPr lang="ja-JP" altLang="en-US" sz="3000" dirty="0"/>
              <a:t>「経験豊かな」「偉い人」だけが正解を知っている</a:t>
            </a:r>
            <a:endParaRPr lang="en-US" altLang="ja-JP" sz="3000" dirty="0"/>
          </a:p>
          <a:p>
            <a:r>
              <a:rPr lang="ja-JP" altLang="en-US" sz="3000" dirty="0"/>
              <a:t>正解に辿り着けないのは努力が足りないからだ</a:t>
            </a:r>
            <a:endParaRPr lang="en-US" altLang="ja-JP" sz="3000" dirty="0"/>
          </a:p>
          <a:p>
            <a:r>
              <a:rPr lang="ja-JP" altLang="en-US" sz="3000" dirty="0"/>
              <a:t>苦労の末に得られたものだけが正解である</a:t>
            </a:r>
            <a:endParaRPr lang="en-US" altLang="ja-JP" sz="3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72" y="2204864"/>
            <a:ext cx="2914164" cy="4104456"/>
          </a:xfrm>
          <a:prstGeom prst="rect">
            <a:avLst/>
          </a:prstGeom>
        </p:spPr>
      </p:pic>
    </p:spTree>
    <p:extLst>
      <p:ext uri="{BB962C8B-B14F-4D97-AF65-F5344CB8AC3E}">
        <p14:creationId xmlns:p14="http://schemas.microsoft.com/office/powerpoint/2010/main" val="230612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正解依存症の形成・確立・顕在化</a:t>
            </a:r>
            <a:endParaRPr lang="en-GB" dirty="0"/>
          </a:p>
        </p:txBody>
      </p:sp>
      <p:sp>
        <p:nvSpPr>
          <p:cNvPr id="4" name="コンテンツ プレースホルダー 3"/>
          <p:cNvSpPr>
            <a:spLocks noGrp="1"/>
          </p:cNvSpPr>
          <p:nvPr>
            <p:ph idx="1"/>
          </p:nvPr>
        </p:nvSpPr>
        <p:spPr>
          <a:xfrm>
            <a:off x="467544" y="1484784"/>
            <a:ext cx="8291264" cy="4997152"/>
          </a:xfrm>
        </p:spPr>
        <p:txBody>
          <a:bodyPr/>
          <a:lstStyle/>
          <a:p>
            <a:r>
              <a:rPr lang="ja-JP" altLang="en-US" sz="3600" dirty="0"/>
              <a:t>「教育熱心な」親（原始他者）</a:t>
            </a:r>
            <a:endParaRPr lang="en-US" altLang="ja-JP" sz="3600" dirty="0"/>
          </a:p>
          <a:p>
            <a:r>
              <a:rPr lang="ja-JP" altLang="en-US" sz="3600" dirty="0"/>
              <a:t>受験勉強・高偏差値志向</a:t>
            </a:r>
            <a:endParaRPr lang="en-US" altLang="ja-JP" sz="3600" dirty="0"/>
          </a:p>
          <a:p>
            <a:r>
              <a:rPr lang="ja-JP" altLang="en-US" sz="3600" dirty="0"/>
              <a:t>国家試験勉強</a:t>
            </a:r>
            <a:endParaRPr lang="en-US" altLang="ja-JP" sz="3600" dirty="0"/>
          </a:p>
          <a:p>
            <a:r>
              <a:rPr lang="ja-JP" altLang="en-US" sz="3600" dirty="0"/>
              <a:t>検索すれば必ず正解が見つかる</a:t>
            </a:r>
            <a:endParaRPr lang="en-US" altLang="ja-JP" sz="3600" dirty="0"/>
          </a:p>
          <a:p>
            <a:r>
              <a:rPr lang="ja-JP" altLang="en-US" sz="3600" dirty="0"/>
              <a:t>知識偏重・知恵の軽視</a:t>
            </a:r>
            <a:endParaRPr lang="en-US" altLang="ja-JP" sz="3600" dirty="0"/>
          </a:p>
          <a:p>
            <a:r>
              <a:rPr lang="ja-JP" altLang="en-US" sz="3600" dirty="0"/>
              <a:t>顕在化：自己評価が暴落→抑鬱</a:t>
            </a:r>
            <a:endParaRPr lang="en-US" altLang="ja-JP" sz="3600" dirty="0"/>
          </a:p>
          <a:p>
            <a:pPr lvl="1"/>
            <a:r>
              <a:rPr lang="ja-JP" altLang="en-US" dirty="0"/>
              <a:t>正解の無い状況にいきなり晒される</a:t>
            </a:r>
            <a:endParaRPr lang="en-US" altLang="ja-JP" dirty="0"/>
          </a:p>
          <a:p>
            <a:pPr lvl="1"/>
            <a:r>
              <a:rPr lang="ja-JP" altLang="en-US" dirty="0"/>
              <a:t>正解が見つからない自分は無能だ</a:t>
            </a:r>
            <a:endParaRPr lang="en-GB" dirty="0"/>
          </a:p>
        </p:txBody>
      </p:sp>
    </p:spTree>
    <p:extLst>
      <p:ext uri="{BB962C8B-B14F-4D97-AF65-F5344CB8AC3E}">
        <p14:creationId xmlns:p14="http://schemas.microsoft.com/office/powerpoint/2010/main" val="3887757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786210"/>
          </a:xfrm>
        </p:spPr>
        <p:txBody>
          <a:bodyPr/>
          <a:lstStyle/>
          <a:p>
            <a:r>
              <a:rPr lang="ja-JP" altLang="en-US" dirty="0"/>
              <a:t>臨床は正解依存症の治療の場</a:t>
            </a:r>
            <a:br>
              <a:rPr lang="en-US" altLang="ja-JP" dirty="0"/>
            </a:br>
            <a:r>
              <a:rPr lang="ja-JP" altLang="en-US" sz="4000" dirty="0"/>
              <a:t>正解依存症を治せるのは患者さんだけ</a:t>
            </a:r>
            <a:endParaRPr kumimoji="1" lang="ja-JP" altLang="en-US" sz="4000" dirty="0"/>
          </a:p>
        </p:txBody>
      </p:sp>
      <p:sp>
        <p:nvSpPr>
          <p:cNvPr id="3" name="コンテンツ プレースホルダー 2"/>
          <p:cNvSpPr>
            <a:spLocks noGrp="1"/>
          </p:cNvSpPr>
          <p:nvPr>
            <p:ph idx="1"/>
          </p:nvPr>
        </p:nvSpPr>
        <p:spPr>
          <a:xfrm>
            <a:off x="323528" y="2203124"/>
            <a:ext cx="8496944" cy="4106196"/>
          </a:xfrm>
        </p:spPr>
        <p:txBody>
          <a:bodyPr/>
          <a:lstStyle/>
          <a:p>
            <a:r>
              <a:rPr lang="ja-JP" altLang="en-US" dirty="0"/>
              <a:t>目の前の患者さんだけが答えを知っている</a:t>
            </a:r>
            <a:br>
              <a:rPr lang="ja-JP" altLang="en-US" dirty="0"/>
            </a:br>
            <a:r>
              <a:rPr lang="ja-JP" altLang="en-US" dirty="0"/>
              <a:t>指導医も教授も答えを知らない</a:t>
            </a:r>
            <a:endParaRPr lang="en-US" altLang="ja-JP" dirty="0"/>
          </a:p>
          <a:p>
            <a:r>
              <a:rPr lang="ja-JP" altLang="en-US" dirty="0"/>
              <a:t>音声言語（</a:t>
            </a:r>
            <a:r>
              <a:rPr kumimoji="1" lang="ja-JP" altLang="en-US" dirty="0"/>
              <a:t>問診）で病気の歴史を教えてもらう</a:t>
            </a:r>
            <a:endParaRPr lang="en-US" altLang="ja-JP" dirty="0"/>
          </a:p>
          <a:p>
            <a:r>
              <a:rPr kumimoji="1" lang="ja-JP" altLang="en-US" dirty="0"/>
              <a:t>非言語性メッセージ（行動・診察所見）で病気の特徴・状態を教えてもらう</a:t>
            </a:r>
            <a:endParaRPr kumimoji="1" lang="en-US" altLang="ja-JP" dirty="0"/>
          </a:p>
          <a:p>
            <a:r>
              <a:rPr lang="ja-JP" altLang="en-US" dirty="0"/>
              <a:t>問診・行動観察・診察で教えてもらわなければ決して診断できない</a:t>
            </a:r>
            <a:endParaRPr kumimoji="1" lang="en-US" altLang="ja-JP" dirty="0"/>
          </a:p>
        </p:txBody>
      </p:sp>
    </p:spTree>
    <p:extLst>
      <p:ext uri="{BB962C8B-B14F-4D97-AF65-F5344CB8AC3E}">
        <p14:creationId xmlns:p14="http://schemas.microsoft.com/office/powerpoint/2010/main" val="867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7504" y="332656"/>
            <a:ext cx="8640960" cy="1080120"/>
          </a:xfrm>
        </p:spPr>
        <p:txBody>
          <a:bodyPr/>
          <a:lstStyle/>
          <a:p>
            <a:r>
              <a:rPr lang="ja-JP" altLang="en-US" dirty="0"/>
              <a:t>今まで語られることのなかった文脈</a:t>
            </a:r>
            <a:endParaRPr lang="en-GB" dirty="0"/>
          </a:p>
        </p:txBody>
      </p:sp>
      <p:sp>
        <p:nvSpPr>
          <p:cNvPr id="5" name="サブタイトル 4"/>
          <p:cNvSpPr>
            <a:spLocks noGrp="1"/>
          </p:cNvSpPr>
          <p:nvPr>
            <p:ph type="subTitle" idx="1"/>
          </p:nvPr>
        </p:nvSpPr>
        <p:spPr>
          <a:xfrm>
            <a:off x="248181" y="2924944"/>
            <a:ext cx="8424936" cy="2853025"/>
          </a:xfrm>
        </p:spPr>
        <p:txBody>
          <a:bodyPr/>
          <a:lstStyle/>
          <a:p>
            <a:r>
              <a:rPr lang="ja-JP" altLang="en-US" sz="4000" dirty="0"/>
              <a:t>「そんな奴いるわけないだろ」</a:t>
            </a:r>
            <a:endParaRPr lang="en-US" altLang="ja-JP" sz="4000" dirty="0"/>
          </a:p>
          <a:p>
            <a:r>
              <a:rPr lang="ja-JP" altLang="en-US" sz="4000" dirty="0"/>
              <a:t>「私はそれほど馬鹿じゃない」</a:t>
            </a:r>
            <a:endParaRPr lang="en-US" altLang="ja-JP" sz="4000" dirty="0"/>
          </a:p>
          <a:p>
            <a:r>
              <a:rPr lang="ja-JP" altLang="en-US" sz="4000" dirty="0"/>
              <a:t>「そう言われてみて初めて、漠然たる不安・疑問を意識した」</a:t>
            </a:r>
            <a:endParaRPr lang="en-GB" sz="4000" dirty="0"/>
          </a:p>
        </p:txBody>
      </p:sp>
      <p:sp>
        <p:nvSpPr>
          <p:cNvPr id="2" name="テキスト ボックス 1"/>
          <p:cNvSpPr txBox="1"/>
          <p:nvPr/>
        </p:nvSpPr>
        <p:spPr>
          <a:xfrm>
            <a:off x="464205" y="1412776"/>
            <a:ext cx="8208912" cy="1323439"/>
          </a:xfrm>
          <a:prstGeom prst="rect">
            <a:avLst/>
          </a:prstGeom>
          <a:noFill/>
        </p:spPr>
        <p:txBody>
          <a:bodyPr wrap="square" rtlCol="0">
            <a:spAutoFit/>
          </a:bodyPr>
          <a:lstStyle/>
          <a:p>
            <a:pPr algn="ctr"/>
            <a:r>
              <a:rPr lang="ja-JP" altLang="en-US" sz="4000" dirty="0">
                <a:solidFill>
                  <a:srgbClr val="FFFF00"/>
                </a:solidFill>
              </a:rPr>
              <a:t>自分は医学部に入って医師になることに何の疑問も不安も抱いていない</a:t>
            </a:r>
            <a:endParaRPr lang="en-US" sz="4000" dirty="0">
              <a:solidFill>
                <a:srgbClr val="FFFF00"/>
              </a:solidFill>
            </a:endParaRPr>
          </a:p>
        </p:txBody>
      </p:sp>
      <p:sp>
        <p:nvSpPr>
          <p:cNvPr id="3" name="テキスト ボックス 2"/>
          <p:cNvSpPr txBox="1"/>
          <p:nvPr/>
        </p:nvSpPr>
        <p:spPr>
          <a:xfrm>
            <a:off x="947317" y="5944578"/>
            <a:ext cx="7242688" cy="646331"/>
          </a:xfrm>
          <a:prstGeom prst="rect">
            <a:avLst/>
          </a:prstGeom>
          <a:noFill/>
        </p:spPr>
        <p:txBody>
          <a:bodyPr wrap="none" rtlCol="0">
            <a:spAutoFit/>
          </a:bodyPr>
          <a:lstStyle/>
          <a:p>
            <a:r>
              <a:rPr lang="ja-JP" altLang="en-US" sz="3600" dirty="0">
                <a:solidFill>
                  <a:srgbClr val="FFFF00"/>
                </a:solidFill>
              </a:rPr>
              <a:t>「どれでもない」としたら、それは何？</a:t>
            </a:r>
            <a:endParaRPr lang="en-US" sz="3600" dirty="0">
              <a:solidFill>
                <a:srgbClr val="FFFF00"/>
              </a:solidFill>
            </a:endParaRPr>
          </a:p>
        </p:txBody>
      </p:sp>
    </p:spTree>
    <p:extLst>
      <p:ext uri="{BB962C8B-B14F-4D97-AF65-F5344CB8AC3E}">
        <p14:creationId xmlns:p14="http://schemas.microsoft.com/office/powerpoint/2010/main" val="47450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496944" cy="1210146"/>
          </a:xfrm>
        </p:spPr>
        <p:txBody>
          <a:bodyPr>
            <a:normAutofit/>
          </a:bodyPr>
          <a:lstStyle/>
          <a:p>
            <a:r>
              <a:rPr kumimoji="1" lang="ja-JP" altLang="en-US" dirty="0"/>
              <a:t>正解依存症</a:t>
            </a:r>
            <a:r>
              <a:rPr lang="ja-JP" altLang="en-US" dirty="0"/>
              <a:t>に対する処方箋</a:t>
            </a:r>
            <a:endParaRPr kumimoji="1" lang="ja-JP" altLang="en-US" dirty="0"/>
          </a:p>
        </p:txBody>
      </p:sp>
      <p:sp>
        <p:nvSpPr>
          <p:cNvPr id="3" name="コンテンツ プレースホルダ 2"/>
          <p:cNvSpPr>
            <a:spLocks noGrp="1"/>
          </p:cNvSpPr>
          <p:nvPr>
            <p:ph idx="1"/>
          </p:nvPr>
        </p:nvSpPr>
        <p:spPr>
          <a:xfrm>
            <a:off x="395536" y="1556792"/>
            <a:ext cx="8352928" cy="4680520"/>
          </a:xfrm>
        </p:spPr>
        <p:txBody>
          <a:bodyPr>
            <a:normAutofit fontScale="92500" lnSpcReduction="10000"/>
          </a:bodyPr>
          <a:lstStyle/>
          <a:p>
            <a:r>
              <a:rPr lang="ja-JP" altLang="en-US" dirty="0"/>
              <a:t>「素晴らしい正解を持った専門家」が自分の外にいるわけではない</a:t>
            </a:r>
            <a:endParaRPr lang="en-US" altLang="ja-JP" dirty="0"/>
          </a:p>
          <a:p>
            <a:r>
              <a:rPr lang="ja-JP" altLang="en-US" dirty="0"/>
              <a:t>答えを持っているのは当事者意識を持った人間</a:t>
            </a:r>
            <a:endParaRPr lang="en-US" altLang="ja-JP" dirty="0"/>
          </a:p>
          <a:p>
            <a:pPr lvl="1"/>
            <a:r>
              <a:rPr kumimoji="1" lang="ja-JP" altLang="en-US" dirty="0"/>
              <a:t>私生活であれば自分</a:t>
            </a:r>
            <a:endParaRPr kumimoji="1" lang="en-US" altLang="ja-JP" dirty="0"/>
          </a:p>
          <a:p>
            <a:pPr lvl="1"/>
            <a:r>
              <a:rPr lang="ja-JP" altLang="en-US" dirty="0"/>
              <a:t>診療であれば患者</a:t>
            </a:r>
            <a:endParaRPr kumimoji="1" lang="en-US" altLang="ja-JP" dirty="0"/>
          </a:p>
          <a:p>
            <a:r>
              <a:rPr lang="ja-JP" altLang="en-US" dirty="0"/>
              <a:t>診療は患者が持っている</a:t>
            </a:r>
            <a:r>
              <a:rPr kumimoji="1" lang="ja-JP" altLang="en-US" dirty="0"/>
              <a:t>答えの</a:t>
            </a:r>
            <a:r>
              <a:rPr kumimoji="1" lang="ja-JP" altLang="en-US" dirty="0">
                <a:solidFill>
                  <a:srgbClr val="FFFF00"/>
                </a:solidFill>
              </a:rPr>
              <a:t>「掘り起こし」</a:t>
            </a:r>
            <a:r>
              <a:rPr kumimoji="1" lang="ja-JP" altLang="en-US" dirty="0"/>
              <a:t>を手伝う</a:t>
            </a:r>
            <a:r>
              <a:rPr kumimoji="1" lang="ja-JP" altLang="en-US" dirty="0">
                <a:solidFill>
                  <a:srgbClr val="FFFF00"/>
                </a:solidFill>
              </a:rPr>
              <a:t>共同</a:t>
            </a:r>
            <a:r>
              <a:rPr kumimoji="1" lang="ja-JP" altLang="en-US" dirty="0"/>
              <a:t>作業</a:t>
            </a:r>
            <a:endParaRPr kumimoji="1" lang="en-US" altLang="ja-JP" dirty="0"/>
          </a:p>
          <a:p>
            <a:pPr lvl="1"/>
            <a:r>
              <a:rPr lang="ja-JP" altLang="en-US" dirty="0"/>
              <a:t>問診・診察の意義を考える</a:t>
            </a:r>
            <a:endParaRPr kumimoji="1" lang="en-US" altLang="ja-JP" dirty="0"/>
          </a:p>
          <a:p>
            <a:r>
              <a:rPr kumimoji="1" lang="ja-JP" altLang="en-US" dirty="0"/>
              <a:t>この共同作業は継続的に行われる</a:t>
            </a:r>
            <a:endParaRPr kumimoji="1" lang="en-US" altLang="ja-JP" dirty="0"/>
          </a:p>
          <a:p>
            <a:pPr lvl="1"/>
            <a:r>
              <a:rPr lang="ja-JP" altLang="en-US" dirty="0"/>
              <a:t>経過観察の意義を考える</a:t>
            </a:r>
            <a:endParaRPr kumimoji="1" lang="ja-JP" altLang="en-US" dirty="0"/>
          </a:p>
        </p:txBody>
      </p:sp>
    </p:spTree>
    <p:extLst>
      <p:ext uri="{BB962C8B-B14F-4D97-AF65-F5344CB8AC3E}">
        <p14:creationId xmlns:p14="http://schemas.microsoft.com/office/powerpoint/2010/main" val="2679139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p:spPr>
        <p:txBody>
          <a:bodyPr/>
          <a:lstStyle/>
          <a:p>
            <a:r>
              <a:rPr lang="ja-JP" altLang="en-US" dirty="0"/>
              <a:t>キャリアパス幻想と正解依存症</a:t>
            </a:r>
            <a:br>
              <a:rPr lang="en-US" altLang="ja-JP" dirty="0"/>
            </a:br>
            <a:r>
              <a:rPr lang="ja-JP" altLang="en-US" sz="3600" dirty="0" err="1"/>
              <a:t>ー</a:t>
            </a:r>
            <a:r>
              <a:rPr lang="ja-JP" altLang="en-US" sz="3600" dirty="0"/>
              <a:t>あなたの失敗認定能力は？</a:t>
            </a:r>
            <a:r>
              <a:rPr lang="ja-JP" altLang="en-US" sz="3600" dirty="0" err="1"/>
              <a:t>ー</a:t>
            </a:r>
            <a:endParaRPr lang="en-US" sz="3600" dirty="0"/>
          </a:p>
        </p:txBody>
      </p:sp>
      <p:sp>
        <p:nvSpPr>
          <p:cNvPr id="3" name="コンテンツ プレースホルダー 2"/>
          <p:cNvSpPr>
            <a:spLocks noGrp="1"/>
          </p:cNvSpPr>
          <p:nvPr>
            <p:ph idx="1"/>
          </p:nvPr>
        </p:nvSpPr>
        <p:spPr>
          <a:xfrm>
            <a:off x="186698" y="1700808"/>
            <a:ext cx="8712968" cy="4824536"/>
          </a:xfrm>
        </p:spPr>
        <p:txBody>
          <a:bodyPr/>
          <a:lstStyle/>
          <a:p>
            <a:r>
              <a:rPr lang="ja-JP" altLang="en-US" sz="2800" dirty="0"/>
              <a:t>審判員の軸：それは誰にとっても失敗と認定できるか？</a:t>
            </a:r>
            <a:endParaRPr lang="en-US" altLang="ja-JP" sz="2800" dirty="0"/>
          </a:p>
          <a:p>
            <a:r>
              <a:rPr lang="ja-JP" altLang="en-US" sz="2800" dirty="0"/>
              <a:t>程度の軸：全てのイベントは</a:t>
            </a:r>
            <a:r>
              <a:rPr lang="en-US" altLang="ja-JP" sz="2800" dirty="0"/>
              <a:t>100</a:t>
            </a:r>
            <a:r>
              <a:rPr lang="ja-JP" altLang="en-US" sz="2800" dirty="0"/>
              <a:t>％成功、</a:t>
            </a:r>
            <a:r>
              <a:rPr lang="en-US" altLang="ja-JP" sz="2800" dirty="0"/>
              <a:t>100</a:t>
            </a:r>
            <a:r>
              <a:rPr lang="ja-JP" altLang="en-US" sz="2800" dirty="0"/>
              <a:t>％失敗のどちらかであると認定されるか？</a:t>
            </a:r>
            <a:endParaRPr lang="en-US" altLang="ja-JP" sz="2800" dirty="0"/>
          </a:p>
          <a:p>
            <a:r>
              <a:rPr lang="ja-JP" altLang="en-US" sz="2800" dirty="0"/>
              <a:t>空間軸：それはあらゆる要素、あらゆる側面で失敗と認定できるのか？</a:t>
            </a:r>
            <a:endParaRPr lang="en-US" altLang="ja-JP" sz="2800" dirty="0"/>
          </a:p>
          <a:p>
            <a:r>
              <a:rPr lang="ja-JP" altLang="en-US" sz="2800" dirty="0"/>
              <a:t>時間軸：それは明日も</a:t>
            </a:r>
            <a:r>
              <a:rPr lang="en-US" altLang="ja-JP" sz="2800" dirty="0"/>
              <a:t>1</a:t>
            </a:r>
            <a:r>
              <a:rPr lang="ja-JP" altLang="en-US" sz="2800" dirty="0"/>
              <a:t>年後も</a:t>
            </a:r>
            <a:r>
              <a:rPr lang="en-US" altLang="ja-JP" sz="2800" dirty="0"/>
              <a:t>100</a:t>
            </a:r>
            <a:r>
              <a:rPr lang="ja-JP" altLang="en-US" sz="2800" dirty="0"/>
              <a:t>年後も失敗であると認定されるのか？</a:t>
            </a:r>
            <a:endParaRPr lang="en-US" altLang="ja-JP" sz="2800" dirty="0"/>
          </a:p>
          <a:p>
            <a:r>
              <a:rPr lang="ja-JP" altLang="en-US" sz="2800" dirty="0"/>
              <a:t>以上の全ての軸で自分は失敗を認定できると断言できるか？</a:t>
            </a:r>
            <a:endParaRPr lang="en-US" altLang="ja-JP" sz="2800" dirty="0"/>
          </a:p>
          <a:p>
            <a:r>
              <a:rPr lang="ja-JP" altLang="en-US" sz="2800" dirty="0"/>
              <a:t>失敗は成功の母：居場所探しに正解も失敗もない！</a:t>
            </a:r>
            <a:endParaRPr lang="en-US" sz="2800" dirty="0"/>
          </a:p>
        </p:txBody>
      </p:sp>
    </p:spTree>
    <p:extLst>
      <p:ext uri="{BB962C8B-B14F-4D97-AF65-F5344CB8AC3E}">
        <p14:creationId xmlns:p14="http://schemas.microsoft.com/office/powerpoint/2010/main" val="2768618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キャリアパスなんてどこにある？</a:t>
            </a:r>
            <a:br>
              <a:rPr lang="en-US" altLang="ja-JP" dirty="0"/>
            </a:br>
            <a:r>
              <a:rPr lang="ja-JP" altLang="en-US" dirty="0"/>
              <a:t>ここではない何処かへ？</a:t>
            </a:r>
            <a:endParaRPr kumimoji="1" lang="ja-JP" altLang="en-US" dirty="0"/>
          </a:p>
        </p:txBody>
      </p:sp>
      <p:sp>
        <p:nvSpPr>
          <p:cNvPr id="3" name="コンテンツ プレースホルダー 2"/>
          <p:cNvSpPr>
            <a:spLocks noGrp="1"/>
          </p:cNvSpPr>
          <p:nvPr>
            <p:ph idx="1"/>
          </p:nvPr>
        </p:nvSpPr>
        <p:spPr>
          <a:xfrm>
            <a:off x="467544" y="2060849"/>
            <a:ext cx="8229600" cy="3816424"/>
          </a:xfrm>
        </p:spPr>
        <p:txBody>
          <a:bodyPr/>
          <a:lstStyle/>
          <a:p>
            <a:r>
              <a:rPr kumimoji="1" lang="ja-JP" altLang="en-US" sz="4000" dirty="0"/>
              <a:t>医者の「やりがい」？？？</a:t>
            </a:r>
            <a:endParaRPr kumimoji="1" lang="en-US" altLang="ja-JP" sz="4000" dirty="0"/>
          </a:p>
          <a:p>
            <a:r>
              <a:rPr lang="ja-JP" altLang="en-US" sz="4000" dirty="0"/>
              <a:t>名医原理主義が生む自己攻撃性</a:t>
            </a:r>
            <a:endParaRPr lang="en-US" altLang="ja-JP" sz="4000" dirty="0"/>
          </a:p>
          <a:p>
            <a:r>
              <a:rPr lang="ja-JP" altLang="en-US" sz="4000" dirty="0"/>
              <a:t>患者からも攻撃される</a:t>
            </a:r>
            <a:endParaRPr lang="en-US" altLang="ja-JP" sz="4000" dirty="0"/>
          </a:p>
          <a:p>
            <a:r>
              <a:rPr lang="ja-JP" altLang="en-US" sz="4000" dirty="0"/>
              <a:t>正解依存症とキャリアパス</a:t>
            </a:r>
            <a:endParaRPr lang="en-US" altLang="ja-JP" sz="4000" dirty="0"/>
          </a:p>
          <a:p>
            <a:r>
              <a:rPr lang="ja-JP" altLang="en-US" sz="4000" dirty="0">
                <a:solidFill>
                  <a:srgbClr val="FFFF00"/>
                </a:solidFill>
              </a:rPr>
              <a:t>居場所を探し続けて</a:t>
            </a:r>
            <a:endParaRPr lang="en-US" altLang="ja-JP" sz="4000" dirty="0">
              <a:solidFill>
                <a:srgbClr val="FFFF00"/>
              </a:solidFill>
            </a:endParaRPr>
          </a:p>
        </p:txBody>
      </p:sp>
      <p:sp>
        <p:nvSpPr>
          <p:cNvPr id="4" name="テキスト ボックス 3"/>
          <p:cNvSpPr txBox="1"/>
          <p:nvPr/>
        </p:nvSpPr>
        <p:spPr>
          <a:xfrm>
            <a:off x="323528" y="6107304"/>
            <a:ext cx="8444941" cy="523220"/>
          </a:xfrm>
          <a:prstGeom prst="rect">
            <a:avLst/>
          </a:prstGeom>
          <a:noFill/>
        </p:spPr>
        <p:txBody>
          <a:bodyPr wrap="none" rtlCol="0">
            <a:spAutoFit/>
          </a:bodyPr>
          <a:lstStyle/>
          <a:p>
            <a:r>
              <a:rPr lang="ja-JP" altLang="en-US" sz="2800" dirty="0">
                <a:solidFill>
                  <a:schemeClr val="bg1"/>
                </a:solidFill>
              </a:rPr>
              <a:t>答えがあるわけじゃないことは知ってるつもりだけど・・・</a:t>
            </a:r>
            <a:endParaRPr lang="en-GB" sz="2800" dirty="0">
              <a:solidFill>
                <a:schemeClr val="bg1"/>
              </a:solidFill>
            </a:endParaRPr>
          </a:p>
        </p:txBody>
      </p:sp>
    </p:spTree>
    <p:extLst>
      <p:ext uri="{BB962C8B-B14F-4D97-AF65-F5344CB8AC3E}">
        <p14:creationId xmlns:p14="http://schemas.microsoft.com/office/powerpoint/2010/main" val="287551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74638"/>
            <a:ext cx="8229600" cy="1641475"/>
          </a:xfrm>
        </p:spPr>
        <p:txBody>
          <a:bodyPr/>
          <a:lstStyle/>
          <a:p>
            <a:pPr eaLnBrk="1" hangingPunct="1"/>
            <a:r>
              <a:rPr lang="ja-JP" altLang="en-US" dirty="0"/>
              <a:t>人が行きたがらないところで</a:t>
            </a:r>
            <a:br>
              <a:rPr lang="en-US" altLang="ja-JP" dirty="0"/>
            </a:br>
            <a:r>
              <a:rPr lang="ja-JP" altLang="en-US" dirty="0"/>
              <a:t>人がやりたがらないことをやる</a:t>
            </a:r>
          </a:p>
        </p:txBody>
      </p:sp>
      <p:sp>
        <p:nvSpPr>
          <p:cNvPr id="5123" name="コンテンツ プレースホルダ 2"/>
          <p:cNvSpPr>
            <a:spLocks noGrp="1"/>
          </p:cNvSpPr>
          <p:nvPr>
            <p:ph idx="1"/>
          </p:nvPr>
        </p:nvSpPr>
        <p:spPr>
          <a:xfrm>
            <a:off x="524250" y="1844824"/>
            <a:ext cx="8229600" cy="4137025"/>
          </a:xfrm>
        </p:spPr>
        <p:txBody>
          <a:bodyPr/>
          <a:lstStyle/>
          <a:p>
            <a:pPr eaLnBrk="1" hangingPunct="1"/>
            <a:r>
              <a:rPr lang="ja-JP" altLang="en-US" dirty="0"/>
              <a:t>競争がないので日々心安らかに働ける</a:t>
            </a:r>
            <a:endParaRPr lang="en-US" altLang="ja-JP" dirty="0"/>
          </a:p>
          <a:p>
            <a:pPr eaLnBrk="1" hangingPunct="1"/>
            <a:r>
              <a:rPr lang="ja-JP" altLang="en-US" dirty="0"/>
              <a:t>こつこつ働くだけで大切にしてもらえる</a:t>
            </a:r>
            <a:endParaRPr lang="en-US" altLang="ja-JP" dirty="0"/>
          </a:p>
          <a:p>
            <a:pPr eaLnBrk="1" hangingPunct="1"/>
            <a:r>
              <a:rPr lang="ja-JP" altLang="en-US" dirty="0"/>
              <a:t>葛藤 </a:t>
            </a:r>
            <a:r>
              <a:rPr lang="en-US" altLang="ja-JP" dirty="0"/>
              <a:t>(conflict) </a:t>
            </a:r>
            <a:r>
              <a:rPr lang="ja-JP" altLang="en-US" dirty="0"/>
              <a:t>のストレスが少ない職場</a:t>
            </a:r>
            <a:endParaRPr lang="en-US" altLang="ja-JP" dirty="0"/>
          </a:p>
          <a:p>
            <a:pPr lvl="1" eaLnBrk="1" hangingPunct="1"/>
            <a:r>
              <a:rPr lang="en-US" altLang="ja-JP" dirty="0"/>
              <a:t>Conflict Management</a:t>
            </a:r>
            <a:r>
              <a:rPr lang="ja-JP" altLang="en-US" dirty="0"/>
              <a:t>不要</a:t>
            </a:r>
            <a:endParaRPr lang="en-US" altLang="ja-JP" dirty="0"/>
          </a:p>
          <a:p>
            <a:pPr lvl="1" eaLnBrk="1" hangingPunct="1"/>
            <a:r>
              <a:rPr lang="ja-JP" altLang="en-US" dirty="0"/>
              <a:t>無駄な時間がなく、効率的に働ける</a:t>
            </a:r>
          </a:p>
          <a:p>
            <a:pPr eaLnBrk="1" hangingPunct="1"/>
            <a:r>
              <a:rPr lang="ja-JP" altLang="en-US" dirty="0"/>
              <a:t>競争がない→独創性が担保される</a:t>
            </a:r>
            <a:endParaRPr lang="en-US" altLang="ja-JP" dirty="0"/>
          </a:p>
          <a:p>
            <a:pPr eaLnBrk="1" hangingPunct="1"/>
            <a:r>
              <a:rPr lang="ja-JP" altLang="en-US" dirty="0"/>
              <a:t>じっくり腰を据えて質の高い仕事ができる</a:t>
            </a:r>
            <a:endParaRPr lang="en-US" altLang="ja-JP" dirty="0"/>
          </a:p>
        </p:txBody>
      </p:sp>
      <p:sp>
        <p:nvSpPr>
          <p:cNvPr id="4" name="タイトル 1"/>
          <p:cNvSpPr txBox="1">
            <a:spLocks/>
          </p:cNvSpPr>
          <p:nvPr/>
        </p:nvSpPr>
        <p:spPr bwMode="auto">
          <a:xfrm>
            <a:off x="524250" y="363279"/>
            <a:ext cx="8229600" cy="1481545"/>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3200" dirty="0">
                <a:solidFill>
                  <a:srgbClr val="FFFF00"/>
                </a:solidFill>
              </a:rPr>
              <a:t>人が行きたがらないところしか行くところがなく</a:t>
            </a:r>
            <a:br>
              <a:rPr lang="en-US" altLang="ja-JP" sz="3200" dirty="0">
                <a:solidFill>
                  <a:srgbClr val="FFFF00"/>
                </a:solidFill>
              </a:rPr>
            </a:br>
            <a:r>
              <a:rPr lang="ja-JP" altLang="en-US" sz="3200" dirty="0">
                <a:solidFill>
                  <a:srgbClr val="FFFF00"/>
                </a:solidFill>
              </a:rPr>
              <a:t>人がやりたがらないことしかやることがなかった</a:t>
            </a:r>
          </a:p>
        </p:txBody>
      </p:sp>
      <p:sp>
        <p:nvSpPr>
          <p:cNvPr id="2" name="テキスト ボックス 1"/>
          <p:cNvSpPr txBox="1"/>
          <p:nvPr/>
        </p:nvSpPr>
        <p:spPr>
          <a:xfrm>
            <a:off x="1115616" y="6021288"/>
            <a:ext cx="6713697" cy="584775"/>
          </a:xfrm>
          <a:prstGeom prst="rect">
            <a:avLst/>
          </a:prstGeom>
          <a:noFill/>
        </p:spPr>
        <p:txBody>
          <a:bodyPr wrap="none" rtlCol="0">
            <a:spAutoFit/>
          </a:bodyPr>
          <a:lstStyle/>
          <a:p>
            <a:r>
              <a:rPr kumimoji="1" lang="ja-JP" altLang="en-US" sz="3200" dirty="0">
                <a:solidFill>
                  <a:srgbClr val="FFFF00"/>
                </a:solidFill>
              </a:rPr>
              <a:t>後からなら，なんとでも格好良く書ける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3"/>
          <p:cNvSpPr txBox="1">
            <a:spLocks noChangeArrowheads="1"/>
          </p:cNvSpPr>
          <p:nvPr/>
        </p:nvSpPr>
        <p:spPr bwMode="auto">
          <a:xfrm>
            <a:off x="96838" y="188913"/>
            <a:ext cx="89281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t>実際にわが身にどんなことが起きるか、その９９％は自力ではどうにもならない。</a:t>
            </a:r>
            <a:r>
              <a:rPr lang="ja-JP" altLang="en-US" sz="2800" u="sng" dirty="0">
                <a:solidFill>
                  <a:srgbClr val="FFFF00"/>
                </a:solidFill>
              </a:rPr>
              <a:t>自分の手で未来を切り開けるということはない</a:t>
            </a:r>
            <a:r>
              <a:rPr lang="ja-JP" altLang="en-US" sz="2800" dirty="0"/>
              <a:t>。（中略）多くの人は誤解しているが、</a:t>
            </a:r>
            <a:r>
              <a:rPr lang="ja-JP" altLang="en-US" sz="2800" u="sng" dirty="0">
                <a:solidFill>
                  <a:srgbClr val="FFFF00"/>
                </a:solidFill>
              </a:rPr>
              <a:t>願望達成の可能性は、努力とも才能とも幸運とも関係がなく、自分の未来についての開放度の関数</a:t>
            </a:r>
            <a:r>
              <a:rPr lang="ja-JP" altLang="en-US" sz="2800" dirty="0"/>
              <a:t>なのである。それは「未来を切り開く」という表現からはきわめて遠い態度である。</a:t>
            </a:r>
            <a:r>
              <a:rPr lang="ja-JP" altLang="en-US" sz="2800" u="sng" dirty="0">
                <a:solidFill>
                  <a:srgbClr val="FFFF00"/>
                </a:solidFill>
              </a:rPr>
              <a:t>未来の未知性に敬意を抱く</a:t>
            </a:r>
            <a:r>
              <a:rPr lang="ja-JP" altLang="en-US" sz="2800" dirty="0"/>
              <a:t>ものはいずれ「宿命」に出会う。未来を既知の図面に従わせようとするものは決して「宿命」には出会わない。真に自由な人間だけが宿命に出会うことができる。（中略）潜在的願望と現実が合致した人間は、</a:t>
            </a:r>
            <a:r>
              <a:rPr lang="ja-JP" altLang="en-US" sz="2800" b="1" u="sng" dirty="0">
                <a:solidFill>
                  <a:srgbClr val="FFFF00"/>
                </a:solidFill>
              </a:rPr>
              <a:t>そこにあたかも宿命に導かれてたどりついたような「錯覚」</a:t>
            </a:r>
            <a:r>
              <a:rPr lang="ja-JP" altLang="en-US" sz="2800" dirty="0"/>
              <a:t>を抱くことになる。そう、「錯覚」なのである。そして、「錯覚」であるにもかかわらず、</a:t>
            </a:r>
            <a:r>
              <a:rPr lang="ja-JP" altLang="en-US" sz="2800" b="1" dirty="0">
                <a:solidFill>
                  <a:srgbClr val="FFFF00"/>
                </a:solidFill>
              </a:rPr>
              <a:t>「錯覚できる人間」と「できない人間」のあいだには千里の径庭がよこたわっている</a:t>
            </a:r>
            <a:r>
              <a:rPr lang="ja-JP" altLang="en-US" sz="2800" dirty="0"/>
              <a:t>。（未来の未知性について　内田　樹）</a:t>
            </a:r>
          </a:p>
        </p:txBody>
      </p:sp>
    </p:spTree>
    <p:extLst>
      <p:ext uri="{BB962C8B-B14F-4D97-AF65-F5344CB8AC3E}">
        <p14:creationId xmlns:p14="http://schemas.microsoft.com/office/powerpoint/2010/main" val="964878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864096"/>
          </a:xfrm>
        </p:spPr>
        <p:txBody>
          <a:bodyPr>
            <a:normAutofit fontScale="90000"/>
          </a:bodyPr>
          <a:lstStyle/>
          <a:p>
            <a:pPr eaLnBrk="1" hangingPunct="1"/>
            <a:r>
              <a:rPr lang="ja-JP" altLang="en-US" sz="4000" dirty="0"/>
              <a:t>錯覚の連鎖：全ての幸せは後付けだった</a:t>
            </a:r>
            <a:endParaRPr lang="en-US" altLang="ja-JP" sz="4000" dirty="0"/>
          </a:p>
        </p:txBody>
      </p:sp>
      <p:sp>
        <p:nvSpPr>
          <p:cNvPr id="3075" name="Rectangle 1027"/>
          <p:cNvSpPr>
            <a:spLocks noGrp="1" noChangeArrowheads="1"/>
          </p:cNvSpPr>
          <p:nvPr>
            <p:ph type="body" idx="1"/>
          </p:nvPr>
        </p:nvSpPr>
        <p:spPr>
          <a:xfrm>
            <a:off x="107504" y="1268760"/>
            <a:ext cx="8767638" cy="5398268"/>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a:t>1976</a:t>
            </a:r>
            <a:r>
              <a:rPr lang="ja-JP" altLang="en-US" sz="2800" dirty="0"/>
              <a:t>：医学部入学：とにかく臨床をやりたくなかった</a:t>
            </a:r>
            <a:endParaRPr lang="en-US" altLang="ja-JP" sz="2800" dirty="0"/>
          </a:p>
          <a:p>
            <a:pPr eaLnBrk="1" fontAlgn="auto" hangingPunct="1">
              <a:lnSpc>
                <a:spcPct val="90000"/>
              </a:lnSpc>
              <a:spcAft>
                <a:spcPts val="0"/>
              </a:spcAft>
              <a:buFont typeface="Arial" pitchFamily="34" charset="0"/>
              <a:buChar char="•"/>
              <a:defRPr/>
            </a:pPr>
            <a:r>
              <a:rPr lang="en-US" altLang="ja-JP" sz="2800" dirty="0"/>
              <a:t>1982</a:t>
            </a:r>
            <a:r>
              <a:rPr lang="ja-JP" altLang="en-US" sz="2800" dirty="0"/>
              <a:t>：</a:t>
            </a:r>
            <a:r>
              <a:rPr lang="ja-JP" altLang="en-US" sz="2800" u="sng" dirty="0"/>
              <a:t>諸般の事情</a:t>
            </a:r>
            <a:r>
              <a:rPr lang="ja-JP" altLang="en-US" sz="2800" dirty="0"/>
              <a:t>で卒後内科一般研修</a:t>
            </a:r>
          </a:p>
          <a:p>
            <a:pPr eaLnBrk="1" fontAlgn="auto" hangingPunct="1">
              <a:lnSpc>
                <a:spcPct val="90000"/>
              </a:lnSpc>
              <a:spcAft>
                <a:spcPts val="0"/>
              </a:spcAft>
              <a:buFont typeface="Arial" pitchFamily="34" charset="0"/>
              <a:buChar char="•"/>
              <a:defRPr/>
            </a:pPr>
            <a:r>
              <a:rPr lang="en-US" altLang="ja-JP" sz="2800" dirty="0">
                <a:solidFill>
                  <a:schemeClr val="accent2">
                    <a:lumMod val="40000"/>
                    <a:lumOff val="60000"/>
                  </a:schemeClr>
                </a:solidFill>
              </a:rPr>
              <a:t>1984</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NTT</a:t>
            </a:r>
            <a:r>
              <a:rPr lang="ja-JP" altLang="en-US" sz="2800" dirty="0">
                <a:solidFill>
                  <a:schemeClr val="accent2">
                    <a:lumMod val="40000"/>
                    <a:lumOff val="60000"/>
                  </a:schemeClr>
                </a:solidFill>
              </a:rPr>
              <a:t>東日本関東病院（神経内科）</a:t>
            </a:r>
            <a:endParaRPr lang="en-US" altLang="ja-JP" sz="2800" dirty="0">
              <a:solidFill>
                <a:schemeClr val="accent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1986</a:t>
            </a:r>
            <a:r>
              <a:rPr lang="ja-JP" altLang="en-US" sz="2800" dirty="0">
                <a:solidFill>
                  <a:schemeClr val="accent3">
                    <a:lumMod val="60000"/>
                    <a:lumOff val="40000"/>
                  </a:schemeClr>
                </a:solidFill>
              </a:rPr>
              <a:t>：国立精神神経センター研究所（神経科学）</a:t>
            </a:r>
            <a:endParaRPr lang="ja-JP" altLang="en-US" sz="2800" b="1" dirty="0">
              <a:solidFill>
                <a:srgbClr val="FF0000"/>
              </a:solidFill>
            </a:endParaRPr>
          </a:p>
          <a:p>
            <a:pPr eaLnBrk="1" fontAlgn="auto" hangingPunct="1">
              <a:lnSpc>
                <a:spcPct val="90000"/>
              </a:lnSpc>
              <a:spcAft>
                <a:spcPts val="0"/>
              </a:spcAft>
              <a:buFont typeface="Arial" pitchFamily="34" charset="0"/>
              <a:buChar char="•"/>
              <a:defRPr/>
            </a:pPr>
            <a:r>
              <a:rPr lang="en-US" altLang="ja-JP" sz="2800" dirty="0">
                <a:solidFill>
                  <a:schemeClr val="accent2">
                    <a:lumMod val="40000"/>
                    <a:lumOff val="60000"/>
                  </a:schemeClr>
                </a:solidFill>
              </a:rPr>
              <a:t>1988</a:t>
            </a:r>
            <a:r>
              <a:rPr lang="ja-JP" altLang="en-US" sz="2800" dirty="0">
                <a:solidFill>
                  <a:schemeClr val="accent2">
                    <a:lumMod val="40000"/>
                    <a:lumOff val="60000"/>
                  </a:schemeClr>
                </a:solidFill>
              </a:rPr>
              <a:t>：旭中央病院（神経内科）</a:t>
            </a:r>
            <a:endParaRPr lang="en-US" altLang="ja-JP" sz="2800" dirty="0">
              <a:solidFill>
                <a:schemeClr val="accent2">
                  <a:lumMod val="40000"/>
                  <a:lumOff val="60000"/>
                </a:schemeClr>
              </a:solidFill>
            </a:endParaRPr>
          </a:p>
          <a:p>
            <a:pPr>
              <a:lnSpc>
                <a:spcPct val="90000"/>
              </a:lnSpc>
              <a:defRPr/>
            </a:pPr>
            <a:r>
              <a:rPr lang="en-US" altLang="ja-JP" sz="2800" dirty="0">
                <a:solidFill>
                  <a:schemeClr val="accent3">
                    <a:lumMod val="60000"/>
                    <a:lumOff val="40000"/>
                  </a:schemeClr>
                </a:solidFill>
              </a:rPr>
              <a:t>1990</a:t>
            </a:r>
            <a:r>
              <a:rPr lang="ja-JP" altLang="en-US" sz="2800" dirty="0">
                <a:solidFill>
                  <a:schemeClr val="accent3">
                    <a:lumMod val="60000"/>
                    <a:lumOff val="40000"/>
                  </a:schemeClr>
                </a:solidFill>
              </a:rPr>
              <a:t>：グラスゴー大学（スコットランド旅行、神経科学）</a:t>
            </a:r>
            <a:endParaRPr lang="en-US" altLang="ja-JP" sz="2800" dirty="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1992</a:t>
            </a:r>
            <a:r>
              <a:rPr lang="ja-JP" altLang="en-US" sz="2800" dirty="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a:solidFill>
                  <a:srgbClr val="FFFF00"/>
                </a:solidFill>
              </a:rPr>
              <a:t>1993</a:t>
            </a:r>
            <a:r>
              <a:rPr lang="ja-JP" altLang="en-US" sz="2800" dirty="0">
                <a:solidFill>
                  <a:srgbClr val="FFFF00"/>
                </a:solidFill>
              </a:rPr>
              <a:t>：埼玉県立嵐山郷（知的障害・自閉症、総合診療）</a:t>
            </a: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：国立犀潟病院（自閉症・精神疾患、食の安全評論）</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：厚生労働省（レギュラトリーサイエンス、臨床研究）</a:t>
            </a:r>
          </a:p>
          <a:p>
            <a:pPr eaLnBrk="1" fontAlgn="auto" hangingPunct="1">
              <a:lnSpc>
                <a:spcPct val="90000"/>
              </a:lnSpc>
              <a:spcAft>
                <a:spcPts val="0"/>
              </a:spcAft>
              <a:buFont typeface="Arial" pitchFamily="34" charset="0"/>
              <a:buChar char="•"/>
              <a:defRPr/>
            </a:pPr>
            <a:r>
              <a:rPr lang="en-US" altLang="ja-JP" sz="2800" dirty="0">
                <a:solidFill>
                  <a:srgbClr val="FFFF00"/>
                </a:solidFill>
              </a:rPr>
              <a:t>2007</a:t>
            </a:r>
            <a:r>
              <a:rPr lang="ja-JP" altLang="en-US" sz="2800" dirty="0">
                <a:solidFill>
                  <a:srgbClr val="FFFF00"/>
                </a:solidFill>
              </a:rPr>
              <a:t>：国立秩父学園（発達障害、医学教育、医療面接）</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：長崎大学（大学教授、製薬医学、薬事評論）</a:t>
            </a:r>
            <a:endParaRPr lang="en-US" altLang="ja-JP" sz="2800" dirty="0">
              <a:solidFill>
                <a:schemeClr val="tx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：法務省（医療法務コンサルタント）</a:t>
            </a:r>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45</a:t>
            </a:fld>
            <a:endParaRPr lang="ja-JP" altLang="en-US" sz="1600">
              <a:latin typeface="Times New Roman" pitchFamily="18" charset="0"/>
              <a:ea typeface="ＭＳ Ｐゴシック" charset="-128"/>
            </a:endParaRPr>
          </a:p>
        </p:txBody>
      </p:sp>
    </p:spTree>
    <p:extLst>
      <p:ext uri="{BB962C8B-B14F-4D97-AF65-F5344CB8AC3E}">
        <p14:creationId xmlns:p14="http://schemas.microsoft.com/office/powerpoint/2010/main" val="3645901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医療と法務のリエゾン</a:t>
            </a:r>
            <a:endParaRPr lang="en-GB" dirty="0"/>
          </a:p>
        </p:txBody>
      </p:sp>
      <p:sp>
        <p:nvSpPr>
          <p:cNvPr id="3" name="コンテンツ プレースホルダー 2"/>
          <p:cNvSpPr>
            <a:spLocks noGrp="1"/>
          </p:cNvSpPr>
          <p:nvPr>
            <p:ph idx="1"/>
          </p:nvPr>
        </p:nvSpPr>
        <p:spPr>
          <a:xfrm>
            <a:off x="323528" y="1600200"/>
            <a:ext cx="8496944" cy="4525963"/>
          </a:xfrm>
        </p:spPr>
        <p:txBody>
          <a:bodyPr/>
          <a:lstStyle/>
          <a:p>
            <a:r>
              <a:rPr lang="ja-JP" altLang="en-US" dirty="0"/>
              <a:t>背景：黒ヤギさん </a:t>
            </a:r>
            <a:r>
              <a:rPr lang="en-US" altLang="ja-JP" dirty="0"/>
              <a:t>vs </a:t>
            </a:r>
            <a:r>
              <a:rPr lang="ja-JP" altLang="en-US" dirty="0"/>
              <a:t>白ヤギさん問題</a:t>
            </a:r>
            <a:endParaRPr lang="en-US" altLang="ja-JP" dirty="0"/>
          </a:p>
          <a:p>
            <a:pPr lvl="1"/>
            <a:r>
              <a:rPr lang="ja-JP" altLang="en-US" dirty="0"/>
              <a:t>医療者は裁判を、法曹は医療を何も知らない</a:t>
            </a:r>
            <a:endParaRPr lang="en-US" altLang="ja-JP" dirty="0"/>
          </a:p>
          <a:p>
            <a:r>
              <a:rPr lang="ja-JP" altLang="en-US" dirty="0"/>
              <a:t>目的：医療事故裁判の品質改善</a:t>
            </a:r>
            <a:endParaRPr lang="en-US" altLang="ja-JP" dirty="0"/>
          </a:p>
          <a:p>
            <a:r>
              <a:rPr lang="ja-JP" altLang="en-US" dirty="0"/>
              <a:t>手法：法曹に対する教育：医療事故裁判を通した</a:t>
            </a:r>
            <a:r>
              <a:rPr lang="en-US" altLang="ja-JP" dirty="0"/>
              <a:t>OJT</a:t>
            </a:r>
            <a:r>
              <a:rPr lang="ja-JP" altLang="en-US" dirty="0"/>
              <a:t>により原告・被告・裁判所を同時に教育</a:t>
            </a:r>
            <a:endParaRPr lang="en-GB" altLang="ja-JP" dirty="0"/>
          </a:p>
          <a:p>
            <a:pPr lvl="1"/>
            <a:r>
              <a:rPr lang="ja-JP" altLang="en-US" dirty="0"/>
              <a:t>仙台筋弛緩剤（冤罪事件）再審請求（刑事）</a:t>
            </a:r>
            <a:endParaRPr lang="en-US" altLang="ja-JP" dirty="0"/>
          </a:p>
          <a:p>
            <a:pPr lvl="1"/>
            <a:r>
              <a:rPr lang="ja-JP" altLang="en-US" dirty="0"/>
              <a:t>矯正医療に対する国家賠償訴訟（民事）への対応</a:t>
            </a:r>
            <a:endParaRPr lang="en-US" altLang="ja-JP" dirty="0"/>
          </a:p>
        </p:txBody>
      </p:sp>
    </p:spTree>
    <p:extLst>
      <p:ext uri="{BB962C8B-B14F-4D97-AF65-F5344CB8AC3E}">
        <p14:creationId xmlns:p14="http://schemas.microsoft.com/office/powerpoint/2010/main" val="1236546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0" name="タイトル 1"/>
          <p:cNvSpPr>
            <a:spLocks noGrp="1"/>
          </p:cNvSpPr>
          <p:nvPr>
            <p:ph type="title"/>
          </p:nvPr>
        </p:nvSpPr>
        <p:spPr>
          <a:xfrm>
            <a:off x="395536" y="44624"/>
            <a:ext cx="8498532" cy="1152351"/>
          </a:xfrm>
        </p:spPr>
        <p:txBody>
          <a:bodyPr/>
          <a:lstStyle/>
          <a:p>
            <a:pPr eaLnBrk="1" hangingPunct="1"/>
            <a:r>
              <a:rPr lang="ja-JP" altLang="en-US" dirty="0">
                <a:solidFill>
                  <a:schemeClr val="tx1"/>
                </a:solidFill>
              </a:rPr>
              <a:t>参考サイト・資料</a:t>
            </a:r>
            <a:r>
              <a:rPr lang="en-US" altLang="ja-JP" sz="3600" dirty="0">
                <a:solidFill>
                  <a:schemeClr val="tx1"/>
                </a:solidFill>
              </a:rPr>
              <a:t>massie.ikeda@gmail.com</a:t>
            </a:r>
            <a:endParaRPr lang="ja-JP" altLang="en-US" sz="3600" dirty="0">
              <a:solidFill>
                <a:schemeClr val="tx1"/>
              </a:solidFill>
            </a:endParaRPr>
          </a:p>
        </p:txBody>
      </p:sp>
      <p:sp>
        <p:nvSpPr>
          <p:cNvPr id="3" name="コンテンツ プレースホルダー 2"/>
          <p:cNvSpPr>
            <a:spLocks noGrp="1"/>
          </p:cNvSpPr>
          <p:nvPr>
            <p:ph idx="1"/>
          </p:nvPr>
        </p:nvSpPr>
        <p:spPr>
          <a:xfrm>
            <a:off x="490538" y="1206102"/>
            <a:ext cx="8403530" cy="5544616"/>
          </a:xfrm>
        </p:spPr>
        <p:txBody>
          <a:bodyPr rtlCol="0">
            <a:normAutofit/>
          </a:bodyPr>
          <a:lstStyle/>
          <a:p>
            <a:pPr eaLnBrk="1" fontAlgn="auto" hangingPunct="1">
              <a:spcAft>
                <a:spcPts val="0"/>
              </a:spcAft>
              <a:defRPr/>
            </a:pPr>
            <a:r>
              <a:rPr lang="ja-JP" altLang="en-US" dirty="0">
                <a:solidFill>
                  <a:schemeClr val="tx2">
                    <a:lumMod val="75000"/>
                  </a:schemeClr>
                </a:solidFill>
                <a:hlinkClick r:id="rId3"/>
              </a:rPr>
              <a:t>ただの医者じゃない</a:t>
            </a:r>
            <a:endParaRPr lang="en-US" altLang="ja-JP" dirty="0">
              <a:solidFill>
                <a:schemeClr val="tx2">
                  <a:lumMod val="75000"/>
                </a:schemeClr>
              </a:solidFill>
            </a:endParaRPr>
          </a:p>
          <a:p>
            <a:pPr lvl="1" eaLnBrk="1" fontAlgn="auto" hangingPunct="1">
              <a:spcAft>
                <a:spcPts val="0"/>
              </a:spcAft>
              <a:defRPr/>
            </a:pPr>
            <a:r>
              <a:rPr lang="ja-JP" altLang="en-US" dirty="0">
                <a:solidFill>
                  <a:schemeClr val="tx2">
                    <a:lumMod val="75000"/>
                  </a:schemeClr>
                </a:solidFill>
                <a:hlinkClick r:id="rId4"/>
              </a:rPr>
              <a:t>新コロバブルの物語</a:t>
            </a:r>
            <a:endParaRPr lang="ja-JP" altLang="en-US" dirty="0">
              <a:solidFill>
                <a:schemeClr val="tx2">
                  <a:lumMod val="75000"/>
                </a:schemeClr>
              </a:solidFill>
            </a:endParaRPr>
          </a:p>
          <a:p>
            <a:pPr lvl="1" eaLnBrk="1" fontAlgn="auto" hangingPunct="1">
              <a:spcAft>
                <a:spcPts val="0"/>
              </a:spcAft>
              <a:defRPr/>
            </a:pPr>
            <a:r>
              <a:rPr lang="ja-JP" altLang="en-US" dirty="0">
                <a:solidFill>
                  <a:schemeClr val="tx2">
                    <a:lumMod val="75000"/>
                  </a:schemeClr>
                </a:solidFill>
                <a:hlinkClick r:id="rId5"/>
              </a:rPr>
              <a:t>メディカル二条河原</a:t>
            </a:r>
            <a:endParaRPr lang="en-US" altLang="ja-JP" dirty="0">
              <a:solidFill>
                <a:schemeClr val="tx2">
                  <a:lumMod val="75000"/>
                </a:schemeClr>
              </a:solidFill>
            </a:endParaRPr>
          </a:p>
          <a:p>
            <a:pPr lvl="1" eaLnBrk="1" fontAlgn="auto" hangingPunct="1">
              <a:spcAft>
                <a:spcPts val="0"/>
              </a:spcAft>
              <a:defRPr/>
            </a:pPr>
            <a:r>
              <a:rPr lang="ja-JP" altLang="en-US" dirty="0">
                <a:solidFill>
                  <a:schemeClr val="tx2">
                    <a:lumMod val="75000"/>
                  </a:schemeClr>
                </a:solidFill>
                <a:hlinkClick r:id="rId6"/>
              </a:rPr>
              <a:t>法的リテラシー</a:t>
            </a:r>
            <a:endParaRPr lang="en-US" altLang="ja-JP" dirty="0">
              <a:solidFill>
                <a:schemeClr val="tx2">
                  <a:lumMod val="75000"/>
                </a:schemeClr>
              </a:solidFill>
            </a:endParaRPr>
          </a:p>
          <a:p>
            <a:pPr lvl="1" eaLnBrk="1" fontAlgn="auto" hangingPunct="1">
              <a:spcAft>
                <a:spcPts val="0"/>
              </a:spcAft>
              <a:defRPr/>
            </a:pPr>
            <a:r>
              <a:rPr lang="ja-JP" altLang="en-US" dirty="0">
                <a:solidFill>
                  <a:schemeClr val="tx2">
                    <a:lumMod val="75000"/>
                  </a:schemeClr>
                </a:solidFill>
                <a:hlinkClick r:id="rId7"/>
              </a:rPr>
              <a:t>医者を辞めずに済む方法</a:t>
            </a:r>
            <a:endParaRPr lang="en-US" altLang="ja-JP" dirty="0">
              <a:solidFill>
                <a:schemeClr val="tx2">
                  <a:lumMod val="75000"/>
                </a:schemeClr>
              </a:solidFill>
            </a:endParaRPr>
          </a:p>
          <a:p>
            <a:pPr lvl="1" eaLnBrk="1" fontAlgn="auto" hangingPunct="1">
              <a:spcAft>
                <a:spcPts val="0"/>
              </a:spcAft>
              <a:defRPr/>
            </a:pPr>
            <a:r>
              <a:rPr lang="ja-JP" altLang="en-US" dirty="0">
                <a:solidFill>
                  <a:schemeClr val="tx2">
                    <a:lumMod val="75000"/>
                  </a:schemeClr>
                </a:solidFill>
                <a:hlinkClick r:id="rId8"/>
              </a:rPr>
              <a:t>発達障害戦略研究所</a:t>
            </a:r>
            <a:endParaRPr lang="en-US" altLang="ja-JP" dirty="0">
              <a:solidFill>
                <a:schemeClr val="tx2">
                  <a:lumMod val="75000"/>
                </a:schemeClr>
              </a:solidFill>
            </a:endParaRPr>
          </a:p>
          <a:p>
            <a:pPr lvl="1" eaLnBrk="1" fontAlgn="auto" hangingPunct="1">
              <a:spcAft>
                <a:spcPts val="0"/>
              </a:spcAft>
              <a:defRPr/>
            </a:pPr>
            <a:r>
              <a:rPr lang="ja-JP" altLang="en-US" dirty="0">
                <a:solidFill>
                  <a:schemeClr val="tx2">
                    <a:lumMod val="75000"/>
                  </a:schemeClr>
                </a:solidFill>
                <a:hlinkClick r:id="rId9"/>
              </a:rPr>
              <a:t>認知行動療法 </a:t>
            </a:r>
            <a:r>
              <a:rPr lang="en-US" altLang="ja-JP" dirty="0">
                <a:solidFill>
                  <a:schemeClr val="tx2">
                    <a:lumMod val="75000"/>
                  </a:schemeClr>
                </a:solidFill>
                <a:hlinkClick r:id="rId9"/>
              </a:rPr>
              <a:t>(CBT) </a:t>
            </a:r>
            <a:r>
              <a:rPr lang="ja-JP" altLang="en-US" dirty="0">
                <a:solidFill>
                  <a:schemeClr val="tx2">
                    <a:lumMod val="75000"/>
                  </a:schemeClr>
                </a:solidFill>
                <a:hlinkClick r:id="rId9"/>
              </a:rPr>
              <a:t>を使いこなす</a:t>
            </a:r>
            <a:endParaRPr lang="en-US" altLang="ja-JP" dirty="0">
              <a:solidFill>
                <a:schemeClr val="tx2">
                  <a:lumMod val="75000"/>
                </a:schemeClr>
              </a:solidFill>
            </a:endParaRPr>
          </a:p>
          <a:p>
            <a:pPr eaLnBrk="1" fontAlgn="auto" hangingPunct="1">
              <a:spcAft>
                <a:spcPts val="0"/>
              </a:spcAft>
              <a:defRPr/>
            </a:pPr>
            <a:r>
              <a:rPr lang="ja-JP" altLang="en-US" dirty="0">
                <a:solidFill>
                  <a:schemeClr val="tx2">
                    <a:lumMod val="75000"/>
                  </a:schemeClr>
                </a:solidFill>
                <a:hlinkClick r:id="rId10"/>
              </a:rPr>
              <a:t>氾濫する思考停止のワナ</a:t>
            </a:r>
            <a:r>
              <a:rPr lang="ja-JP" altLang="en-US" dirty="0">
                <a:solidFill>
                  <a:schemeClr val="tx2">
                    <a:lumMod val="75000"/>
                  </a:schemeClr>
                </a:solidFill>
              </a:rPr>
              <a:t>（無料登録で）</a:t>
            </a:r>
            <a:endParaRPr lang="en-US" altLang="ja-JP" dirty="0">
              <a:solidFill>
                <a:schemeClr val="tx2">
                  <a:lumMod val="75000"/>
                </a:schemeClr>
              </a:solidFill>
            </a:endParaRPr>
          </a:p>
          <a:p>
            <a:pPr eaLnBrk="1" fontAlgn="auto" hangingPunct="1">
              <a:spcAft>
                <a:spcPts val="0"/>
              </a:spcAft>
              <a:defRPr/>
            </a:pPr>
            <a:r>
              <a:rPr lang="ja-JP" altLang="en-US" dirty="0">
                <a:solidFill>
                  <a:schemeClr val="tx2">
                    <a:lumMod val="75000"/>
                  </a:schemeClr>
                </a:solidFill>
                <a:hlinkClick r:id="rId11"/>
              </a:rPr>
              <a:t>食のリスクを問いなおす</a:t>
            </a:r>
            <a:r>
              <a:rPr lang="ja-JP" altLang="en-US" dirty="0">
                <a:solidFill>
                  <a:schemeClr val="tx2">
                    <a:lumMod val="75000"/>
                  </a:schemeClr>
                </a:solidFill>
              </a:rPr>
              <a:t>（筑摩書房電子版）</a:t>
            </a:r>
            <a:endParaRPr lang="en-US" altLang="ja-JP" dirty="0">
              <a:solidFill>
                <a:schemeClr val="tx2">
                  <a:lumMod val="75000"/>
                </a:schemeClr>
              </a:solidFill>
            </a:endParaRPr>
          </a:p>
          <a:p>
            <a:pPr eaLnBrk="1" fontAlgn="auto" hangingPunct="1">
              <a:spcAft>
                <a:spcPts val="0"/>
              </a:spcAft>
              <a:defRPr/>
            </a:pPr>
            <a:r>
              <a:rPr lang="ja-JP" altLang="en-US" dirty="0">
                <a:solidFill>
                  <a:schemeClr val="tx2">
                    <a:lumMod val="75000"/>
                  </a:schemeClr>
                </a:solidFill>
                <a:hlinkClick r:id="rId12"/>
              </a:rPr>
              <a:t>マッシー池田の神経内科快刀乱麻</a:t>
            </a:r>
            <a:r>
              <a:rPr lang="ja-JP" altLang="en-US" dirty="0">
                <a:solidFill>
                  <a:schemeClr val="tx2">
                    <a:lumMod val="75000"/>
                  </a:schemeClr>
                </a:solidFill>
              </a:rPr>
              <a:t>（</a:t>
            </a:r>
            <a:r>
              <a:rPr lang="en-US" altLang="ja-JP" dirty="0">
                <a:solidFill>
                  <a:schemeClr val="tx2">
                    <a:lumMod val="75000"/>
                  </a:schemeClr>
                </a:solidFill>
              </a:rPr>
              <a:t>DVD</a:t>
            </a:r>
            <a:r>
              <a:rPr lang="ja-JP" altLang="en-US" dirty="0">
                <a:solidFill>
                  <a:schemeClr val="tx2">
                    <a:lumMod val="75000"/>
                  </a:schemeClr>
                </a:solidFill>
              </a:rPr>
              <a:t>）</a:t>
            </a:r>
            <a:endParaRPr lang="en-US" altLang="ja-JP" dirty="0">
              <a:solidFill>
                <a:schemeClr val="tx2">
                  <a:lumMod val="75000"/>
                </a:schemeClr>
              </a:solidFill>
            </a:endParaRPr>
          </a:p>
        </p:txBody>
      </p:sp>
    </p:spTree>
    <p:extLst>
      <p:ext uri="{BB962C8B-B14F-4D97-AF65-F5344CB8AC3E}">
        <p14:creationId xmlns:p14="http://schemas.microsoft.com/office/powerpoint/2010/main" val="200217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キャリアパスなんてどこにある？</a:t>
            </a:r>
            <a:br>
              <a:rPr lang="en-US" altLang="ja-JP" dirty="0"/>
            </a:br>
            <a:r>
              <a:rPr lang="ja-JP" altLang="en-US" dirty="0"/>
              <a:t>ここではない何処かへ？</a:t>
            </a:r>
            <a:endParaRPr kumimoji="1" lang="ja-JP" altLang="en-US" dirty="0"/>
          </a:p>
        </p:txBody>
      </p:sp>
      <p:sp>
        <p:nvSpPr>
          <p:cNvPr id="3" name="コンテンツ プレースホルダー 2"/>
          <p:cNvSpPr>
            <a:spLocks noGrp="1"/>
          </p:cNvSpPr>
          <p:nvPr>
            <p:ph idx="1"/>
          </p:nvPr>
        </p:nvSpPr>
        <p:spPr>
          <a:xfrm>
            <a:off x="467544" y="2060849"/>
            <a:ext cx="8229600" cy="3816424"/>
          </a:xfrm>
        </p:spPr>
        <p:txBody>
          <a:bodyPr/>
          <a:lstStyle/>
          <a:p>
            <a:r>
              <a:rPr kumimoji="1" lang="ja-JP" altLang="en-US" sz="4000" dirty="0">
                <a:solidFill>
                  <a:srgbClr val="FFFF00"/>
                </a:solidFill>
              </a:rPr>
              <a:t>医者の「やりがい」？？？</a:t>
            </a:r>
            <a:endParaRPr kumimoji="1" lang="en-US" altLang="ja-JP" sz="4000" dirty="0">
              <a:solidFill>
                <a:srgbClr val="FFFF00"/>
              </a:solidFill>
            </a:endParaRPr>
          </a:p>
          <a:p>
            <a:r>
              <a:rPr lang="ja-JP" altLang="en-US" sz="4000" dirty="0"/>
              <a:t>名医原理主義が生む自己攻撃性</a:t>
            </a:r>
            <a:endParaRPr lang="en-US" altLang="ja-JP" sz="4000" dirty="0"/>
          </a:p>
          <a:p>
            <a:r>
              <a:rPr lang="ja-JP" altLang="en-US" sz="4000" dirty="0"/>
              <a:t>患者からも攻撃される</a:t>
            </a:r>
            <a:endParaRPr lang="en-US" altLang="ja-JP" sz="4000" dirty="0"/>
          </a:p>
          <a:p>
            <a:r>
              <a:rPr lang="ja-JP" altLang="en-US" sz="4000" dirty="0"/>
              <a:t>正解依存症とキャリアパス</a:t>
            </a:r>
            <a:endParaRPr lang="en-US" altLang="ja-JP" sz="4000" dirty="0"/>
          </a:p>
          <a:p>
            <a:r>
              <a:rPr lang="ja-JP" altLang="en-US" sz="4000" dirty="0"/>
              <a:t>居場所を探し続けて</a:t>
            </a:r>
            <a:endParaRPr lang="en-US" altLang="ja-JP" sz="4000" dirty="0"/>
          </a:p>
        </p:txBody>
      </p:sp>
      <p:sp>
        <p:nvSpPr>
          <p:cNvPr id="4" name="テキスト ボックス 3"/>
          <p:cNvSpPr txBox="1"/>
          <p:nvPr/>
        </p:nvSpPr>
        <p:spPr>
          <a:xfrm>
            <a:off x="323528" y="6107304"/>
            <a:ext cx="8444941" cy="523220"/>
          </a:xfrm>
          <a:prstGeom prst="rect">
            <a:avLst/>
          </a:prstGeom>
          <a:noFill/>
        </p:spPr>
        <p:txBody>
          <a:bodyPr wrap="none" rtlCol="0">
            <a:spAutoFit/>
          </a:bodyPr>
          <a:lstStyle/>
          <a:p>
            <a:r>
              <a:rPr lang="ja-JP" altLang="en-US" sz="2800" dirty="0">
                <a:solidFill>
                  <a:schemeClr val="bg1"/>
                </a:solidFill>
              </a:rPr>
              <a:t>答えがあるわけじゃないことは知ってるつもりだけど・・・</a:t>
            </a:r>
            <a:endParaRPr lang="en-GB" sz="2800" dirty="0">
              <a:solidFill>
                <a:schemeClr val="bg1"/>
              </a:solidFill>
            </a:endParaRPr>
          </a:p>
        </p:txBody>
      </p:sp>
    </p:spTree>
    <p:extLst>
      <p:ext uri="{BB962C8B-B14F-4D97-AF65-F5344CB8AC3E}">
        <p14:creationId xmlns:p14="http://schemas.microsoft.com/office/powerpoint/2010/main" val="255927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512" y="274638"/>
            <a:ext cx="8712968" cy="850900"/>
          </a:xfrm>
        </p:spPr>
        <p:txBody>
          <a:bodyPr/>
          <a:lstStyle/>
          <a:p>
            <a:pPr eaLnBrk="1" hangingPunct="1"/>
            <a:r>
              <a:rPr lang="ja-JP" altLang="en-US" dirty="0"/>
              <a:t>私の学生時代（一浪後</a:t>
            </a:r>
            <a:r>
              <a:rPr lang="en-US" altLang="ja-JP" dirty="0"/>
              <a:t>49</a:t>
            </a:r>
            <a:r>
              <a:rPr lang="ja-JP" altLang="en-US" dirty="0"/>
              <a:t>年前入学）</a:t>
            </a:r>
          </a:p>
        </p:txBody>
      </p:sp>
      <p:sp>
        <p:nvSpPr>
          <p:cNvPr id="3" name="コンテンツ プレースホルダー 2"/>
          <p:cNvSpPr>
            <a:spLocks noGrp="1"/>
          </p:cNvSpPr>
          <p:nvPr>
            <p:ph idx="1"/>
          </p:nvPr>
        </p:nvSpPr>
        <p:spPr>
          <a:xfrm>
            <a:off x="395288" y="1268413"/>
            <a:ext cx="8374062" cy="5256212"/>
          </a:xfrm>
        </p:spPr>
        <p:txBody>
          <a:bodyPr rtlCol="0">
            <a:normAutofit lnSpcReduction="10000"/>
          </a:bodyPr>
          <a:lstStyle/>
          <a:p>
            <a:pPr eaLnBrk="1" fontAlgn="auto" hangingPunct="1">
              <a:spcAft>
                <a:spcPts val="0"/>
              </a:spcAft>
              <a:defRPr/>
            </a:pPr>
            <a:r>
              <a:rPr lang="ja-JP" altLang="en-US" dirty="0"/>
              <a:t>偏差値が高いという理由だけで医学部へ</a:t>
            </a:r>
            <a:endParaRPr lang="en-US" altLang="ja-JP" dirty="0"/>
          </a:p>
          <a:p>
            <a:pPr eaLnBrk="1" fontAlgn="auto" hangingPunct="1">
              <a:spcAft>
                <a:spcPts val="0"/>
              </a:spcAft>
              <a:defRPr/>
            </a:pPr>
            <a:r>
              <a:rPr lang="ja-JP" altLang="en-US" dirty="0"/>
              <a:t>「人助けをしたい」と公言して憚らない医学生を馬鹿にしていた＆羨ましかった</a:t>
            </a:r>
            <a:endParaRPr lang="en-US" altLang="ja-JP" dirty="0"/>
          </a:p>
          <a:p>
            <a:pPr eaLnBrk="1" fontAlgn="auto" hangingPunct="1">
              <a:spcAft>
                <a:spcPts val="0"/>
              </a:spcAft>
              <a:defRPr/>
            </a:pPr>
            <a:r>
              <a:rPr lang="ja-JP" altLang="en-US" dirty="0"/>
              <a:t>自分は命と金のやりとりなんてやくざな商売には向いていないと思っていた</a:t>
            </a:r>
            <a:endParaRPr lang="en-US" altLang="ja-JP" dirty="0"/>
          </a:p>
          <a:p>
            <a:pPr eaLnBrk="1" fontAlgn="auto" hangingPunct="1">
              <a:spcAft>
                <a:spcPts val="0"/>
              </a:spcAft>
              <a:defRPr/>
            </a:pPr>
            <a:r>
              <a:rPr lang="ja-JP" altLang="en-US" dirty="0"/>
              <a:t>患者さんの転帰は期待通りに行かない場合の方が多いことをもちろん知っていた</a:t>
            </a:r>
            <a:endParaRPr lang="en-US" altLang="ja-JP" dirty="0"/>
          </a:p>
          <a:p>
            <a:pPr eaLnBrk="1" fontAlgn="auto" hangingPunct="1">
              <a:spcAft>
                <a:spcPts val="0"/>
              </a:spcAft>
              <a:defRPr/>
            </a:pPr>
            <a:r>
              <a:rPr lang="ja-JP" altLang="en-US" dirty="0"/>
              <a:t>生きている人間と事故と裁判とを恐れていた</a:t>
            </a:r>
            <a:endParaRPr lang="en-US" altLang="ja-JP" dirty="0"/>
          </a:p>
          <a:p>
            <a:pPr eaLnBrk="1" fontAlgn="auto" hangingPunct="1">
              <a:spcAft>
                <a:spcPts val="0"/>
              </a:spcAft>
              <a:defRPr/>
            </a:pPr>
            <a:r>
              <a:rPr lang="ja-JP" altLang="en-US" dirty="0"/>
              <a:t>卒後への不安感で一杯</a:t>
            </a:r>
            <a:endParaRPr lang="en-US" altLang="ja-JP" dirty="0"/>
          </a:p>
          <a:p>
            <a:pPr eaLnBrk="1" fontAlgn="auto" hangingPunct="1">
              <a:spcAft>
                <a:spcPts val="0"/>
              </a:spcAft>
              <a:defRPr/>
            </a:pPr>
            <a:r>
              <a:rPr lang="ja-JP" altLang="en-US" dirty="0"/>
              <a:t>卒後の進路は法医学と決めていた</a:t>
            </a:r>
          </a:p>
        </p:txBody>
      </p:sp>
    </p:spTree>
    <p:extLst>
      <p:ext uri="{BB962C8B-B14F-4D97-AF65-F5344CB8AC3E}">
        <p14:creationId xmlns:p14="http://schemas.microsoft.com/office/powerpoint/2010/main" val="28196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760310"/>
            <a:ext cx="5760640" cy="3785652"/>
          </a:xfrm>
          <a:prstGeom prst="rect">
            <a:avLst/>
          </a:prstGeom>
          <a:noFill/>
        </p:spPr>
        <p:txBody>
          <a:bodyPr wrap="square" rtlCol="0">
            <a:spAutoFit/>
          </a:bodyPr>
          <a:lstStyle/>
          <a:p>
            <a:r>
              <a:rPr lang="ja-JP" altLang="en-US" sz="2400" dirty="0">
                <a:solidFill>
                  <a:srgbClr val="FFFF00"/>
                </a:solidFill>
              </a:rPr>
              <a:t>映画 「コンカッション」 </a:t>
            </a:r>
            <a:r>
              <a:rPr lang="en-US" altLang="ja-JP" sz="2400" dirty="0">
                <a:solidFill>
                  <a:srgbClr val="FFFF00"/>
                </a:solidFill>
              </a:rPr>
              <a:t>/CONCUSSION/ </a:t>
            </a:r>
            <a:r>
              <a:rPr lang="ja-JP" altLang="en-US" sz="2400" dirty="0">
                <a:solidFill>
                  <a:srgbClr val="FFFF00"/>
                </a:solidFill>
              </a:rPr>
              <a:t>アメフト業界の隠蔽を暴露する法医学者の物語</a:t>
            </a:r>
            <a:endParaRPr lang="en-US" altLang="ja-JP" sz="2400" dirty="0">
              <a:solidFill>
                <a:srgbClr val="FFFF00"/>
              </a:solidFill>
            </a:endParaRPr>
          </a:p>
          <a:p>
            <a:r>
              <a:rPr lang="ja-JP" altLang="en-US" sz="2400" dirty="0">
                <a:solidFill>
                  <a:schemeClr val="bg1"/>
                </a:solidFill>
              </a:rPr>
              <a:t>アメリカンフットボールの</a:t>
            </a:r>
            <a:r>
              <a:rPr lang="en-US" altLang="ja-JP" sz="2400" dirty="0">
                <a:solidFill>
                  <a:schemeClr val="bg1"/>
                </a:solidFill>
              </a:rPr>
              <a:t>NFL</a:t>
            </a:r>
            <a:r>
              <a:rPr lang="ja-JP" altLang="en-US" sz="2400" dirty="0">
                <a:solidFill>
                  <a:schemeClr val="bg1"/>
                </a:solidFill>
              </a:rPr>
              <a:t>（ナショナル・フットボール・リーグ）を引退した花形選手の変死解剖に携わり、頭部タックルが原因である脳の病気</a:t>
            </a:r>
            <a:r>
              <a:rPr lang="en-US" altLang="ja-JP" sz="2400" dirty="0">
                <a:solidFill>
                  <a:schemeClr val="bg1"/>
                </a:solidFill>
              </a:rPr>
              <a:t>CTE</a:t>
            </a:r>
            <a:r>
              <a:rPr lang="ja-JP" altLang="en-US" sz="2400" dirty="0">
                <a:solidFill>
                  <a:schemeClr val="bg1"/>
                </a:solidFill>
              </a:rPr>
              <a:t>を発見、論文を発表。熱狂的、国民的スポーツ故、絶大な権力、絶大な経済効果を持つ</a:t>
            </a:r>
            <a:r>
              <a:rPr lang="en-US" altLang="ja-JP" sz="2400" dirty="0">
                <a:solidFill>
                  <a:schemeClr val="bg1"/>
                </a:solidFill>
              </a:rPr>
              <a:t>NFL</a:t>
            </a:r>
            <a:r>
              <a:rPr lang="ja-JP" altLang="en-US" sz="2400" dirty="0">
                <a:solidFill>
                  <a:schemeClr val="bg1"/>
                </a:solidFill>
              </a:rPr>
              <a:t>はそれを全否定し、ベネット・オマル医師とその周辺に圧力をかけていくが・・・（</a:t>
            </a:r>
            <a:r>
              <a:rPr lang="en-US" altLang="ja-JP" sz="2400" dirty="0">
                <a:solidFill>
                  <a:schemeClr val="bg1"/>
                </a:solidFill>
              </a:rPr>
              <a:t>2015</a:t>
            </a:r>
            <a:r>
              <a:rPr lang="ja-JP" altLang="en-US" sz="2400" dirty="0">
                <a:solidFill>
                  <a:schemeClr val="bg1"/>
                </a:solidFill>
              </a:rPr>
              <a:t>年　公開）</a:t>
            </a:r>
            <a:endParaRPr lang="en-GB" sz="2400" dirty="0">
              <a:solidFill>
                <a:schemeClr val="bg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5" y="4581128"/>
            <a:ext cx="2952328" cy="2214246"/>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4664"/>
            <a:ext cx="5895764" cy="210623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467" y="116632"/>
            <a:ext cx="2592288" cy="4368108"/>
          </a:xfrm>
          <a:prstGeom prst="rect">
            <a:avLst/>
          </a:prstGeom>
        </p:spPr>
      </p:pic>
    </p:spTree>
    <p:extLst>
      <p:ext uri="{BB962C8B-B14F-4D97-AF65-F5344CB8AC3E}">
        <p14:creationId xmlns:p14="http://schemas.microsoft.com/office/powerpoint/2010/main" val="415141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893" y="116632"/>
            <a:ext cx="8229600" cy="1066130"/>
          </a:xfrm>
        </p:spPr>
        <p:txBody>
          <a:bodyPr>
            <a:normAutofit/>
          </a:bodyPr>
          <a:lstStyle/>
          <a:p>
            <a:r>
              <a:rPr kumimoji="1" lang="ja-JP" altLang="en-US" dirty="0"/>
              <a:t>私の</a:t>
            </a:r>
            <a:r>
              <a:rPr kumimoji="1" lang="ja-JP" altLang="en-US" i="1" u="sng" dirty="0">
                <a:solidFill>
                  <a:srgbClr val="FFFF00"/>
                </a:solidFill>
              </a:rPr>
              <a:t>優位性</a:t>
            </a:r>
            <a:r>
              <a:rPr kumimoji="1" lang="ja-JP" altLang="en-US" dirty="0"/>
              <a:t>：「医者が嫌</a:t>
            </a:r>
            <a:r>
              <a:rPr lang="ja-JP" altLang="en-US" dirty="0"/>
              <a:t>い」と自覚</a:t>
            </a:r>
            <a:endParaRPr kumimoji="1" lang="ja-JP" altLang="en-US" dirty="0"/>
          </a:p>
        </p:txBody>
      </p:sp>
      <p:sp>
        <p:nvSpPr>
          <p:cNvPr id="3" name="コンテンツ プレースホルダー 2"/>
          <p:cNvSpPr>
            <a:spLocks noGrp="1"/>
          </p:cNvSpPr>
          <p:nvPr>
            <p:ph idx="1"/>
          </p:nvPr>
        </p:nvSpPr>
        <p:spPr>
          <a:xfrm>
            <a:off x="341893" y="1175376"/>
            <a:ext cx="8496944" cy="5493984"/>
          </a:xfrm>
        </p:spPr>
        <p:txBody>
          <a:bodyPr/>
          <a:lstStyle/>
          <a:p>
            <a:r>
              <a:rPr kumimoji="1" lang="ja-JP" altLang="en-US" sz="3600" dirty="0"/>
              <a:t>生きている人間と関わりたくない</a:t>
            </a:r>
            <a:endParaRPr kumimoji="1" lang="en-US" altLang="ja-JP" sz="3600" dirty="0"/>
          </a:p>
          <a:p>
            <a:pPr lvl="1"/>
            <a:r>
              <a:rPr kumimoji="1" lang="ja-JP" altLang="en-US" sz="3200" dirty="0"/>
              <a:t>競争が嫌→人気のメジャー科はどれも嫌</a:t>
            </a:r>
            <a:endParaRPr kumimoji="1" lang="en-US" altLang="ja-JP" sz="3200" dirty="0"/>
          </a:p>
          <a:p>
            <a:pPr lvl="1"/>
            <a:r>
              <a:rPr kumimoji="1" lang="ja-JP" altLang="en-US" sz="3200" dirty="0"/>
              <a:t>手先も不器用→婦人科，眼耳鼻・・どれも嫌</a:t>
            </a:r>
            <a:endParaRPr kumimoji="1" lang="en-US" altLang="ja-JP" sz="3200" dirty="0"/>
          </a:p>
          <a:p>
            <a:pPr lvl="1"/>
            <a:r>
              <a:rPr kumimoji="1" lang="ja-JP" altLang="en-US" sz="3200" dirty="0"/>
              <a:t>わからないことをわかった風に言う奴も嫌</a:t>
            </a:r>
            <a:endParaRPr kumimoji="1" lang="en-US" altLang="ja-JP" sz="3200" dirty="0"/>
          </a:p>
          <a:p>
            <a:pPr lvl="1"/>
            <a:r>
              <a:rPr kumimoji="1" lang="ja-JP" altLang="en-US" sz="3200" dirty="0"/>
              <a:t>「病気を治す」なんて嘘をつく奴も嫌</a:t>
            </a:r>
            <a:endParaRPr kumimoji="1" lang="en-US" altLang="ja-JP" sz="3200" dirty="0"/>
          </a:p>
          <a:p>
            <a:pPr lvl="1"/>
            <a:r>
              <a:rPr kumimoji="1" lang="ja-JP" altLang="en-US" sz="3200" dirty="0"/>
              <a:t>「臨床べったり」では</a:t>
            </a:r>
            <a:r>
              <a:rPr kumimoji="1" lang="ja-JP" altLang="en-US" sz="3200" dirty="0">
                <a:solidFill>
                  <a:srgbClr val="FFFF00"/>
                </a:solidFill>
              </a:rPr>
              <a:t>「逃げ道」</a:t>
            </a:r>
            <a:r>
              <a:rPr kumimoji="1" lang="ja-JP" altLang="en-US" sz="3200" dirty="0"/>
              <a:t>がなくなる</a:t>
            </a:r>
            <a:endParaRPr kumimoji="1" lang="en-US" altLang="ja-JP" sz="3200" dirty="0"/>
          </a:p>
          <a:p>
            <a:pPr lvl="1"/>
            <a:r>
              <a:rPr kumimoji="1" lang="ja-JP" altLang="en-US" sz="3200" dirty="0">
                <a:solidFill>
                  <a:srgbClr val="FFFF00"/>
                </a:solidFill>
              </a:rPr>
              <a:t>医師免許を使って臨床以外の世界に関わる</a:t>
            </a:r>
            <a:endParaRPr kumimoji="1" lang="en-US" altLang="ja-JP" sz="3200" dirty="0">
              <a:solidFill>
                <a:srgbClr val="FFFF00"/>
              </a:solidFill>
            </a:endParaRPr>
          </a:p>
          <a:p>
            <a:r>
              <a:rPr kumimoji="1" lang="ja-JP" altLang="en-US" sz="3600" dirty="0"/>
              <a:t>御遺体を相手に仕事をしたかったが・・・</a:t>
            </a:r>
            <a:endParaRPr kumimoji="1" lang="en-US" altLang="ja-JP" sz="3600" dirty="0"/>
          </a:p>
          <a:p>
            <a:r>
              <a:rPr lang="ja-JP" altLang="en-US" sz="3600" dirty="0"/>
              <a:t>立ちはだかるお決まりの「諸般の事情」</a:t>
            </a:r>
            <a:endParaRPr kumimoji="1" lang="en-US" altLang="ja-JP" sz="3600" dirty="0"/>
          </a:p>
        </p:txBody>
      </p:sp>
    </p:spTree>
    <p:extLst>
      <p:ext uri="{BB962C8B-B14F-4D97-AF65-F5344CB8AC3E}">
        <p14:creationId xmlns:p14="http://schemas.microsoft.com/office/powerpoint/2010/main" val="283629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16632"/>
            <a:ext cx="8623622" cy="1152127"/>
          </a:xfrm>
        </p:spPr>
        <p:txBody>
          <a:bodyPr>
            <a:normAutofit fontScale="90000"/>
          </a:bodyPr>
          <a:lstStyle/>
          <a:p>
            <a:pPr eaLnBrk="1" hangingPunct="1"/>
            <a:r>
              <a:rPr lang="ja-JP" altLang="en-US" sz="4000" dirty="0"/>
              <a:t>「思い通り」は一度も無かった、というより</a:t>
            </a:r>
            <a:br>
              <a:rPr lang="en-US" altLang="ja-JP" sz="4000" dirty="0"/>
            </a:br>
            <a:r>
              <a:rPr lang="ja-JP" altLang="en-US" sz="4000" dirty="0"/>
              <a:t>「思い」なんて贅沢は言っていられなかった</a:t>
            </a:r>
            <a:endParaRPr lang="en-US" altLang="ja-JP" sz="3100" dirty="0">
              <a:solidFill>
                <a:srgbClr val="FF0000"/>
              </a:solidFill>
            </a:endParaRPr>
          </a:p>
        </p:txBody>
      </p:sp>
      <p:sp>
        <p:nvSpPr>
          <p:cNvPr id="3075" name="Rectangle 1027"/>
          <p:cNvSpPr>
            <a:spLocks noGrp="1" noChangeArrowheads="1"/>
          </p:cNvSpPr>
          <p:nvPr>
            <p:ph type="body" idx="1"/>
          </p:nvPr>
        </p:nvSpPr>
        <p:spPr>
          <a:xfrm>
            <a:off x="107504" y="1412776"/>
            <a:ext cx="8767638" cy="5254252"/>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a:t>1976</a:t>
            </a:r>
            <a:r>
              <a:rPr lang="ja-JP" altLang="en-US" sz="2800" dirty="0"/>
              <a:t>：医学部入学：とにかく臨床をやりたくなかった</a:t>
            </a:r>
            <a:endParaRPr lang="en-US" altLang="ja-JP" sz="2800" dirty="0"/>
          </a:p>
          <a:p>
            <a:pPr eaLnBrk="1" fontAlgn="auto" hangingPunct="1">
              <a:lnSpc>
                <a:spcPct val="90000"/>
              </a:lnSpc>
              <a:spcAft>
                <a:spcPts val="0"/>
              </a:spcAft>
              <a:buFont typeface="Arial" pitchFamily="34" charset="0"/>
              <a:buChar char="•"/>
              <a:defRPr/>
            </a:pPr>
            <a:r>
              <a:rPr lang="en-US" altLang="ja-JP" sz="2800" dirty="0"/>
              <a:t>1982</a:t>
            </a:r>
            <a:r>
              <a:rPr lang="ja-JP" altLang="en-US" sz="2800" dirty="0"/>
              <a:t>：</a:t>
            </a:r>
            <a:r>
              <a:rPr lang="en-US" altLang="ja-JP" sz="2800" u="sng" dirty="0"/>
              <a:t>40</a:t>
            </a:r>
            <a:r>
              <a:rPr lang="ja-JP" altLang="en-US" sz="2800" u="sng" dirty="0"/>
              <a:t>年前！！諸般の事情</a:t>
            </a:r>
            <a:r>
              <a:rPr lang="ja-JP" altLang="en-US" sz="2800" dirty="0"/>
              <a:t>で卒後内科一般研修</a:t>
            </a:r>
          </a:p>
          <a:p>
            <a:pPr eaLnBrk="1" fontAlgn="auto" hangingPunct="1">
              <a:lnSpc>
                <a:spcPct val="90000"/>
              </a:lnSpc>
              <a:spcAft>
                <a:spcPts val="0"/>
              </a:spcAft>
              <a:buFont typeface="Arial" pitchFamily="34" charset="0"/>
              <a:buChar char="•"/>
              <a:defRPr/>
            </a:pPr>
            <a:r>
              <a:rPr lang="en-US" altLang="ja-JP" sz="2800" dirty="0">
                <a:solidFill>
                  <a:schemeClr val="accent2">
                    <a:lumMod val="40000"/>
                    <a:lumOff val="60000"/>
                  </a:schemeClr>
                </a:solidFill>
              </a:rPr>
              <a:t>1984</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NTT</a:t>
            </a:r>
            <a:r>
              <a:rPr lang="ja-JP" altLang="en-US" sz="2800" dirty="0">
                <a:solidFill>
                  <a:schemeClr val="accent2">
                    <a:lumMod val="40000"/>
                    <a:lumOff val="60000"/>
                  </a:schemeClr>
                </a:solidFill>
              </a:rPr>
              <a:t>東日本関東病院（神経内科）</a:t>
            </a:r>
            <a:endParaRPr lang="en-US" altLang="ja-JP" sz="2800" dirty="0">
              <a:solidFill>
                <a:schemeClr val="accent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1986</a:t>
            </a:r>
            <a:r>
              <a:rPr lang="ja-JP" altLang="en-US" sz="2800" dirty="0">
                <a:solidFill>
                  <a:schemeClr val="accent3">
                    <a:lumMod val="60000"/>
                    <a:lumOff val="40000"/>
                  </a:schemeClr>
                </a:solidFill>
              </a:rPr>
              <a:t>：国立精神神経センター研究所（神経科学）</a:t>
            </a:r>
            <a:endParaRPr lang="ja-JP" altLang="en-US" sz="2800" b="1" dirty="0">
              <a:solidFill>
                <a:srgbClr val="FF0000"/>
              </a:solidFill>
            </a:endParaRPr>
          </a:p>
          <a:p>
            <a:pPr eaLnBrk="1" fontAlgn="auto" hangingPunct="1">
              <a:lnSpc>
                <a:spcPct val="90000"/>
              </a:lnSpc>
              <a:spcAft>
                <a:spcPts val="0"/>
              </a:spcAft>
              <a:buFont typeface="Arial" pitchFamily="34" charset="0"/>
              <a:buChar char="•"/>
              <a:defRPr/>
            </a:pPr>
            <a:r>
              <a:rPr lang="en-US" altLang="ja-JP" sz="2800" dirty="0">
                <a:solidFill>
                  <a:schemeClr val="accent2">
                    <a:lumMod val="40000"/>
                    <a:lumOff val="60000"/>
                  </a:schemeClr>
                </a:solidFill>
              </a:rPr>
              <a:t>1988</a:t>
            </a:r>
            <a:r>
              <a:rPr lang="ja-JP" altLang="en-US" sz="2800" dirty="0">
                <a:solidFill>
                  <a:schemeClr val="accent2">
                    <a:lumMod val="40000"/>
                    <a:lumOff val="60000"/>
                  </a:schemeClr>
                </a:solidFill>
              </a:rPr>
              <a:t>：旭中央病院（神経内科）</a:t>
            </a:r>
            <a:endParaRPr lang="en-US" altLang="ja-JP" sz="2800" dirty="0">
              <a:solidFill>
                <a:schemeClr val="accent2">
                  <a:lumMod val="40000"/>
                  <a:lumOff val="60000"/>
                </a:schemeClr>
              </a:solidFill>
            </a:endParaRPr>
          </a:p>
          <a:p>
            <a:pPr>
              <a:lnSpc>
                <a:spcPct val="90000"/>
              </a:lnSpc>
              <a:defRPr/>
            </a:pPr>
            <a:r>
              <a:rPr lang="en-US" altLang="ja-JP" sz="2800" dirty="0">
                <a:solidFill>
                  <a:schemeClr val="accent3">
                    <a:lumMod val="60000"/>
                    <a:lumOff val="40000"/>
                  </a:schemeClr>
                </a:solidFill>
              </a:rPr>
              <a:t>1990</a:t>
            </a:r>
            <a:r>
              <a:rPr lang="ja-JP" altLang="en-US" sz="2800" dirty="0">
                <a:solidFill>
                  <a:schemeClr val="accent3">
                    <a:lumMod val="60000"/>
                    <a:lumOff val="40000"/>
                  </a:schemeClr>
                </a:solidFill>
              </a:rPr>
              <a:t>：グラスゴー大学（スコットランド旅行、神経科学）</a:t>
            </a:r>
            <a:endParaRPr lang="en-US" altLang="ja-JP" sz="2800" dirty="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1992</a:t>
            </a:r>
            <a:r>
              <a:rPr lang="ja-JP" altLang="en-US" sz="2800" dirty="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a:solidFill>
                  <a:srgbClr val="FFFF00"/>
                </a:solidFill>
              </a:rPr>
              <a:t>1993</a:t>
            </a:r>
            <a:r>
              <a:rPr lang="ja-JP" altLang="en-US" sz="2800" dirty="0">
                <a:solidFill>
                  <a:srgbClr val="FFFF00"/>
                </a:solidFill>
              </a:rPr>
              <a:t>：埼玉県立嵐山郷（知的障害・自閉症、総合診療）</a:t>
            </a: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：国立犀潟病院（自閉症・精神疾患、食の安全評論）</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：厚生労働省（レギュラトリーサイエンス、臨床研究）</a:t>
            </a:r>
          </a:p>
          <a:p>
            <a:pPr eaLnBrk="1" fontAlgn="auto" hangingPunct="1">
              <a:lnSpc>
                <a:spcPct val="90000"/>
              </a:lnSpc>
              <a:spcAft>
                <a:spcPts val="0"/>
              </a:spcAft>
              <a:buFont typeface="Arial" pitchFamily="34" charset="0"/>
              <a:buChar char="•"/>
              <a:defRPr/>
            </a:pPr>
            <a:r>
              <a:rPr lang="en-US" altLang="ja-JP" sz="2800" dirty="0">
                <a:solidFill>
                  <a:srgbClr val="FFFF00"/>
                </a:solidFill>
              </a:rPr>
              <a:t>2007</a:t>
            </a:r>
            <a:r>
              <a:rPr lang="ja-JP" altLang="en-US" sz="2800" dirty="0">
                <a:solidFill>
                  <a:srgbClr val="FFFF00"/>
                </a:solidFill>
              </a:rPr>
              <a:t>：国立秩父学園（発達障害、医学教育、医療面接）</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：長崎大学（大学教授、製薬医学、薬事評論）</a:t>
            </a:r>
            <a:endParaRPr lang="en-US" altLang="ja-JP" sz="2800" dirty="0">
              <a:solidFill>
                <a:schemeClr val="tx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：法務省（医療法務コンサルタント）</a:t>
            </a:r>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9</a:t>
            </a:fld>
            <a:endParaRPr lang="ja-JP" altLang="en-US" sz="1600">
              <a:latin typeface="Times New Roman" pitchFamily="18" charset="0"/>
              <a:ea typeface="ＭＳ Ｐゴシック" charset="-128"/>
            </a:endParaRPr>
          </a:p>
        </p:txBody>
      </p:sp>
      <p:sp>
        <p:nvSpPr>
          <p:cNvPr id="2" name="テキスト ボックス 1"/>
          <p:cNvSpPr txBox="1"/>
          <p:nvPr/>
        </p:nvSpPr>
        <p:spPr>
          <a:xfrm>
            <a:off x="8316997" y="1628800"/>
            <a:ext cx="677108" cy="4800353"/>
          </a:xfrm>
          <a:prstGeom prst="rect">
            <a:avLst/>
          </a:prstGeom>
          <a:noFill/>
        </p:spPr>
        <p:txBody>
          <a:bodyPr vert="eaVert" wrap="none" rtlCol="0">
            <a:spAutoFit/>
          </a:bodyPr>
          <a:lstStyle/>
          <a:p>
            <a:r>
              <a:rPr lang="ja-JP" altLang="en-US" sz="3200" dirty="0">
                <a:solidFill>
                  <a:srgbClr val="FF0000"/>
                </a:solidFill>
              </a:rPr>
              <a:t>生き残るだけで必死だった</a:t>
            </a:r>
            <a:endParaRPr lang="en-GB" sz="3200" dirty="0">
              <a:solidFill>
                <a:srgbClr val="FF0000"/>
              </a:solidFill>
            </a:endParaRPr>
          </a:p>
        </p:txBody>
      </p:sp>
    </p:spTree>
    <p:extLst>
      <p:ext uri="{BB962C8B-B14F-4D97-AF65-F5344CB8AC3E}">
        <p14:creationId xmlns:p14="http://schemas.microsoft.com/office/powerpoint/2010/main" val="32088509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4600</TotalTime>
  <Words>4235</Words>
  <Application>Microsoft Office PowerPoint</Application>
  <PresentationFormat>画面に合わせる (4:3)</PresentationFormat>
  <Paragraphs>350</Paragraphs>
  <Slides>47</Slides>
  <Notes>29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47</vt:i4>
      </vt:variant>
    </vt:vector>
  </HeadingPairs>
  <TitlesOfParts>
    <vt:vector size="51" baseType="lpstr">
      <vt:lpstr>Arial</vt:lpstr>
      <vt:lpstr>Calibri</vt:lpstr>
      <vt:lpstr>Times New Roman</vt:lpstr>
      <vt:lpstr>Office テーマ</vt:lpstr>
      <vt:lpstr>キャリアパス危機管理 医学部では語られることのない文脈</vt:lpstr>
      <vt:lpstr>キャリアパス＝胡散臭い言葉</vt:lpstr>
      <vt:lpstr>PowerPoint プレゼンテーション</vt:lpstr>
      <vt:lpstr>今まで語られることのなかった文脈</vt:lpstr>
      <vt:lpstr>キャリアパスなんてどこにある？ ここではない何処かへ？</vt:lpstr>
      <vt:lpstr>私の学生時代（一浪後49年前入学）</vt:lpstr>
      <vt:lpstr>PowerPoint プレゼンテーション</vt:lpstr>
      <vt:lpstr>私の優位性：「医者が嫌い」と自覚</vt:lpstr>
      <vt:lpstr>「思い通り」は一度も無かった、というより 「思い」なんて贅沢は言っていられなかった</vt:lpstr>
      <vt:lpstr>1982年5月：某大学病院での 研修医オリエンテーション冒頭</vt:lpstr>
      <vt:lpstr>先生はいいですね，若くて健康で</vt:lpstr>
      <vt:lpstr>明日は我が身？</vt:lpstr>
      <vt:lpstr>PowerPoint プレゼンテーション</vt:lpstr>
      <vt:lpstr>PowerPoint プレゼンテーション</vt:lpstr>
      <vt:lpstr>PowerPoint プレゼンテーション</vt:lpstr>
      <vt:lpstr>「思い通り」は一度も無かった、というより 「思い」なんて贅沢は言っていられなかった</vt:lpstr>
      <vt:lpstr>キャリアパスなんてどこにある？ ここではない何処かへ？</vt:lpstr>
      <vt:lpstr>名医原理主義経典</vt:lpstr>
      <vt:lpstr>名医原理主義教団</vt:lpstr>
      <vt:lpstr>押し売り恐喝：名医原理主義組</vt:lpstr>
      <vt:lpstr>「努力が足りない・もっと精進せよ」 ー人命軽視のスローガンー</vt:lpstr>
      <vt:lpstr>過労死リスクを回避するには ー「それは要りません」という勇気ー</vt:lpstr>
      <vt:lpstr>キャリアパスなんてどこにある？ ここではない何処かへ？</vt:lpstr>
      <vt:lpstr>先生はいいですね，若くて健康で</vt:lpstr>
      <vt:lpstr>患者から医師への攻撃 ー不可視・非言語ー</vt:lpstr>
      <vt:lpstr>なぜ患者は医師を攻撃するのか？</vt:lpstr>
      <vt:lpstr>先程の絵を巡る夫婦喧嘩</vt:lpstr>
      <vt:lpstr>同じ所に立っているのに共感欠如</vt:lpstr>
      <vt:lpstr>攻撃を生じさせない 共感による「武装解除」 生老病死：誰にでもある基礎控除</vt:lpstr>
      <vt:lpstr>同情と共感の鑑別診断 ー「武装解除」の基本コンセプトー</vt:lpstr>
      <vt:lpstr>病と死 その「当事者意識」を「取り戻す」</vt:lpstr>
      <vt:lpstr>不完全な死体</vt:lpstr>
      <vt:lpstr>生死はデジタルで分けられる？</vt:lpstr>
      <vt:lpstr>キャリアパスなんてどこにある？ ここではない何処かへ？</vt:lpstr>
      <vt:lpstr>これが正解なのか？</vt:lpstr>
      <vt:lpstr>「キャリアパス」なんてなかった！！</vt:lpstr>
      <vt:lpstr>キャリアパスという名の正解依存症 その幻覚・妄想</vt:lpstr>
      <vt:lpstr>正解依存症の形成・確立・顕在化</vt:lpstr>
      <vt:lpstr>臨床は正解依存症の治療の場 正解依存症を治せるのは患者さんだけ</vt:lpstr>
      <vt:lpstr>正解依存症に対する処方箋</vt:lpstr>
      <vt:lpstr>キャリアパス幻想と正解依存症 ーあなたの失敗認定能力は？ー</vt:lpstr>
      <vt:lpstr>キャリアパスなんてどこにある？ ここではない何処かへ？</vt:lpstr>
      <vt:lpstr>人が行きたがらないところで 人がやりたがらないことをやる</vt:lpstr>
      <vt:lpstr>PowerPoint プレゼンテーション</vt:lpstr>
      <vt:lpstr>錯覚の連鎖：全ての幸せは後付けだった</vt:lpstr>
      <vt:lpstr>医療と法務のリエゾン</vt:lpstr>
      <vt:lpstr>参考サイト・資料massie.ikeda@gmail.com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 2015</dc:title>
  <dc:creator>Massie</dc:creator>
  <cp:lastModifiedBy>正行 池田</cp:lastModifiedBy>
  <cp:revision>410</cp:revision>
  <cp:lastPrinted>2018-10-05T23:53:59Z</cp:lastPrinted>
  <dcterms:created xsi:type="dcterms:W3CDTF">2014-08-19T01:57:30Z</dcterms:created>
  <dcterms:modified xsi:type="dcterms:W3CDTF">2025-06-24T01:54:11Z</dcterms:modified>
</cp:coreProperties>
</file>