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478" r:id="rId2"/>
    <p:sldId id="492" r:id="rId3"/>
    <p:sldId id="504" r:id="rId4"/>
    <p:sldId id="505" r:id="rId5"/>
    <p:sldId id="498" r:id="rId6"/>
    <p:sldId id="391" r:id="rId7"/>
    <p:sldId id="374" r:id="rId8"/>
    <p:sldId id="433" r:id="rId9"/>
    <p:sldId id="493" r:id="rId10"/>
    <p:sldId id="495" r:id="rId11"/>
    <p:sldId id="494" r:id="rId12"/>
    <p:sldId id="496" r:id="rId13"/>
    <p:sldId id="416" r:id="rId14"/>
    <p:sldId id="441" r:id="rId15"/>
    <p:sldId id="510" r:id="rId16"/>
    <p:sldId id="508" r:id="rId17"/>
    <p:sldId id="363" r:id="rId18"/>
    <p:sldId id="371" r:id="rId19"/>
    <p:sldId id="434" r:id="rId20"/>
    <p:sldId id="511" r:id="rId21"/>
    <p:sldId id="444" r:id="rId22"/>
    <p:sldId id="419" r:id="rId23"/>
    <p:sldId id="421" r:id="rId24"/>
    <p:sldId id="423" r:id="rId25"/>
    <p:sldId id="426" r:id="rId26"/>
    <p:sldId id="418" r:id="rId27"/>
    <p:sldId id="428" r:id="rId28"/>
    <p:sldId id="430" r:id="rId29"/>
    <p:sldId id="424" r:id="rId30"/>
    <p:sldId id="514" r:id="rId31"/>
    <p:sldId id="513" r:id="rId32"/>
    <p:sldId id="382" r:id="rId33"/>
  </p:sldIdLst>
  <p:sldSz cx="9144000" cy="6858000" type="screen4x3"/>
  <p:notesSz cx="6794500" cy="9931400"/>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F5E3E7-E8EB-4D9A-BCFD-833F2511B0A9}" v="1" dt="2025-11-19T02:15:48.7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79415" autoAdjust="0"/>
  </p:normalViewPr>
  <p:slideViewPr>
    <p:cSldViewPr>
      <p:cViewPr varScale="1">
        <p:scale>
          <a:sx n="80" d="100"/>
          <a:sy n="80" d="100"/>
        </p:scale>
        <p:origin x="864" y="8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540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正行 池田" userId="8da0937481cb38f5" providerId="LiveId" clId="{4814B955-52E4-4D4C-8C29-F40672B21A3F}"/>
    <pc:docChg chg="custSel delSld modSld">
      <pc:chgData name="正行 池田" userId="8da0937481cb38f5" providerId="LiveId" clId="{4814B955-52E4-4D4C-8C29-F40672B21A3F}" dt="2025-11-19T02:15:48.723" v="4" actId="478"/>
      <pc:docMkLst>
        <pc:docMk/>
      </pc:docMkLst>
      <pc:sldChg chg="del">
        <pc:chgData name="正行 池田" userId="8da0937481cb38f5" providerId="LiveId" clId="{4814B955-52E4-4D4C-8C29-F40672B21A3F}" dt="2025-11-19T02:15:14.004" v="0" actId="47"/>
        <pc:sldMkLst>
          <pc:docMk/>
          <pc:sldMk cId="0" sldId="349"/>
        </pc:sldMkLst>
      </pc:sldChg>
      <pc:sldChg chg="del">
        <pc:chgData name="正行 池田" userId="8da0937481cb38f5" providerId="LiveId" clId="{4814B955-52E4-4D4C-8C29-F40672B21A3F}" dt="2025-11-19T02:15:29.278" v="1" actId="47"/>
        <pc:sldMkLst>
          <pc:docMk/>
          <pc:sldMk cId="2949865156" sldId="414"/>
        </pc:sldMkLst>
      </pc:sldChg>
      <pc:sldChg chg="del">
        <pc:chgData name="正行 池田" userId="8da0937481cb38f5" providerId="LiveId" clId="{4814B955-52E4-4D4C-8C29-F40672B21A3F}" dt="2025-11-19T02:15:30.482" v="2" actId="47"/>
        <pc:sldMkLst>
          <pc:docMk/>
          <pc:sldMk cId="3710414367" sldId="415"/>
        </pc:sldMkLst>
      </pc:sldChg>
      <pc:sldChg chg="delSp">
        <pc:chgData name="正行 池田" userId="8da0937481cb38f5" providerId="LiveId" clId="{4814B955-52E4-4D4C-8C29-F40672B21A3F}" dt="2025-11-19T02:15:48.723" v="4" actId="478"/>
        <pc:sldMkLst>
          <pc:docMk/>
          <pc:sldMk cId="878453741" sldId="418"/>
        </pc:sldMkLst>
        <pc:picChg chg="del">
          <ac:chgData name="正行 池田" userId="8da0937481cb38f5" providerId="LiveId" clId="{4814B955-52E4-4D4C-8C29-F40672B21A3F}" dt="2025-11-19T02:15:48.723" v="4" actId="478"/>
          <ac:picMkLst>
            <pc:docMk/>
            <pc:sldMk cId="878453741" sldId="418"/>
            <ac:picMk id="14340" creationId="{00000000-0000-0000-0000-000000000000}"/>
          </ac:picMkLst>
        </pc:picChg>
      </pc:sldChg>
      <pc:sldChg chg="delSp mod">
        <pc:chgData name="正行 池田" userId="8da0937481cb38f5" providerId="LiveId" clId="{4814B955-52E4-4D4C-8C29-F40672B21A3F}" dt="2025-11-19T02:15:36.968" v="3" actId="478"/>
        <pc:sldMkLst>
          <pc:docMk/>
          <pc:sldMk cId="3960343824" sldId="508"/>
        </pc:sldMkLst>
        <pc:picChg chg="del">
          <ac:chgData name="正行 池田" userId="8da0937481cb38f5" providerId="LiveId" clId="{4814B955-52E4-4D4C-8C29-F40672B21A3F}" dt="2025-11-19T02:15:36.968" v="3" actId="478"/>
          <ac:picMkLst>
            <pc:docMk/>
            <pc:sldMk cId="3960343824" sldId="508"/>
            <ac:picMk id="4" creationId="{00000000-0000-0000-0000-00000000000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44871" cy="496810"/>
          </a:xfrm>
          <a:prstGeom prst="rect">
            <a:avLst/>
          </a:prstGeom>
        </p:spPr>
        <p:txBody>
          <a:bodyPr vert="horz" lIns="92098" tIns="46049" rIns="92098" bIns="46049"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48028" y="1"/>
            <a:ext cx="2944870" cy="496810"/>
          </a:xfrm>
          <a:prstGeom prst="rect">
            <a:avLst/>
          </a:prstGeom>
        </p:spPr>
        <p:txBody>
          <a:bodyPr vert="horz" lIns="92098" tIns="46049" rIns="92098" bIns="46049" rtlCol="0"/>
          <a:lstStyle>
            <a:lvl1pPr algn="r" eaLnBrk="1" fontAlgn="auto" hangingPunct="1">
              <a:spcBef>
                <a:spcPts val="0"/>
              </a:spcBef>
              <a:spcAft>
                <a:spcPts val="0"/>
              </a:spcAft>
              <a:defRPr sz="1200">
                <a:latin typeface="+mn-lt"/>
                <a:ea typeface="+mn-ea"/>
              </a:defRPr>
            </a:lvl1pPr>
          </a:lstStyle>
          <a:p>
            <a:pPr>
              <a:defRPr/>
            </a:pPr>
            <a:fld id="{23335984-8D5B-438F-B528-455111C9EAC4}" type="datetimeFigureOut">
              <a:rPr lang="ja-JP" altLang="en-US"/>
              <a:pPr>
                <a:defRPr/>
              </a:pPr>
              <a:t>2025/11/19</a:t>
            </a:fld>
            <a:endParaRPr lang="ja-JP" altLang="en-US"/>
          </a:p>
        </p:txBody>
      </p:sp>
      <p:sp>
        <p:nvSpPr>
          <p:cNvPr id="4" name="フッター プレースホルダ 3"/>
          <p:cNvSpPr>
            <a:spLocks noGrp="1"/>
          </p:cNvSpPr>
          <p:nvPr>
            <p:ph type="ftr" sz="quarter" idx="2"/>
          </p:nvPr>
        </p:nvSpPr>
        <p:spPr>
          <a:xfrm>
            <a:off x="0" y="9432993"/>
            <a:ext cx="2944871" cy="496809"/>
          </a:xfrm>
          <a:prstGeom prst="rect">
            <a:avLst/>
          </a:prstGeom>
        </p:spPr>
        <p:txBody>
          <a:bodyPr vert="horz" lIns="92098" tIns="46049" rIns="92098" bIns="46049"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48028" y="9432993"/>
            <a:ext cx="2944870" cy="496809"/>
          </a:xfrm>
          <a:prstGeom prst="rect">
            <a:avLst/>
          </a:prstGeom>
        </p:spPr>
        <p:txBody>
          <a:bodyPr vert="horz" wrap="square" lIns="92098" tIns="46049" rIns="92098" bIns="46049" numCol="1" anchor="b" anchorCtr="0" compatLnSpc="1">
            <a:prstTxWarp prst="textNoShape">
              <a:avLst/>
            </a:prstTxWarp>
          </a:bodyPr>
          <a:lstStyle>
            <a:lvl1pPr algn="r" eaLnBrk="1" hangingPunct="1">
              <a:defRPr sz="1200"/>
            </a:lvl1pPr>
          </a:lstStyle>
          <a:p>
            <a:fld id="{8F448118-CC28-4228-9883-F6946776D958}" type="slidenum">
              <a:rPr lang="ja-JP" altLang="en-US"/>
              <a:pPr/>
              <a:t>‹#›</a:t>
            </a:fld>
            <a:endParaRPr lang="ja-JP" altLang="en-US"/>
          </a:p>
        </p:txBody>
      </p:sp>
    </p:spTree>
    <p:extLst>
      <p:ext uri="{BB962C8B-B14F-4D97-AF65-F5344CB8AC3E}">
        <p14:creationId xmlns:p14="http://schemas.microsoft.com/office/powerpoint/2010/main" val="22460905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44871" cy="496810"/>
          </a:xfrm>
          <a:prstGeom prst="rect">
            <a:avLst/>
          </a:prstGeom>
        </p:spPr>
        <p:txBody>
          <a:bodyPr vert="horz" lIns="92098" tIns="46049" rIns="92098" bIns="46049"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48028" y="1"/>
            <a:ext cx="2944870" cy="496810"/>
          </a:xfrm>
          <a:prstGeom prst="rect">
            <a:avLst/>
          </a:prstGeom>
        </p:spPr>
        <p:txBody>
          <a:bodyPr vert="horz" lIns="92098" tIns="46049" rIns="92098" bIns="46049" rtlCol="0"/>
          <a:lstStyle>
            <a:lvl1pPr algn="r" eaLnBrk="1" fontAlgn="auto" hangingPunct="1">
              <a:spcBef>
                <a:spcPts val="0"/>
              </a:spcBef>
              <a:spcAft>
                <a:spcPts val="0"/>
              </a:spcAft>
              <a:defRPr sz="1200">
                <a:latin typeface="+mn-lt"/>
                <a:ea typeface="+mn-ea"/>
              </a:defRPr>
            </a:lvl1pPr>
          </a:lstStyle>
          <a:p>
            <a:pPr>
              <a:defRPr/>
            </a:pPr>
            <a:fld id="{51D4CE4C-34DF-4DC4-96BD-54CE6AA027A5}" type="datetimeFigureOut">
              <a:rPr lang="ja-JP" altLang="en-US"/>
              <a:pPr>
                <a:defRPr/>
              </a:pPr>
              <a:t>2025/11/19</a:t>
            </a:fld>
            <a:endParaRPr lang="ja-JP" altLang="en-US"/>
          </a:p>
        </p:txBody>
      </p:sp>
      <p:sp>
        <p:nvSpPr>
          <p:cNvPr id="4" name="スライド イメージ プレースホルダ 3"/>
          <p:cNvSpPr>
            <a:spLocks noGrp="1" noRot="1" noChangeAspect="1"/>
          </p:cNvSpPr>
          <p:nvPr>
            <p:ph type="sldImg" idx="2"/>
          </p:nvPr>
        </p:nvSpPr>
        <p:spPr>
          <a:xfrm>
            <a:off x="912813" y="744538"/>
            <a:ext cx="4968875" cy="3725862"/>
          </a:xfrm>
          <a:prstGeom prst="rect">
            <a:avLst/>
          </a:prstGeom>
          <a:noFill/>
          <a:ln w="12700">
            <a:solidFill>
              <a:prstClr val="black"/>
            </a:solidFill>
          </a:ln>
        </p:spPr>
        <p:txBody>
          <a:bodyPr vert="horz" lIns="92098" tIns="46049" rIns="92098" bIns="46049" rtlCol="0" anchor="ctr"/>
          <a:lstStyle/>
          <a:p>
            <a:pPr lvl="0"/>
            <a:endParaRPr lang="ja-JP" altLang="en-US" noProof="0"/>
          </a:p>
        </p:txBody>
      </p:sp>
      <p:sp>
        <p:nvSpPr>
          <p:cNvPr id="5" name="ノート プレースホルダ 4"/>
          <p:cNvSpPr>
            <a:spLocks noGrp="1"/>
          </p:cNvSpPr>
          <p:nvPr>
            <p:ph type="body" sz="quarter" idx="3"/>
          </p:nvPr>
        </p:nvSpPr>
        <p:spPr>
          <a:xfrm>
            <a:off x="678970" y="4717296"/>
            <a:ext cx="5436561" cy="4469689"/>
          </a:xfrm>
          <a:prstGeom prst="rect">
            <a:avLst/>
          </a:prstGeom>
        </p:spPr>
        <p:txBody>
          <a:bodyPr vert="horz" lIns="92098" tIns="46049" rIns="92098" bIns="46049"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432993"/>
            <a:ext cx="2944871" cy="496809"/>
          </a:xfrm>
          <a:prstGeom prst="rect">
            <a:avLst/>
          </a:prstGeom>
        </p:spPr>
        <p:txBody>
          <a:bodyPr vert="horz" lIns="92098" tIns="46049" rIns="92098" bIns="46049"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48028" y="9432993"/>
            <a:ext cx="2944870" cy="496809"/>
          </a:xfrm>
          <a:prstGeom prst="rect">
            <a:avLst/>
          </a:prstGeom>
        </p:spPr>
        <p:txBody>
          <a:bodyPr vert="horz" wrap="square" lIns="92098" tIns="46049" rIns="92098" bIns="46049" numCol="1" anchor="b" anchorCtr="0" compatLnSpc="1">
            <a:prstTxWarp prst="textNoShape">
              <a:avLst/>
            </a:prstTxWarp>
          </a:bodyPr>
          <a:lstStyle>
            <a:lvl1pPr algn="r" eaLnBrk="1" hangingPunct="1">
              <a:defRPr sz="1200"/>
            </a:lvl1pPr>
          </a:lstStyle>
          <a:p>
            <a:fld id="{5CD6CC3F-938E-46BA-A617-970BE98AB8F8}" type="slidenum">
              <a:rPr lang="ja-JP" altLang="en-US"/>
              <a:pPr/>
              <a:t>‹#›</a:t>
            </a:fld>
            <a:endParaRPr lang="ja-JP" altLang="en-US"/>
          </a:p>
        </p:txBody>
      </p:sp>
    </p:spTree>
    <p:extLst>
      <p:ext uri="{BB962C8B-B14F-4D97-AF65-F5344CB8AC3E}">
        <p14:creationId xmlns:p14="http://schemas.microsoft.com/office/powerpoint/2010/main" val="33076650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m3.com/news/general/700299"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3482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1697BF54-21AA-46E8-9A3A-3D23236A6535}" type="slidenum">
              <a:rPr lang="ja-JP" altLang="en-US"/>
              <a:pPr/>
              <a:t>1</a:t>
            </a:fld>
            <a:endParaRPr lang="ja-JP" altLang="en-US"/>
          </a:p>
        </p:txBody>
      </p:sp>
    </p:spTree>
    <p:extLst>
      <p:ext uri="{BB962C8B-B14F-4D97-AF65-F5344CB8AC3E}">
        <p14:creationId xmlns:p14="http://schemas.microsoft.com/office/powerpoint/2010/main" val="3597532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598B8D-79E4-46DA-A5E9-71EFDE7D7885}" type="slidenum">
              <a:rPr lang="en-US" altLang="ja-JP"/>
              <a:pPr/>
              <a:t>19</a:t>
            </a:fld>
            <a:endParaRPr lang="en-US" altLang="ja-JP"/>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16294058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BA464029-08FB-4556-A412-207BB8959939}" type="slidenum">
              <a:rPr lang="en-US" altLang="ja-JP"/>
              <a:pPr/>
              <a:t>21</a:t>
            </a:fld>
            <a:endParaRPr lang="en-US" altLang="ja-JP"/>
          </a:p>
        </p:txBody>
      </p:sp>
      <p:sp>
        <p:nvSpPr>
          <p:cNvPr id="450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ja-JP"/>
          </a:p>
        </p:txBody>
      </p:sp>
    </p:spTree>
    <p:extLst>
      <p:ext uri="{BB962C8B-B14F-4D97-AF65-F5344CB8AC3E}">
        <p14:creationId xmlns:p14="http://schemas.microsoft.com/office/powerpoint/2010/main" val="722115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ECA9F444-3AED-44C0-979E-F3179A6D3033}" type="slidenum">
              <a:rPr lang="en-US" altLang="ja-JP"/>
              <a:pPr/>
              <a:t>22</a:t>
            </a:fld>
            <a:endParaRPr lang="en-US" altLang="ja-JP"/>
          </a:p>
        </p:txBody>
      </p:sp>
      <p:sp>
        <p:nvSpPr>
          <p:cNvPr id="471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ja-JP"/>
          </a:p>
        </p:txBody>
      </p:sp>
    </p:spTree>
    <p:extLst>
      <p:ext uri="{BB962C8B-B14F-4D97-AF65-F5344CB8AC3E}">
        <p14:creationId xmlns:p14="http://schemas.microsoft.com/office/powerpoint/2010/main" val="38511129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5D30778E-2A4A-4989-ADCE-3EF9E7997189}" type="slidenum">
              <a:rPr lang="en-US" altLang="ja-JP">
                <a:latin typeface="Times New Roman" panose="02020603050405020304" pitchFamily="18" charset="0"/>
              </a:rPr>
              <a:pPr/>
              <a:t>23</a:t>
            </a:fld>
            <a:endParaRPr lang="en-US" altLang="ja-JP">
              <a:latin typeface="Times New Roman" panose="02020603050405020304" pitchFamily="18" charset="0"/>
            </a:endParaRPr>
          </a:p>
        </p:txBody>
      </p:sp>
      <p:sp>
        <p:nvSpPr>
          <p:cNvPr id="491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ja-JP"/>
          </a:p>
        </p:txBody>
      </p:sp>
    </p:spTree>
    <p:extLst>
      <p:ext uri="{BB962C8B-B14F-4D97-AF65-F5344CB8AC3E}">
        <p14:creationId xmlns:p14="http://schemas.microsoft.com/office/powerpoint/2010/main" val="13886552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11DF041F-EADD-41A2-AB68-893D4FAE15C1}" type="slidenum">
              <a:rPr lang="en-US" altLang="ja-JP">
                <a:latin typeface="Times New Roman" panose="02020603050405020304" pitchFamily="18" charset="0"/>
              </a:rPr>
              <a:pPr/>
              <a:t>24</a:t>
            </a:fld>
            <a:endParaRPr lang="en-US" altLang="ja-JP">
              <a:latin typeface="Times New Roman" panose="02020603050405020304" pitchFamily="18" charset="0"/>
            </a:endParaRPr>
          </a:p>
        </p:txBody>
      </p:sp>
      <p:sp>
        <p:nvSpPr>
          <p:cNvPr id="51203" name="Rectangle 2"/>
          <p:cNvSpPr>
            <a:spLocks noGrp="1" noRot="1" noChangeAspect="1" noChangeArrowheads="1" noTextEdit="1"/>
          </p:cNvSpPr>
          <p:nvPr>
            <p:ph type="sldImg"/>
          </p:nvPr>
        </p:nvSpPr>
        <p:spPr bwMode="auto">
          <a:xfrm>
            <a:off x="939800" y="752475"/>
            <a:ext cx="4914900" cy="36861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4" name="Text Box 3"/>
          <p:cNvSpPr>
            <a:spLocks noGrp="1" noChangeArrowheads="1"/>
          </p:cNvSpPr>
          <p:nvPr>
            <p:ph type="body" idx="1"/>
          </p:nvPr>
        </p:nvSpPr>
        <p:spPr bwMode="auto">
          <a:xfrm>
            <a:off x="1036070" y="4728477"/>
            <a:ext cx="4727165" cy="3776392"/>
          </a:xfrm>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ja-JP" altLang="en-US"/>
              <a:t>絵の見方を変えると若い女性の後姿にも，老婆の横顔にも見える．どちらの見方が正しいか論争するのは無意味．不毛．無駄．お互いにそういう見方があると認めると，この絵に対する人々の行動の落しどころが見えてくる．例えば，どこに飾るとか，誰への贈り物にするとか，いくら値段をつけるとか．</a:t>
            </a:r>
          </a:p>
        </p:txBody>
      </p:sp>
    </p:spTree>
    <p:extLst>
      <p:ext uri="{BB962C8B-B14F-4D97-AF65-F5344CB8AC3E}">
        <p14:creationId xmlns:p14="http://schemas.microsoft.com/office/powerpoint/2010/main" val="3532580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48028" y="9432993"/>
            <a:ext cx="2944870" cy="496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98" tIns="46049" rIns="92098" bIns="46049" anchor="b"/>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r" eaLnBrk="1" hangingPunct="1"/>
            <a:fld id="{15A0C897-1495-4EBF-9DC2-34EDE32F3741}" type="slidenum">
              <a:rPr lang="en-US" altLang="ja-JP" sz="1200">
                <a:latin typeface="Arial" panose="020B0604020202020204" pitchFamily="34" charset="0"/>
              </a:rPr>
              <a:pPr algn="r" eaLnBrk="1" hangingPunct="1"/>
              <a:t>25</a:t>
            </a:fld>
            <a:endParaRPr lang="en-US" altLang="ja-JP" sz="1200">
              <a:latin typeface="Arial" panose="020B0604020202020204" pitchFamily="34" charset="0"/>
            </a:endParaRPr>
          </a:p>
        </p:txBody>
      </p:sp>
      <p:sp>
        <p:nvSpPr>
          <p:cNvPr id="5427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54276" name="Rectangle 3"/>
          <p:cNvSpPr>
            <a:spLocks noGrp="1" noChangeArrowheads="1"/>
          </p:cNvSpPr>
          <p:nvPr>
            <p:ph type="body" idx="1"/>
          </p:nvPr>
        </p:nvSpPr>
        <p:spPr bwMode="auto">
          <a:xfrm>
            <a:off x="906361" y="4717296"/>
            <a:ext cx="4981779" cy="4469689"/>
          </a:xfrm>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ja-JP" altLang="en-US"/>
              <a:t>排他的ではない。相手（患者、他の医療人）、状況によって使い分けているし、また、個人のキャリアでも変わる</a:t>
            </a:r>
          </a:p>
        </p:txBody>
      </p:sp>
    </p:spTree>
    <p:extLst>
      <p:ext uri="{BB962C8B-B14F-4D97-AF65-F5344CB8AC3E}">
        <p14:creationId xmlns:p14="http://schemas.microsoft.com/office/powerpoint/2010/main" val="30104503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6084"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6EA43F24-CF52-4C79-81A4-E368AEB32A78}" type="slidenum">
              <a:rPr lang="ja-JP" altLang="en-US"/>
              <a:pPr/>
              <a:t>26</a:t>
            </a:fld>
            <a:endParaRPr lang="ja-JP" altLang="en-US"/>
          </a:p>
        </p:txBody>
      </p:sp>
    </p:spTree>
    <p:extLst>
      <p:ext uri="{BB962C8B-B14F-4D97-AF65-F5344CB8AC3E}">
        <p14:creationId xmlns:p14="http://schemas.microsoft.com/office/powerpoint/2010/main" val="21830566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905E6519-9BAD-41F6-A7F1-D084BF9593CD}" type="slidenum">
              <a:rPr lang="en-US" altLang="ja-JP"/>
              <a:pPr/>
              <a:t>27</a:t>
            </a:fld>
            <a:endParaRPr lang="en-US" altLang="ja-JP"/>
          </a:p>
        </p:txBody>
      </p:sp>
      <p:sp>
        <p:nvSpPr>
          <p:cNvPr id="5632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56324"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ja-JP" altLang="ja-JP"/>
          </a:p>
        </p:txBody>
      </p:sp>
    </p:spTree>
    <p:extLst>
      <p:ext uri="{BB962C8B-B14F-4D97-AF65-F5344CB8AC3E}">
        <p14:creationId xmlns:p14="http://schemas.microsoft.com/office/powerpoint/2010/main" val="8512296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6C853104-1668-462E-B3AC-E68869846906}" type="slidenum">
              <a:rPr lang="en-US" altLang="ja-JP"/>
              <a:pPr/>
              <a:t>28</a:t>
            </a:fld>
            <a:endParaRPr lang="en-US" altLang="ja-JP"/>
          </a:p>
        </p:txBody>
      </p:sp>
      <p:sp>
        <p:nvSpPr>
          <p:cNvPr id="58371" name="Rectangle 1026"/>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58372" name="Rectangle 1027"/>
          <p:cNvSpPr>
            <a:spLocks noGrp="1" noChangeArrowheads="1"/>
          </p:cNvSpPr>
          <p:nvPr>
            <p:ph type="body" idx="1"/>
          </p:nvPr>
        </p:nvSpPr>
        <p:spPr bwMode="auto">
          <a:xfrm>
            <a:off x="906361" y="4717296"/>
            <a:ext cx="4981779" cy="4469689"/>
          </a:xfrm>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ja-JP" altLang="en-US"/>
              <a:t>排他的ではない。相手（患者、他の医療人）、状況によって使い分けているし、また、個人のキャリアでも変わる</a:t>
            </a:r>
          </a:p>
        </p:txBody>
      </p:sp>
    </p:spTree>
    <p:extLst>
      <p:ext uri="{BB962C8B-B14F-4D97-AF65-F5344CB8AC3E}">
        <p14:creationId xmlns:p14="http://schemas.microsoft.com/office/powerpoint/2010/main" val="17948354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BD453B3B-0FA3-4B13-AE4E-0F8476457A94}" type="slidenum">
              <a:rPr lang="en-US" altLang="ja-JP"/>
              <a:pPr/>
              <a:t>29</a:t>
            </a:fld>
            <a:endParaRPr lang="en-US" altLang="ja-JP"/>
          </a:p>
        </p:txBody>
      </p:sp>
      <p:sp>
        <p:nvSpPr>
          <p:cNvPr id="522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ja-JP"/>
          </a:p>
        </p:txBody>
      </p:sp>
    </p:spTree>
    <p:extLst>
      <p:ext uri="{BB962C8B-B14F-4D97-AF65-F5344CB8AC3E}">
        <p14:creationId xmlns:p14="http://schemas.microsoft.com/office/powerpoint/2010/main" val="2673186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3482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1697BF54-21AA-46E8-9A3A-3D23236A6535}" type="slidenum">
              <a:rPr lang="ja-JP" altLang="en-US"/>
              <a:pPr/>
              <a:t>2</a:t>
            </a:fld>
            <a:endParaRPr lang="ja-JP" altLang="en-US"/>
          </a:p>
        </p:txBody>
      </p:sp>
    </p:spTree>
    <p:extLst>
      <p:ext uri="{BB962C8B-B14F-4D97-AF65-F5344CB8AC3E}">
        <p14:creationId xmlns:p14="http://schemas.microsoft.com/office/powerpoint/2010/main" val="12642432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26527-679B-E5D5-0775-0EAAE1091CB2}"/>
            </a:ext>
          </a:extLst>
        </p:cNvPr>
        <p:cNvGrpSpPr/>
        <p:nvPr/>
      </p:nvGrpSpPr>
      <p:grpSpPr>
        <a:xfrm>
          <a:off x="0" y="0"/>
          <a:ext cx="0" cy="0"/>
          <a:chOff x="0" y="0"/>
          <a:chExt cx="0" cy="0"/>
        </a:xfrm>
      </p:grpSpPr>
      <p:sp>
        <p:nvSpPr>
          <p:cNvPr id="62466" name="Rectangle 7">
            <a:extLst>
              <a:ext uri="{FF2B5EF4-FFF2-40B4-BE49-F238E27FC236}">
                <a16:creationId xmlns:a16="http://schemas.microsoft.com/office/drawing/2014/main" id="{70EB7DAE-3955-9709-AEEA-A716360DE827}"/>
              </a:ext>
            </a:extLst>
          </p:cNvPr>
          <p:cNvSpPr>
            <a:spLocks noGrp="1" noChangeArrowheads="1"/>
          </p:cNvSpPr>
          <p:nvPr>
            <p:ph type="sldNum" sz="quarter" idx="5"/>
          </p:nvPr>
        </p:nvSpPr>
        <p:spPr bwMode="auto">
          <a:noFill/>
          <a:ln>
            <a:miter lim="800000"/>
            <a:headEnd/>
            <a:tailEnd/>
          </a:ln>
        </p:spPr>
        <p:txBody>
          <a:bodyPr/>
          <a:lstStyle/>
          <a:p>
            <a:fld id="{36CE813A-B2C2-437E-92E7-FCC686833FEF}" type="slidenum">
              <a:rPr lang="en-US" altLang="ja-JP" smtClean="0">
                <a:latin typeface="Times New Roman" pitchFamily="18" charset="0"/>
                <a:ea typeface="ＭＳ Ｐゴシック" charset="-128"/>
              </a:rPr>
              <a:pPr/>
              <a:t>30</a:t>
            </a:fld>
            <a:endParaRPr lang="en-US" altLang="ja-JP">
              <a:latin typeface="Times New Roman" pitchFamily="18" charset="0"/>
              <a:ea typeface="ＭＳ Ｐゴシック" charset="-128"/>
            </a:endParaRPr>
          </a:p>
        </p:txBody>
      </p:sp>
      <p:sp>
        <p:nvSpPr>
          <p:cNvPr id="62467" name="Rectangle 2">
            <a:extLst>
              <a:ext uri="{FF2B5EF4-FFF2-40B4-BE49-F238E27FC236}">
                <a16:creationId xmlns:a16="http://schemas.microsoft.com/office/drawing/2014/main" id="{8F68373F-AF87-AC56-2119-F24F0000729C}"/>
              </a:ext>
            </a:extLst>
          </p:cNvPr>
          <p:cNvSpPr>
            <a:spLocks noGrp="1" noRot="1" noChangeAspect="1" noChangeArrowheads="1" noTextEdit="1"/>
          </p:cNvSpPr>
          <p:nvPr>
            <p:ph type="sldImg"/>
          </p:nvPr>
        </p:nvSpPr>
        <p:spPr bwMode="auto">
          <a:noFill/>
          <a:ln>
            <a:solidFill>
              <a:srgbClr val="000000"/>
            </a:solidFill>
            <a:miter lim="800000"/>
            <a:headEnd/>
            <a:tailEnd/>
          </a:ln>
        </p:spPr>
      </p:sp>
      <p:sp>
        <p:nvSpPr>
          <p:cNvPr id="62468" name="Rectangle 3">
            <a:extLst>
              <a:ext uri="{FF2B5EF4-FFF2-40B4-BE49-F238E27FC236}">
                <a16:creationId xmlns:a16="http://schemas.microsoft.com/office/drawing/2014/main" id="{C27EDED0-925A-0483-FB99-CD9689B3E1BB}"/>
              </a:ext>
            </a:extLst>
          </p:cNvPr>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42718839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24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50EB1415-E093-46D6-8AB3-396AE4B203F7}" type="slidenum">
              <a:rPr lang="ja-JP" altLang="en-US"/>
              <a:pPr/>
              <a:t>32</a:t>
            </a:fld>
            <a:endParaRPr lang="ja-JP" altLang="en-US"/>
          </a:p>
        </p:txBody>
      </p:sp>
    </p:spTree>
    <p:extLst>
      <p:ext uri="{BB962C8B-B14F-4D97-AF65-F5344CB8AC3E}">
        <p14:creationId xmlns:p14="http://schemas.microsoft.com/office/powerpoint/2010/main" val="3231345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10"/>
          </p:nvPr>
        </p:nvSpPr>
        <p:spPr/>
        <p:txBody>
          <a:bodyPr/>
          <a:lstStyle/>
          <a:p>
            <a:fld id="{5CD6CC3F-938E-46BA-A617-970BE98AB8F8}" type="slidenum">
              <a:rPr lang="ja-JP" altLang="en-US" smtClean="0"/>
              <a:pPr/>
              <a:t>4</a:t>
            </a:fld>
            <a:endParaRPr lang="ja-JP" altLang="en-US"/>
          </a:p>
        </p:txBody>
      </p:sp>
    </p:spTree>
    <p:extLst>
      <p:ext uri="{BB962C8B-B14F-4D97-AF65-F5344CB8AC3E}">
        <p14:creationId xmlns:p14="http://schemas.microsoft.com/office/powerpoint/2010/main" val="577805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bwMode="auto">
          <a:noFill/>
          <a:ln>
            <a:miter lim="800000"/>
            <a:headEnd/>
            <a:tailEnd/>
          </a:ln>
        </p:spPr>
        <p:txBody>
          <a:bodyPr/>
          <a:lstStyle/>
          <a:p>
            <a:fld id="{36CE813A-B2C2-437E-92E7-FCC686833FEF}" type="slidenum">
              <a:rPr lang="en-US" altLang="ja-JP" smtClean="0">
                <a:latin typeface="Times New Roman" pitchFamily="18" charset="0"/>
                <a:ea typeface="ＭＳ Ｐゴシック" charset="-128"/>
              </a:rPr>
              <a:pPr/>
              <a:t>5</a:t>
            </a:fld>
            <a:endParaRPr lang="en-US" altLang="ja-JP">
              <a:latin typeface="Times New Roman" pitchFamily="18" charset="0"/>
              <a:ea typeface="ＭＳ Ｐゴシック" charset="-128"/>
            </a:endParaRPr>
          </a:p>
        </p:txBody>
      </p:sp>
      <p:sp>
        <p:nvSpPr>
          <p:cNvPr id="6246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246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Tree>
    <p:extLst>
      <p:ext uri="{BB962C8B-B14F-4D97-AF65-F5344CB8AC3E}">
        <p14:creationId xmlns:p14="http://schemas.microsoft.com/office/powerpoint/2010/main" val="1072989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dirty="0"/>
          </a:p>
        </p:txBody>
      </p:sp>
      <p:sp>
        <p:nvSpPr>
          <p:cNvPr id="368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8299" indent="-287807">
              <a:defRPr kumimoji="1">
                <a:solidFill>
                  <a:schemeClr val="tx1"/>
                </a:solidFill>
                <a:latin typeface="Calibri" panose="020F0502020204030204" pitchFamily="34" charset="0"/>
                <a:ea typeface="ＭＳ Ｐゴシック" panose="020B0600070205080204" pitchFamily="50" charset="-128"/>
              </a:defRPr>
            </a:lvl2pPr>
            <a:lvl3pPr marL="1151230" indent="-230246">
              <a:defRPr kumimoji="1">
                <a:solidFill>
                  <a:schemeClr val="tx1"/>
                </a:solidFill>
                <a:latin typeface="Calibri" panose="020F0502020204030204" pitchFamily="34" charset="0"/>
                <a:ea typeface="ＭＳ Ｐゴシック" panose="020B0600070205080204" pitchFamily="50" charset="-128"/>
              </a:defRPr>
            </a:lvl3pPr>
            <a:lvl4pPr marL="1611721" indent="-230246">
              <a:defRPr kumimoji="1">
                <a:solidFill>
                  <a:schemeClr val="tx1"/>
                </a:solidFill>
                <a:latin typeface="Calibri" panose="020F0502020204030204" pitchFamily="34" charset="0"/>
                <a:ea typeface="ＭＳ Ｐゴシック" panose="020B0600070205080204" pitchFamily="50" charset="-128"/>
              </a:defRPr>
            </a:lvl4pPr>
            <a:lvl5pPr marL="2072213" indent="-230246">
              <a:defRPr kumimoji="1">
                <a:solidFill>
                  <a:schemeClr val="tx1"/>
                </a:solidFill>
                <a:latin typeface="Calibri" panose="020F0502020204030204" pitchFamily="34" charset="0"/>
                <a:ea typeface="ＭＳ Ｐゴシック" panose="020B0600070205080204" pitchFamily="50" charset="-128"/>
              </a:defRPr>
            </a:lvl5pPr>
            <a:lvl6pPr marL="2532705"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93197"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53689"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14181" indent="-23024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5BEF5B3E-B242-4D49-A10F-70396767C707}" type="slidenum">
              <a:rPr lang="ja-JP" altLang="en-US"/>
              <a:pPr/>
              <a:t>9</a:t>
            </a:fld>
            <a:endParaRPr lang="ja-JP" altLang="en-US"/>
          </a:p>
        </p:txBody>
      </p:sp>
    </p:spTree>
    <p:extLst>
      <p:ext uri="{BB962C8B-B14F-4D97-AF65-F5344CB8AC3E}">
        <p14:creationId xmlns:p14="http://schemas.microsoft.com/office/powerpoint/2010/main" val="2825002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b="1" i="0" kern="1200" dirty="0">
                <a:solidFill>
                  <a:schemeClr val="tx1"/>
                </a:solidFill>
                <a:effectLst/>
                <a:latin typeface="+mn-lt"/>
                <a:ea typeface="+mn-ea"/>
                <a:cs typeface="+mn-cs"/>
              </a:rPr>
              <a:t>【</a:t>
            </a:r>
            <a:r>
              <a:rPr kumimoji="1" lang="ja-JP" altLang="en-US" sz="1200" b="1" i="0" kern="1200" dirty="0">
                <a:solidFill>
                  <a:schemeClr val="tx1"/>
                </a:solidFill>
                <a:effectLst/>
                <a:latin typeface="+mn-lt"/>
                <a:ea typeface="+mn-ea"/>
                <a:cs typeface="+mn-cs"/>
              </a:rPr>
              <a:t>医師を続けるモチベーションを失いました</a:t>
            </a:r>
            <a:r>
              <a:rPr kumimoji="1" lang="en-US" altLang="ja-JP" sz="1200" b="1" i="0" kern="1200" dirty="0">
                <a:solidFill>
                  <a:schemeClr val="tx1"/>
                </a:solidFill>
                <a:effectLst/>
                <a:latin typeface="+mn-lt"/>
                <a:ea typeface="+mn-ea"/>
                <a:cs typeface="+mn-cs"/>
              </a:rPr>
              <a:t>】Vol.1</a:t>
            </a:r>
          </a:p>
          <a:p>
            <a:r>
              <a:rPr kumimoji="1" lang="en-US" altLang="ja-JP" sz="1200" b="0" i="0" kern="1200" dirty="0">
                <a:solidFill>
                  <a:schemeClr val="tx1"/>
                </a:solidFill>
                <a:effectLst/>
                <a:latin typeface="+mn-lt"/>
                <a:ea typeface="+mn-ea"/>
                <a:cs typeface="+mn-cs"/>
              </a:rPr>
              <a:t>U35 2019</a:t>
            </a:r>
            <a:r>
              <a:rPr kumimoji="1" lang="ja-JP" altLang="en-US" sz="1200" b="0" i="0" kern="1200" dirty="0">
                <a:solidFill>
                  <a:schemeClr val="tx1"/>
                </a:solidFill>
                <a:effectLst/>
                <a:latin typeface="+mn-lt"/>
                <a:ea typeface="+mn-ea"/>
                <a:cs typeface="+mn-cs"/>
              </a:rPr>
              <a:t>年</a:t>
            </a:r>
            <a:r>
              <a:rPr kumimoji="1" lang="en-US" altLang="ja-JP" sz="1200" b="0" i="0" kern="1200" dirty="0">
                <a:solidFill>
                  <a:schemeClr val="tx1"/>
                </a:solidFill>
                <a:effectLst/>
                <a:latin typeface="+mn-lt"/>
                <a:ea typeface="+mn-ea"/>
                <a:cs typeface="+mn-cs"/>
              </a:rPr>
              <a:t>10</a:t>
            </a:r>
            <a:r>
              <a:rPr kumimoji="1" lang="ja-JP" altLang="en-US" sz="1200" b="0" i="0" kern="1200" dirty="0">
                <a:solidFill>
                  <a:schemeClr val="tx1"/>
                </a:solidFill>
                <a:effectLst/>
                <a:latin typeface="+mn-lt"/>
                <a:ea typeface="+mn-ea"/>
                <a:cs typeface="+mn-cs"/>
              </a:rPr>
              <a:t>月</a:t>
            </a:r>
            <a:r>
              <a:rPr kumimoji="1" lang="en-US" altLang="ja-JP" sz="1200" b="0" i="0" kern="1200" dirty="0">
                <a:solidFill>
                  <a:schemeClr val="tx1"/>
                </a:solidFill>
                <a:effectLst/>
                <a:latin typeface="+mn-lt"/>
                <a:ea typeface="+mn-ea"/>
                <a:cs typeface="+mn-cs"/>
              </a:rPr>
              <a:t>4</a:t>
            </a:r>
            <a:r>
              <a:rPr kumimoji="1" lang="ja-JP" altLang="en-US" sz="1200" b="0" i="0" kern="1200" dirty="0">
                <a:solidFill>
                  <a:schemeClr val="tx1"/>
                </a:solidFill>
                <a:effectLst/>
                <a:latin typeface="+mn-lt"/>
                <a:ea typeface="+mn-ea"/>
                <a:cs typeface="+mn-cs"/>
              </a:rPr>
              <a:t>日 </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金</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配信</a:t>
            </a:r>
            <a:r>
              <a:rPr kumimoji="1" lang="en-US" altLang="ja-JP" sz="1200" b="0" i="0" kern="1200" dirty="0">
                <a:solidFill>
                  <a:schemeClr val="tx1"/>
                </a:solidFill>
                <a:effectLst/>
                <a:latin typeface="+mn-lt"/>
                <a:ea typeface="+mn-ea"/>
                <a:cs typeface="+mn-cs"/>
              </a:rPr>
              <a:t>m3.com</a:t>
            </a:r>
            <a:r>
              <a:rPr kumimoji="1" lang="ja-JP" altLang="en-US" sz="1200" b="0" i="0" kern="1200" dirty="0">
                <a:solidFill>
                  <a:schemeClr val="tx1"/>
                </a:solidFill>
                <a:effectLst/>
                <a:latin typeface="+mn-lt"/>
                <a:ea typeface="+mn-ea"/>
                <a:cs typeface="+mn-cs"/>
              </a:rPr>
              <a:t>編集部「お悩み相談室」</a:t>
            </a:r>
            <a:endParaRPr lang="en-US" dirty="0">
              <a:hlinkClick r:id="rId3"/>
            </a:endParaRPr>
          </a:p>
          <a:p>
            <a:r>
              <a:rPr lang="en-US" dirty="0">
                <a:hlinkClick r:id="rId3"/>
              </a:rPr>
              <a:t>https://www.m3.com/news/general/700299</a:t>
            </a:r>
            <a:endParaRPr lang="en-US" dirty="0"/>
          </a:p>
          <a:p>
            <a:endParaRPr lang="en-US" dirty="0"/>
          </a:p>
        </p:txBody>
      </p:sp>
      <p:sp>
        <p:nvSpPr>
          <p:cNvPr id="4" name="スライド番号プレースホルダー 3"/>
          <p:cNvSpPr>
            <a:spLocks noGrp="1"/>
          </p:cNvSpPr>
          <p:nvPr>
            <p:ph type="sldNum" sz="quarter" idx="10"/>
          </p:nvPr>
        </p:nvSpPr>
        <p:spPr/>
        <p:txBody>
          <a:bodyPr/>
          <a:lstStyle/>
          <a:p>
            <a:fld id="{5CD6CC3F-938E-46BA-A617-970BE98AB8F8}" type="slidenum">
              <a:rPr lang="ja-JP" altLang="en-US" smtClean="0"/>
              <a:pPr/>
              <a:t>13</a:t>
            </a:fld>
            <a:endParaRPr lang="ja-JP" altLang="en-US"/>
          </a:p>
        </p:txBody>
      </p:sp>
    </p:spTree>
    <p:extLst>
      <p:ext uri="{BB962C8B-B14F-4D97-AF65-F5344CB8AC3E}">
        <p14:creationId xmlns:p14="http://schemas.microsoft.com/office/powerpoint/2010/main" val="8523306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7916B6-A10D-4045-BC2F-430865A0502C}" type="slidenum">
              <a:rPr lang="en-US" altLang="ja-JP"/>
              <a:pPr/>
              <a:t>16</a:t>
            </a:fld>
            <a:endParaRPr lang="en-US" altLang="ja-JP"/>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19756476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21E7A6-3E90-48D0-81EE-BDBECAA8E32E}" type="slidenum">
              <a:rPr lang="en-US" altLang="ja-JP"/>
              <a:pPr/>
              <a:t>17</a:t>
            </a:fld>
            <a:endParaRPr lang="en-US" altLang="ja-JP"/>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r>
              <a:rPr lang="ja-JP" altLang="en-US"/>
              <a:t>こういう高価なセット販売を押し付ける．めちゃくくちゃ高価なセット販売．私には絶対買えないと諦めてしまうけれど，これが買いたいって人がいるんですねえ．これが，せいぜいみなさんはビリーズブートキャンプでしょう．</a:t>
            </a:r>
          </a:p>
        </p:txBody>
      </p:sp>
    </p:spTree>
    <p:extLst>
      <p:ext uri="{BB962C8B-B14F-4D97-AF65-F5344CB8AC3E}">
        <p14:creationId xmlns:p14="http://schemas.microsoft.com/office/powerpoint/2010/main" val="14170796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F228E6-29B4-4F6F-9AB4-471BA1521FAA}" type="slidenum">
              <a:rPr lang="en-US" altLang="ja-JP"/>
              <a:pPr/>
              <a:t>18</a:t>
            </a:fld>
            <a:endParaRPr lang="en-US" altLang="ja-JP"/>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4133870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93876BDC-2980-4C26-AD40-75EEF0981DE7}" type="datetimeFigureOut">
              <a:rPr lang="ja-JP" altLang="en-US"/>
              <a:pPr>
                <a:defRPr/>
              </a:pPr>
              <a:t>2025/11/19</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AC3FA7B5-291B-4B32-B014-13D540B76ADF}" type="slidenum">
              <a:rPr lang="ja-JP" altLang="en-US"/>
              <a:pPr/>
              <a:t>‹#›</a:t>
            </a:fld>
            <a:endParaRPr lang="ja-JP" altLang="en-US"/>
          </a:p>
        </p:txBody>
      </p:sp>
    </p:spTree>
    <p:extLst>
      <p:ext uri="{BB962C8B-B14F-4D97-AF65-F5344CB8AC3E}">
        <p14:creationId xmlns:p14="http://schemas.microsoft.com/office/powerpoint/2010/main" val="1728088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6BD36FB-708F-41E9-8789-BC93AB5C39A6}" type="datetimeFigureOut">
              <a:rPr lang="ja-JP" altLang="en-US"/>
              <a:pPr>
                <a:defRPr/>
              </a:pPr>
              <a:t>2025/11/19</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EFF5944C-6BB4-4417-9F54-64776D9D69BA}" type="slidenum">
              <a:rPr lang="ja-JP" altLang="en-US"/>
              <a:pPr/>
              <a:t>‹#›</a:t>
            </a:fld>
            <a:endParaRPr lang="ja-JP" altLang="en-US"/>
          </a:p>
        </p:txBody>
      </p:sp>
    </p:spTree>
    <p:extLst>
      <p:ext uri="{BB962C8B-B14F-4D97-AF65-F5344CB8AC3E}">
        <p14:creationId xmlns:p14="http://schemas.microsoft.com/office/powerpoint/2010/main" val="2206153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60D4097A-26C0-40AC-9B5F-0F234CE37EAC}" type="datetimeFigureOut">
              <a:rPr lang="ja-JP" altLang="en-US"/>
              <a:pPr>
                <a:defRPr/>
              </a:pPr>
              <a:t>2025/11/19</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5FE10BB5-E0A3-4033-A2D2-B6E0C6812FC4}" type="slidenum">
              <a:rPr lang="ja-JP" altLang="en-US"/>
              <a:pPr/>
              <a:t>‹#›</a:t>
            </a:fld>
            <a:endParaRPr lang="ja-JP" altLang="en-US"/>
          </a:p>
        </p:txBody>
      </p:sp>
    </p:spTree>
    <p:extLst>
      <p:ext uri="{BB962C8B-B14F-4D97-AF65-F5344CB8AC3E}">
        <p14:creationId xmlns:p14="http://schemas.microsoft.com/office/powerpoint/2010/main" val="3590941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F8B7828-23C4-4546-B9CA-495017DC9891}" type="datetimeFigureOut">
              <a:rPr lang="ja-JP" altLang="en-US"/>
              <a:pPr>
                <a:defRPr/>
              </a:pPr>
              <a:t>2025/11/19</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726C239A-9D3B-496A-A4A1-E896C311F54C}" type="slidenum">
              <a:rPr lang="ja-JP" altLang="en-US"/>
              <a:pPr/>
              <a:t>‹#›</a:t>
            </a:fld>
            <a:endParaRPr lang="ja-JP" altLang="en-US"/>
          </a:p>
        </p:txBody>
      </p:sp>
    </p:spTree>
    <p:extLst>
      <p:ext uri="{BB962C8B-B14F-4D97-AF65-F5344CB8AC3E}">
        <p14:creationId xmlns:p14="http://schemas.microsoft.com/office/powerpoint/2010/main" val="1129111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4D5D1E48-49C3-412D-A35C-4524226A79CC}" type="datetimeFigureOut">
              <a:rPr lang="ja-JP" altLang="en-US"/>
              <a:pPr>
                <a:defRPr/>
              </a:pPr>
              <a:t>2025/11/19</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6F43BC21-BA65-4833-8E81-F1DA580F0598}" type="slidenum">
              <a:rPr lang="ja-JP" altLang="en-US"/>
              <a:pPr/>
              <a:t>‹#›</a:t>
            </a:fld>
            <a:endParaRPr lang="ja-JP" altLang="en-US"/>
          </a:p>
        </p:txBody>
      </p:sp>
    </p:spTree>
    <p:extLst>
      <p:ext uri="{BB962C8B-B14F-4D97-AF65-F5344CB8AC3E}">
        <p14:creationId xmlns:p14="http://schemas.microsoft.com/office/powerpoint/2010/main" val="2089974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F8D5C842-9942-4630-82D5-9CD9E8A259AE}" type="datetimeFigureOut">
              <a:rPr lang="ja-JP" altLang="en-US"/>
              <a:pPr>
                <a:defRPr/>
              </a:pPr>
              <a:t>2025/11/19</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BBED5A7F-EFFB-40DA-90A9-C43D40BCC1CA}" type="slidenum">
              <a:rPr lang="ja-JP" altLang="en-US"/>
              <a:pPr/>
              <a:t>‹#›</a:t>
            </a:fld>
            <a:endParaRPr lang="ja-JP" altLang="en-US"/>
          </a:p>
        </p:txBody>
      </p:sp>
    </p:spTree>
    <p:extLst>
      <p:ext uri="{BB962C8B-B14F-4D97-AF65-F5344CB8AC3E}">
        <p14:creationId xmlns:p14="http://schemas.microsoft.com/office/powerpoint/2010/main" val="2513496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E6DB84F4-BDBE-41B5-A5B9-E32DC0358D57}" type="datetimeFigureOut">
              <a:rPr lang="ja-JP" altLang="en-US"/>
              <a:pPr>
                <a:defRPr/>
              </a:pPr>
              <a:t>2025/11/19</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fld id="{E98E7C91-0E79-46D8-BB0C-0129A3C77BBD}" type="slidenum">
              <a:rPr lang="ja-JP" altLang="en-US"/>
              <a:pPr/>
              <a:t>‹#›</a:t>
            </a:fld>
            <a:endParaRPr lang="ja-JP" altLang="en-US"/>
          </a:p>
        </p:txBody>
      </p:sp>
    </p:spTree>
    <p:extLst>
      <p:ext uri="{BB962C8B-B14F-4D97-AF65-F5344CB8AC3E}">
        <p14:creationId xmlns:p14="http://schemas.microsoft.com/office/powerpoint/2010/main" val="3666867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D1AC1ECD-39EA-4B81-A92C-8228F1E81945}" type="datetimeFigureOut">
              <a:rPr lang="ja-JP" altLang="en-US"/>
              <a:pPr>
                <a:defRPr/>
              </a:pPr>
              <a:t>2025/11/19</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fld id="{D02C7AFE-6445-4E9E-BCCC-F259494A8D2D}" type="slidenum">
              <a:rPr lang="ja-JP" altLang="en-US"/>
              <a:pPr/>
              <a:t>‹#›</a:t>
            </a:fld>
            <a:endParaRPr lang="ja-JP" altLang="en-US"/>
          </a:p>
        </p:txBody>
      </p:sp>
    </p:spTree>
    <p:extLst>
      <p:ext uri="{BB962C8B-B14F-4D97-AF65-F5344CB8AC3E}">
        <p14:creationId xmlns:p14="http://schemas.microsoft.com/office/powerpoint/2010/main" val="3882075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5C725D3C-A53F-425F-88DF-942F71FE197D}" type="datetimeFigureOut">
              <a:rPr lang="ja-JP" altLang="en-US"/>
              <a:pPr>
                <a:defRPr/>
              </a:pPr>
              <a:t>2025/11/19</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fld id="{832C2E2B-982D-4F41-9CE3-53189C31CEED}" type="slidenum">
              <a:rPr lang="ja-JP" altLang="en-US"/>
              <a:pPr/>
              <a:t>‹#›</a:t>
            </a:fld>
            <a:endParaRPr lang="ja-JP" altLang="en-US"/>
          </a:p>
        </p:txBody>
      </p:sp>
    </p:spTree>
    <p:extLst>
      <p:ext uri="{BB962C8B-B14F-4D97-AF65-F5344CB8AC3E}">
        <p14:creationId xmlns:p14="http://schemas.microsoft.com/office/powerpoint/2010/main" val="204575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DBB1BC51-0276-42DE-BED6-960BBEDA652D}" type="datetimeFigureOut">
              <a:rPr lang="ja-JP" altLang="en-US"/>
              <a:pPr>
                <a:defRPr/>
              </a:pPr>
              <a:t>2025/11/19</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4233BF11-76FA-4155-A6D4-05949846A97D}" type="slidenum">
              <a:rPr lang="ja-JP" altLang="en-US"/>
              <a:pPr/>
              <a:t>‹#›</a:t>
            </a:fld>
            <a:endParaRPr lang="ja-JP" altLang="en-US"/>
          </a:p>
        </p:txBody>
      </p:sp>
    </p:spTree>
    <p:extLst>
      <p:ext uri="{BB962C8B-B14F-4D97-AF65-F5344CB8AC3E}">
        <p14:creationId xmlns:p14="http://schemas.microsoft.com/office/powerpoint/2010/main" val="3507615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870A19C6-2617-4AB9-A7AB-8CB2B2561922}" type="datetimeFigureOut">
              <a:rPr lang="ja-JP" altLang="en-US"/>
              <a:pPr>
                <a:defRPr/>
              </a:pPr>
              <a:t>2025/11/19</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70667175-8D09-4D03-9C7E-B837AE447199}" type="slidenum">
              <a:rPr lang="ja-JP" altLang="en-US"/>
              <a:pPr/>
              <a:t>‹#›</a:t>
            </a:fld>
            <a:endParaRPr lang="ja-JP" altLang="en-US"/>
          </a:p>
        </p:txBody>
      </p:sp>
    </p:spTree>
    <p:extLst>
      <p:ext uri="{BB962C8B-B14F-4D97-AF65-F5344CB8AC3E}">
        <p14:creationId xmlns:p14="http://schemas.microsoft.com/office/powerpoint/2010/main" val="1517944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0253F"/>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bg1"/>
                </a:solidFill>
                <a:latin typeface="+mn-lt"/>
                <a:ea typeface="+mn-ea"/>
              </a:defRPr>
            </a:lvl1pPr>
          </a:lstStyle>
          <a:p>
            <a:pPr>
              <a:defRPr/>
            </a:pPr>
            <a:fld id="{0197D37F-D660-41EC-8534-158B75C228DC}" type="datetimeFigureOut">
              <a:rPr lang="ja-JP" altLang="en-US"/>
              <a:pPr>
                <a:defRPr/>
              </a:pPr>
              <a:t>2025/11/19</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bg1"/>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chemeClr val="bg1"/>
                </a:solidFill>
              </a:defRPr>
            </a:lvl1pPr>
          </a:lstStyle>
          <a:p>
            <a:fld id="{E91BDB3D-833F-4F0D-B5EA-1B031DFC4D93}"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bg1"/>
          </a:solidFill>
          <a:latin typeface="+mj-lt"/>
          <a:ea typeface="+mj-ea"/>
          <a:cs typeface="+mj-cs"/>
        </a:defRPr>
      </a:lvl1pPr>
      <a:lvl2pPr algn="ctr" rtl="0" eaLnBrk="0" fontAlgn="base" hangingPunct="0">
        <a:spcBef>
          <a:spcPct val="0"/>
        </a:spcBef>
        <a:spcAft>
          <a:spcPct val="0"/>
        </a:spcAft>
        <a:defRPr kumimoji="1" sz="4400">
          <a:solidFill>
            <a:schemeClr val="bg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bg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bg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bg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bg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bg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bg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bg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bg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bg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bg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bg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a:xfrm>
            <a:off x="179512" y="115888"/>
            <a:ext cx="8712967" cy="1656928"/>
          </a:xfrm>
        </p:spPr>
        <p:txBody>
          <a:bodyPr/>
          <a:lstStyle/>
          <a:p>
            <a:pPr eaLnBrk="1" hangingPunct="1"/>
            <a:r>
              <a:rPr lang="ja-JP" altLang="en-US" sz="4800" dirty="0"/>
              <a:t>あなたの命の危機管理</a:t>
            </a:r>
            <a:br>
              <a:rPr lang="en-US" altLang="ja-JP" sz="4800" dirty="0"/>
            </a:br>
            <a:r>
              <a:rPr lang="ja-JP" altLang="en-US" sz="4800" dirty="0"/>
              <a:t>ー</a:t>
            </a:r>
            <a:r>
              <a:rPr lang="ja-JP" altLang="en-US" dirty="0"/>
              <a:t>錯覚できる人間を目指してー</a:t>
            </a:r>
          </a:p>
        </p:txBody>
      </p:sp>
      <p:sp>
        <p:nvSpPr>
          <p:cNvPr id="2051" name="サブタイトル 2"/>
          <p:cNvSpPr>
            <a:spLocks noGrp="1"/>
          </p:cNvSpPr>
          <p:nvPr>
            <p:ph type="subTitle" idx="1"/>
          </p:nvPr>
        </p:nvSpPr>
        <p:spPr>
          <a:xfrm>
            <a:off x="179512" y="5517232"/>
            <a:ext cx="8568952" cy="1152128"/>
          </a:xfrm>
        </p:spPr>
        <p:txBody>
          <a:bodyPr/>
          <a:lstStyle/>
          <a:p>
            <a:pPr eaLnBrk="1" hangingPunct="1"/>
            <a:r>
              <a:rPr lang="ja-JP" altLang="en-US" sz="2800" dirty="0"/>
              <a:t>法務省・矯正局・矯正医官　池田正行</a:t>
            </a:r>
            <a:endParaRPr lang="en-US" altLang="ja-JP" sz="2800" dirty="0"/>
          </a:p>
          <a:p>
            <a:pPr eaLnBrk="1" hangingPunct="1"/>
            <a:r>
              <a:rPr lang="ja-JP" altLang="en-US" sz="2800" dirty="0"/>
              <a:t>（</a:t>
            </a:r>
            <a:r>
              <a:rPr lang="ja-JP" altLang="en-US" sz="2800" b="1" dirty="0"/>
              <a:t>高松刑務所医</a:t>
            </a:r>
            <a:r>
              <a:rPr lang="ja-JP" altLang="en-US" sz="2800" dirty="0"/>
              <a:t>務部・高松少年鑑別所医務課併任）</a:t>
            </a:r>
            <a:endParaRPr lang="en-US" altLang="ja-JP" sz="2800" dirty="0"/>
          </a:p>
        </p:txBody>
      </p:sp>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7400" y="1772816"/>
            <a:ext cx="4878718" cy="3600400"/>
          </a:xfrm>
          <a:prstGeom prst="rect">
            <a:avLst/>
          </a:prstGeom>
        </p:spPr>
      </p:pic>
    </p:spTree>
    <p:extLst>
      <p:ext uri="{BB962C8B-B14F-4D97-AF65-F5344CB8AC3E}">
        <p14:creationId xmlns:p14="http://schemas.microsoft.com/office/powerpoint/2010/main" val="4117023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1893" y="116632"/>
            <a:ext cx="8229600" cy="1066130"/>
          </a:xfrm>
        </p:spPr>
        <p:txBody>
          <a:bodyPr>
            <a:normAutofit/>
          </a:bodyPr>
          <a:lstStyle/>
          <a:p>
            <a:r>
              <a:rPr kumimoji="1" lang="ja-JP" altLang="en-US" dirty="0"/>
              <a:t>私の</a:t>
            </a:r>
            <a:r>
              <a:rPr kumimoji="1" lang="ja-JP" altLang="en-US" i="1" u="sng" dirty="0">
                <a:solidFill>
                  <a:srgbClr val="FFFF00"/>
                </a:solidFill>
              </a:rPr>
              <a:t>優位性</a:t>
            </a:r>
            <a:r>
              <a:rPr kumimoji="1" lang="ja-JP" altLang="en-US" dirty="0"/>
              <a:t>：「医者が嫌</a:t>
            </a:r>
            <a:r>
              <a:rPr lang="ja-JP" altLang="en-US" dirty="0"/>
              <a:t>い」と自覚</a:t>
            </a:r>
            <a:endParaRPr kumimoji="1" lang="ja-JP" altLang="en-US" dirty="0"/>
          </a:p>
        </p:txBody>
      </p:sp>
      <p:sp>
        <p:nvSpPr>
          <p:cNvPr id="3" name="コンテンツ プレースホルダー 2"/>
          <p:cNvSpPr>
            <a:spLocks noGrp="1"/>
          </p:cNvSpPr>
          <p:nvPr>
            <p:ph idx="1"/>
          </p:nvPr>
        </p:nvSpPr>
        <p:spPr>
          <a:xfrm>
            <a:off x="341893" y="1175376"/>
            <a:ext cx="8496944" cy="5493984"/>
          </a:xfrm>
        </p:spPr>
        <p:txBody>
          <a:bodyPr/>
          <a:lstStyle/>
          <a:p>
            <a:r>
              <a:rPr kumimoji="1" lang="ja-JP" altLang="en-US" sz="3600" dirty="0"/>
              <a:t>生きている人間と関わりたくない</a:t>
            </a:r>
            <a:endParaRPr kumimoji="1" lang="en-US" altLang="ja-JP" sz="3600" dirty="0"/>
          </a:p>
          <a:p>
            <a:pPr lvl="1"/>
            <a:r>
              <a:rPr kumimoji="1" lang="ja-JP" altLang="en-US" sz="3200" dirty="0"/>
              <a:t>競争が嫌→人気のメジャー科はどれも嫌</a:t>
            </a:r>
            <a:endParaRPr kumimoji="1" lang="en-US" altLang="ja-JP" sz="3200" dirty="0"/>
          </a:p>
          <a:p>
            <a:pPr lvl="1"/>
            <a:r>
              <a:rPr kumimoji="1" lang="ja-JP" altLang="en-US" sz="3200" dirty="0"/>
              <a:t>手先も不器用→婦人科，眼耳鼻・・どれも嫌</a:t>
            </a:r>
            <a:endParaRPr kumimoji="1" lang="en-US" altLang="ja-JP" sz="3200" dirty="0"/>
          </a:p>
          <a:p>
            <a:pPr lvl="1"/>
            <a:r>
              <a:rPr kumimoji="1" lang="ja-JP" altLang="en-US" sz="3200" dirty="0"/>
              <a:t>わからないことをわかった風に言う奴も嫌</a:t>
            </a:r>
            <a:endParaRPr kumimoji="1" lang="en-US" altLang="ja-JP" sz="3200" dirty="0"/>
          </a:p>
          <a:p>
            <a:pPr lvl="1"/>
            <a:r>
              <a:rPr kumimoji="1" lang="ja-JP" altLang="en-US" sz="3200" dirty="0"/>
              <a:t>「病気を治す」なんて嘘をつく奴も嫌</a:t>
            </a:r>
            <a:endParaRPr kumimoji="1" lang="en-US" altLang="ja-JP" sz="3200" dirty="0"/>
          </a:p>
          <a:p>
            <a:pPr lvl="1"/>
            <a:r>
              <a:rPr kumimoji="1" lang="ja-JP" altLang="en-US" sz="3200" dirty="0"/>
              <a:t>「臨床べったり」では</a:t>
            </a:r>
            <a:r>
              <a:rPr kumimoji="1" lang="ja-JP" altLang="en-US" sz="3200" dirty="0">
                <a:solidFill>
                  <a:srgbClr val="FFFF00"/>
                </a:solidFill>
              </a:rPr>
              <a:t>「逃げ道」</a:t>
            </a:r>
            <a:r>
              <a:rPr kumimoji="1" lang="ja-JP" altLang="en-US" sz="3200" dirty="0"/>
              <a:t>がなくなる</a:t>
            </a:r>
            <a:endParaRPr kumimoji="1" lang="en-US" altLang="ja-JP" sz="3200" dirty="0"/>
          </a:p>
          <a:p>
            <a:pPr lvl="1"/>
            <a:r>
              <a:rPr kumimoji="1" lang="ja-JP" altLang="en-US" sz="3200" dirty="0">
                <a:solidFill>
                  <a:srgbClr val="FFFF00"/>
                </a:solidFill>
              </a:rPr>
              <a:t>医師免許を使って臨床以外の世界に関わる</a:t>
            </a:r>
            <a:endParaRPr kumimoji="1" lang="en-US" altLang="ja-JP" sz="3200" dirty="0">
              <a:solidFill>
                <a:srgbClr val="FFFF00"/>
              </a:solidFill>
            </a:endParaRPr>
          </a:p>
          <a:p>
            <a:r>
              <a:rPr kumimoji="1" lang="ja-JP" altLang="en-US" sz="3600" dirty="0"/>
              <a:t>御遺体を相手に仕事をしたかったが・・・</a:t>
            </a:r>
            <a:endParaRPr kumimoji="1" lang="en-US" altLang="ja-JP" sz="3600" dirty="0"/>
          </a:p>
          <a:p>
            <a:r>
              <a:rPr lang="ja-JP" altLang="en-US" sz="3600" dirty="0"/>
              <a:t>立ちはだかったお決まりの「諸般の事情」</a:t>
            </a:r>
            <a:endParaRPr kumimoji="1" lang="en-US" altLang="ja-JP" sz="3600" dirty="0"/>
          </a:p>
        </p:txBody>
      </p:sp>
    </p:spTree>
    <p:extLst>
      <p:ext uri="{BB962C8B-B14F-4D97-AF65-F5344CB8AC3E}">
        <p14:creationId xmlns:p14="http://schemas.microsoft.com/office/powerpoint/2010/main" val="2836291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07504" y="2760310"/>
            <a:ext cx="5760640" cy="3785652"/>
          </a:xfrm>
          <a:prstGeom prst="rect">
            <a:avLst/>
          </a:prstGeom>
          <a:noFill/>
        </p:spPr>
        <p:txBody>
          <a:bodyPr wrap="square" rtlCol="0">
            <a:spAutoFit/>
          </a:bodyPr>
          <a:lstStyle/>
          <a:p>
            <a:r>
              <a:rPr lang="ja-JP" altLang="en-US" sz="2400" dirty="0">
                <a:solidFill>
                  <a:srgbClr val="FFFF00"/>
                </a:solidFill>
              </a:rPr>
              <a:t>映画 「コンカッション」 </a:t>
            </a:r>
            <a:r>
              <a:rPr lang="en-US" altLang="ja-JP" sz="2400" dirty="0">
                <a:solidFill>
                  <a:srgbClr val="FFFF00"/>
                </a:solidFill>
              </a:rPr>
              <a:t>/CONCUSSION/ </a:t>
            </a:r>
            <a:r>
              <a:rPr lang="ja-JP" altLang="en-US" sz="2400" dirty="0">
                <a:solidFill>
                  <a:srgbClr val="FFFF00"/>
                </a:solidFill>
              </a:rPr>
              <a:t>アメフト業界の隠蔽を暴露する法医学者の物語</a:t>
            </a:r>
            <a:endParaRPr lang="en-US" altLang="ja-JP" sz="2400" dirty="0">
              <a:solidFill>
                <a:srgbClr val="FFFF00"/>
              </a:solidFill>
            </a:endParaRPr>
          </a:p>
          <a:p>
            <a:r>
              <a:rPr lang="ja-JP" altLang="en-US" sz="2400" dirty="0">
                <a:solidFill>
                  <a:schemeClr val="bg1"/>
                </a:solidFill>
              </a:rPr>
              <a:t>アメリカンフットボールの</a:t>
            </a:r>
            <a:r>
              <a:rPr lang="en-US" altLang="ja-JP" sz="2400" dirty="0">
                <a:solidFill>
                  <a:schemeClr val="bg1"/>
                </a:solidFill>
              </a:rPr>
              <a:t>NFL</a:t>
            </a:r>
            <a:r>
              <a:rPr lang="ja-JP" altLang="en-US" sz="2400" dirty="0">
                <a:solidFill>
                  <a:schemeClr val="bg1"/>
                </a:solidFill>
              </a:rPr>
              <a:t>（ナショナル・フットボール・リーグ）を引退した花形選手の変死解剖に携わり、頭部タックルが原因である脳の病気</a:t>
            </a:r>
            <a:r>
              <a:rPr lang="en-US" altLang="ja-JP" sz="2400" dirty="0">
                <a:solidFill>
                  <a:schemeClr val="bg1"/>
                </a:solidFill>
              </a:rPr>
              <a:t>CTE</a:t>
            </a:r>
            <a:r>
              <a:rPr lang="ja-JP" altLang="en-US" sz="2400" dirty="0">
                <a:solidFill>
                  <a:schemeClr val="bg1"/>
                </a:solidFill>
              </a:rPr>
              <a:t>を発見、論文を発表。熱狂的、国民的スポーツ故、絶大な権力、絶大な経済効果を持つ</a:t>
            </a:r>
            <a:r>
              <a:rPr lang="en-US" altLang="ja-JP" sz="2400" dirty="0">
                <a:solidFill>
                  <a:schemeClr val="bg1"/>
                </a:solidFill>
              </a:rPr>
              <a:t>NFL</a:t>
            </a:r>
            <a:r>
              <a:rPr lang="ja-JP" altLang="en-US" sz="2400" dirty="0">
                <a:solidFill>
                  <a:schemeClr val="bg1"/>
                </a:solidFill>
              </a:rPr>
              <a:t>はそれを全否定し、ベネット・オマル医師とその周辺に圧力をかけていくが・・・（</a:t>
            </a:r>
            <a:r>
              <a:rPr lang="en-US" altLang="ja-JP" sz="2400" dirty="0">
                <a:solidFill>
                  <a:schemeClr val="bg1"/>
                </a:solidFill>
              </a:rPr>
              <a:t>2015</a:t>
            </a:r>
            <a:r>
              <a:rPr lang="ja-JP" altLang="en-US" sz="2400" dirty="0">
                <a:solidFill>
                  <a:schemeClr val="bg1"/>
                </a:solidFill>
              </a:rPr>
              <a:t>年　公開）</a:t>
            </a:r>
            <a:endParaRPr lang="en-GB" sz="2400" dirty="0">
              <a:solidFill>
                <a:schemeClr val="bg1"/>
              </a:solidFill>
            </a:endParaRPr>
          </a:p>
        </p:txBody>
      </p:sp>
      <p:pic>
        <p:nvPicPr>
          <p:cNvPr id="6" name="図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1535" y="4581128"/>
            <a:ext cx="2952328" cy="2214246"/>
          </a:xfrm>
          <a:prstGeom prst="rect">
            <a:avLst/>
          </a:prstGeom>
        </p:spPr>
      </p:pic>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404664"/>
            <a:ext cx="5895764" cy="2106234"/>
          </a:xfrm>
          <a:prstGeom prst="rect">
            <a:avLst/>
          </a:prstGeom>
        </p:spPr>
      </p:pic>
      <p:pic>
        <p:nvPicPr>
          <p:cNvPr id="8" name="図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22467" y="116632"/>
            <a:ext cx="2592288" cy="4368108"/>
          </a:xfrm>
          <a:prstGeom prst="rect">
            <a:avLst/>
          </a:prstGeom>
        </p:spPr>
      </p:pic>
    </p:spTree>
    <p:extLst>
      <p:ext uri="{BB962C8B-B14F-4D97-AF65-F5344CB8AC3E}">
        <p14:creationId xmlns:p14="http://schemas.microsoft.com/office/powerpoint/2010/main" val="4151410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202779" y="116632"/>
            <a:ext cx="8568952" cy="1426170"/>
          </a:xfrm>
        </p:spPr>
        <p:txBody>
          <a:bodyPr/>
          <a:lstStyle/>
          <a:p>
            <a:r>
              <a:rPr lang="en-US" dirty="0"/>
              <a:t>1982</a:t>
            </a:r>
            <a:r>
              <a:rPr lang="ja-JP" altLang="en-US" dirty="0"/>
              <a:t>年</a:t>
            </a:r>
            <a:r>
              <a:rPr lang="en-US" altLang="ja-JP" dirty="0"/>
              <a:t>5</a:t>
            </a:r>
            <a:r>
              <a:rPr lang="ja-JP" altLang="en-US" dirty="0"/>
              <a:t>月：某大学病院での</a:t>
            </a:r>
            <a:br>
              <a:rPr lang="en-US" altLang="ja-JP" dirty="0"/>
            </a:br>
            <a:r>
              <a:rPr lang="ja-JP" altLang="en-US" dirty="0"/>
              <a:t>研修医オリエンテーション冒頭</a:t>
            </a:r>
            <a:endParaRPr lang="en-US" dirty="0"/>
          </a:p>
        </p:txBody>
      </p:sp>
      <p:sp>
        <p:nvSpPr>
          <p:cNvPr id="5" name="テキスト ボックス 4"/>
          <p:cNvSpPr txBox="1"/>
          <p:nvPr/>
        </p:nvSpPr>
        <p:spPr>
          <a:xfrm>
            <a:off x="202779" y="1561604"/>
            <a:ext cx="8568952" cy="5016758"/>
          </a:xfrm>
          <a:prstGeom prst="rect">
            <a:avLst/>
          </a:prstGeom>
          <a:noFill/>
        </p:spPr>
        <p:txBody>
          <a:bodyPr wrap="square" rtlCol="0">
            <a:spAutoFit/>
          </a:bodyPr>
          <a:lstStyle/>
          <a:p>
            <a:r>
              <a:rPr lang="ja-JP" altLang="en-US" sz="3200" dirty="0">
                <a:solidFill>
                  <a:schemeClr val="bg1"/>
                </a:solidFill>
              </a:rPr>
              <a:t>君たちに今日真っ先にやってもらわなければならないのは</a:t>
            </a:r>
            <a:r>
              <a:rPr lang="ja-JP" altLang="en-US" sz="3200" dirty="0">
                <a:solidFill>
                  <a:srgbClr val="FFFF00"/>
                </a:solidFill>
              </a:rPr>
              <a:t>医賠責</a:t>
            </a:r>
            <a:r>
              <a:rPr lang="ja-JP" altLang="en-US" sz="3200" dirty="0">
                <a:solidFill>
                  <a:schemeClr val="bg1"/>
                </a:solidFill>
              </a:rPr>
              <a:t>に入ってもらうことです。</a:t>
            </a:r>
            <a:r>
              <a:rPr lang="ja-JP" altLang="en-US" sz="3200" dirty="0">
                <a:solidFill>
                  <a:srgbClr val="FFFF00"/>
                </a:solidFill>
              </a:rPr>
              <a:t>万が一のことがあれば病院が自分たちを守ってくれるなんてと思ったら大間違いです</a:t>
            </a:r>
            <a:r>
              <a:rPr lang="ja-JP" altLang="en-US" sz="3200" dirty="0">
                <a:solidFill>
                  <a:schemeClr val="bg1"/>
                </a:solidFill>
              </a:rPr>
              <a:t>。君たちの中には車を運転する人も多いでしょう。最低限みんな自賠責に入り、さらに任意の対人・対物保険にも入っているはずです。ましてや君たちは今日から医師を職業として患者さんに対して責任を持って診療を行うわけですから、不幸にも事故に遭った際には</a:t>
            </a:r>
            <a:r>
              <a:rPr lang="ja-JP" altLang="en-US" sz="3200" dirty="0">
                <a:solidFill>
                  <a:srgbClr val="FFFF00"/>
                </a:solidFill>
              </a:rPr>
              <a:t>自分の身は自分で守る覚悟</a:t>
            </a:r>
            <a:r>
              <a:rPr lang="ja-JP" altLang="en-US" sz="3200" dirty="0">
                <a:solidFill>
                  <a:schemeClr val="bg1"/>
                </a:solidFill>
              </a:rPr>
              <a:t>を持ってください。</a:t>
            </a:r>
            <a:endParaRPr lang="en-US" sz="3200" dirty="0">
              <a:solidFill>
                <a:schemeClr val="bg1"/>
              </a:solidFill>
            </a:endParaRPr>
          </a:p>
        </p:txBody>
      </p:sp>
    </p:spTree>
    <p:extLst>
      <p:ext uri="{BB962C8B-B14F-4D97-AF65-F5344CB8AC3E}">
        <p14:creationId xmlns:p14="http://schemas.microsoft.com/office/powerpoint/2010/main" val="3620257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8358" y="1412776"/>
            <a:ext cx="8766129" cy="5016758"/>
          </a:xfrm>
          <a:prstGeom prst="rect">
            <a:avLst/>
          </a:prstGeom>
          <a:noFill/>
        </p:spPr>
        <p:txBody>
          <a:bodyPr wrap="square" rtlCol="0">
            <a:spAutoFit/>
          </a:bodyPr>
          <a:lstStyle/>
          <a:p>
            <a:pPr algn="ctr"/>
            <a:r>
              <a:rPr lang="en-US" altLang="ja-JP" sz="3200" dirty="0">
                <a:solidFill>
                  <a:schemeClr val="bg1"/>
                </a:solidFill>
              </a:rPr>
              <a:t>【</a:t>
            </a:r>
            <a:r>
              <a:rPr lang="ja-JP" altLang="en-US" sz="3200" dirty="0">
                <a:solidFill>
                  <a:schemeClr val="bg1"/>
                </a:solidFill>
              </a:rPr>
              <a:t>相談者：卒後</a:t>
            </a:r>
            <a:r>
              <a:rPr lang="en-US" altLang="ja-JP" sz="3200" dirty="0">
                <a:solidFill>
                  <a:schemeClr val="bg1"/>
                </a:solidFill>
              </a:rPr>
              <a:t>2</a:t>
            </a:r>
            <a:r>
              <a:rPr lang="ja-JP" altLang="en-US" sz="3200" dirty="0">
                <a:solidFill>
                  <a:schemeClr val="bg1"/>
                </a:solidFill>
              </a:rPr>
              <a:t>年目／女性／大学病院勤務</a:t>
            </a:r>
            <a:r>
              <a:rPr lang="en-US" altLang="ja-JP" sz="3200" dirty="0">
                <a:solidFill>
                  <a:schemeClr val="bg1"/>
                </a:solidFill>
              </a:rPr>
              <a:t>】</a:t>
            </a:r>
          </a:p>
          <a:p>
            <a:r>
              <a:rPr lang="ja-JP" altLang="en-US" sz="3200" dirty="0">
                <a:solidFill>
                  <a:schemeClr val="bg1"/>
                </a:solidFill>
              </a:rPr>
              <a:t>　研修医</a:t>
            </a:r>
            <a:r>
              <a:rPr lang="en-US" altLang="ja-JP" sz="3200" dirty="0">
                <a:solidFill>
                  <a:schemeClr val="bg1"/>
                </a:solidFill>
              </a:rPr>
              <a:t>2</a:t>
            </a:r>
            <a:r>
              <a:rPr lang="ja-JP" altLang="en-US" sz="3200" dirty="0">
                <a:solidFill>
                  <a:schemeClr val="bg1"/>
                </a:solidFill>
              </a:rPr>
              <a:t>年目です。次年度の入局先も決定し、毎日淡々と業務に励んでいます。ここ</a:t>
            </a:r>
            <a:r>
              <a:rPr lang="en-US" altLang="ja-JP" sz="3200" dirty="0">
                <a:solidFill>
                  <a:schemeClr val="bg1"/>
                </a:solidFill>
              </a:rPr>
              <a:t>1</a:t>
            </a:r>
            <a:r>
              <a:rPr lang="ja-JP" altLang="en-US" sz="3200" dirty="0">
                <a:solidFill>
                  <a:schemeClr val="bg1"/>
                </a:solidFill>
              </a:rPr>
              <a:t>年、なぜ自分が医師を志したのかが分からなくなってきました。医学部受験での面接では「人の役に立つ職業に就きたかったから、病に苦しんでいる人たちの支えとなり助けたいと思ったから」とありきたりな志望を述べましたが、</a:t>
            </a:r>
            <a:r>
              <a:rPr lang="ja-JP" altLang="en-US" sz="3200" dirty="0">
                <a:solidFill>
                  <a:srgbClr val="FFFF00"/>
                </a:solidFill>
              </a:rPr>
              <a:t>必ずしも医師という職業でなくても人の役に立つことは幾らでもできるはずだと思います。</a:t>
            </a:r>
            <a:r>
              <a:rPr lang="ja-JP" altLang="en-US" sz="3200" dirty="0">
                <a:solidFill>
                  <a:schemeClr val="bg1"/>
                </a:solidFill>
              </a:rPr>
              <a:t>（続）</a:t>
            </a:r>
          </a:p>
        </p:txBody>
      </p:sp>
      <p:sp>
        <p:nvSpPr>
          <p:cNvPr id="3" name="タイトル 2"/>
          <p:cNvSpPr>
            <a:spLocks noGrp="1"/>
          </p:cNvSpPr>
          <p:nvPr>
            <p:ph type="title"/>
          </p:nvPr>
        </p:nvSpPr>
        <p:spPr>
          <a:xfrm>
            <a:off x="466622" y="167968"/>
            <a:ext cx="8229600" cy="1143000"/>
          </a:xfrm>
        </p:spPr>
        <p:txBody>
          <a:bodyPr/>
          <a:lstStyle/>
          <a:p>
            <a:r>
              <a:rPr kumimoji="1" lang="ja-JP" altLang="en-US" dirty="0"/>
              <a:t>明日は我が身？</a:t>
            </a:r>
          </a:p>
        </p:txBody>
      </p:sp>
      <p:grpSp>
        <p:nvGrpSpPr>
          <p:cNvPr id="7" name="グループ化 6"/>
          <p:cNvGrpSpPr/>
          <p:nvPr/>
        </p:nvGrpSpPr>
        <p:grpSpPr>
          <a:xfrm>
            <a:off x="5904147" y="404664"/>
            <a:ext cx="576064" cy="576064"/>
            <a:chOff x="5904147" y="404664"/>
            <a:chExt cx="576064" cy="576064"/>
          </a:xfrm>
        </p:grpSpPr>
        <p:cxnSp>
          <p:nvCxnSpPr>
            <p:cNvPr id="5" name="直線コネクタ 4"/>
            <p:cNvCxnSpPr/>
            <p:nvPr/>
          </p:nvCxnSpPr>
          <p:spPr>
            <a:xfrm>
              <a:off x="5940152" y="404664"/>
              <a:ext cx="504056" cy="576064"/>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rot="3600000">
              <a:off x="5940151" y="404664"/>
              <a:ext cx="504056" cy="576064"/>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74073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77868" y="332656"/>
            <a:ext cx="8542603" cy="6063198"/>
          </a:xfrm>
          <a:prstGeom prst="rect">
            <a:avLst/>
          </a:prstGeom>
          <a:noFill/>
        </p:spPr>
        <p:txBody>
          <a:bodyPr wrap="square" rtlCol="0">
            <a:spAutoFit/>
          </a:bodyPr>
          <a:lstStyle/>
          <a:p>
            <a:r>
              <a:rPr lang="ja-JP" altLang="en-US" sz="2800" dirty="0">
                <a:solidFill>
                  <a:schemeClr val="bg1"/>
                </a:solidFill>
              </a:rPr>
              <a:t>　研修医</a:t>
            </a:r>
            <a:r>
              <a:rPr lang="en-US" altLang="ja-JP" sz="2800" dirty="0">
                <a:solidFill>
                  <a:schemeClr val="bg1"/>
                </a:solidFill>
              </a:rPr>
              <a:t>1</a:t>
            </a:r>
            <a:r>
              <a:rPr lang="ja-JP" altLang="en-US" sz="2800" dirty="0">
                <a:solidFill>
                  <a:schemeClr val="bg1"/>
                </a:solidFill>
              </a:rPr>
              <a:t>年目は、夢と希望に燃えて毎日がむしゃらに頑張ってきたつもりです。その日々の中では、うれしく励みになったことよりも</a:t>
            </a:r>
            <a:r>
              <a:rPr lang="ja-JP" altLang="en-US" sz="2800" dirty="0">
                <a:solidFill>
                  <a:srgbClr val="FFFF00"/>
                </a:solidFill>
              </a:rPr>
              <a:t>辛く悲しいことの方が断然多く、この</a:t>
            </a:r>
            <a:r>
              <a:rPr lang="en-US" altLang="ja-JP" sz="2800" dirty="0">
                <a:solidFill>
                  <a:srgbClr val="FFFF00"/>
                </a:solidFill>
              </a:rPr>
              <a:t>1</a:t>
            </a:r>
            <a:r>
              <a:rPr lang="ja-JP" altLang="en-US" sz="2800" dirty="0">
                <a:solidFill>
                  <a:srgbClr val="FFFF00"/>
                </a:solidFill>
              </a:rPr>
              <a:t>年で感情を失い</a:t>
            </a:r>
            <a:r>
              <a:rPr lang="ja-JP" altLang="en-US" sz="2800" dirty="0">
                <a:solidFill>
                  <a:schemeClr val="bg1"/>
                </a:solidFill>
              </a:rPr>
              <a:t>、希望も夢も消え失せました。</a:t>
            </a:r>
            <a:endParaRPr lang="en-US" altLang="ja-JP" sz="2800" dirty="0">
              <a:solidFill>
                <a:schemeClr val="bg1"/>
              </a:solidFill>
            </a:endParaRPr>
          </a:p>
          <a:p>
            <a:r>
              <a:rPr lang="ja-JP" altLang="en-US" sz="2800" dirty="0">
                <a:solidFill>
                  <a:schemeClr val="bg1"/>
                </a:solidFill>
              </a:rPr>
              <a:t>今は責任感だけで</a:t>
            </a:r>
            <a:r>
              <a:rPr lang="ja-JP" altLang="en-US" sz="2800" dirty="0">
                <a:solidFill>
                  <a:srgbClr val="FF0000"/>
                </a:solidFill>
              </a:rPr>
              <a:t>毎日休まず出勤し、仕事自体も滞りなく、上級医の先生方からも仕事ぶりに評価をいただいています</a:t>
            </a:r>
            <a:r>
              <a:rPr lang="ja-JP" altLang="en-US" sz="2800" dirty="0">
                <a:solidFill>
                  <a:schemeClr val="bg1"/>
                </a:solidFill>
              </a:rPr>
              <a:t>。その一方で、</a:t>
            </a:r>
            <a:r>
              <a:rPr lang="ja-JP" altLang="en-US" sz="2800" dirty="0">
                <a:solidFill>
                  <a:srgbClr val="FF0000"/>
                </a:solidFill>
              </a:rPr>
              <a:t>実はこんなに意欲のない人間が医師として患者さんの前に立っている</a:t>
            </a:r>
            <a:r>
              <a:rPr lang="ja-JP" altLang="en-US" sz="2800" dirty="0" err="1">
                <a:solidFill>
                  <a:srgbClr val="FF0000"/>
                </a:solidFill>
              </a:rPr>
              <a:t>だ</a:t>
            </a:r>
            <a:r>
              <a:rPr lang="ja-JP" altLang="en-US" sz="2800" dirty="0">
                <a:solidFill>
                  <a:srgbClr val="FF0000"/>
                </a:solidFill>
              </a:rPr>
              <a:t>なんて、申し訳ない気持ちでいっぱいです</a:t>
            </a:r>
            <a:r>
              <a:rPr lang="ja-JP" altLang="en-US" sz="2800" dirty="0">
                <a:solidFill>
                  <a:schemeClr val="bg1"/>
                </a:solidFill>
              </a:rPr>
              <a:t>。思い切って医師を辞めようかとも思いましたが、医療関係でない親の反対を押し切ってこの世界に入っただけに、</a:t>
            </a:r>
            <a:r>
              <a:rPr lang="ja-JP" altLang="en-US" sz="2800" dirty="0">
                <a:solidFill>
                  <a:srgbClr val="FF0000"/>
                </a:solidFill>
              </a:rPr>
              <a:t>辞める勇気も出ず</a:t>
            </a:r>
            <a:r>
              <a:rPr lang="ja-JP" altLang="en-US" sz="2800" dirty="0">
                <a:solidFill>
                  <a:schemeClr val="bg1"/>
                </a:solidFill>
              </a:rPr>
              <a:t>、まさに中途半端です。医師を続けるモチベーションはどのように持てば良いでしょうか。</a:t>
            </a:r>
            <a:endParaRPr lang="en-US" altLang="ja-JP" sz="2800" dirty="0">
              <a:solidFill>
                <a:schemeClr val="bg1"/>
              </a:solidFill>
            </a:endParaRPr>
          </a:p>
          <a:p>
            <a:r>
              <a:rPr lang="ja-JP" altLang="en-US" sz="2400" dirty="0">
                <a:solidFill>
                  <a:schemeClr val="bg1"/>
                </a:solidFill>
              </a:rPr>
              <a:t>（</a:t>
            </a:r>
            <a:r>
              <a:rPr lang="en-US" altLang="ja-JP" sz="2400" dirty="0">
                <a:solidFill>
                  <a:schemeClr val="bg1"/>
                </a:solidFill>
              </a:rPr>
              <a:t>2019</a:t>
            </a:r>
            <a:r>
              <a:rPr lang="ja-JP" altLang="en-US" sz="2400" dirty="0">
                <a:solidFill>
                  <a:schemeClr val="bg1"/>
                </a:solidFill>
              </a:rPr>
              <a:t>年</a:t>
            </a:r>
            <a:r>
              <a:rPr lang="en-US" altLang="ja-JP" sz="2400" dirty="0">
                <a:solidFill>
                  <a:schemeClr val="bg1"/>
                </a:solidFill>
              </a:rPr>
              <a:t>10</a:t>
            </a:r>
            <a:r>
              <a:rPr lang="ja-JP" altLang="en-US" sz="2400" dirty="0">
                <a:solidFill>
                  <a:schemeClr val="bg1"/>
                </a:solidFill>
              </a:rPr>
              <a:t>月</a:t>
            </a:r>
            <a:r>
              <a:rPr lang="en-US" altLang="ja-JP" sz="2400" dirty="0">
                <a:solidFill>
                  <a:schemeClr val="bg1"/>
                </a:solidFill>
              </a:rPr>
              <a:t>4</a:t>
            </a:r>
            <a:r>
              <a:rPr lang="ja-JP" altLang="en-US" sz="2400" dirty="0">
                <a:solidFill>
                  <a:schemeClr val="bg1"/>
                </a:solidFill>
              </a:rPr>
              <a:t>日 </a:t>
            </a:r>
            <a:r>
              <a:rPr lang="en-US" altLang="ja-JP" sz="2400" dirty="0">
                <a:solidFill>
                  <a:schemeClr val="bg1"/>
                </a:solidFill>
              </a:rPr>
              <a:t>(</a:t>
            </a:r>
            <a:r>
              <a:rPr lang="ja-JP" altLang="en-US" sz="2400" dirty="0">
                <a:solidFill>
                  <a:schemeClr val="bg1"/>
                </a:solidFill>
              </a:rPr>
              <a:t>金</a:t>
            </a:r>
            <a:r>
              <a:rPr lang="en-US" altLang="ja-JP" sz="2400" dirty="0">
                <a:solidFill>
                  <a:schemeClr val="bg1"/>
                </a:solidFill>
              </a:rPr>
              <a:t>)</a:t>
            </a:r>
            <a:r>
              <a:rPr lang="ja-JP" altLang="en-US" sz="2400" dirty="0">
                <a:solidFill>
                  <a:schemeClr val="bg1"/>
                </a:solidFill>
              </a:rPr>
              <a:t>配信</a:t>
            </a:r>
            <a:r>
              <a:rPr lang="en-US" altLang="ja-JP" sz="2400" dirty="0">
                <a:solidFill>
                  <a:schemeClr val="bg1"/>
                </a:solidFill>
              </a:rPr>
              <a:t>m3.com</a:t>
            </a:r>
            <a:r>
              <a:rPr lang="ja-JP" altLang="en-US" sz="2400" dirty="0">
                <a:solidFill>
                  <a:schemeClr val="bg1"/>
                </a:solidFill>
              </a:rPr>
              <a:t>編集部「お悩み相談室」）</a:t>
            </a:r>
            <a:endParaRPr lang="en-US" altLang="ja-JP" sz="2400" dirty="0">
              <a:solidFill>
                <a:schemeClr val="bg1"/>
              </a:solidFill>
            </a:endParaRPr>
          </a:p>
        </p:txBody>
      </p:sp>
    </p:spTree>
    <p:extLst>
      <p:ext uri="{BB962C8B-B14F-4D97-AF65-F5344CB8AC3E}">
        <p14:creationId xmlns:p14="http://schemas.microsoft.com/office/powerpoint/2010/main" val="3158731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642194"/>
          </a:xfrm>
        </p:spPr>
        <p:txBody>
          <a:bodyPr/>
          <a:lstStyle/>
          <a:p>
            <a:r>
              <a:rPr lang="ja-JP" altLang="en-US" dirty="0"/>
              <a:t>キャリアパスなんてものはない！</a:t>
            </a:r>
            <a:br>
              <a:rPr lang="en-US" altLang="ja-JP" dirty="0"/>
            </a:br>
            <a:r>
              <a:rPr lang="ja-JP" altLang="en-US" dirty="0"/>
              <a:t>錯覚できる人間を目指して</a:t>
            </a:r>
            <a:endParaRPr kumimoji="1" lang="ja-JP" altLang="en-US" dirty="0"/>
          </a:p>
        </p:txBody>
      </p:sp>
      <p:sp>
        <p:nvSpPr>
          <p:cNvPr id="3" name="コンテンツ プレースホルダー 2"/>
          <p:cNvSpPr>
            <a:spLocks noGrp="1"/>
          </p:cNvSpPr>
          <p:nvPr>
            <p:ph idx="1"/>
          </p:nvPr>
        </p:nvSpPr>
        <p:spPr>
          <a:xfrm>
            <a:off x="457200" y="2636912"/>
            <a:ext cx="8229600" cy="3240359"/>
          </a:xfrm>
        </p:spPr>
        <p:txBody>
          <a:bodyPr/>
          <a:lstStyle/>
          <a:p>
            <a:r>
              <a:rPr kumimoji="1" lang="ja-JP" altLang="en-US" sz="4000" dirty="0"/>
              <a:t>「やりがい」を求めてはならない！</a:t>
            </a:r>
            <a:endParaRPr kumimoji="1" lang="en-US" altLang="ja-JP" sz="4000" dirty="0"/>
          </a:p>
          <a:p>
            <a:r>
              <a:rPr lang="ja-JP" altLang="en-US" sz="4000" dirty="0">
                <a:solidFill>
                  <a:srgbClr val="FFFF00"/>
                </a:solidFill>
              </a:rPr>
              <a:t>名医原理主義教団の只中で</a:t>
            </a:r>
            <a:endParaRPr lang="en-US" altLang="ja-JP" sz="4000" dirty="0">
              <a:solidFill>
                <a:srgbClr val="FFFF00"/>
              </a:solidFill>
            </a:endParaRPr>
          </a:p>
          <a:p>
            <a:r>
              <a:rPr lang="ja-JP" altLang="en-US" sz="4000" dirty="0"/>
              <a:t>患者からの</a:t>
            </a:r>
            <a:r>
              <a:rPr lang="ja-JP" altLang="en-US" sz="4000" strike="sngStrike" dirty="0"/>
              <a:t>ハラスメント</a:t>
            </a:r>
            <a:r>
              <a:rPr lang="ja-JP" altLang="en-US" sz="4000" dirty="0"/>
              <a:t>攻撃</a:t>
            </a:r>
            <a:endParaRPr lang="en-US" altLang="ja-JP" sz="4000" dirty="0"/>
          </a:p>
          <a:p>
            <a:r>
              <a:rPr lang="ja-JP" altLang="en-US" sz="4000" dirty="0"/>
              <a:t>錯覚できる人間を目指して</a:t>
            </a:r>
            <a:endParaRPr lang="en-US" altLang="ja-JP" sz="4000" dirty="0"/>
          </a:p>
        </p:txBody>
      </p:sp>
    </p:spTree>
    <p:extLst>
      <p:ext uri="{BB962C8B-B14F-4D97-AF65-F5344CB8AC3E}">
        <p14:creationId xmlns:p14="http://schemas.microsoft.com/office/powerpoint/2010/main" val="3453885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664791" y="260649"/>
            <a:ext cx="7775575" cy="792088"/>
          </a:xfrm>
        </p:spPr>
        <p:txBody>
          <a:bodyPr anchor="ctr"/>
          <a:lstStyle/>
          <a:p>
            <a:r>
              <a:rPr lang="ja-JP" altLang="en-US" strike="dblStrike" dirty="0"/>
              <a:t>押し売り</a:t>
            </a:r>
            <a:r>
              <a:rPr lang="ja-JP" altLang="en-US" dirty="0"/>
              <a:t>恐喝：名医原理主義組</a:t>
            </a:r>
          </a:p>
        </p:txBody>
      </p:sp>
      <p:sp>
        <p:nvSpPr>
          <p:cNvPr id="33795" name="Rectangle 3"/>
          <p:cNvSpPr>
            <a:spLocks noGrp="1" noChangeArrowheads="1"/>
          </p:cNvSpPr>
          <p:nvPr>
            <p:ph type="subTitle" idx="1"/>
          </p:nvPr>
        </p:nvSpPr>
        <p:spPr>
          <a:xfrm>
            <a:off x="611560" y="5517232"/>
            <a:ext cx="8064895" cy="936104"/>
          </a:xfrm>
        </p:spPr>
        <p:txBody>
          <a:bodyPr/>
          <a:lstStyle/>
          <a:p>
            <a:r>
              <a:rPr lang="ja-JP" altLang="en-US" sz="4400" dirty="0"/>
              <a:t>名医でなければ医者失格</a:t>
            </a:r>
          </a:p>
        </p:txBody>
      </p:sp>
    </p:spTree>
    <p:extLst>
      <p:ext uri="{BB962C8B-B14F-4D97-AF65-F5344CB8AC3E}">
        <p14:creationId xmlns:p14="http://schemas.microsoft.com/office/powerpoint/2010/main" val="3960343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609600" y="1268761"/>
            <a:ext cx="35814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solidFill>
                  <a:schemeClr val="bg1"/>
                </a:solidFill>
              </a:rPr>
              <a:t>雨ニモ負ケズ </a:t>
            </a:r>
            <a:br>
              <a:rPr lang="ja-JP" altLang="en-US" sz="2000" dirty="0">
                <a:solidFill>
                  <a:schemeClr val="bg1"/>
                </a:solidFill>
              </a:rPr>
            </a:br>
            <a:r>
              <a:rPr lang="ja-JP" altLang="en-US" sz="2000" dirty="0">
                <a:solidFill>
                  <a:schemeClr val="bg1"/>
                </a:solidFill>
              </a:rPr>
              <a:t>風ニモ負ケズ </a:t>
            </a:r>
            <a:br>
              <a:rPr lang="ja-JP" altLang="en-US" sz="2000" dirty="0">
                <a:solidFill>
                  <a:schemeClr val="bg1"/>
                </a:solidFill>
              </a:rPr>
            </a:br>
            <a:r>
              <a:rPr lang="ja-JP" altLang="en-US" sz="2000" dirty="0">
                <a:solidFill>
                  <a:schemeClr val="bg1"/>
                </a:solidFill>
              </a:rPr>
              <a:t>雪ニモ夏ノ暑サニモマケヌ </a:t>
            </a:r>
            <a:br>
              <a:rPr lang="ja-JP" altLang="en-US" sz="2000" dirty="0">
                <a:solidFill>
                  <a:schemeClr val="bg1"/>
                </a:solidFill>
              </a:rPr>
            </a:br>
            <a:r>
              <a:rPr lang="ja-JP" altLang="en-US" sz="2000" dirty="0">
                <a:solidFill>
                  <a:schemeClr val="bg1"/>
                </a:solidFill>
              </a:rPr>
              <a:t>丈夫ナカラダヲモチ </a:t>
            </a:r>
            <a:br>
              <a:rPr lang="ja-JP" altLang="en-US" sz="2000" dirty="0">
                <a:solidFill>
                  <a:schemeClr val="bg1"/>
                </a:solidFill>
              </a:rPr>
            </a:br>
            <a:r>
              <a:rPr lang="ja-JP" altLang="en-US" sz="2000" dirty="0">
                <a:solidFill>
                  <a:schemeClr val="bg1"/>
                </a:solidFill>
              </a:rPr>
              <a:t>慾ハナク </a:t>
            </a:r>
            <a:br>
              <a:rPr lang="ja-JP" altLang="en-US" sz="2000" dirty="0">
                <a:solidFill>
                  <a:schemeClr val="bg1"/>
                </a:solidFill>
              </a:rPr>
            </a:br>
            <a:r>
              <a:rPr lang="ja-JP" altLang="en-US" sz="2000" dirty="0">
                <a:solidFill>
                  <a:schemeClr val="bg1"/>
                </a:solidFill>
              </a:rPr>
              <a:t>決シテイカラズ </a:t>
            </a:r>
            <a:br>
              <a:rPr lang="ja-JP" altLang="en-US" sz="2000" dirty="0">
                <a:solidFill>
                  <a:schemeClr val="bg1"/>
                </a:solidFill>
              </a:rPr>
            </a:br>
            <a:r>
              <a:rPr lang="ja-JP" altLang="en-US" sz="2000" dirty="0">
                <a:solidFill>
                  <a:schemeClr val="bg1"/>
                </a:solidFill>
              </a:rPr>
              <a:t>イツモシヅカニワラッテヰル </a:t>
            </a:r>
            <a:br>
              <a:rPr lang="ja-JP" altLang="en-US" sz="2000" dirty="0">
                <a:solidFill>
                  <a:schemeClr val="bg1"/>
                </a:solidFill>
              </a:rPr>
            </a:br>
            <a:r>
              <a:rPr lang="ja-JP" altLang="en-US" sz="2000" dirty="0">
                <a:solidFill>
                  <a:schemeClr val="bg1"/>
                </a:solidFill>
              </a:rPr>
              <a:t>一日ニ玄米４合ト </a:t>
            </a:r>
            <a:br>
              <a:rPr lang="ja-JP" altLang="en-US" sz="2000" dirty="0">
                <a:solidFill>
                  <a:schemeClr val="bg1"/>
                </a:solidFill>
              </a:rPr>
            </a:br>
            <a:r>
              <a:rPr lang="ja-JP" altLang="en-US" sz="2000" dirty="0">
                <a:solidFill>
                  <a:schemeClr val="bg1"/>
                </a:solidFill>
              </a:rPr>
              <a:t>味噌ト少シノ野菜ヲタベ </a:t>
            </a:r>
            <a:br>
              <a:rPr lang="ja-JP" altLang="en-US" sz="2000" dirty="0">
                <a:solidFill>
                  <a:schemeClr val="bg1"/>
                </a:solidFill>
              </a:rPr>
            </a:br>
            <a:r>
              <a:rPr lang="ja-JP" altLang="en-US" sz="2000" dirty="0">
                <a:solidFill>
                  <a:schemeClr val="bg1"/>
                </a:solidFill>
              </a:rPr>
              <a:t>アラユルコトヲ </a:t>
            </a:r>
            <a:br>
              <a:rPr lang="ja-JP" altLang="en-US" sz="2000" dirty="0">
                <a:solidFill>
                  <a:schemeClr val="bg1"/>
                </a:solidFill>
              </a:rPr>
            </a:br>
            <a:r>
              <a:rPr lang="ja-JP" altLang="en-US" sz="2000" dirty="0">
                <a:solidFill>
                  <a:schemeClr val="bg1"/>
                </a:solidFill>
              </a:rPr>
              <a:t>ジブンヲカンジョウニ入レズニ </a:t>
            </a:r>
            <a:br>
              <a:rPr lang="ja-JP" altLang="en-US" sz="2000" dirty="0">
                <a:solidFill>
                  <a:schemeClr val="bg1"/>
                </a:solidFill>
              </a:rPr>
            </a:br>
            <a:r>
              <a:rPr lang="ja-JP" altLang="en-US" sz="2000" dirty="0">
                <a:solidFill>
                  <a:schemeClr val="bg1"/>
                </a:solidFill>
              </a:rPr>
              <a:t>ヨクミキキシワカリ </a:t>
            </a:r>
            <a:br>
              <a:rPr lang="ja-JP" altLang="en-US" sz="2000" dirty="0">
                <a:solidFill>
                  <a:schemeClr val="bg1"/>
                </a:solidFill>
              </a:rPr>
            </a:br>
            <a:r>
              <a:rPr lang="ja-JP" altLang="en-US" sz="2000" dirty="0">
                <a:solidFill>
                  <a:schemeClr val="bg1"/>
                </a:solidFill>
              </a:rPr>
              <a:t>ソシテワスレズ </a:t>
            </a:r>
            <a:br>
              <a:rPr lang="ja-JP" altLang="en-US" sz="2000" dirty="0">
                <a:solidFill>
                  <a:schemeClr val="bg1"/>
                </a:solidFill>
              </a:rPr>
            </a:br>
            <a:r>
              <a:rPr lang="ja-JP" altLang="en-US" sz="2000" dirty="0">
                <a:solidFill>
                  <a:schemeClr val="bg1"/>
                </a:solidFill>
              </a:rPr>
              <a:t>野原ノ松ノ林ノ蔭ノ </a:t>
            </a:r>
            <a:br>
              <a:rPr lang="ja-JP" altLang="en-US" sz="2000" dirty="0">
                <a:solidFill>
                  <a:schemeClr val="bg1"/>
                </a:solidFill>
              </a:rPr>
            </a:br>
            <a:r>
              <a:rPr lang="ja-JP" altLang="en-US" sz="2000" dirty="0">
                <a:solidFill>
                  <a:schemeClr val="bg1"/>
                </a:solidFill>
              </a:rPr>
              <a:t>小サナ萱ブキノ小屋ニヰテ </a:t>
            </a:r>
          </a:p>
        </p:txBody>
      </p:sp>
      <p:sp>
        <p:nvSpPr>
          <p:cNvPr id="18437" name="Text Box 5"/>
          <p:cNvSpPr txBox="1">
            <a:spLocks noChangeArrowheads="1"/>
          </p:cNvSpPr>
          <p:nvPr/>
        </p:nvSpPr>
        <p:spPr bwMode="auto">
          <a:xfrm>
            <a:off x="4464343" y="1268760"/>
            <a:ext cx="4319588"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solidFill>
                  <a:schemeClr val="bg1"/>
                </a:solidFill>
              </a:rPr>
              <a:t>東ニ病気ノ子供アレバ </a:t>
            </a:r>
            <a:br>
              <a:rPr lang="ja-JP" altLang="en-US" sz="2000" dirty="0">
                <a:solidFill>
                  <a:schemeClr val="bg1"/>
                </a:solidFill>
              </a:rPr>
            </a:br>
            <a:r>
              <a:rPr lang="ja-JP" altLang="en-US" sz="2000" dirty="0">
                <a:solidFill>
                  <a:schemeClr val="bg1"/>
                </a:solidFill>
              </a:rPr>
              <a:t>行</a:t>
            </a:r>
            <a:r>
              <a:rPr lang="ja-JP" altLang="en-US" sz="2000" dirty="0" err="1">
                <a:solidFill>
                  <a:schemeClr val="bg1"/>
                </a:solidFill>
              </a:rPr>
              <a:t>ッ</a:t>
            </a:r>
            <a:r>
              <a:rPr lang="ja-JP" altLang="en-US" sz="2000" dirty="0">
                <a:solidFill>
                  <a:schemeClr val="bg1"/>
                </a:solidFill>
              </a:rPr>
              <a:t>テ看病シテヤリ </a:t>
            </a:r>
            <a:br>
              <a:rPr lang="ja-JP" altLang="en-US" sz="2000" dirty="0">
                <a:solidFill>
                  <a:schemeClr val="bg1"/>
                </a:solidFill>
              </a:rPr>
            </a:br>
            <a:r>
              <a:rPr lang="ja-JP" altLang="en-US" sz="2000" dirty="0">
                <a:solidFill>
                  <a:schemeClr val="bg1"/>
                </a:solidFill>
              </a:rPr>
              <a:t>西ニ疲レタ母アレバ </a:t>
            </a:r>
            <a:br>
              <a:rPr lang="ja-JP" altLang="en-US" sz="2000" dirty="0">
                <a:solidFill>
                  <a:schemeClr val="bg1"/>
                </a:solidFill>
              </a:rPr>
            </a:br>
            <a:r>
              <a:rPr lang="ja-JP" altLang="en-US" sz="2000" dirty="0">
                <a:solidFill>
                  <a:schemeClr val="bg1"/>
                </a:solidFill>
              </a:rPr>
              <a:t>行ッテソノ稲ノ束ヲ負ヒ </a:t>
            </a:r>
            <a:br>
              <a:rPr lang="ja-JP" altLang="en-US" sz="2000" dirty="0">
                <a:solidFill>
                  <a:schemeClr val="bg1"/>
                </a:solidFill>
              </a:rPr>
            </a:br>
            <a:r>
              <a:rPr lang="ja-JP" altLang="en-US" sz="2000" dirty="0">
                <a:solidFill>
                  <a:schemeClr val="bg1"/>
                </a:solidFill>
              </a:rPr>
              <a:t>南ニ死ニサウナ人アレバ </a:t>
            </a:r>
            <a:br>
              <a:rPr lang="ja-JP" altLang="en-US" sz="2000" dirty="0">
                <a:solidFill>
                  <a:schemeClr val="bg1"/>
                </a:solidFill>
              </a:rPr>
            </a:br>
            <a:r>
              <a:rPr lang="ja-JP" altLang="en-US" sz="2000" dirty="0">
                <a:solidFill>
                  <a:schemeClr val="bg1"/>
                </a:solidFill>
              </a:rPr>
              <a:t>行ッテコハガラナクテモイイトイヒ </a:t>
            </a:r>
            <a:br>
              <a:rPr lang="ja-JP" altLang="en-US" sz="2000" dirty="0">
                <a:solidFill>
                  <a:schemeClr val="bg1"/>
                </a:solidFill>
              </a:rPr>
            </a:br>
            <a:r>
              <a:rPr lang="ja-JP" altLang="en-US" sz="2000" dirty="0">
                <a:solidFill>
                  <a:schemeClr val="bg1"/>
                </a:solidFill>
              </a:rPr>
              <a:t>北ニケンカヤソショウガアレバ </a:t>
            </a:r>
            <a:br>
              <a:rPr lang="ja-JP" altLang="en-US" sz="2000" dirty="0">
                <a:solidFill>
                  <a:schemeClr val="bg1"/>
                </a:solidFill>
              </a:rPr>
            </a:br>
            <a:r>
              <a:rPr lang="ja-JP" altLang="en-US" sz="2000" dirty="0">
                <a:solidFill>
                  <a:schemeClr val="bg1"/>
                </a:solidFill>
              </a:rPr>
              <a:t>ツマラナイカラヤメロトイヒ </a:t>
            </a:r>
            <a:br>
              <a:rPr lang="ja-JP" altLang="en-US" sz="2000" dirty="0">
                <a:solidFill>
                  <a:schemeClr val="bg1"/>
                </a:solidFill>
              </a:rPr>
            </a:br>
            <a:r>
              <a:rPr lang="ja-JP" altLang="en-US" sz="2000" dirty="0">
                <a:solidFill>
                  <a:schemeClr val="bg1"/>
                </a:solidFill>
              </a:rPr>
              <a:t>ヒデリノトキハナミダヲナガシ </a:t>
            </a:r>
            <a:br>
              <a:rPr lang="ja-JP" altLang="en-US" sz="2000" dirty="0">
                <a:solidFill>
                  <a:schemeClr val="bg1"/>
                </a:solidFill>
              </a:rPr>
            </a:br>
            <a:r>
              <a:rPr lang="ja-JP" altLang="en-US" sz="2000" dirty="0">
                <a:solidFill>
                  <a:schemeClr val="bg1"/>
                </a:solidFill>
              </a:rPr>
              <a:t>サムサノナツハオロオロアルキ </a:t>
            </a:r>
            <a:br>
              <a:rPr lang="ja-JP" altLang="en-US" sz="2000" dirty="0">
                <a:solidFill>
                  <a:schemeClr val="bg1"/>
                </a:solidFill>
              </a:rPr>
            </a:br>
            <a:r>
              <a:rPr lang="ja-JP" altLang="en-US" sz="2000" dirty="0">
                <a:solidFill>
                  <a:schemeClr val="bg1"/>
                </a:solidFill>
              </a:rPr>
              <a:t>ミンナニデクノボートヨバレ </a:t>
            </a:r>
            <a:br>
              <a:rPr lang="ja-JP" altLang="en-US" sz="2000" dirty="0">
                <a:solidFill>
                  <a:schemeClr val="bg1"/>
                </a:solidFill>
              </a:rPr>
            </a:br>
            <a:r>
              <a:rPr lang="ja-JP" altLang="en-US" sz="2000" dirty="0">
                <a:solidFill>
                  <a:schemeClr val="bg1"/>
                </a:solidFill>
              </a:rPr>
              <a:t>ホメラレモセズ </a:t>
            </a:r>
            <a:br>
              <a:rPr lang="ja-JP" altLang="en-US" sz="2000" dirty="0">
                <a:solidFill>
                  <a:schemeClr val="bg1"/>
                </a:solidFill>
              </a:rPr>
            </a:br>
            <a:r>
              <a:rPr lang="ja-JP" altLang="en-US" sz="2000" dirty="0">
                <a:solidFill>
                  <a:schemeClr val="bg1"/>
                </a:solidFill>
              </a:rPr>
              <a:t>クニモサレズ </a:t>
            </a:r>
            <a:br>
              <a:rPr lang="ja-JP" altLang="en-US" sz="2000" dirty="0">
                <a:solidFill>
                  <a:schemeClr val="bg1"/>
                </a:solidFill>
              </a:rPr>
            </a:br>
            <a:r>
              <a:rPr lang="ja-JP" altLang="en-US" sz="2000" dirty="0">
                <a:solidFill>
                  <a:schemeClr val="bg1"/>
                </a:solidFill>
              </a:rPr>
              <a:t>サウイフモノニ </a:t>
            </a:r>
            <a:br>
              <a:rPr lang="ja-JP" altLang="en-US" sz="2000" dirty="0">
                <a:solidFill>
                  <a:schemeClr val="bg1"/>
                </a:solidFill>
              </a:rPr>
            </a:br>
            <a:r>
              <a:rPr lang="ja-JP" altLang="en-US" sz="2000" dirty="0">
                <a:solidFill>
                  <a:schemeClr val="bg1"/>
                </a:solidFill>
              </a:rPr>
              <a:t>ワタシハナリタイ </a:t>
            </a:r>
          </a:p>
        </p:txBody>
      </p:sp>
      <p:sp>
        <p:nvSpPr>
          <p:cNvPr id="18440" name="Rectangle 8"/>
          <p:cNvSpPr>
            <a:spLocks noGrp="1" noChangeArrowheads="1"/>
          </p:cNvSpPr>
          <p:nvPr>
            <p:ph type="title"/>
          </p:nvPr>
        </p:nvSpPr>
        <p:spPr>
          <a:xfrm>
            <a:off x="139113" y="328092"/>
            <a:ext cx="4956787" cy="1008112"/>
          </a:xfrm>
        </p:spPr>
        <p:txBody>
          <a:bodyPr/>
          <a:lstStyle/>
          <a:p>
            <a:r>
              <a:rPr lang="ja-JP" altLang="en-US" dirty="0"/>
              <a:t>名医原理主義経典</a:t>
            </a:r>
          </a:p>
        </p:txBody>
      </p:sp>
      <p:sp>
        <p:nvSpPr>
          <p:cNvPr id="2" name="テキスト ボックス 1"/>
          <p:cNvSpPr txBox="1"/>
          <p:nvPr/>
        </p:nvSpPr>
        <p:spPr>
          <a:xfrm>
            <a:off x="5076056" y="478205"/>
            <a:ext cx="3935693" cy="707886"/>
          </a:xfrm>
          <a:prstGeom prst="rect">
            <a:avLst/>
          </a:prstGeom>
          <a:noFill/>
        </p:spPr>
        <p:txBody>
          <a:bodyPr wrap="none" rtlCol="0">
            <a:spAutoFit/>
          </a:bodyPr>
          <a:lstStyle/>
          <a:p>
            <a:r>
              <a:rPr lang="en-US" sz="4000" dirty="0">
                <a:solidFill>
                  <a:schemeClr val="bg1"/>
                </a:solidFill>
              </a:rPr>
              <a:t>30</a:t>
            </a:r>
            <a:r>
              <a:rPr lang="ja-JP" altLang="en-US" sz="4000" dirty="0">
                <a:solidFill>
                  <a:schemeClr val="bg1"/>
                </a:solidFill>
              </a:rPr>
              <a:t>条のセット販売</a:t>
            </a:r>
            <a:endParaRPr lang="en-US" sz="4000" dirty="0">
              <a:solidFill>
                <a:schemeClr val="bg1"/>
              </a:solidFill>
            </a:endParaRPr>
          </a:p>
        </p:txBody>
      </p:sp>
      <p:sp>
        <p:nvSpPr>
          <p:cNvPr id="3" name="テキスト ボックス 2"/>
          <p:cNvSpPr txBox="1"/>
          <p:nvPr/>
        </p:nvSpPr>
        <p:spPr>
          <a:xfrm>
            <a:off x="1958438" y="5950409"/>
            <a:ext cx="4493538" cy="830997"/>
          </a:xfrm>
          <a:prstGeom prst="rect">
            <a:avLst/>
          </a:prstGeom>
          <a:noFill/>
        </p:spPr>
        <p:txBody>
          <a:bodyPr wrap="none" rtlCol="0">
            <a:spAutoFit/>
          </a:bodyPr>
          <a:lstStyle/>
          <a:p>
            <a:r>
              <a:rPr lang="ja-JP" altLang="en-US" sz="4800" dirty="0">
                <a:solidFill>
                  <a:srgbClr val="FFFF00"/>
                </a:solidFill>
              </a:rPr>
              <a:t>過労死へ一直線</a:t>
            </a:r>
            <a:endParaRPr lang="en-GB" sz="4800" dirty="0">
              <a:solidFill>
                <a:srgbClr val="FFFF00"/>
              </a:solidFill>
            </a:endParaRPr>
          </a:p>
        </p:txBody>
      </p:sp>
    </p:spTree>
    <p:extLst>
      <p:ext uri="{BB962C8B-B14F-4D97-AF65-F5344CB8AC3E}">
        <p14:creationId xmlns:p14="http://schemas.microsoft.com/office/powerpoint/2010/main" val="3401778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23528" y="274638"/>
            <a:ext cx="8496944" cy="1354162"/>
          </a:xfrm>
        </p:spPr>
        <p:txBody>
          <a:bodyPr/>
          <a:lstStyle/>
          <a:p>
            <a:r>
              <a:rPr lang="ja-JP" altLang="en-US" sz="4000" dirty="0"/>
              <a:t>名医になれない自分の攻撃材料</a:t>
            </a:r>
            <a:br>
              <a:rPr lang="en-US" altLang="ja-JP" sz="4000" dirty="0"/>
            </a:br>
            <a:r>
              <a:rPr lang="ja-JP" altLang="en-US" sz="3200" dirty="0" err="1"/>
              <a:t>ー</a:t>
            </a:r>
            <a:r>
              <a:rPr lang="ja-JP" altLang="en-US" sz="3200" dirty="0"/>
              <a:t>名医原理主義に常に忠実であろうとすればー</a:t>
            </a:r>
          </a:p>
        </p:txBody>
      </p:sp>
      <p:sp>
        <p:nvSpPr>
          <p:cNvPr id="31747" name="Rectangle 3"/>
          <p:cNvSpPr>
            <a:spLocks noGrp="1" noChangeArrowheads="1"/>
          </p:cNvSpPr>
          <p:nvPr>
            <p:ph type="body" idx="1"/>
          </p:nvPr>
        </p:nvSpPr>
        <p:spPr>
          <a:xfrm>
            <a:off x="457200" y="1628800"/>
            <a:ext cx="8229600" cy="4958011"/>
          </a:xfrm>
        </p:spPr>
        <p:txBody>
          <a:bodyPr/>
          <a:lstStyle/>
          <a:p>
            <a:r>
              <a:rPr lang="ja-JP" altLang="en-US" dirty="0"/>
              <a:t>第四希望の研修病院に就職</a:t>
            </a:r>
            <a:endParaRPr lang="en-US" altLang="ja-JP" dirty="0"/>
          </a:p>
          <a:p>
            <a:r>
              <a:rPr lang="ja-JP" altLang="en-US" dirty="0"/>
              <a:t>中心静脈が入らない</a:t>
            </a:r>
          </a:p>
          <a:p>
            <a:r>
              <a:rPr lang="ja-JP" altLang="en-US" dirty="0"/>
              <a:t>医療面接がうまくない</a:t>
            </a:r>
          </a:p>
          <a:p>
            <a:r>
              <a:rPr lang="ja-JP" altLang="en-US" dirty="0"/>
              <a:t>スタッフとのコミュニケーションが下手</a:t>
            </a:r>
          </a:p>
          <a:p>
            <a:r>
              <a:rPr lang="ja-JP" altLang="en-US" dirty="0"/>
              <a:t>挿管ができない</a:t>
            </a:r>
          </a:p>
          <a:p>
            <a:r>
              <a:rPr lang="ja-JP" altLang="en-US" dirty="0"/>
              <a:t>英文の論文を書いたことがない</a:t>
            </a:r>
          </a:p>
          <a:p>
            <a:r>
              <a:rPr lang="ja-JP" altLang="en-US" dirty="0"/>
              <a:t>留学したことがない</a:t>
            </a:r>
          </a:p>
          <a:p>
            <a:r>
              <a:rPr lang="ja-JP" altLang="en-US" dirty="0"/>
              <a:t>医療経済のことを知らない</a:t>
            </a:r>
          </a:p>
        </p:txBody>
      </p:sp>
    </p:spTree>
    <p:extLst>
      <p:ext uri="{BB962C8B-B14F-4D97-AF65-F5344CB8AC3E}">
        <p14:creationId xmlns:p14="http://schemas.microsoft.com/office/powerpoint/2010/main" val="1196454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4638"/>
            <a:ext cx="8229600" cy="1570186"/>
          </a:xfrm>
        </p:spPr>
        <p:txBody>
          <a:bodyPr/>
          <a:lstStyle/>
          <a:p>
            <a:r>
              <a:rPr lang="ja-JP" altLang="en-US" dirty="0"/>
              <a:t>過労死したくない！</a:t>
            </a:r>
            <a:br>
              <a:rPr lang="en-US" altLang="ja-JP" dirty="0"/>
            </a:br>
            <a:r>
              <a:rPr lang="ja-JP" altLang="en-US" sz="4000" dirty="0" err="1"/>
              <a:t>ー</a:t>
            </a:r>
            <a:r>
              <a:rPr lang="ja-JP" altLang="en-US" sz="4000" dirty="0"/>
              <a:t>「それは要りません」という勇気</a:t>
            </a:r>
            <a:r>
              <a:rPr lang="ja-JP" altLang="en-US" sz="4000" dirty="0" err="1"/>
              <a:t>ー</a:t>
            </a:r>
            <a:endParaRPr lang="ja-JP" altLang="en-US" sz="4000" dirty="0"/>
          </a:p>
        </p:txBody>
      </p:sp>
      <p:sp>
        <p:nvSpPr>
          <p:cNvPr id="41987" name="Rectangle 3"/>
          <p:cNvSpPr>
            <a:spLocks noGrp="1" noChangeArrowheads="1"/>
          </p:cNvSpPr>
          <p:nvPr>
            <p:ph type="body" idx="1"/>
          </p:nvPr>
        </p:nvSpPr>
        <p:spPr>
          <a:xfrm>
            <a:off x="457200" y="1916832"/>
            <a:ext cx="8229600" cy="4536504"/>
          </a:xfrm>
        </p:spPr>
        <p:txBody>
          <a:bodyPr/>
          <a:lstStyle/>
          <a:p>
            <a:r>
              <a:rPr lang="ja-JP" altLang="en-US" dirty="0"/>
              <a:t>理想の名医セット販売として言語化・外在化</a:t>
            </a:r>
            <a:endParaRPr lang="en-US" altLang="ja-JP" dirty="0"/>
          </a:p>
          <a:p>
            <a:pPr lvl="1"/>
            <a:r>
              <a:rPr lang="ja-JP" altLang="en-US" dirty="0"/>
              <a:t>内なる審査官＝押し売りの居座りを許さない</a:t>
            </a:r>
          </a:p>
          <a:p>
            <a:r>
              <a:rPr lang="ja-JP" altLang="en-US" dirty="0"/>
              <a:t>個々の要求項目を細かく検討する</a:t>
            </a:r>
          </a:p>
          <a:p>
            <a:pPr lvl="1"/>
            <a:r>
              <a:rPr lang="ja-JP" altLang="en-US" dirty="0"/>
              <a:t>根拠、組入基準、介入手段、有効性評価法</a:t>
            </a:r>
          </a:p>
          <a:p>
            <a:r>
              <a:rPr lang="ja-JP" altLang="en-US" dirty="0"/>
              <a:t>包括的な交渉（＝セット販売）に応じない</a:t>
            </a:r>
          </a:p>
          <a:p>
            <a:pPr lvl="1"/>
            <a:r>
              <a:rPr lang="ja-JP" altLang="en-US" dirty="0"/>
              <a:t>その品は要らないという「勇気」</a:t>
            </a:r>
          </a:p>
          <a:p>
            <a:pPr lvl="1"/>
            <a:r>
              <a:rPr lang="ja-JP" altLang="en-US" dirty="0"/>
              <a:t>各項目間の優先順位を明確にする</a:t>
            </a:r>
            <a:endParaRPr lang="en-US" altLang="ja-JP" dirty="0"/>
          </a:p>
          <a:p>
            <a:pPr lvl="1"/>
            <a:r>
              <a:rPr lang="ja-JP" altLang="en-US" dirty="0"/>
              <a:t>やり過ごし・先送りの徹底活用</a:t>
            </a:r>
          </a:p>
        </p:txBody>
      </p:sp>
    </p:spTree>
    <p:extLst>
      <p:ext uri="{BB962C8B-B14F-4D97-AF65-F5344CB8AC3E}">
        <p14:creationId xmlns:p14="http://schemas.microsoft.com/office/powerpoint/2010/main" val="1143793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323528" y="270587"/>
            <a:ext cx="8453286" cy="1323439"/>
          </a:xfrm>
          <a:prstGeom prst="rect">
            <a:avLst/>
          </a:prstGeom>
          <a:noFill/>
        </p:spPr>
        <p:txBody>
          <a:bodyPr wrap="square" rtlCol="0">
            <a:spAutoFit/>
          </a:bodyPr>
          <a:lstStyle/>
          <a:p>
            <a:pPr algn="ctr"/>
            <a:r>
              <a:rPr lang="ja-JP" altLang="en-US" sz="4000" dirty="0">
                <a:solidFill>
                  <a:schemeClr val="bg1"/>
                </a:solidFill>
              </a:rPr>
              <a:t>入学してみて初めて気付いた</a:t>
            </a:r>
            <a:endParaRPr lang="en-US" altLang="ja-JP" sz="4000" dirty="0">
              <a:solidFill>
                <a:schemeClr val="bg1"/>
              </a:solidFill>
            </a:endParaRPr>
          </a:p>
          <a:p>
            <a:pPr algn="ctr"/>
            <a:r>
              <a:rPr lang="ja-JP" altLang="en-US" sz="4000" dirty="0">
                <a:solidFill>
                  <a:schemeClr val="bg1"/>
                </a:solidFill>
              </a:rPr>
              <a:t>キャリアパス以前の根源的な問題</a:t>
            </a:r>
            <a:endParaRPr lang="en-US" altLang="ja-JP" sz="4000" dirty="0">
              <a:solidFill>
                <a:schemeClr val="bg1"/>
              </a:solidFill>
            </a:endParaRPr>
          </a:p>
        </p:txBody>
      </p:sp>
      <p:sp>
        <p:nvSpPr>
          <p:cNvPr id="4" name="テキスト ボックス 3"/>
          <p:cNvSpPr txBox="1"/>
          <p:nvPr/>
        </p:nvSpPr>
        <p:spPr>
          <a:xfrm>
            <a:off x="323528" y="6093296"/>
            <a:ext cx="8568952" cy="646331"/>
          </a:xfrm>
          <a:prstGeom prst="rect">
            <a:avLst/>
          </a:prstGeom>
          <a:noFill/>
        </p:spPr>
        <p:txBody>
          <a:bodyPr wrap="square" rtlCol="0">
            <a:spAutoFit/>
          </a:bodyPr>
          <a:lstStyle/>
          <a:p>
            <a:pPr algn="ctr"/>
            <a:r>
              <a:rPr lang="ja-JP" altLang="en-US" sz="3600" dirty="0">
                <a:solidFill>
                  <a:schemeClr val="bg1"/>
                </a:solidFill>
              </a:rPr>
              <a:t>ここは大学じゃない，職業訓練校だ</a:t>
            </a:r>
            <a:endParaRPr lang="en-GB" sz="3600" dirty="0"/>
          </a:p>
        </p:txBody>
      </p:sp>
      <p:pic>
        <p:nvPicPr>
          <p:cNvPr id="3" name="図 2" descr="椅子に座っている人たち&#10;&#10;AI 生成コンテンツは誤りを含む可能性があります。">
            <a:extLst>
              <a:ext uri="{FF2B5EF4-FFF2-40B4-BE49-F238E27FC236}">
                <a16:creationId xmlns:a16="http://schemas.microsoft.com/office/drawing/2014/main" id="{6214A16F-A531-6D95-F1FE-9032595675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6121" y="1766706"/>
            <a:ext cx="6488099" cy="4104456"/>
          </a:xfrm>
          <a:prstGeom prst="rect">
            <a:avLst/>
          </a:prstGeom>
        </p:spPr>
      </p:pic>
    </p:spTree>
    <p:extLst>
      <p:ext uri="{BB962C8B-B14F-4D97-AF65-F5344CB8AC3E}">
        <p14:creationId xmlns:p14="http://schemas.microsoft.com/office/powerpoint/2010/main" val="1521006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642194"/>
          </a:xfrm>
        </p:spPr>
        <p:txBody>
          <a:bodyPr/>
          <a:lstStyle/>
          <a:p>
            <a:r>
              <a:rPr lang="ja-JP" altLang="en-US" dirty="0"/>
              <a:t>キャリアパスなんてものはない！</a:t>
            </a:r>
            <a:br>
              <a:rPr lang="en-US" altLang="ja-JP" dirty="0"/>
            </a:br>
            <a:r>
              <a:rPr lang="ja-JP" altLang="en-US" dirty="0"/>
              <a:t>錯覚できる人間を目指して</a:t>
            </a:r>
            <a:endParaRPr kumimoji="1" lang="ja-JP" altLang="en-US" dirty="0"/>
          </a:p>
        </p:txBody>
      </p:sp>
      <p:sp>
        <p:nvSpPr>
          <p:cNvPr id="3" name="コンテンツ プレースホルダー 2"/>
          <p:cNvSpPr>
            <a:spLocks noGrp="1"/>
          </p:cNvSpPr>
          <p:nvPr>
            <p:ph idx="1"/>
          </p:nvPr>
        </p:nvSpPr>
        <p:spPr>
          <a:xfrm>
            <a:off x="457200" y="2492896"/>
            <a:ext cx="8229600" cy="3168351"/>
          </a:xfrm>
        </p:spPr>
        <p:txBody>
          <a:bodyPr/>
          <a:lstStyle/>
          <a:p>
            <a:r>
              <a:rPr kumimoji="1" lang="ja-JP" altLang="en-US" sz="4000" dirty="0"/>
              <a:t>「やりがい」を求めてはならない！</a:t>
            </a:r>
            <a:endParaRPr kumimoji="1" lang="en-US" altLang="ja-JP" sz="4000" dirty="0"/>
          </a:p>
          <a:p>
            <a:r>
              <a:rPr lang="ja-JP" altLang="en-US" sz="4000" dirty="0"/>
              <a:t>名医原理主義教団の只中で</a:t>
            </a:r>
            <a:endParaRPr lang="en-US" altLang="ja-JP" sz="4000" dirty="0"/>
          </a:p>
          <a:p>
            <a:r>
              <a:rPr lang="ja-JP" altLang="en-US" sz="4000" dirty="0">
                <a:solidFill>
                  <a:srgbClr val="FFFF00"/>
                </a:solidFill>
              </a:rPr>
              <a:t>患者からの</a:t>
            </a:r>
            <a:r>
              <a:rPr lang="ja-JP" altLang="en-US" sz="4000" strike="sngStrike" dirty="0"/>
              <a:t>ハラスメント</a:t>
            </a:r>
            <a:r>
              <a:rPr lang="ja-JP" altLang="en-US" sz="4000" dirty="0">
                <a:solidFill>
                  <a:srgbClr val="FFFF00"/>
                </a:solidFill>
              </a:rPr>
              <a:t>攻撃</a:t>
            </a:r>
            <a:endParaRPr lang="en-US" altLang="ja-JP" sz="4000" dirty="0">
              <a:solidFill>
                <a:srgbClr val="FFFF00"/>
              </a:solidFill>
            </a:endParaRPr>
          </a:p>
          <a:p>
            <a:r>
              <a:rPr lang="ja-JP" altLang="en-US" sz="4000" dirty="0"/>
              <a:t>錯覚できる人間を目指して</a:t>
            </a:r>
            <a:endParaRPr lang="en-US" altLang="ja-JP" sz="4000" dirty="0"/>
          </a:p>
        </p:txBody>
      </p:sp>
    </p:spTree>
    <p:extLst>
      <p:ext uri="{BB962C8B-B14F-4D97-AF65-F5344CB8AC3E}">
        <p14:creationId xmlns:p14="http://schemas.microsoft.com/office/powerpoint/2010/main" val="1393683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51520" y="404813"/>
            <a:ext cx="8784976" cy="1368003"/>
          </a:xfrm>
        </p:spPr>
        <p:txBody>
          <a:bodyPr rtlCol="0">
            <a:normAutofit/>
          </a:bodyPr>
          <a:lstStyle/>
          <a:p>
            <a:pPr eaLnBrk="1" fontAlgn="auto" hangingPunct="1">
              <a:spcAft>
                <a:spcPts val="0"/>
              </a:spcAft>
              <a:defRPr/>
            </a:pPr>
            <a:r>
              <a:rPr lang="ja-JP" altLang="en-US" sz="4800" dirty="0">
                <a:solidFill>
                  <a:srgbClr val="FFFF00"/>
                </a:solidFill>
              </a:rPr>
              <a:t>先生はいいですね，</a:t>
            </a:r>
            <a:r>
              <a:rPr lang="ja-JP" altLang="en-US" sz="4800" strike="sngStrike" dirty="0">
                <a:solidFill>
                  <a:srgbClr val="FFFF00"/>
                </a:solidFill>
              </a:rPr>
              <a:t>若くて</a:t>
            </a:r>
            <a:r>
              <a:rPr lang="ja-JP" altLang="en-US" sz="4800" dirty="0">
                <a:solidFill>
                  <a:srgbClr val="FFFF00"/>
                </a:solidFill>
              </a:rPr>
              <a:t>健康で</a:t>
            </a:r>
          </a:p>
        </p:txBody>
      </p:sp>
      <p:sp>
        <p:nvSpPr>
          <p:cNvPr id="4" name="Rectangle 3"/>
          <p:cNvSpPr txBox="1">
            <a:spLocks noChangeArrowheads="1"/>
          </p:cNvSpPr>
          <p:nvPr/>
        </p:nvSpPr>
        <p:spPr bwMode="auto">
          <a:xfrm>
            <a:off x="457200" y="4941888"/>
            <a:ext cx="7991475"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algn="ctr" eaLnBrk="1" hangingPunct="1">
              <a:buFont typeface="Arial" panose="020B0604020202020204" pitchFamily="34" charset="0"/>
              <a:buNone/>
            </a:pPr>
            <a:endParaRPr lang="ja-JP" altLang="en-US" sz="3600"/>
          </a:p>
        </p:txBody>
      </p:sp>
      <p:sp>
        <p:nvSpPr>
          <p:cNvPr id="5" name="Rectangle 3"/>
          <p:cNvSpPr txBox="1">
            <a:spLocks noChangeArrowheads="1"/>
          </p:cNvSpPr>
          <p:nvPr/>
        </p:nvSpPr>
        <p:spPr bwMode="auto">
          <a:xfrm>
            <a:off x="539750" y="3641649"/>
            <a:ext cx="7991475"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algn="ctr" eaLnBrk="1" hangingPunct="1">
              <a:buFont typeface="Arial" panose="020B0604020202020204" pitchFamily="34" charset="0"/>
              <a:buNone/>
            </a:pPr>
            <a:r>
              <a:rPr lang="ja-JP" altLang="en-US" sz="3600" dirty="0"/>
              <a:t>同情：ああはなりたくない</a:t>
            </a:r>
            <a:endParaRPr lang="en-US" altLang="ja-JP" sz="3600" dirty="0"/>
          </a:p>
          <a:p>
            <a:pPr algn="ctr" eaLnBrk="1" hangingPunct="1">
              <a:buFont typeface="Arial" panose="020B0604020202020204" pitchFamily="34" charset="0"/>
              <a:buNone/>
            </a:pPr>
            <a:r>
              <a:rPr lang="ja-JP" altLang="en-US" sz="3600" dirty="0"/>
              <a:t>共感：自分だったらどうするか？</a:t>
            </a:r>
          </a:p>
        </p:txBody>
      </p:sp>
      <p:sp>
        <p:nvSpPr>
          <p:cNvPr id="6" name="テキスト ボックス 5"/>
          <p:cNvSpPr txBox="1">
            <a:spLocks noChangeArrowheads="1"/>
          </p:cNvSpPr>
          <p:nvPr/>
        </p:nvSpPr>
        <p:spPr bwMode="auto">
          <a:xfrm>
            <a:off x="323019" y="5118024"/>
            <a:ext cx="8424935"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4400" dirty="0"/>
              <a:t>43</a:t>
            </a:r>
            <a:r>
              <a:rPr lang="ja-JP" altLang="en-US" sz="4400" dirty="0"/>
              <a:t>年間耐えてきた私</a:t>
            </a:r>
            <a:endParaRPr lang="en-US" altLang="ja-JP" sz="4400" dirty="0"/>
          </a:p>
          <a:p>
            <a:pPr algn="ctr" eaLnBrk="1" hangingPunct="1">
              <a:spcBef>
                <a:spcPct val="0"/>
              </a:spcBef>
              <a:buFontTx/>
              <a:buNone/>
            </a:pPr>
            <a:r>
              <a:rPr lang="ja-JP" altLang="en-US" sz="4400" dirty="0"/>
              <a:t>同じ「視線」があなたを待っている</a:t>
            </a:r>
            <a:endParaRPr lang="en-US" altLang="ja-JP" sz="4400" dirty="0"/>
          </a:p>
        </p:txBody>
      </p:sp>
      <p:sp>
        <p:nvSpPr>
          <p:cNvPr id="2" name="テキスト ボックス 1"/>
          <p:cNvSpPr txBox="1"/>
          <p:nvPr/>
        </p:nvSpPr>
        <p:spPr>
          <a:xfrm>
            <a:off x="642391" y="1941050"/>
            <a:ext cx="7621091" cy="1323439"/>
          </a:xfrm>
          <a:prstGeom prst="rect">
            <a:avLst/>
          </a:prstGeom>
          <a:noFill/>
        </p:spPr>
        <p:txBody>
          <a:bodyPr wrap="square" rtlCol="0">
            <a:spAutoFit/>
          </a:bodyPr>
          <a:lstStyle/>
          <a:p>
            <a:pPr algn="ctr" eaLnBrk="1" hangingPunct="1"/>
            <a:r>
              <a:rPr lang="ja-JP" altLang="en-US" sz="4000" dirty="0">
                <a:solidFill>
                  <a:schemeClr val="bg1"/>
                </a:solidFill>
              </a:rPr>
              <a:t>（あなたは私に同情するばかりで、共感することができない）</a:t>
            </a:r>
            <a:endParaRPr lang="en-US" altLang="ja-JP" sz="4000" dirty="0">
              <a:solidFill>
                <a:schemeClr val="bg1"/>
              </a:solidFill>
            </a:endParaRPr>
          </a:p>
        </p:txBody>
      </p:sp>
    </p:spTree>
    <p:extLst>
      <p:ext uri="{BB962C8B-B14F-4D97-AF65-F5344CB8AC3E}">
        <p14:creationId xmlns:p14="http://schemas.microsoft.com/office/powerpoint/2010/main" val="2985332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51521" y="260350"/>
            <a:ext cx="8625550" cy="1570038"/>
          </a:xfrm>
        </p:spPr>
        <p:txBody>
          <a:bodyPr/>
          <a:lstStyle/>
          <a:p>
            <a:pPr eaLnBrk="1" hangingPunct="1"/>
            <a:r>
              <a:rPr lang="ja-JP" altLang="en-US" dirty="0"/>
              <a:t>患者から医師への攻撃の発生機序</a:t>
            </a:r>
            <a:br>
              <a:rPr lang="en-US" altLang="ja-JP" dirty="0"/>
            </a:br>
            <a:r>
              <a:rPr lang="ja-JP" altLang="en-US" sz="3600" dirty="0" err="1"/>
              <a:t>ー</a:t>
            </a:r>
            <a:r>
              <a:rPr lang="ja-JP" altLang="en-US" sz="3600" dirty="0"/>
              <a:t>不可視・非言語</a:t>
            </a:r>
            <a:r>
              <a:rPr lang="ja-JP" altLang="en-US" sz="3600" dirty="0" err="1"/>
              <a:t>ー</a:t>
            </a:r>
            <a:endParaRPr lang="ja-JP" altLang="en-US" sz="3600" dirty="0"/>
          </a:p>
        </p:txBody>
      </p:sp>
      <p:sp>
        <p:nvSpPr>
          <p:cNvPr id="15363" name="Rectangle 3"/>
          <p:cNvSpPr>
            <a:spLocks noGrp="1" noChangeArrowheads="1"/>
          </p:cNvSpPr>
          <p:nvPr>
            <p:ph type="body" idx="1"/>
          </p:nvPr>
        </p:nvSpPr>
        <p:spPr>
          <a:xfrm>
            <a:off x="457200" y="2060848"/>
            <a:ext cx="8229600" cy="4132262"/>
          </a:xfrm>
        </p:spPr>
        <p:txBody>
          <a:bodyPr/>
          <a:lstStyle/>
          <a:p>
            <a:pPr eaLnBrk="1" hangingPunct="1"/>
            <a:r>
              <a:rPr lang="ja-JP" altLang="en-US" sz="3600" dirty="0"/>
              <a:t>あなたは若くて健康でいいですね</a:t>
            </a:r>
          </a:p>
          <a:p>
            <a:pPr eaLnBrk="1" hangingPunct="1"/>
            <a:r>
              <a:rPr lang="ja-JP" altLang="en-US" sz="3600" dirty="0"/>
              <a:t>病気になった人間は駄目なのですか？</a:t>
            </a:r>
          </a:p>
          <a:p>
            <a:pPr eaLnBrk="1" hangingPunct="1"/>
            <a:r>
              <a:rPr lang="ja-JP" altLang="en-US" sz="3600" dirty="0"/>
              <a:t>私を元の体に戻して下さい</a:t>
            </a:r>
          </a:p>
          <a:p>
            <a:pPr eaLnBrk="1" hangingPunct="1"/>
            <a:r>
              <a:rPr lang="ja-JP" altLang="en-US" sz="3600" dirty="0"/>
              <a:t>それがあなたの仕事でしょう</a:t>
            </a:r>
          </a:p>
          <a:p>
            <a:pPr eaLnBrk="1" hangingPunct="1"/>
            <a:r>
              <a:rPr lang="ja-JP" altLang="en-US" sz="3600" dirty="0"/>
              <a:t>その約束が果たせなければ</a:t>
            </a:r>
          </a:p>
          <a:p>
            <a:pPr eaLnBrk="1" hangingPunct="1"/>
            <a:r>
              <a:rPr lang="ja-JP" altLang="en-US" sz="3600" dirty="0"/>
              <a:t>私はあなたを認めません</a:t>
            </a:r>
          </a:p>
        </p:txBody>
      </p:sp>
      <p:pic>
        <p:nvPicPr>
          <p:cNvPr id="4" name="図 3" descr="人形, 挿絵 が含まれている画像&#10;&#10;AI 生成コンテンツは誤りを含む可能性があります。">
            <a:extLst>
              <a:ext uri="{FF2B5EF4-FFF2-40B4-BE49-F238E27FC236}">
                <a16:creationId xmlns:a16="http://schemas.microsoft.com/office/drawing/2014/main" id="{F36B3B15-2650-82CC-0906-F0B3AB6446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0232" y="4554960"/>
            <a:ext cx="2334503" cy="2042690"/>
          </a:xfrm>
          <a:prstGeom prst="rect">
            <a:avLst/>
          </a:prstGeom>
        </p:spPr>
      </p:pic>
    </p:spTree>
    <p:extLst>
      <p:ext uri="{BB962C8B-B14F-4D97-AF65-F5344CB8AC3E}">
        <p14:creationId xmlns:p14="http://schemas.microsoft.com/office/powerpoint/2010/main" val="2070150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293688" y="328613"/>
            <a:ext cx="8496300" cy="1371600"/>
          </a:xfrm>
        </p:spPr>
        <p:txBody>
          <a:bodyPr/>
          <a:lstStyle/>
          <a:p>
            <a:pPr eaLnBrk="1" hangingPunct="1"/>
            <a:r>
              <a:rPr lang="ja-JP" altLang="en-US"/>
              <a:t>なぜ患者は医師を攻撃するのか？</a:t>
            </a:r>
          </a:p>
        </p:txBody>
      </p:sp>
      <p:pic>
        <p:nvPicPr>
          <p:cNvPr id="17411" name="Picture 4" descr="C:\Documents and Settings\Administrator\デスクトップ\ladies.jp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7313" y="1700213"/>
            <a:ext cx="3829050" cy="458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6758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95288" y="304800"/>
            <a:ext cx="8367712" cy="990600"/>
          </a:xfrm>
        </p:spPr>
        <p:txBody>
          <a:bodyPr/>
          <a:lstStyle/>
          <a:p>
            <a:pPr eaLnBrk="1" hangingPunct="1"/>
            <a:r>
              <a:rPr kumimoji="0" lang="ja-JP" altLang="en-US" dirty="0"/>
              <a:t>同じ所に立っているのに</a:t>
            </a:r>
            <a:r>
              <a:rPr kumimoji="0" lang="ja-JP" altLang="en-US" dirty="0">
                <a:solidFill>
                  <a:srgbClr val="FFFF00"/>
                </a:solidFill>
              </a:rPr>
              <a:t>共感</a:t>
            </a:r>
            <a:r>
              <a:rPr kumimoji="0" lang="ja-JP" altLang="en-US" dirty="0"/>
              <a:t>欠如</a:t>
            </a:r>
          </a:p>
        </p:txBody>
      </p:sp>
      <p:sp>
        <p:nvSpPr>
          <p:cNvPr id="19459" name="Rectangle 3"/>
          <p:cNvSpPr>
            <a:spLocks noGrp="1" noChangeArrowheads="1"/>
          </p:cNvSpPr>
          <p:nvPr>
            <p:ph type="body" sz="half" idx="1"/>
          </p:nvPr>
        </p:nvSpPr>
        <p:spPr>
          <a:xfrm>
            <a:off x="914400" y="4114800"/>
            <a:ext cx="3962400" cy="2362200"/>
          </a:xfrm>
        </p:spPr>
        <p:txBody>
          <a:bodyPr/>
          <a:lstStyle/>
          <a:p>
            <a:pPr eaLnBrk="1" hangingPunct="1"/>
            <a:r>
              <a:rPr lang="ja-JP" altLang="en-US" sz="3200"/>
              <a:t>医療者側から</a:t>
            </a:r>
          </a:p>
          <a:p>
            <a:pPr lvl="1" eaLnBrk="1" hangingPunct="1"/>
            <a:r>
              <a:rPr lang="en-US" altLang="ja-JP" sz="3200"/>
              <a:t>Monster Patient</a:t>
            </a:r>
          </a:p>
          <a:p>
            <a:pPr lvl="1" eaLnBrk="1" hangingPunct="1"/>
            <a:r>
              <a:rPr lang="ja-JP" altLang="en-US" sz="3200"/>
              <a:t>刑事裁判</a:t>
            </a:r>
          </a:p>
          <a:p>
            <a:pPr lvl="1" eaLnBrk="1" hangingPunct="1"/>
            <a:r>
              <a:rPr lang="ja-JP" altLang="en-US" sz="3200"/>
              <a:t>コンビニ受診</a:t>
            </a:r>
          </a:p>
          <a:p>
            <a:pPr eaLnBrk="1" hangingPunct="1"/>
            <a:endParaRPr lang="en-US" altLang="ja-JP" sz="3200"/>
          </a:p>
        </p:txBody>
      </p:sp>
      <p:sp>
        <p:nvSpPr>
          <p:cNvPr id="19460" name="Rectangle 4"/>
          <p:cNvSpPr>
            <a:spLocks noGrp="1" noChangeArrowheads="1"/>
          </p:cNvSpPr>
          <p:nvPr>
            <p:ph type="body" sz="half" idx="2"/>
          </p:nvPr>
        </p:nvSpPr>
        <p:spPr>
          <a:xfrm>
            <a:off x="5102225" y="4114800"/>
            <a:ext cx="3660775" cy="2514600"/>
          </a:xfrm>
        </p:spPr>
        <p:txBody>
          <a:bodyPr/>
          <a:lstStyle/>
          <a:p>
            <a:pPr eaLnBrk="1" hangingPunct="1"/>
            <a:r>
              <a:rPr lang="ja-JP" altLang="en-US" sz="3200"/>
              <a:t>患者側から</a:t>
            </a:r>
          </a:p>
          <a:p>
            <a:pPr lvl="1" eaLnBrk="1" hangingPunct="1"/>
            <a:r>
              <a:rPr lang="ja-JP" altLang="en-US" sz="3200"/>
              <a:t>ドクハラ</a:t>
            </a:r>
          </a:p>
          <a:p>
            <a:pPr lvl="1" eaLnBrk="1" hangingPunct="1"/>
            <a:r>
              <a:rPr lang="ja-JP" altLang="en-US" sz="3200"/>
              <a:t>医療過誤</a:t>
            </a:r>
          </a:p>
          <a:p>
            <a:pPr lvl="1" eaLnBrk="1" hangingPunct="1"/>
            <a:r>
              <a:rPr lang="ja-JP" altLang="en-US" sz="3200"/>
              <a:t>たらい回し</a:t>
            </a:r>
          </a:p>
          <a:p>
            <a:pPr eaLnBrk="1" hangingPunct="1"/>
            <a:endParaRPr lang="en-US" altLang="ja-JP" sz="3200"/>
          </a:p>
        </p:txBody>
      </p:sp>
      <p:pic>
        <p:nvPicPr>
          <p:cNvPr id="19461" name="Picture 5" descr="C:\Documents and Settings\Administrator\デスクトップ\ladies.jp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29000" y="1371600"/>
            <a:ext cx="2162175"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41151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0" name="Group 2"/>
          <p:cNvGrpSpPr>
            <a:grpSpLocks/>
          </p:cNvGrpSpPr>
          <p:nvPr/>
        </p:nvGrpSpPr>
        <p:grpSpPr bwMode="auto">
          <a:xfrm>
            <a:off x="1403350" y="2736850"/>
            <a:ext cx="2166938" cy="3200400"/>
            <a:chOff x="1152" y="1536"/>
            <a:chExt cx="1365" cy="2016"/>
          </a:xfrm>
        </p:grpSpPr>
        <p:sp>
          <p:nvSpPr>
            <p:cNvPr id="22541" name="Rectangle 3"/>
            <p:cNvSpPr>
              <a:spLocks noChangeArrowheads="1"/>
            </p:cNvSpPr>
            <p:nvPr/>
          </p:nvSpPr>
          <p:spPr bwMode="auto">
            <a:xfrm>
              <a:off x="1152" y="1536"/>
              <a:ext cx="1365" cy="1008"/>
            </a:xfrm>
            <a:prstGeom prst="rect">
              <a:avLst/>
            </a:prstGeom>
            <a:solidFill>
              <a:schemeClr val="tx1"/>
            </a:solidFill>
            <a:ln w="12700">
              <a:solidFill>
                <a:schemeClr val="tx1"/>
              </a:solidFill>
              <a:miter lim="800000"/>
              <a:headEnd/>
              <a:tailEnd/>
            </a:ln>
          </p:spPr>
          <p:txBody>
            <a:bodyPr wrap="none" anchor="ct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ja-JP" altLang="en-US" sz="1800">
                <a:solidFill>
                  <a:schemeClr val="tx1"/>
                </a:solidFill>
                <a:latin typeface="Arial" panose="020B0604020202020204" pitchFamily="34" charset="0"/>
              </a:endParaRPr>
            </a:p>
          </p:txBody>
        </p:sp>
        <p:sp>
          <p:nvSpPr>
            <p:cNvPr id="22542" name="Rectangle 4"/>
            <p:cNvSpPr>
              <a:spLocks noChangeArrowheads="1"/>
            </p:cNvSpPr>
            <p:nvPr/>
          </p:nvSpPr>
          <p:spPr bwMode="auto">
            <a:xfrm>
              <a:off x="1152" y="2544"/>
              <a:ext cx="1365" cy="1008"/>
            </a:xfrm>
            <a:prstGeom prst="rect">
              <a:avLst/>
            </a:prstGeom>
            <a:solidFill>
              <a:schemeClr val="bg1"/>
            </a:solidFill>
            <a:ln w="12700">
              <a:solidFill>
                <a:schemeClr val="tx1"/>
              </a:solidFill>
              <a:miter lim="800000"/>
              <a:headEnd/>
              <a:tailEnd/>
            </a:ln>
          </p:spPr>
          <p:txBody>
            <a:bodyPr wrap="none" anchor="ct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ja-JP" altLang="en-US" sz="1800">
                <a:solidFill>
                  <a:schemeClr val="tx1"/>
                </a:solidFill>
                <a:latin typeface="Arial" panose="020B0604020202020204" pitchFamily="34" charset="0"/>
              </a:endParaRPr>
            </a:p>
          </p:txBody>
        </p:sp>
      </p:grpSp>
      <p:sp>
        <p:nvSpPr>
          <p:cNvPr id="22531" name="Rectangle 5"/>
          <p:cNvSpPr>
            <a:spLocks noChangeArrowheads="1"/>
          </p:cNvSpPr>
          <p:nvPr/>
        </p:nvSpPr>
        <p:spPr bwMode="auto">
          <a:xfrm>
            <a:off x="5257800" y="2759075"/>
            <a:ext cx="2327275" cy="3225800"/>
          </a:xfrm>
          <a:prstGeom prst="rect">
            <a:avLst/>
          </a:prstGeom>
          <a:gradFill rotWithShape="0">
            <a:gsLst>
              <a:gs pos="0">
                <a:schemeClr val="tx1"/>
              </a:gs>
              <a:gs pos="100000">
                <a:schemeClr val="bg1"/>
              </a:gs>
            </a:gsLst>
            <a:lin ang="5400000" scaled="1"/>
          </a:gradFill>
          <a:ln w="12700">
            <a:solidFill>
              <a:schemeClr val="tx1"/>
            </a:solidFill>
            <a:miter lim="800000"/>
            <a:headEnd/>
            <a:tailEnd/>
          </a:ln>
        </p:spPr>
        <p:txBody>
          <a:bodyPr wrap="none" anchor="ct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ja-JP" altLang="en-US" sz="1800">
              <a:solidFill>
                <a:schemeClr val="tx1"/>
              </a:solidFill>
              <a:latin typeface="Arial" panose="020B0604020202020204" pitchFamily="34" charset="0"/>
            </a:endParaRPr>
          </a:p>
        </p:txBody>
      </p:sp>
      <p:sp>
        <p:nvSpPr>
          <p:cNvPr id="22532" name="Rectangle 6"/>
          <p:cNvSpPr>
            <a:spLocks noGrp="1" noChangeArrowheads="1"/>
          </p:cNvSpPr>
          <p:nvPr>
            <p:ph type="title" idx="4294967295"/>
          </p:nvPr>
        </p:nvSpPr>
        <p:spPr>
          <a:xfrm>
            <a:off x="685800" y="381000"/>
            <a:ext cx="7702550" cy="1247775"/>
          </a:xfrm>
        </p:spPr>
        <p:txBody>
          <a:bodyPr/>
          <a:lstStyle/>
          <a:p>
            <a:pPr eaLnBrk="1" hangingPunct="1"/>
            <a:r>
              <a:rPr lang="ja-JP" altLang="en-US" sz="4000"/>
              <a:t>同情と共感の鑑別診断</a:t>
            </a:r>
            <a:br>
              <a:rPr lang="en-US" altLang="ja-JP" sz="4000"/>
            </a:br>
            <a:r>
              <a:rPr lang="ja-JP" altLang="en-US" sz="4000"/>
              <a:t>ー</a:t>
            </a:r>
            <a:r>
              <a:rPr lang="ja-JP" altLang="en-US" sz="3600"/>
              <a:t>「武装解除」の基本コンセプトー</a:t>
            </a:r>
          </a:p>
        </p:txBody>
      </p:sp>
      <p:sp>
        <p:nvSpPr>
          <p:cNvPr id="22533" name="Text Box 7"/>
          <p:cNvSpPr txBox="1">
            <a:spLocks noChangeArrowheads="1"/>
          </p:cNvSpPr>
          <p:nvPr/>
        </p:nvSpPr>
        <p:spPr bwMode="auto">
          <a:xfrm>
            <a:off x="4273550" y="6264275"/>
            <a:ext cx="44640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2400">
                <a:latin typeface="Times New Roman" panose="02020603050405020304" pitchFamily="18" charset="0"/>
              </a:rPr>
              <a:t>共感＝病者と健常者のつながり</a:t>
            </a:r>
          </a:p>
        </p:txBody>
      </p:sp>
      <p:sp>
        <p:nvSpPr>
          <p:cNvPr id="22534" name="Text Box 8"/>
          <p:cNvSpPr txBox="1">
            <a:spLocks noChangeArrowheads="1"/>
          </p:cNvSpPr>
          <p:nvPr/>
        </p:nvSpPr>
        <p:spPr bwMode="auto">
          <a:xfrm>
            <a:off x="827088" y="1773238"/>
            <a:ext cx="37782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600">
                <a:latin typeface="Times New Roman" panose="02020603050405020304" pitchFamily="18" charset="0"/>
              </a:rPr>
              <a:t>従来型解釈モデル</a:t>
            </a:r>
          </a:p>
        </p:txBody>
      </p:sp>
      <p:sp>
        <p:nvSpPr>
          <p:cNvPr id="22535" name="Text Box 9"/>
          <p:cNvSpPr txBox="1">
            <a:spLocks noChangeArrowheads="1"/>
          </p:cNvSpPr>
          <p:nvPr/>
        </p:nvSpPr>
        <p:spPr bwMode="auto">
          <a:xfrm>
            <a:off x="2133600" y="3216275"/>
            <a:ext cx="6921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4000">
                <a:latin typeface="Times New Roman" panose="02020603050405020304" pitchFamily="18" charset="0"/>
              </a:rPr>
              <a:t>病</a:t>
            </a:r>
          </a:p>
        </p:txBody>
      </p:sp>
      <p:sp>
        <p:nvSpPr>
          <p:cNvPr id="22536" name="Text Box 10"/>
          <p:cNvSpPr txBox="1">
            <a:spLocks noChangeArrowheads="1"/>
          </p:cNvSpPr>
          <p:nvPr/>
        </p:nvSpPr>
        <p:spPr bwMode="auto">
          <a:xfrm>
            <a:off x="2133600" y="4816475"/>
            <a:ext cx="6921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4000">
                <a:solidFill>
                  <a:schemeClr val="tx1"/>
                </a:solidFill>
                <a:latin typeface="Times New Roman" panose="02020603050405020304" pitchFamily="18" charset="0"/>
              </a:rPr>
              <a:t>健</a:t>
            </a:r>
          </a:p>
        </p:txBody>
      </p:sp>
      <p:sp>
        <p:nvSpPr>
          <p:cNvPr id="22537" name="Text Box 11"/>
          <p:cNvSpPr txBox="1">
            <a:spLocks noChangeArrowheads="1"/>
          </p:cNvSpPr>
          <p:nvPr/>
        </p:nvSpPr>
        <p:spPr bwMode="auto">
          <a:xfrm>
            <a:off x="6084888" y="2847975"/>
            <a:ext cx="6921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4000">
                <a:latin typeface="Times New Roman" panose="02020603050405020304" pitchFamily="18" charset="0"/>
              </a:rPr>
              <a:t>病</a:t>
            </a:r>
          </a:p>
        </p:txBody>
      </p:sp>
      <p:sp>
        <p:nvSpPr>
          <p:cNvPr id="22538" name="Text Box 12"/>
          <p:cNvSpPr txBox="1">
            <a:spLocks noChangeArrowheads="1"/>
          </p:cNvSpPr>
          <p:nvPr/>
        </p:nvSpPr>
        <p:spPr bwMode="auto">
          <a:xfrm>
            <a:off x="6011863" y="5080000"/>
            <a:ext cx="6921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4000">
                <a:solidFill>
                  <a:schemeClr val="tx1"/>
                </a:solidFill>
                <a:latin typeface="Times New Roman" panose="02020603050405020304" pitchFamily="18" charset="0"/>
              </a:rPr>
              <a:t>健</a:t>
            </a:r>
          </a:p>
        </p:txBody>
      </p:sp>
      <p:sp>
        <p:nvSpPr>
          <p:cNvPr id="22539" name="Text Box 13"/>
          <p:cNvSpPr txBox="1">
            <a:spLocks noChangeArrowheads="1"/>
          </p:cNvSpPr>
          <p:nvPr/>
        </p:nvSpPr>
        <p:spPr bwMode="auto">
          <a:xfrm>
            <a:off x="381000" y="6264275"/>
            <a:ext cx="3892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2400">
                <a:latin typeface="Times New Roman" panose="02020603050405020304" pitchFamily="18" charset="0"/>
              </a:rPr>
              <a:t>同情＝病者の否定</a:t>
            </a:r>
          </a:p>
        </p:txBody>
      </p:sp>
      <p:sp>
        <p:nvSpPr>
          <p:cNvPr id="22540" name="Text Box 14"/>
          <p:cNvSpPr txBox="1">
            <a:spLocks noChangeArrowheads="1"/>
          </p:cNvSpPr>
          <p:nvPr/>
        </p:nvSpPr>
        <p:spPr bwMode="auto">
          <a:xfrm>
            <a:off x="5105400" y="1768475"/>
            <a:ext cx="27495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600">
                <a:latin typeface="Times New Roman" panose="02020603050405020304" pitchFamily="18" charset="0"/>
              </a:rPr>
              <a:t>より“現実的”</a:t>
            </a:r>
          </a:p>
        </p:txBody>
      </p:sp>
    </p:spTree>
    <p:extLst>
      <p:ext uri="{BB962C8B-B14F-4D97-AF65-F5344CB8AC3E}">
        <p14:creationId xmlns:p14="http://schemas.microsoft.com/office/powerpoint/2010/main" val="12231136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3"/>
          <p:cNvSpPr>
            <a:spLocks noGrp="1"/>
          </p:cNvSpPr>
          <p:nvPr>
            <p:ph type="ctrTitle"/>
          </p:nvPr>
        </p:nvSpPr>
        <p:spPr>
          <a:xfrm>
            <a:off x="615950" y="260350"/>
            <a:ext cx="7918450" cy="1440458"/>
          </a:xfrm>
        </p:spPr>
        <p:txBody>
          <a:bodyPr/>
          <a:lstStyle/>
          <a:p>
            <a:pPr eaLnBrk="1" hangingPunct="1"/>
            <a:r>
              <a:rPr lang="ja-JP" altLang="en-US" dirty="0"/>
              <a:t>病と死</a:t>
            </a:r>
            <a:br>
              <a:rPr lang="en-US" altLang="ja-JP" sz="4000" dirty="0"/>
            </a:br>
            <a:r>
              <a:rPr lang="ja-JP" altLang="en-US" sz="4000" dirty="0"/>
              <a:t>その「当事者意識」を「取り戻す」</a:t>
            </a:r>
          </a:p>
        </p:txBody>
      </p:sp>
      <p:sp>
        <p:nvSpPr>
          <p:cNvPr id="4099" name="サブタイトル 4"/>
          <p:cNvSpPr>
            <a:spLocks noGrp="1"/>
          </p:cNvSpPr>
          <p:nvPr>
            <p:ph type="subTitle" idx="1"/>
          </p:nvPr>
        </p:nvSpPr>
        <p:spPr>
          <a:xfrm>
            <a:off x="323529" y="4941888"/>
            <a:ext cx="8352928" cy="1752600"/>
          </a:xfrm>
        </p:spPr>
        <p:txBody>
          <a:bodyPr/>
          <a:lstStyle/>
          <a:p>
            <a:pPr algn="l" eaLnBrk="1" hangingPunct="1"/>
            <a:r>
              <a:rPr lang="ja-JP" altLang="en-US" sz="2800" dirty="0"/>
              <a:t>「北斗の拳」という作品の代名詞となっており、後年，他作品内のパロディとしてもこの台詞が用いられることが多く、</a:t>
            </a:r>
            <a:r>
              <a:rPr lang="en-US" altLang="ja-JP" sz="2800" dirty="0"/>
              <a:t>『</a:t>
            </a:r>
            <a:r>
              <a:rPr lang="ja-JP" altLang="en-US" sz="2800" dirty="0"/>
              <a:t>「北斗の拳」はよく知らないけど、この台詞なら知っている</a:t>
            </a:r>
            <a:r>
              <a:rPr lang="en-US" altLang="ja-JP" sz="2800" dirty="0"/>
              <a:t>』</a:t>
            </a:r>
            <a:r>
              <a:rPr lang="ja-JP" altLang="en-US" sz="2800" dirty="0"/>
              <a:t>という人も多い。</a:t>
            </a:r>
          </a:p>
        </p:txBody>
      </p:sp>
      <p:sp>
        <p:nvSpPr>
          <p:cNvPr id="2" name="テキスト ボックス 1"/>
          <p:cNvSpPr txBox="1">
            <a:spLocks noChangeArrowheads="1"/>
          </p:cNvSpPr>
          <p:nvPr/>
        </p:nvSpPr>
        <p:spPr bwMode="auto">
          <a:xfrm>
            <a:off x="179512" y="332656"/>
            <a:ext cx="8712968" cy="1384995"/>
          </a:xfrm>
          <a:prstGeom prst="rect">
            <a:avLst/>
          </a:prstGeom>
          <a:solidFill>
            <a:schemeClr val="tx2">
              <a:lumMod val="50000"/>
            </a:schemeClr>
          </a:solidFill>
          <a:ln>
            <a:noFill/>
          </a:ln>
        </p:spPr>
        <p:txBody>
          <a:bodyPr wrap="squar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6000" dirty="0"/>
              <a:t>「お前はもう死んでいる」</a:t>
            </a:r>
            <a:endParaRPr lang="en-US" altLang="ja-JP" sz="6000" dirty="0"/>
          </a:p>
          <a:p>
            <a:pPr algn="ctr" eaLnBrk="1" hangingPunct="1">
              <a:spcBef>
                <a:spcPct val="0"/>
              </a:spcBef>
              <a:buFontTx/>
              <a:buNone/>
            </a:pPr>
            <a:endParaRPr lang="en-US" altLang="ja-JP" sz="2400" dirty="0"/>
          </a:p>
        </p:txBody>
      </p:sp>
      <p:sp>
        <p:nvSpPr>
          <p:cNvPr id="3" name="テキスト ボックス 2"/>
          <p:cNvSpPr txBox="1">
            <a:spLocks noChangeArrowheads="1"/>
          </p:cNvSpPr>
          <p:nvPr/>
        </p:nvSpPr>
        <p:spPr bwMode="auto">
          <a:xfrm>
            <a:off x="3418211" y="1480344"/>
            <a:ext cx="50165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2800" dirty="0"/>
              <a:t>1983-88</a:t>
            </a:r>
            <a:r>
              <a:rPr lang="ja-JP" altLang="en-US" sz="2800" dirty="0"/>
              <a:t>　週刊少年ジャンプ連載</a:t>
            </a:r>
            <a:endParaRPr lang="en-US" altLang="ja-JP" sz="2800" dirty="0"/>
          </a:p>
          <a:p>
            <a:pPr eaLnBrk="1" hangingPunct="1">
              <a:spcBef>
                <a:spcPct val="0"/>
              </a:spcBef>
              <a:buFontTx/>
              <a:buNone/>
            </a:pPr>
            <a:r>
              <a:rPr lang="en-US" altLang="ja-JP" sz="2800" dirty="0"/>
              <a:t>1984-88</a:t>
            </a:r>
            <a:r>
              <a:rPr lang="ja-JP" altLang="en-US" sz="2800" dirty="0"/>
              <a:t>　フジテレビでアニメ化</a:t>
            </a:r>
          </a:p>
        </p:txBody>
      </p:sp>
    </p:spTree>
    <p:extLst>
      <p:ext uri="{BB962C8B-B14F-4D97-AF65-F5344CB8AC3E}">
        <p14:creationId xmlns:p14="http://schemas.microsoft.com/office/powerpoint/2010/main" val="878453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ja-JP" altLang="en-US" sz="6000"/>
              <a:t>不完全な死体</a:t>
            </a:r>
          </a:p>
        </p:txBody>
      </p:sp>
      <p:sp>
        <p:nvSpPr>
          <p:cNvPr id="24579" name="Text Box 3"/>
          <p:cNvSpPr txBox="1">
            <a:spLocks noChangeArrowheads="1"/>
          </p:cNvSpPr>
          <p:nvPr/>
        </p:nvSpPr>
        <p:spPr bwMode="auto">
          <a:xfrm>
            <a:off x="898525" y="2232025"/>
            <a:ext cx="73310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ja-JP" altLang="ja-JP" sz="1800">
              <a:solidFill>
                <a:schemeClr val="tx1"/>
              </a:solidFill>
              <a:latin typeface="Arial" panose="020B0604020202020204" pitchFamily="34" charset="0"/>
            </a:endParaRPr>
          </a:p>
        </p:txBody>
      </p:sp>
      <p:sp>
        <p:nvSpPr>
          <p:cNvPr id="24580" name="Text Box 4"/>
          <p:cNvSpPr txBox="1">
            <a:spLocks noChangeArrowheads="1"/>
          </p:cNvSpPr>
          <p:nvPr/>
        </p:nvSpPr>
        <p:spPr bwMode="auto">
          <a:xfrm>
            <a:off x="609600" y="1981200"/>
            <a:ext cx="8153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4000">
                <a:latin typeface="Arial" panose="020B0604020202020204" pitchFamily="34" charset="0"/>
              </a:rPr>
              <a:t>昭和十年十二月十日に</a:t>
            </a:r>
          </a:p>
          <a:p>
            <a:pPr eaLnBrk="1" hangingPunct="1">
              <a:spcBef>
                <a:spcPct val="0"/>
              </a:spcBef>
              <a:buFontTx/>
              <a:buNone/>
            </a:pPr>
            <a:r>
              <a:rPr lang="ja-JP" altLang="en-US" sz="4000">
                <a:latin typeface="Arial" panose="020B0604020202020204" pitchFamily="34" charset="0"/>
              </a:rPr>
              <a:t>ぼくは不完全な死体として生まれ</a:t>
            </a:r>
          </a:p>
          <a:p>
            <a:pPr eaLnBrk="1" hangingPunct="1">
              <a:spcBef>
                <a:spcPct val="0"/>
              </a:spcBef>
              <a:buFontTx/>
              <a:buNone/>
            </a:pPr>
            <a:r>
              <a:rPr lang="ja-JP" altLang="en-US" sz="4000">
                <a:latin typeface="Arial" panose="020B0604020202020204" pitchFamily="34" charset="0"/>
              </a:rPr>
              <a:t>何十年かかゝって</a:t>
            </a:r>
          </a:p>
          <a:p>
            <a:pPr eaLnBrk="1" hangingPunct="1">
              <a:spcBef>
                <a:spcPct val="0"/>
              </a:spcBef>
              <a:buFontTx/>
              <a:buNone/>
            </a:pPr>
            <a:r>
              <a:rPr lang="ja-JP" altLang="en-US" sz="4000">
                <a:latin typeface="Arial" panose="020B0604020202020204" pitchFamily="34" charset="0"/>
              </a:rPr>
              <a:t>完全な死体となるのである</a:t>
            </a:r>
          </a:p>
          <a:p>
            <a:pPr eaLnBrk="1" hangingPunct="1">
              <a:spcBef>
                <a:spcPct val="0"/>
              </a:spcBef>
              <a:buFontTx/>
              <a:buNone/>
            </a:pPr>
            <a:endParaRPr lang="ja-JP" altLang="en-US" sz="4000">
              <a:latin typeface="Arial" panose="020B0604020202020204" pitchFamily="34" charset="0"/>
            </a:endParaRPr>
          </a:p>
          <a:p>
            <a:pPr eaLnBrk="1" hangingPunct="1">
              <a:spcBef>
                <a:spcPct val="0"/>
              </a:spcBef>
              <a:buFontTx/>
              <a:buNone/>
            </a:pPr>
            <a:r>
              <a:rPr lang="ja-JP" altLang="en-US" sz="3600">
                <a:latin typeface="Arial" panose="020B0604020202020204" pitchFamily="34" charset="0"/>
              </a:rPr>
              <a:t>（「懐かしのわが家」　寺山修司</a:t>
            </a:r>
            <a:r>
              <a:rPr lang="en-US" altLang="ja-JP" sz="3600">
                <a:latin typeface="Arial" panose="020B0604020202020204" pitchFamily="34" charset="0"/>
              </a:rPr>
              <a:t>1935-83</a:t>
            </a:r>
            <a:r>
              <a:rPr lang="ja-JP" altLang="en-US" sz="3600">
                <a:latin typeface="Arial" panose="020B0604020202020204" pitchFamily="34" charset="0"/>
              </a:rPr>
              <a:t>）</a:t>
            </a:r>
          </a:p>
          <a:p>
            <a:pPr eaLnBrk="1" hangingPunct="1">
              <a:spcBef>
                <a:spcPct val="0"/>
              </a:spcBef>
              <a:buFontTx/>
              <a:buNone/>
            </a:pPr>
            <a:endParaRPr lang="ja-JP" altLang="en-US" sz="3600">
              <a:latin typeface="Arial" panose="020B0604020202020204" pitchFamily="34" charset="0"/>
            </a:endParaRPr>
          </a:p>
          <a:p>
            <a:pPr eaLnBrk="1" hangingPunct="1">
              <a:spcBef>
                <a:spcPct val="0"/>
              </a:spcBef>
              <a:buFontTx/>
              <a:buNone/>
            </a:pPr>
            <a:r>
              <a:rPr lang="ja-JP" altLang="en-US" sz="2400">
                <a:latin typeface="Arial" panose="020B0604020202020204" pitchFamily="34" charset="0"/>
              </a:rPr>
              <a:t>“死体”を忌み嫌う病気（癌，認知症）に置き換えてみましょう</a:t>
            </a:r>
          </a:p>
        </p:txBody>
      </p:sp>
    </p:spTree>
    <p:extLst>
      <p:ext uri="{BB962C8B-B14F-4D97-AF65-F5344CB8AC3E}">
        <p14:creationId xmlns:p14="http://schemas.microsoft.com/office/powerpoint/2010/main" val="38067894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2"/>
          <p:cNvGrpSpPr>
            <a:grpSpLocks/>
          </p:cNvGrpSpPr>
          <p:nvPr/>
        </p:nvGrpSpPr>
        <p:grpSpPr bwMode="auto">
          <a:xfrm>
            <a:off x="1403350" y="2492375"/>
            <a:ext cx="2166938" cy="3200400"/>
            <a:chOff x="1152" y="1536"/>
            <a:chExt cx="1365" cy="2016"/>
          </a:xfrm>
        </p:grpSpPr>
        <p:sp>
          <p:nvSpPr>
            <p:cNvPr id="26637" name="Rectangle 3"/>
            <p:cNvSpPr>
              <a:spLocks noChangeArrowheads="1"/>
            </p:cNvSpPr>
            <p:nvPr/>
          </p:nvSpPr>
          <p:spPr bwMode="auto">
            <a:xfrm>
              <a:off x="1152" y="1536"/>
              <a:ext cx="1365" cy="1008"/>
            </a:xfrm>
            <a:prstGeom prst="rect">
              <a:avLst/>
            </a:prstGeom>
            <a:solidFill>
              <a:schemeClr val="tx1"/>
            </a:solidFill>
            <a:ln w="12700">
              <a:solidFill>
                <a:schemeClr val="tx1"/>
              </a:solidFill>
              <a:miter lim="800000"/>
              <a:headEnd/>
              <a:tailEnd/>
            </a:ln>
          </p:spPr>
          <p:txBody>
            <a:bodyPr wrap="none" anchor="ct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ja-JP" altLang="en-US" sz="1800">
                <a:solidFill>
                  <a:schemeClr val="tx1"/>
                </a:solidFill>
                <a:latin typeface="Arial" panose="020B0604020202020204" pitchFamily="34" charset="0"/>
              </a:endParaRPr>
            </a:p>
          </p:txBody>
        </p:sp>
        <p:sp>
          <p:nvSpPr>
            <p:cNvPr id="26638" name="Rectangle 4"/>
            <p:cNvSpPr>
              <a:spLocks noChangeArrowheads="1"/>
            </p:cNvSpPr>
            <p:nvPr/>
          </p:nvSpPr>
          <p:spPr bwMode="auto">
            <a:xfrm>
              <a:off x="1152" y="2544"/>
              <a:ext cx="1365" cy="1008"/>
            </a:xfrm>
            <a:prstGeom prst="rect">
              <a:avLst/>
            </a:prstGeom>
            <a:solidFill>
              <a:schemeClr val="bg1"/>
            </a:solidFill>
            <a:ln w="12700">
              <a:solidFill>
                <a:schemeClr val="tx1"/>
              </a:solidFill>
              <a:miter lim="800000"/>
              <a:headEnd/>
              <a:tailEnd/>
            </a:ln>
          </p:spPr>
          <p:txBody>
            <a:bodyPr wrap="none" anchor="ct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ja-JP" altLang="en-US" sz="1800">
                <a:solidFill>
                  <a:schemeClr val="tx1"/>
                </a:solidFill>
                <a:latin typeface="Arial" panose="020B0604020202020204" pitchFamily="34" charset="0"/>
              </a:endParaRPr>
            </a:p>
          </p:txBody>
        </p:sp>
      </p:grpSp>
      <p:sp>
        <p:nvSpPr>
          <p:cNvPr id="26627" name="Rectangle 5"/>
          <p:cNvSpPr>
            <a:spLocks noChangeArrowheads="1"/>
          </p:cNvSpPr>
          <p:nvPr/>
        </p:nvSpPr>
        <p:spPr bwMode="auto">
          <a:xfrm>
            <a:off x="5257800" y="2514600"/>
            <a:ext cx="2327275" cy="3225800"/>
          </a:xfrm>
          <a:prstGeom prst="rect">
            <a:avLst/>
          </a:prstGeom>
          <a:gradFill rotWithShape="0">
            <a:gsLst>
              <a:gs pos="0">
                <a:schemeClr val="tx1"/>
              </a:gs>
              <a:gs pos="100000">
                <a:schemeClr val="bg1"/>
              </a:gs>
            </a:gsLst>
            <a:lin ang="5400000" scaled="1"/>
          </a:gradFill>
          <a:ln w="12700">
            <a:solidFill>
              <a:schemeClr val="tx1"/>
            </a:solidFill>
            <a:miter lim="800000"/>
            <a:headEnd/>
            <a:tailEnd/>
          </a:ln>
        </p:spPr>
        <p:txBody>
          <a:bodyPr wrap="none" anchor="ct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ja-JP" altLang="en-US" sz="1800">
              <a:solidFill>
                <a:schemeClr val="tx1"/>
              </a:solidFill>
              <a:latin typeface="Arial" panose="020B0604020202020204" pitchFamily="34" charset="0"/>
            </a:endParaRPr>
          </a:p>
        </p:txBody>
      </p:sp>
      <p:sp>
        <p:nvSpPr>
          <p:cNvPr id="26628" name="Rectangle 6"/>
          <p:cNvSpPr>
            <a:spLocks noGrp="1" noChangeArrowheads="1"/>
          </p:cNvSpPr>
          <p:nvPr>
            <p:ph type="title"/>
          </p:nvPr>
        </p:nvSpPr>
        <p:spPr>
          <a:xfrm>
            <a:off x="685800" y="381000"/>
            <a:ext cx="7702550" cy="887413"/>
          </a:xfrm>
        </p:spPr>
        <p:txBody>
          <a:bodyPr/>
          <a:lstStyle/>
          <a:p>
            <a:pPr eaLnBrk="1" hangingPunct="1"/>
            <a:r>
              <a:rPr lang="ja-JP" altLang="en-US"/>
              <a:t>生死はデジタルで分けられる？</a:t>
            </a:r>
          </a:p>
        </p:txBody>
      </p:sp>
      <p:sp>
        <p:nvSpPr>
          <p:cNvPr id="26629" name="Text Box 7"/>
          <p:cNvSpPr txBox="1">
            <a:spLocks noChangeArrowheads="1"/>
          </p:cNvSpPr>
          <p:nvPr/>
        </p:nvSpPr>
        <p:spPr bwMode="auto">
          <a:xfrm>
            <a:off x="4724400" y="5943600"/>
            <a:ext cx="32623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2400">
                <a:latin typeface="Times New Roman" panose="02020603050405020304" pitchFamily="18" charset="0"/>
              </a:rPr>
              <a:t>毎日少しずつ死んでいく</a:t>
            </a:r>
          </a:p>
        </p:txBody>
      </p:sp>
      <p:sp>
        <p:nvSpPr>
          <p:cNvPr id="26630" name="Text Box 8"/>
          <p:cNvSpPr txBox="1">
            <a:spLocks noChangeArrowheads="1"/>
          </p:cNvSpPr>
          <p:nvPr/>
        </p:nvSpPr>
        <p:spPr bwMode="auto">
          <a:xfrm>
            <a:off x="827088" y="1528763"/>
            <a:ext cx="37782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600">
                <a:latin typeface="Times New Roman" panose="02020603050405020304" pitchFamily="18" charset="0"/>
              </a:rPr>
              <a:t>従来型解釈モデル</a:t>
            </a:r>
          </a:p>
        </p:txBody>
      </p:sp>
      <p:sp>
        <p:nvSpPr>
          <p:cNvPr id="26631" name="Text Box 9"/>
          <p:cNvSpPr txBox="1">
            <a:spLocks noChangeArrowheads="1"/>
          </p:cNvSpPr>
          <p:nvPr/>
        </p:nvSpPr>
        <p:spPr bwMode="auto">
          <a:xfrm>
            <a:off x="2133600" y="2971800"/>
            <a:ext cx="6921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4000">
                <a:latin typeface="Times New Roman" panose="02020603050405020304" pitchFamily="18" charset="0"/>
              </a:rPr>
              <a:t>死</a:t>
            </a:r>
          </a:p>
        </p:txBody>
      </p:sp>
      <p:sp>
        <p:nvSpPr>
          <p:cNvPr id="26632" name="Text Box 10"/>
          <p:cNvSpPr txBox="1">
            <a:spLocks noChangeArrowheads="1"/>
          </p:cNvSpPr>
          <p:nvPr/>
        </p:nvSpPr>
        <p:spPr bwMode="auto">
          <a:xfrm>
            <a:off x="2133600" y="4572000"/>
            <a:ext cx="6921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4000">
                <a:solidFill>
                  <a:schemeClr val="tx1"/>
                </a:solidFill>
                <a:latin typeface="Times New Roman" panose="02020603050405020304" pitchFamily="18" charset="0"/>
              </a:rPr>
              <a:t>生</a:t>
            </a:r>
          </a:p>
        </p:txBody>
      </p:sp>
      <p:sp>
        <p:nvSpPr>
          <p:cNvPr id="26633" name="Text Box 11"/>
          <p:cNvSpPr txBox="1">
            <a:spLocks noChangeArrowheads="1"/>
          </p:cNvSpPr>
          <p:nvPr/>
        </p:nvSpPr>
        <p:spPr bwMode="auto">
          <a:xfrm>
            <a:off x="6084888" y="2603500"/>
            <a:ext cx="6921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4000">
                <a:latin typeface="Times New Roman" panose="02020603050405020304" pitchFamily="18" charset="0"/>
              </a:rPr>
              <a:t>死</a:t>
            </a:r>
          </a:p>
        </p:txBody>
      </p:sp>
      <p:sp>
        <p:nvSpPr>
          <p:cNvPr id="26634" name="Text Box 12"/>
          <p:cNvSpPr txBox="1">
            <a:spLocks noChangeArrowheads="1"/>
          </p:cNvSpPr>
          <p:nvPr/>
        </p:nvSpPr>
        <p:spPr bwMode="auto">
          <a:xfrm>
            <a:off x="6011863" y="4835525"/>
            <a:ext cx="6921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4000">
                <a:solidFill>
                  <a:schemeClr val="tx1"/>
                </a:solidFill>
                <a:latin typeface="Times New Roman" panose="02020603050405020304" pitchFamily="18" charset="0"/>
              </a:rPr>
              <a:t>生</a:t>
            </a:r>
          </a:p>
        </p:txBody>
      </p:sp>
      <p:sp>
        <p:nvSpPr>
          <p:cNvPr id="26635" name="Text Box 13"/>
          <p:cNvSpPr txBox="1">
            <a:spLocks noChangeArrowheads="1"/>
          </p:cNvSpPr>
          <p:nvPr/>
        </p:nvSpPr>
        <p:spPr bwMode="auto">
          <a:xfrm>
            <a:off x="381000" y="6019800"/>
            <a:ext cx="3892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2400">
                <a:latin typeface="Times New Roman" panose="02020603050405020304" pitchFamily="18" charset="0"/>
              </a:rPr>
              <a:t>死亡確認の瞬間に</a:t>
            </a:r>
            <a:r>
              <a:rPr lang="en-US" altLang="ja-JP" sz="2400">
                <a:latin typeface="Times New Roman" panose="02020603050405020304" pitchFamily="18" charset="0"/>
              </a:rPr>
              <a:t>100→0</a:t>
            </a:r>
          </a:p>
        </p:txBody>
      </p:sp>
      <p:sp>
        <p:nvSpPr>
          <p:cNvPr id="26636" name="Text Box 14"/>
          <p:cNvSpPr txBox="1">
            <a:spLocks noChangeArrowheads="1"/>
          </p:cNvSpPr>
          <p:nvPr/>
        </p:nvSpPr>
        <p:spPr bwMode="auto">
          <a:xfrm>
            <a:off x="5105400" y="1524000"/>
            <a:ext cx="27495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3600">
                <a:latin typeface="Times New Roman" panose="02020603050405020304" pitchFamily="18" charset="0"/>
              </a:rPr>
              <a:t>より“現実的”</a:t>
            </a:r>
          </a:p>
        </p:txBody>
      </p:sp>
    </p:spTree>
    <p:extLst>
      <p:ext uri="{BB962C8B-B14F-4D97-AF65-F5344CB8AC3E}">
        <p14:creationId xmlns:p14="http://schemas.microsoft.com/office/powerpoint/2010/main" val="40675109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74638"/>
            <a:ext cx="8153400" cy="2290762"/>
          </a:xfrm>
        </p:spPr>
        <p:txBody>
          <a:bodyPr/>
          <a:lstStyle/>
          <a:p>
            <a:pPr eaLnBrk="1" hangingPunct="1"/>
            <a:r>
              <a:rPr lang="ja-JP" altLang="en-US" dirty="0"/>
              <a:t>攻撃を生じさせない</a:t>
            </a:r>
            <a:br>
              <a:rPr lang="ja-JP" altLang="en-US" dirty="0"/>
            </a:br>
            <a:r>
              <a:rPr lang="ja-JP" altLang="en-US" dirty="0"/>
              <a:t>共感による「</a:t>
            </a:r>
            <a:r>
              <a:rPr lang="ja-JP" altLang="en-US" dirty="0">
                <a:solidFill>
                  <a:srgbClr val="FFFF00"/>
                </a:solidFill>
              </a:rPr>
              <a:t>武装解除</a:t>
            </a:r>
            <a:r>
              <a:rPr lang="ja-JP" altLang="en-US" dirty="0"/>
              <a:t>」</a:t>
            </a:r>
            <a:br>
              <a:rPr lang="en-US" altLang="ja-JP" dirty="0"/>
            </a:br>
            <a:r>
              <a:rPr lang="ja-JP" altLang="en-US" sz="4000" dirty="0"/>
              <a:t>生老病死：誰にでもある基礎控除</a:t>
            </a:r>
          </a:p>
        </p:txBody>
      </p:sp>
      <p:sp>
        <p:nvSpPr>
          <p:cNvPr id="14339" name="Rectangle 3"/>
          <p:cNvSpPr>
            <a:spLocks noGrp="1" noChangeArrowheads="1"/>
          </p:cNvSpPr>
          <p:nvPr>
            <p:ph type="body" idx="1"/>
          </p:nvPr>
        </p:nvSpPr>
        <p:spPr>
          <a:xfrm>
            <a:off x="323528" y="2708275"/>
            <a:ext cx="8568952" cy="3455988"/>
          </a:xfrm>
        </p:spPr>
        <p:txBody>
          <a:bodyPr/>
          <a:lstStyle/>
          <a:p>
            <a:pPr eaLnBrk="1" hangingPunct="1"/>
            <a:r>
              <a:rPr lang="ja-JP" altLang="en-US" dirty="0"/>
              <a:t>自分は悩める医療者。神でも魔法使いでもない</a:t>
            </a:r>
          </a:p>
          <a:p>
            <a:pPr eaLnBrk="1" hangingPunct="1"/>
            <a:r>
              <a:rPr lang="ja-JP" altLang="en-US" dirty="0"/>
              <a:t>自分も病者と共通点がある</a:t>
            </a:r>
          </a:p>
          <a:p>
            <a:pPr lvl="1" eaLnBrk="1" hangingPunct="1"/>
            <a:r>
              <a:rPr lang="ja-JP" altLang="en-US" dirty="0"/>
              <a:t>自分も病んでいる：心・体</a:t>
            </a:r>
          </a:p>
          <a:p>
            <a:pPr lvl="1" eaLnBrk="1" hangingPunct="1"/>
            <a:r>
              <a:rPr lang="ja-JP" altLang="en-US" dirty="0"/>
              <a:t>自分も年を取る</a:t>
            </a:r>
          </a:p>
          <a:p>
            <a:pPr lvl="1" eaLnBrk="1" hangingPunct="1"/>
            <a:r>
              <a:rPr lang="ja-JP" altLang="en-US" dirty="0"/>
              <a:t>自分も死に行く者である</a:t>
            </a:r>
            <a:r>
              <a:rPr lang="ja-JP" altLang="en-US" sz="3200" dirty="0"/>
              <a:t>．</a:t>
            </a:r>
          </a:p>
          <a:p>
            <a:pPr eaLnBrk="1" hangingPunct="1"/>
            <a:r>
              <a:rPr lang="ja-JP" altLang="en-US" dirty="0"/>
              <a:t>差別と対立構造を解消し，共感を生み出す</a:t>
            </a:r>
          </a:p>
          <a:p>
            <a:pPr lvl="1" eaLnBrk="1" hangingPunct="1"/>
            <a:endParaRPr lang="en-US" altLang="ja-JP" sz="3200" dirty="0"/>
          </a:p>
        </p:txBody>
      </p:sp>
    </p:spTree>
    <p:extLst>
      <p:ext uri="{BB962C8B-B14F-4D97-AF65-F5344CB8AC3E}">
        <p14:creationId xmlns:p14="http://schemas.microsoft.com/office/powerpoint/2010/main" val="4088353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 calcmode="lin" valueType="num">
                                      <p:cBhvr additive="base">
                                        <p:cTn id="17" dur="5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4339">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4339">
                                            <p:txEl>
                                              <p:pRg st="3" end="3"/>
                                            </p:txEl>
                                          </p:spTgt>
                                        </p:tgtEl>
                                        <p:attrNameLst>
                                          <p:attrName>style.visibility</p:attrName>
                                        </p:attrNameLst>
                                      </p:cBhvr>
                                      <p:to>
                                        <p:strVal val="visible"/>
                                      </p:to>
                                    </p:set>
                                    <p:anim calcmode="lin" valueType="num">
                                      <p:cBhvr additive="base">
                                        <p:cTn id="21" dur="5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4339">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anim calcmode="lin" valueType="num">
                                      <p:cBhvr additive="base">
                                        <p:cTn id="25" dur="5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3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339">
                                            <p:txEl>
                                              <p:pRg st="5" end="5"/>
                                            </p:txEl>
                                          </p:spTgt>
                                        </p:tgtEl>
                                        <p:attrNameLst>
                                          <p:attrName>style.visibility</p:attrName>
                                        </p:attrNameLst>
                                      </p:cBhvr>
                                      <p:to>
                                        <p:strVal val="visible"/>
                                      </p:to>
                                    </p:set>
                                    <p:anim calcmode="lin" valueType="num">
                                      <p:cBhvr additive="base">
                                        <p:cTn id="31" dur="5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33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F43E292D-214E-B7AD-7051-A923867B64D8}"/>
              </a:ext>
            </a:extLst>
          </p:cNvPr>
          <p:cNvGrpSpPr/>
          <p:nvPr/>
        </p:nvGrpSpPr>
        <p:grpSpPr>
          <a:xfrm>
            <a:off x="1341326" y="1160652"/>
            <a:ext cx="6110994" cy="4493783"/>
            <a:chOff x="1341326" y="1160652"/>
            <a:chExt cx="6110994" cy="4493783"/>
          </a:xfrm>
        </p:grpSpPr>
        <p:pic>
          <p:nvPicPr>
            <p:cNvPr id="6" name="図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1326" y="1160652"/>
              <a:ext cx="6110994" cy="4493783"/>
            </a:xfrm>
            <a:prstGeom prst="rect">
              <a:avLst/>
            </a:prstGeom>
          </p:spPr>
        </p:pic>
        <p:sp>
          <p:nvSpPr>
            <p:cNvPr id="5" name="テキスト ボックス 4">
              <a:extLst>
                <a:ext uri="{FF2B5EF4-FFF2-40B4-BE49-F238E27FC236}">
                  <a16:creationId xmlns:a16="http://schemas.microsoft.com/office/drawing/2014/main" id="{E8A7FDF0-37C8-4A8B-D3F2-498524097109}"/>
                </a:ext>
              </a:extLst>
            </p:cNvPr>
            <p:cNvSpPr txBox="1"/>
            <p:nvPr/>
          </p:nvSpPr>
          <p:spPr>
            <a:xfrm>
              <a:off x="2026494" y="4134355"/>
              <a:ext cx="4884671" cy="584775"/>
            </a:xfrm>
            <a:prstGeom prst="rect">
              <a:avLst/>
            </a:prstGeom>
            <a:noFill/>
          </p:spPr>
          <p:txBody>
            <a:bodyPr wrap="none" rtlCol="0">
              <a:spAutoFit/>
            </a:bodyPr>
            <a:lstStyle/>
            <a:p>
              <a:r>
                <a:rPr kumimoji="1" lang="ja-JP" altLang="en-US" sz="3200" b="1" dirty="0"/>
                <a:t>こんな広告の影にあるのが</a:t>
              </a:r>
            </a:p>
          </p:txBody>
        </p:sp>
      </p:grpSp>
      <p:sp>
        <p:nvSpPr>
          <p:cNvPr id="3" name="テキスト ボックス 2">
            <a:extLst>
              <a:ext uri="{FF2B5EF4-FFF2-40B4-BE49-F238E27FC236}">
                <a16:creationId xmlns:a16="http://schemas.microsoft.com/office/drawing/2014/main" id="{7D90E030-4426-E56E-F3F2-E7D657F0E088}"/>
              </a:ext>
            </a:extLst>
          </p:cNvPr>
          <p:cNvSpPr txBox="1"/>
          <p:nvPr/>
        </p:nvSpPr>
        <p:spPr>
          <a:xfrm>
            <a:off x="1197310" y="1090738"/>
            <a:ext cx="6255010" cy="4524315"/>
          </a:xfrm>
          <a:prstGeom prst="rect">
            <a:avLst/>
          </a:prstGeom>
          <a:solidFill>
            <a:schemeClr val="bg1"/>
          </a:solidFill>
        </p:spPr>
        <p:txBody>
          <a:bodyPr wrap="square" rtlCol="0">
            <a:spAutoFit/>
          </a:bodyPr>
          <a:lstStyle/>
          <a:p>
            <a:r>
              <a:rPr lang="ja-JP" altLang="en-US" sz="3200" dirty="0"/>
              <a:t>クリニックや病院で、医師を採用するには、どれくらいのお金が必要でしょうか？</a:t>
            </a:r>
            <a:br>
              <a:rPr lang="ja-JP" altLang="en-US" sz="3200" dirty="0"/>
            </a:br>
            <a:r>
              <a:rPr lang="en-US" altLang="ja-JP" sz="3200" dirty="0"/>
              <a:t>30</a:t>
            </a:r>
            <a:r>
              <a:rPr lang="ja-JP" altLang="en-US" sz="3200" dirty="0"/>
              <a:t>～</a:t>
            </a:r>
            <a:r>
              <a:rPr lang="en-US" altLang="ja-JP" sz="3200" dirty="0"/>
              <a:t>40</a:t>
            </a:r>
            <a:r>
              <a:rPr lang="ja-JP" altLang="en-US" sz="3200" dirty="0"/>
              <a:t>代医師の平均的な年収は</a:t>
            </a:r>
            <a:r>
              <a:rPr lang="en-US" altLang="ja-JP" sz="3200" dirty="0"/>
              <a:t>1500</a:t>
            </a:r>
            <a:r>
              <a:rPr lang="ja-JP" altLang="en-US" sz="3200" dirty="0"/>
              <a:t>～</a:t>
            </a:r>
            <a:r>
              <a:rPr lang="en-US" altLang="ja-JP" sz="3200" dirty="0"/>
              <a:t>1700</a:t>
            </a:r>
            <a:r>
              <a:rPr lang="ja-JP" altLang="en-US" sz="3200" dirty="0"/>
              <a:t>万円。人材紹介会社に紹介を依頼して採用する場合、年収の</a:t>
            </a:r>
            <a:r>
              <a:rPr lang="en-US" altLang="ja-JP" sz="3200" dirty="0"/>
              <a:t>20-25</a:t>
            </a:r>
            <a:r>
              <a:rPr lang="ja-JP" altLang="en-US" sz="3200" dirty="0"/>
              <a:t>％を手数料として支払う必要があるので、人材紹介会社への支払コストは</a:t>
            </a:r>
            <a:r>
              <a:rPr lang="en-US" altLang="ja-JP" sz="3200" dirty="0"/>
              <a:t>300</a:t>
            </a:r>
            <a:r>
              <a:rPr lang="ja-JP" altLang="en-US" sz="3200" dirty="0"/>
              <a:t>～</a:t>
            </a:r>
            <a:r>
              <a:rPr lang="en-US" altLang="ja-JP" sz="3200" dirty="0"/>
              <a:t>350</a:t>
            </a:r>
            <a:r>
              <a:rPr lang="ja-JP" altLang="en-US" sz="3200" dirty="0"/>
              <a:t>万円程。</a:t>
            </a:r>
          </a:p>
        </p:txBody>
      </p:sp>
      <p:sp>
        <p:nvSpPr>
          <p:cNvPr id="2" name="タイトル 1"/>
          <p:cNvSpPr>
            <a:spLocks noGrp="1"/>
          </p:cNvSpPr>
          <p:nvPr>
            <p:ph type="ctrTitle"/>
          </p:nvPr>
        </p:nvSpPr>
        <p:spPr>
          <a:xfrm>
            <a:off x="114768" y="110147"/>
            <a:ext cx="8633696" cy="877271"/>
          </a:xfrm>
        </p:spPr>
        <p:txBody>
          <a:bodyPr/>
          <a:lstStyle/>
          <a:p>
            <a:r>
              <a:rPr kumimoji="1" lang="ja-JP" altLang="en-US" dirty="0"/>
              <a:t>キャリアパスという美辞麗句の影に</a:t>
            </a:r>
          </a:p>
        </p:txBody>
      </p:sp>
      <p:sp>
        <p:nvSpPr>
          <p:cNvPr id="4" name="サブタイトル 3"/>
          <p:cNvSpPr>
            <a:spLocks noGrp="1"/>
          </p:cNvSpPr>
          <p:nvPr>
            <p:ph type="subTitle" idx="1"/>
          </p:nvPr>
        </p:nvSpPr>
        <p:spPr>
          <a:xfrm>
            <a:off x="114768" y="5990937"/>
            <a:ext cx="8708125" cy="756916"/>
          </a:xfrm>
        </p:spPr>
        <p:txBody>
          <a:bodyPr/>
          <a:lstStyle/>
          <a:p>
            <a:r>
              <a:rPr lang="ja-JP" altLang="en-US"/>
              <a:t>語られるのは光</a:t>
            </a:r>
            <a:r>
              <a:rPr lang="ja-JP" altLang="en-US" dirty="0"/>
              <a:t>だけ。影には触れもしない。</a:t>
            </a:r>
            <a:endParaRPr lang="en-US" dirty="0"/>
          </a:p>
        </p:txBody>
      </p:sp>
      <p:pic>
        <p:nvPicPr>
          <p:cNvPr id="8" name="図 7" descr="椅子に座っている人たち&#10;&#10;AI 生成コンテンツは誤りを含む可能性があります。">
            <a:extLst>
              <a:ext uri="{FF2B5EF4-FFF2-40B4-BE49-F238E27FC236}">
                <a16:creationId xmlns:a16="http://schemas.microsoft.com/office/drawing/2014/main" id="{AC8032B4-AF95-1F81-FA5B-EC22DBCE6E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1437" y="1090738"/>
            <a:ext cx="7241126" cy="4580830"/>
          </a:xfrm>
          <a:prstGeom prst="rect">
            <a:avLst/>
          </a:prstGeom>
        </p:spPr>
      </p:pic>
    </p:spTree>
    <p:extLst>
      <p:ext uri="{BB962C8B-B14F-4D97-AF65-F5344CB8AC3E}">
        <p14:creationId xmlns:p14="http://schemas.microsoft.com/office/powerpoint/2010/main" val="3355060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6930C-B28A-250F-1C27-C11474F0A07E}"/>
            </a:ext>
          </a:extLst>
        </p:cNvPr>
        <p:cNvGrpSpPr/>
        <p:nvPr/>
      </p:nvGrpSpPr>
      <p:grpSpPr>
        <a:xfrm>
          <a:off x="0" y="0"/>
          <a:ext cx="0" cy="0"/>
          <a:chOff x="0" y="0"/>
          <a:chExt cx="0" cy="0"/>
        </a:xfrm>
      </p:grpSpPr>
      <p:sp>
        <p:nvSpPr>
          <p:cNvPr id="29698" name="Rectangle 1026">
            <a:extLst>
              <a:ext uri="{FF2B5EF4-FFF2-40B4-BE49-F238E27FC236}">
                <a16:creationId xmlns:a16="http://schemas.microsoft.com/office/drawing/2014/main" id="{25E5C175-8C9E-BB3D-08D6-592289875F24}"/>
              </a:ext>
            </a:extLst>
          </p:cNvPr>
          <p:cNvSpPr>
            <a:spLocks noGrp="1" noChangeArrowheads="1"/>
          </p:cNvSpPr>
          <p:nvPr>
            <p:ph type="title"/>
          </p:nvPr>
        </p:nvSpPr>
        <p:spPr>
          <a:xfrm>
            <a:off x="251520" y="116632"/>
            <a:ext cx="8623622" cy="1152127"/>
          </a:xfrm>
        </p:spPr>
        <p:txBody>
          <a:bodyPr>
            <a:normAutofit/>
          </a:bodyPr>
          <a:lstStyle/>
          <a:p>
            <a:pPr eaLnBrk="1" hangingPunct="1"/>
            <a:r>
              <a:rPr lang="ja-JP" altLang="en-US" sz="4000" dirty="0"/>
              <a:t>光も影もない闇の中で私ができたこと</a:t>
            </a:r>
            <a:endParaRPr lang="en-US" altLang="ja-JP" sz="3100" dirty="0">
              <a:solidFill>
                <a:srgbClr val="FF0000"/>
              </a:solidFill>
            </a:endParaRPr>
          </a:p>
        </p:txBody>
      </p:sp>
      <p:sp>
        <p:nvSpPr>
          <p:cNvPr id="3075" name="Rectangle 1027">
            <a:extLst>
              <a:ext uri="{FF2B5EF4-FFF2-40B4-BE49-F238E27FC236}">
                <a16:creationId xmlns:a16="http://schemas.microsoft.com/office/drawing/2014/main" id="{15EB5BC3-73BE-2DE4-B76D-EF8F10530CBA}"/>
              </a:ext>
            </a:extLst>
          </p:cNvPr>
          <p:cNvSpPr>
            <a:spLocks noGrp="1" noChangeArrowheads="1"/>
          </p:cNvSpPr>
          <p:nvPr>
            <p:ph type="body" idx="1"/>
          </p:nvPr>
        </p:nvSpPr>
        <p:spPr>
          <a:xfrm>
            <a:off x="107504" y="1412776"/>
            <a:ext cx="8767638" cy="5254252"/>
          </a:xfrm>
        </p:spPr>
        <p:txBody>
          <a:bodyPr rtlCol="0">
            <a:normAutofit fontScale="92500" lnSpcReduction="10000"/>
          </a:bodyPr>
          <a:lstStyle/>
          <a:p>
            <a:pPr eaLnBrk="1" fontAlgn="auto" hangingPunct="1">
              <a:lnSpc>
                <a:spcPct val="90000"/>
              </a:lnSpc>
              <a:spcAft>
                <a:spcPts val="0"/>
              </a:spcAft>
              <a:buFont typeface="Arial" pitchFamily="34" charset="0"/>
              <a:buChar char="•"/>
              <a:defRPr/>
            </a:pPr>
            <a:r>
              <a:rPr lang="en-US" altLang="ja-JP" sz="2800" dirty="0"/>
              <a:t>1976</a:t>
            </a:r>
            <a:r>
              <a:rPr lang="ja-JP" altLang="en-US" sz="2800" dirty="0"/>
              <a:t>：医学部入学</a:t>
            </a:r>
            <a:endParaRPr lang="en-US" altLang="ja-JP" sz="2800" dirty="0"/>
          </a:p>
          <a:p>
            <a:pPr eaLnBrk="1" fontAlgn="auto" hangingPunct="1">
              <a:lnSpc>
                <a:spcPct val="90000"/>
              </a:lnSpc>
              <a:spcAft>
                <a:spcPts val="0"/>
              </a:spcAft>
              <a:buFont typeface="Arial" pitchFamily="34" charset="0"/>
              <a:buChar char="•"/>
              <a:defRPr/>
            </a:pPr>
            <a:r>
              <a:rPr lang="en-US" altLang="ja-JP" sz="2800" dirty="0"/>
              <a:t>1982</a:t>
            </a:r>
            <a:r>
              <a:rPr lang="ja-JP" altLang="en-US" sz="2800" dirty="0"/>
              <a:t>：</a:t>
            </a:r>
            <a:r>
              <a:rPr lang="en-US" altLang="ja-JP" sz="2800" u="sng" dirty="0"/>
              <a:t>43</a:t>
            </a:r>
            <a:r>
              <a:rPr lang="ja-JP" altLang="en-US" sz="2800" u="sng" dirty="0"/>
              <a:t>年前！！「諸般の事情」</a:t>
            </a:r>
            <a:r>
              <a:rPr lang="ja-JP" altLang="en-US" sz="2800" dirty="0"/>
              <a:t>で卒後内科一般研修</a:t>
            </a:r>
          </a:p>
          <a:p>
            <a:pPr eaLnBrk="1" fontAlgn="auto" hangingPunct="1">
              <a:lnSpc>
                <a:spcPct val="90000"/>
              </a:lnSpc>
              <a:spcAft>
                <a:spcPts val="0"/>
              </a:spcAft>
              <a:buFont typeface="Arial" pitchFamily="34" charset="0"/>
              <a:buChar char="•"/>
              <a:defRPr/>
            </a:pPr>
            <a:r>
              <a:rPr lang="en-US" altLang="ja-JP" sz="2800" dirty="0">
                <a:solidFill>
                  <a:schemeClr val="accent2">
                    <a:lumMod val="40000"/>
                    <a:lumOff val="60000"/>
                  </a:schemeClr>
                </a:solidFill>
              </a:rPr>
              <a:t>1984</a:t>
            </a:r>
            <a:r>
              <a:rPr lang="ja-JP" altLang="en-US" sz="2800" dirty="0">
                <a:solidFill>
                  <a:schemeClr val="accent2">
                    <a:lumMod val="40000"/>
                    <a:lumOff val="60000"/>
                  </a:schemeClr>
                </a:solidFill>
              </a:rPr>
              <a:t>：</a:t>
            </a:r>
            <a:r>
              <a:rPr lang="en-US" altLang="ja-JP" sz="2800" dirty="0">
                <a:solidFill>
                  <a:schemeClr val="accent2">
                    <a:lumMod val="40000"/>
                    <a:lumOff val="60000"/>
                  </a:schemeClr>
                </a:solidFill>
              </a:rPr>
              <a:t>NTT</a:t>
            </a:r>
            <a:r>
              <a:rPr lang="ja-JP" altLang="en-US" sz="2800" dirty="0">
                <a:solidFill>
                  <a:schemeClr val="accent2">
                    <a:lumMod val="40000"/>
                    <a:lumOff val="60000"/>
                  </a:schemeClr>
                </a:solidFill>
              </a:rPr>
              <a:t>東日本関東病院（神経内科）</a:t>
            </a:r>
            <a:endParaRPr lang="en-US" altLang="ja-JP" sz="2800" dirty="0">
              <a:solidFill>
                <a:schemeClr val="accent2">
                  <a:lumMod val="40000"/>
                  <a:lumOff val="60000"/>
                </a:schemeClr>
              </a:solidFill>
            </a:endParaRPr>
          </a:p>
          <a:p>
            <a:pPr eaLnBrk="1" fontAlgn="auto" hangingPunct="1">
              <a:lnSpc>
                <a:spcPct val="90000"/>
              </a:lnSpc>
              <a:spcAft>
                <a:spcPts val="0"/>
              </a:spcAft>
              <a:buFont typeface="Arial" pitchFamily="34" charset="0"/>
              <a:buChar char="•"/>
              <a:defRPr/>
            </a:pPr>
            <a:r>
              <a:rPr lang="en-US" altLang="ja-JP" sz="2800" dirty="0">
                <a:solidFill>
                  <a:schemeClr val="accent3">
                    <a:lumMod val="60000"/>
                    <a:lumOff val="40000"/>
                  </a:schemeClr>
                </a:solidFill>
              </a:rPr>
              <a:t>1986</a:t>
            </a:r>
            <a:r>
              <a:rPr lang="ja-JP" altLang="en-US" sz="2800" dirty="0">
                <a:solidFill>
                  <a:schemeClr val="accent3">
                    <a:lumMod val="60000"/>
                    <a:lumOff val="40000"/>
                  </a:schemeClr>
                </a:solidFill>
              </a:rPr>
              <a:t>：国立精神神経センター研究所（神経科学）</a:t>
            </a:r>
            <a:endParaRPr lang="ja-JP" altLang="en-US" sz="2800" b="1" dirty="0">
              <a:solidFill>
                <a:srgbClr val="FF0000"/>
              </a:solidFill>
            </a:endParaRPr>
          </a:p>
          <a:p>
            <a:pPr eaLnBrk="1" fontAlgn="auto" hangingPunct="1">
              <a:lnSpc>
                <a:spcPct val="90000"/>
              </a:lnSpc>
              <a:spcAft>
                <a:spcPts val="0"/>
              </a:spcAft>
              <a:buFont typeface="Arial" pitchFamily="34" charset="0"/>
              <a:buChar char="•"/>
              <a:defRPr/>
            </a:pPr>
            <a:r>
              <a:rPr lang="en-US" altLang="ja-JP" sz="2800" dirty="0">
                <a:solidFill>
                  <a:schemeClr val="accent2">
                    <a:lumMod val="40000"/>
                    <a:lumOff val="60000"/>
                  </a:schemeClr>
                </a:solidFill>
              </a:rPr>
              <a:t>1988</a:t>
            </a:r>
            <a:r>
              <a:rPr lang="ja-JP" altLang="en-US" sz="2800" dirty="0">
                <a:solidFill>
                  <a:schemeClr val="accent2">
                    <a:lumMod val="40000"/>
                    <a:lumOff val="60000"/>
                  </a:schemeClr>
                </a:solidFill>
              </a:rPr>
              <a:t>：旭中央病院（神経内科）</a:t>
            </a:r>
            <a:endParaRPr lang="en-US" altLang="ja-JP" sz="2800" dirty="0">
              <a:solidFill>
                <a:schemeClr val="accent2">
                  <a:lumMod val="40000"/>
                  <a:lumOff val="60000"/>
                </a:schemeClr>
              </a:solidFill>
            </a:endParaRPr>
          </a:p>
          <a:p>
            <a:pPr>
              <a:lnSpc>
                <a:spcPct val="90000"/>
              </a:lnSpc>
              <a:defRPr/>
            </a:pPr>
            <a:r>
              <a:rPr lang="en-US" altLang="ja-JP" sz="2800" dirty="0">
                <a:solidFill>
                  <a:schemeClr val="accent3">
                    <a:lumMod val="60000"/>
                    <a:lumOff val="40000"/>
                  </a:schemeClr>
                </a:solidFill>
              </a:rPr>
              <a:t>1990</a:t>
            </a:r>
            <a:r>
              <a:rPr lang="ja-JP" altLang="en-US" sz="2800" dirty="0">
                <a:solidFill>
                  <a:schemeClr val="accent3">
                    <a:lumMod val="60000"/>
                    <a:lumOff val="40000"/>
                  </a:schemeClr>
                </a:solidFill>
              </a:rPr>
              <a:t>：グラスゴー大学（スコットランド旅行、神経科学）</a:t>
            </a:r>
            <a:endParaRPr lang="en-US" altLang="ja-JP" sz="2800" dirty="0">
              <a:solidFill>
                <a:schemeClr val="accent3">
                  <a:lumMod val="60000"/>
                  <a:lumOff val="40000"/>
                </a:schemeClr>
              </a:solidFill>
            </a:endParaRPr>
          </a:p>
          <a:p>
            <a:pPr eaLnBrk="1" fontAlgn="auto" hangingPunct="1">
              <a:lnSpc>
                <a:spcPct val="90000"/>
              </a:lnSpc>
              <a:spcAft>
                <a:spcPts val="0"/>
              </a:spcAft>
              <a:buFont typeface="Arial" pitchFamily="34" charset="0"/>
              <a:buChar char="•"/>
              <a:defRPr/>
            </a:pPr>
            <a:r>
              <a:rPr lang="en-US" altLang="ja-JP" sz="2800" dirty="0">
                <a:solidFill>
                  <a:schemeClr val="accent3">
                    <a:lumMod val="60000"/>
                    <a:lumOff val="40000"/>
                  </a:schemeClr>
                </a:solidFill>
              </a:rPr>
              <a:t>1992</a:t>
            </a:r>
            <a:r>
              <a:rPr lang="ja-JP" altLang="en-US" sz="2800" dirty="0">
                <a:solidFill>
                  <a:schemeClr val="accent3">
                    <a:lumMod val="60000"/>
                    <a:lumOff val="40000"/>
                  </a:schemeClr>
                </a:solidFill>
              </a:rPr>
              <a:t>：（旧）東京医科歯科大学助教（神経科学）</a:t>
            </a:r>
          </a:p>
          <a:p>
            <a:pPr eaLnBrk="1" fontAlgn="auto" hangingPunct="1">
              <a:lnSpc>
                <a:spcPct val="90000"/>
              </a:lnSpc>
              <a:spcAft>
                <a:spcPts val="0"/>
              </a:spcAft>
              <a:buFont typeface="Arial" pitchFamily="34" charset="0"/>
              <a:buChar char="•"/>
              <a:defRPr/>
            </a:pPr>
            <a:r>
              <a:rPr lang="en-US" altLang="ja-JP" sz="2800" dirty="0">
                <a:solidFill>
                  <a:srgbClr val="FFFF00"/>
                </a:solidFill>
              </a:rPr>
              <a:t>1993</a:t>
            </a:r>
            <a:r>
              <a:rPr lang="ja-JP" altLang="en-US" sz="2800" dirty="0">
                <a:solidFill>
                  <a:srgbClr val="FFFF00"/>
                </a:solidFill>
              </a:rPr>
              <a:t>：埼玉県立嵐山郷（知的障害・自閉症、総合診療）</a:t>
            </a:r>
          </a:p>
          <a:p>
            <a:pPr eaLnBrk="1" fontAlgn="auto" hangingPunct="1">
              <a:lnSpc>
                <a:spcPct val="90000"/>
              </a:lnSpc>
              <a:spcAft>
                <a:spcPts val="0"/>
              </a:spcAft>
              <a:defRPr/>
            </a:pPr>
            <a:r>
              <a:rPr lang="en-US" altLang="ja-JP" sz="2800" dirty="0">
                <a:solidFill>
                  <a:srgbClr val="FFFF00"/>
                </a:solidFill>
              </a:rPr>
              <a:t>1999</a:t>
            </a:r>
            <a:r>
              <a:rPr lang="ja-JP" altLang="en-US" sz="2800" dirty="0">
                <a:solidFill>
                  <a:srgbClr val="FFFF00"/>
                </a:solidFill>
              </a:rPr>
              <a:t>：国立犀潟病院（自閉症・精神疾患、食の安全評論）</a:t>
            </a:r>
          </a:p>
          <a:p>
            <a:pPr eaLnBrk="1" fontAlgn="auto" hangingPunct="1">
              <a:lnSpc>
                <a:spcPct val="90000"/>
              </a:lnSpc>
              <a:spcAft>
                <a:spcPts val="0"/>
              </a:spcAft>
              <a:buFont typeface="Arial" pitchFamily="34" charset="0"/>
              <a:buChar char="•"/>
              <a:defRPr/>
            </a:pPr>
            <a:r>
              <a:rPr lang="en-US" altLang="ja-JP" sz="2800" dirty="0">
                <a:solidFill>
                  <a:schemeClr val="tx2">
                    <a:lumMod val="40000"/>
                    <a:lumOff val="60000"/>
                  </a:schemeClr>
                </a:solidFill>
              </a:rPr>
              <a:t>2003</a:t>
            </a:r>
            <a:r>
              <a:rPr lang="ja-JP" altLang="en-US" sz="2800" dirty="0">
                <a:solidFill>
                  <a:schemeClr val="tx2">
                    <a:lumMod val="40000"/>
                    <a:lumOff val="60000"/>
                  </a:schemeClr>
                </a:solidFill>
              </a:rPr>
              <a:t>：厚生労働省（医薬品開発、臨床研究）</a:t>
            </a:r>
          </a:p>
          <a:p>
            <a:pPr eaLnBrk="1" fontAlgn="auto" hangingPunct="1">
              <a:lnSpc>
                <a:spcPct val="90000"/>
              </a:lnSpc>
              <a:spcAft>
                <a:spcPts val="0"/>
              </a:spcAft>
              <a:buFont typeface="Arial" pitchFamily="34" charset="0"/>
              <a:buChar char="•"/>
              <a:defRPr/>
            </a:pPr>
            <a:r>
              <a:rPr lang="en-US" altLang="ja-JP" sz="2800" dirty="0">
                <a:solidFill>
                  <a:srgbClr val="FFFF00"/>
                </a:solidFill>
              </a:rPr>
              <a:t>2007</a:t>
            </a:r>
            <a:r>
              <a:rPr lang="ja-JP" altLang="en-US" sz="2800" dirty="0">
                <a:solidFill>
                  <a:srgbClr val="FFFF00"/>
                </a:solidFill>
              </a:rPr>
              <a:t>：国立秩父学園（発達障害、医学教育、医療面接）</a:t>
            </a:r>
          </a:p>
          <a:p>
            <a:pPr eaLnBrk="1" fontAlgn="auto" hangingPunct="1">
              <a:lnSpc>
                <a:spcPct val="90000"/>
              </a:lnSpc>
              <a:spcAft>
                <a:spcPts val="0"/>
              </a:spcAft>
              <a:buFont typeface="Arial" pitchFamily="34" charset="0"/>
              <a:buChar char="•"/>
              <a:defRPr/>
            </a:pPr>
            <a:r>
              <a:rPr lang="en-US" altLang="ja-JP" sz="2800" dirty="0">
                <a:solidFill>
                  <a:schemeClr val="tx2">
                    <a:lumMod val="40000"/>
                    <a:lumOff val="60000"/>
                  </a:schemeClr>
                </a:solidFill>
              </a:rPr>
              <a:t>2008</a:t>
            </a:r>
            <a:r>
              <a:rPr lang="ja-JP" altLang="en-US" sz="2800" dirty="0">
                <a:solidFill>
                  <a:schemeClr val="tx2">
                    <a:lumMod val="40000"/>
                    <a:lumOff val="60000"/>
                  </a:schemeClr>
                </a:solidFill>
              </a:rPr>
              <a:t>：長崎大学（大学教授、医薬品評価学）</a:t>
            </a:r>
            <a:endParaRPr lang="en-US" altLang="ja-JP" sz="2800" dirty="0">
              <a:solidFill>
                <a:schemeClr val="tx2">
                  <a:lumMod val="40000"/>
                  <a:lumOff val="60000"/>
                </a:schemeClr>
              </a:solidFill>
            </a:endParaRPr>
          </a:p>
          <a:p>
            <a:pPr eaLnBrk="1" fontAlgn="auto" hangingPunct="1">
              <a:lnSpc>
                <a:spcPct val="90000"/>
              </a:lnSpc>
              <a:spcAft>
                <a:spcPts val="0"/>
              </a:spcAft>
              <a:buFont typeface="Arial" pitchFamily="34" charset="0"/>
              <a:buChar char="•"/>
              <a:defRPr/>
            </a:pPr>
            <a:r>
              <a:rPr lang="en-US" altLang="ja-JP" sz="2800" dirty="0">
                <a:solidFill>
                  <a:schemeClr val="tx2">
                    <a:lumMod val="40000"/>
                    <a:lumOff val="60000"/>
                  </a:schemeClr>
                </a:solidFill>
              </a:rPr>
              <a:t>2013</a:t>
            </a:r>
            <a:r>
              <a:rPr lang="ja-JP" altLang="en-US" sz="2800" dirty="0">
                <a:solidFill>
                  <a:schemeClr val="tx2">
                    <a:lumMod val="40000"/>
                    <a:lumOff val="60000"/>
                  </a:schemeClr>
                </a:solidFill>
              </a:rPr>
              <a:t>：法務省（医療法務コンサルタント）</a:t>
            </a:r>
          </a:p>
        </p:txBody>
      </p:sp>
      <p:sp>
        <p:nvSpPr>
          <p:cNvPr id="29700" name="スライド番号プレースホルダ 35">
            <a:extLst>
              <a:ext uri="{FF2B5EF4-FFF2-40B4-BE49-F238E27FC236}">
                <a16:creationId xmlns:a16="http://schemas.microsoft.com/office/drawing/2014/main" id="{B7BEE826-0956-6D82-4271-D0DA3FCFDDE5}"/>
              </a:ext>
            </a:extLst>
          </p:cNvPr>
          <p:cNvSpPr>
            <a:spLocks noGrp="1"/>
          </p:cNvSpPr>
          <p:nvPr>
            <p:ph type="sldNum" sz="quarter" idx="12"/>
          </p:nvPr>
        </p:nvSpPr>
        <p:spPr bwMode="auto">
          <a:xfrm>
            <a:off x="8143875" y="6286500"/>
            <a:ext cx="476250" cy="457200"/>
          </a:xfrm>
          <a:noFill/>
          <a:ln>
            <a:miter lim="800000"/>
            <a:headEnd/>
            <a:tailEnd/>
          </a:ln>
        </p:spPr>
        <p:txBody>
          <a:bodyPr/>
          <a:lstStyle/>
          <a:p>
            <a:fld id="{070FE5B2-82BF-43D9-90A3-BDD3B06A70A2}" type="slidenum">
              <a:rPr lang="ja-JP" altLang="en-US" sz="1600" smtClean="0">
                <a:latin typeface="Times New Roman" pitchFamily="18" charset="0"/>
                <a:ea typeface="ＭＳ Ｐゴシック" charset="-128"/>
              </a:rPr>
              <a:pPr/>
              <a:t>30</a:t>
            </a:fld>
            <a:endParaRPr lang="ja-JP" altLang="en-US" sz="1600">
              <a:latin typeface="Times New Roman" pitchFamily="18" charset="0"/>
              <a:ea typeface="ＭＳ Ｐゴシック" charset="-128"/>
            </a:endParaRPr>
          </a:p>
        </p:txBody>
      </p:sp>
    </p:spTree>
    <p:extLst>
      <p:ext uri="{BB962C8B-B14F-4D97-AF65-F5344CB8AC3E}">
        <p14:creationId xmlns:p14="http://schemas.microsoft.com/office/powerpoint/2010/main" val="22000112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642194"/>
          </a:xfrm>
        </p:spPr>
        <p:txBody>
          <a:bodyPr/>
          <a:lstStyle/>
          <a:p>
            <a:r>
              <a:rPr lang="ja-JP" altLang="en-US" dirty="0"/>
              <a:t>キャリアパスなんてものはない！</a:t>
            </a:r>
            <a:br>
              <a:rPr lang="en-US" altLang="ja-JP" dirty="0"/>
            </a:br>
            <a:r>
              <a:rPr lang="ja-JP" altLang="en-US" dirty="0"/>
              <a:t>錯覚できる人間を目指して</a:t>
            </a:r>
            <a:endParaRPr kumimoji="1" lang="ja-JP" altLang="en-US" dirty="0"/>
          </a:p>
        </p:txBody>
      </p:sp>
      <p:sp>
        <p:nvSpPr>
          <p:cNvPr id="3" name="コンテンツ プレースホルダー 2"/>
          <p:cNvSpPr>
            <a:spLocks noGrp="1"/>
          </p:cNvSpPr>
          <p:nvPr>
            <p:ph idx="1"/>
          </p:nvPr>
        </p:nvSpPr>
        <p:spPr>
          <a:xfrm>
            <a:off x="457200" y="2348880"/>
            <a:ext cx="8229600" cy="3240359"/>
          </a:xfrm>
        </p:spPr>
        <p:txBody>
          <a:bodyPr/>
          <a:lstStyle/>
          <a:p>
            <a:r>
              <a:rPr lang="ja-JP" altLang="en-US" sz="4000" dirty="0"/>
              <a:t>「やりがい」を求めてはならない！</a:t>
            </a:r>
            <a:endParaRPr lang="en-US" altLang="ja-JP" sz="4000" dirty="0"/>
          </a:p>
          <a:p>
            <a:r>
              <a:rPr lang="ja-JP" altLang="en-US" sz="4000" dirty="0"/>
              <a:t>名医原理主義の只中で</a:t>
            </a:r>
            <a:endParaRPr lang="en-US" altLang="ja-JP" sz="4000" dirty="0"/>
          </a:p>
          <a:p>
            <a:r>
              <a:rPr lang="ja-JP" altLang="en-US" sz="4000" dirty="0"/>
              <a:t>患者からの</a:t>
            </a:r>
            <a:r>
              <a:rPr lang="ja-JP" altLang="en-US" sz="4000" strike="sngStrike" dirty="0"/>
              <a:t>ハラスメント</a:t>
            </a:r>
            <a:r>
              <a:rPr lang="ja-JP" altLang="en-US" sz="4000" dirty="0"/>
              <a:t>攻撃</a:t>
            </a:r>
            <a:endParaRPr lang="en-US" altLang="ja-JP" sz="4000" dirty="0"/>
          </a:p>
          <a:p>
            <a:r>
              <a:rPr lang="ja-JP" altLang="en-US" sz="4000" dirty="0">
                <a:solidFill>
                  <a:srgbClr val="FFFF00"/>
                </a:solidFill>
              </a:rPr>
              <a:t>錯覚できる人間を目指して</a:t>
            </a:r>
            <a:endParaRPr lang="en-US" altLang="ja-JP" sz="4000" dirty="0">
              <a:solidFill>
                <a:srgbClr val="FFFF00"/>
              </a:solidFill>
            </a:endParaRPr>
          </a:p>
        </p:txBody>
      </p:sp>
    </p:spTree>
    <p:extLst>
      <p:ext uri="{BB962C8B-B14F-4D97-AF65-F5344CB8AC3E}">
        <p14:creationId xmlns:p14="http://schemas.microsoft.com/office/powerpoint/2010/main" val="2875510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テキスト ボックス 3"/>
          <p:cNvSpPr txBox="1">
            <a:spLocks noChangeArrowheads="1"/>
          </p:cNvSpPr>
          <p:nvPr/>
        </p:nvSpPr>
        <p:spPr bwMode="auto">
          <a:xfrm>
            <a:off x="96838" y="188913"/>
            <a:ext cx="8928100" cy="655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bg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bg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bg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bg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800" dirty="0"/>
              <a:t>実際にわが身にどんなことが起きるか、その９９％は自力ではどうにもならない。</a:t>
            </a:r>
            <a:r>
              <a:rPr lang="ja-JP" altLang="en-US" sz="2800" u="sng" dirty="0">
                <a:solidFill>
                  <a:srgbClr val="FFFF00"/>
                </a:solidFill>
              </a:rPr>
              <a:t>自分の手で未来を切り開けるということはない</a:t>
            </a:r>
            <a:r>
              <a:rPr lang="ja-JP" altLang="en-US" sz="2800" dirty="0"/>
              <a:t>。（中略）多くの人は誤解しているが、</a:t>
            </a:r>
            <a:r>
              <a:rPr lang="ja-JP" altLang="en-US" sz="2800" u="sng" dirty="0">
                <a:solidFill>
                  <a:srgbClr val="FFFF00"/>
                </a:solidFill>
              </a:rPr>
              <a:t>願望達成の可能性は、努力とも才能とも幸運とも関係がなく、自分の未来についての開放度の関数</a:t>
            </a:r>
            <a:r>
              <a:rPr lang="ja-JP" altLang="en-US" sz="2800" dirty="0"/>
              <a:t>なのである。それは「未来を切り開く」という表現からはきわめて遠い態度である。</a:t>
            </a:r>
            <a:r>
              <a:rPr lang="ja-JP" altLang="en-US" sz="2800" u="sng" dirty="0">
                <a:solidFill>
                  <a:srgbClr val="FFFF00"/>
                </a:solidFill>
              </a:rPr>
              <a:t>未来の未知性に敬意を抱く</a:t>
            </a:r>
            <a:r>
              <a:rPr lang="ja-JP" altLang="en-US" sz="2800" dirty="0"/>
              <a:t>ものはいずれ「宿命」に出会う。未来を既知の図面に従わせようとするものは決して「宿命」には出会わない。</a:t>
            </a:r>
            <a:r>
              <a:rPr lang="ja-JP" altLang="en-US" sz="2800" dirty="0">
                <a:solidFill>
                  <a:schemeClr val="accent2">
                    <a:lumMod val="60000"/>
                    <a:lumOff val="40000"/>
                  </a:schemeClr>
                </a:solidFill>
              </a:rPr>
              <a:t>真に自由な人間だけが宿命に出会うことができる</a:t>
            </a:r>
            <a:r>
              <a:rPr lang="ja-JP" altLang="en-US" sz="2800" dirty="0"/>
              <a:t>。（中略）潜在的願望と現実が合致した人間は、</a:t>
            </a:r>
            <a:r>
              <a:rPr lang="ja-JP" altLang="en-US" sz="2800" b="1" u="sng" dirty="0">
                <a:solidFill>
                  <a:srgbClr val="FFFF00"/>
                </a:solidFill>
              </a:rPr>
              <a:t>そこにあたかも宿命に導かれてたどりついたような「錯覚」</a:t>
            </a:r>
            <a:r>
              <a:rPr lang="ja-JP" altLang="en-US" sz="2800" dirty="0"/>
              <a:t>を抱くことになる。そう、「錯覚」なのである。そして、「錯覚」であるにもかかわらず、</a:t>
            </a:r>
            <a:r>
              <a:rPr lang="ja-JP" altLang="en-US" sz="2800" b="1" dirty="0">
                <a:solidFill>
                  <a:srgbClr val="FFFF00"/>
                </a:solidFill>
              </a:rPr>
              <a:t>「錯覚できる人間」と「できない人間」のあいだには千里の径庭がよこたわっている</a:t>
            </a:r>
            <a:r>
              <a:rPr lang="ja-JP" altLang="en-US" sz="2800" dirty="0"/>
              <a:t>。（未来の未知性について　内田　樹）</a:t>
            </a:r>
          </a:p>
        </p:txBody>
      </p:sp>
    </p:spTree>
    <p:extLst>
      <p:ext uri="{BB962C8B-B14F-4D97-AF65-F5344CB8AC3E}">
        <p14:creationId xmlns:p14="http://schemas.microsoft.com/office/powerpoint/2010/main" val="964878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23528" y="260648"/>
            <a:ext cx="8496944" cy="6370975"/>
          </a:xfrm>
          <a:prstGeom prst="rect">
            <a:avLst/>
          </a:prstGeom>
          <a:noFill/>
        </p:spPr>
        <p:txBody>
          <a:bodyPr wrap="square" rtlCol="0">
            <a:spAutoFit/>
          </a:bodyPr>
          <a:lstStyle/>
          <a:p>
            <a:r>
              <a:rPr lang="ja-JP" altLang="en-US" sz="2400" dirty="0">
                <a:solidFill>
                  <a:schemeClr val="bg1"/>
                </a:solidFill>
              </a:rPr>
              <a:t>幼いころから，私は</a:t>
            </a:r>
            <a:r>
              <a:rPr lang="ja-JP" altLang="en-US" sz="2400" dirty="0">
                <a:solidFill>
                  <a:srgbClr val="FFFF00"/>
                </a:solidFill>
              </a:rPr>
              <a:t>重症の引きこもり愛好症</a:t>
            </a:r>
            <a:r>
              <a:rPr lang="ja-JP" altLang="en-US" sz="2400" dirty="0">
                <a:solidFill>
                  <a:schemeClr val="bg1"/>
                </a:solidFill>
              </a:rPr>
              <a:t>だった（と一応過去形にしておく）。母親は，果たしてこの子はまともな社会生活が営めるのだろうかと，ひどく心配したものだった。高校に入学した頃，なぜワイマール共和国からナチが台頭したのかという疑問を持ち，少しばかり読んだ本の中で，一番面白かったのがゲッベルスの伝記で，そのおかげですっかり宣伝かぶれして，将来は電通に入社して宣伝の基本を学び，宣伝が人の行動を支配する機序解明した後、内閣広報室に転じ，古今東西の歴史を人工知能で解析し，それを応用して世論操作の仕事をしてみたいと本気で考えるようになった．高校</a:t>
            </a:r>
            <a:r>
              <a:rPr lang="en-US" altLang="ja-JP" sz="2400" dirty="0">
                <a:solidFill>
                  <a:schemeClr val="bg1"/>
                </a:solidFill>
              </a:rPr>
              <a:t>2</a:t>
            </a:r>
            <a:r>
              <a:rPr lang="ja-JP" altLang="en-US" sz="2400" dirty="0">
                <a:solidFill>
                  <a:schemeClr val="bg1"/>
                </a:solidFill>
              </a:rPr>
              <a:t>年の時，将来何になりたいかと聞かれて，”選挙参謀”と言って，担任から眉をひそめられた覚えがある．そういう大人の顔を引き出すのが好きだった．だから自分が医者に向いていないことはわかっていた。けれど、趣味がゲームで一番得意だったのが，</a:t>
            </a:r>
            <a:r>
              <a:rPr lang="ja-JP" altLang="en-US" sz="2400" dirty="0">
                <a:solidFill>
                  <a:srgbClr val="FFFF00"/>
                </a:solidFill>
              </a:rPr>
              <a:t>苦手科目克服ゲームで偏差値を上げること</a:t>
            </a:r>
            <a:r>
              <a:rPr lang="ja-JP" altLang="en-US" sz="2400" dirty="0">
                <a:solidFill>
                  <a:schemeClr val="bg1"/>
                </a:solidFill>
              </a:rPr>
              <a:t>だったから，医学部に合格したわかった途端に心が動いた。医者になる過程で引きこもり愛好症が克服できる。</a:t>
            </a:r>
            <a:r>
              <a:rPr lang="ja-JP" altLang="en-US" sz="2400" dirty="0">
                <a:solidFill>
                  <a:srgbClr val="FFFF00"/>
                </a:solidFill>
              </a:rPr>
              <a:t>医者のキャリアをおもちゃにした弱点克服ゲーム上級編へ進める</a:t>
            </a:r>
            <a:r>
              <a:rPr lang="ja-JP" altLang="en-US" sz="2400" dirty="0">
                <a:solidFill>
                  <a:schemeClr val="bg1"/>
                </a:solidFill>
              </a:rPr>
              <a:t>と思ったからだ。 </a:t>
            </a:r>
          </a:p>
        </p:txBody>
      </p:sp>
    </p:spTree>
    <p:extLst>
      <p:ext uri="{BB962C8B-B14F-4D97-AF65-F5344CB8AC3E}">
        <p14:creationId xmlns:p14="http://schemas.microsoft.com/office/powerpoint/2010/main" val="1981237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26"/>
          <p:cNvSpPr>
            <a:spLocks noGrp="1" noChangeArrowheads="1"/>
          </p:cNvSpPr>
          <p:nvPr>
            <p:ph type="title"/>
          </p:nvPr>
        </p:nvSpPr>
        <p:spPr>
          <a:xfrm>
            <a:off x="251520" y="116632"/>
            <a:ext cx="8623622" cy="1152127"/>
          </a:xfrm>
        </p:spPr>
        <p:txBody>
          <a:bodyPr>
            <a:normAutofit/>
          </a:bodyPr>
          <a:lstStyle/>
          <a:p>
            <a:pPr eaLnBrk="1" hangingPunct="1"/>
            <a:r>
              <a:rPr lang="ja-JP" altLang="en-US" sz="4000" dirty="0"/>
              <a:t>光も影もない、あるのは闇だけだった</a:t>
            </a:r>
            <a:endParaRPr lang="en-US" altLang="ja-JP" sz="3100" dirty="0">
              <a:solidFill>
                <a:srgbClr val="FF0000"/>
              </a:solidFill>
            </a:endParaRPr>
          </a:p>
        </p:txBody>
      </p:sp>
      <p:sp>
        <p:nvSpPr>
          <p:cNvPr id="3075" name="Rectangle 1027"/>
          <p:cNvSpPr>
            <a:spLocks noGrp="1" noChangeArrowheads="1"/>
          </p:cNvSpPr>
          <p:nvPr>
            <p:ph type="body" idx="1"/>
          </p:nvPr>
        </p:nvSpPr>
        <p:spPr>
          <a:xfrm>
            <a:off x="107504" y="1412776"/>
            <a:ext cx="8767638" cy="5254252"/>
          </a:xfrm>
        </p:spPr>
        <p:txBody>
          <a:bodyPr rtlCol="0">
            <a:normAutofit fontScale="92500" lnSpcReduction="10000"/>
          </a:bodyPr>
          <a:lstStyle/>
          <a:p>
            <a:pPr eaLnBrk="1" fontAlgn="auto" hangingPunct="1">
              <a:lnSpc>
                <a:spcPct val="90000"/>
              </a:lnSpc>
              <a:spcAft>
                <a:spcPts val="0"/>
              </a:spcAft>
              <a:buFont typeface="Arial" pitchFamily="34" charset="0"/>
              <a:buChar char="•"/>
              <a:defRPr/>
            </a:pPr>
            <a:r>
              <a:rPr lang="en-US" altLang="ja-JP" sz="2800" dirty="0"/>
              <a:t>1976</a:t>
            </a:r>
            <a:r>
              <a:rPr lang="ja-JP" altLang="en-US" sz="2800" dirty="0"/>
              <a:t>：医学部入学</a:t>
            </a:r>
            <a:endParaRPr lang="en-US" altLang="ja-JP" sz="2800" dirty="0"/>
          </a:p>
          <a:p>
            <a:pPr eaLnBrk="1" fontAlgn="auto" hangingPunct="1">
              <a:lnSpc>
                <a:spcPct val="90000"/>
              </a:lnSpc>
              <a:spcAft>
                <a:spcPts val="0"/>
              </a:spcAft>
              <a:buFont typeface="Arial" pitchFamily="34" charset="0"/>
              <a:buChar char="•"/>
              <a:defRPr/>
            </a:pPr>
            <a:r>
              <a:rPr lang="en-US" altLang="ja-JP" sz="2800" dirty="0"/>
              <a:t>1982</a:t>
            </a:r>
            <a:r>
              <a:rPr lang="ja-JP" altLang="en-US" sz="2800" dirty="0"/>
              <a:t>：</a:t>
            </a:r>
            <a:r>
              <a:rPr lang="en-US" altLang="ja-JP" sz="2800" u="sng" dirty="0"/>
              <a:t>43</a:t>
            </a:r>
            <a:r>
              <a:rPr lang="ja-JP" altLang="en-US" sz="2800" u="sng" dirty="0"/>
              <a:t>年前！！「諸般の事情」</a:t>
            </a:r>
            <a:r>
              <a:rPr lang="ja-JP" altLang="en-US" sz="2800" dirty="0"/>
              <a:t>で卒後内科一般研修</a:t>
            </a:r>
          </a:p>
          <a:p>
            <a:pPr eaLnBrk="1" fontAlgn="auto" hangingPunct="1">
              <a:lnSpc>
                <a:spcPct val="90000"/>
              </a:lnSpc>
              <a:spcAft>
                <a:spcPts val="0"/>
              </a:spcAft>
              <a:buFont typeface="Arial" pitchFamily="34" charset="0"/>
              <a:buChar char="•"/>
              <a:defRPr/>
            </a:pPr>
            <a:r>
              <a:rPr lang="en-US" altLang="ja-JP" sz="2800" dirty="0">
                <a:solidFill>
                  <a:schemeClr val="accent2">
                    <a:lumMod val="40000"/>
                    <a:lumOff val="60000"/>
                  </a:schemeClr>
                </a:solidFill>
              </a:rPr>
              <a:t>1984</a:t>
            </a:r>
            <a:r>
              <a:rPr lang="ja-JP" altLang="en-US" sz="2800" dirty="0">
                <a:solidFill>
                  <a:schemeClr val="accent2">
                    <a:lumMod val="40000"/>
                    <a:lumOff val="60000"/>
                  </a:schemeClr>
                </a:solidFill>
              </a:rPr>
              <a:t>：</a:t>
            </a:r>
            <a:r>
              <a:rPr lang="en-US" altLang="ja-JP" sz="2800" dirty="0">
                <a:solidFill>
                  <a:schemeClr val="accent2">
                    <a:lumMod val="40000"/>
                    <a:lumOff val="60000"/>
                  </a:schemeClr>
                </a:solidFill>
              </a:rPr>
              <a:t>NTT</a:t>
            </a:r>
            <a:r>
              <a:rPr lang="ja-JP" altLang="en-US" sz="2800" dirty="0">
                <a:solidFill>
                  <a:schemeClr val="accent2">
                    <a:lumMod val="40000"/>
                    <a:lumOff val="60000"/>
                  </a:schemeClr>
                </a:solidFill>
              </a:rPr>
              <a:t>東日本関東病院（神経内科）</a:t>
            </a:r>
            <a:endParaRPr lang="en-US" altLang="ja-JP" sz="2800" dirty="0">
              <a:solidFill>
                <a:schemeClr val="accent2">
                  <a:lumMod val="40000"/>
                  <a:lumOff val="60000"/>
                </a:schemeClr>
              </a:solidFill>
            </a:endParaRPr>
          </a:p>
          <a:p>
            <a:pPr eaLnBrk="1" fontAlgn="auto" hangingPunct="1">
              <a:lnSpc>
                <a:spcPct val="90000"/>
              </a:lnSpc>
              <a:spcAft>
                <a:spcPts val="0"/>
              </a:spcAft>
              <a:buFont typeface="Arial" pitchFamily="34" charset="0"/>
              <a:buChar char="•"/>
              <a:defRPr/>
            </a:pPr>
            <a:r>
              <a:rPr lang="en-US" altLang="ja-JP" sz="2800" dirty="0">
                <a:solidFill>
                  <a:schemeClr val="accent3">
                    <a:lumMod val="60000"/>
                    <a:lumOff val="40000"/>
                  </a:schemeClr>
                </a:solidFill>
              </a:rPr>
              <a:t>1986</a:t>
            </a:r>
            <a:r>
              <a:rPr lang="ja-JP" altLang="en-US" sz="2800" dirty="0">
                <a:solidFill>
                  <a:schemeClr val="accent3">
                    <a:lumMod val="60000"/>
                    <a:lumOff val="40000"/>
                  </a:schemeClr>
                </a:solidFill>
              </a:rPr>
              <a:t>：国立精神神経センター研究所（神経科学）</a:t>
            </a:r>
            <a:endParaRPr lang="ja-JP" altLang="en-US" sz="2800" b="1" dirty="0">
              <a:solidFill>
                <a:srgbClr val="FF0000"/>
              </a:solidFill>
            </a:endParaRPr>
          </a:p>
          <a:p>
            <a:pPr eaLnBrk="1" fontAlgn="auto" hangingPunct="1">
              <a:lnSpc>
                <a:spcPct val="90000"/>
              </a:lnSpc>
              <a:spcAft>
                <a:spcPts val="0"/>
              </a:spcAft>
              <a:buFont typeface="Arial" pitchFamily="34" charset="0"/>
              <a:buChar char="•"/>
              <a:defRPr/>
            </a:pPr>
            <a:r>
              <a:rPr lang="en-US" altLang="ja-JP" sz="2800" dirty="0">
                <a:solidFill>
                  <a:schemeClr val="accent2">
                    <a:lumMod val="40000"/>
                    <a:lumOff val="60000"/>
                  </a:schemeClr>
                </a:solidFill>
              </a:rPr>
              <a:t>1988</a:t>
            </a:r>
            <a:r>
              <a:rPr lang="ja-JP" altLang="en-US" sz="2800" dirty="0">
                <a:solidFill>
                  <a:schemeClr val="accent2">
                    <a:lumMod val="40000"/>
                    <a:lumOff val="60000"/>
                  </a:schemeClr>
                </a:solidFill>
              </a:rPr>
              <a:t>：旭中央病院（神経内科）</a:t>
            </a:r>
            <a:endParaRPr lang="en-US" altLang="ja-JP" sz="2800" dirty="0">
              <a:solidFill>
                <a:schemeClr val="accent2">
                  <a:lumMod val="40000"/>
                  <a:lumOff val="60000"/>
                </a:schemeClr>
              </a:solidFill>
            </a:endParaRPr>
          </a:p>
          <a:p>
            <a:pPr>
              <a:lnSpc>
                <a:spcPct val="90000"/>
              </a:lnSpc>
              <a:defRPr/>
            </a:pPr>
            <a:r>
              <a:rPr lang="en-US" altLang="ja-JP" sz="2800" dirty="0">
                <a:solidFill>
                  <a:schemeClr val="accent3">
                    <a:lumMod val="60000"/>
                    <a:lumOff val="40000"/>
                  </a:schemeClr>
                </a:solidFill>
              </a:rPr>
              <a:t>1990</a:t>
            </a:r>
            <a:r>
              <a:rPr lang="ja-JP" altLang="en-US" sz="2800" dirty="0">
                <a:solidFill>
                  <a:schemeClr val="accent3">
                    <a:lumMod val="60000"/>
                    <a:lumOff val="40000"/>
                  </a:schemeClr>
                </a:solidFill>
              </a:rPr>
              <a:t>：グラスゴー大学（スコットランド旅行、神経科学）</a:t>
            </a:r>
            <a:endParaRPr lang="en-US" altLang="ja-JP" sz="2800" dirty="0">
              <a:solidFill>
                <a:schemeClr val="accent3">
                  <a:lumMod val="60000"/>
                  <a:lumOff val="40000"/>
                </a:schemeClr>
              </a:solidFill>
            </a:endParaRPr>
          </a:p>
          <a:p>
            <a:pPr eaLnBrk="1" fontAlgn="auto" hangingPunct="1">
              <a:lnSpc>
                <a:spcPct val="90000"/>
              </a:lnSpc>
              <a:spcAft>
                <a:spcPts val="0"/>
              </a:spcAft>
              <a:buFont typeface="Arial" pitchFamily="34" charset="0"/>
              <a:buChar char="•"/>
              <a:defRPr/>
            </a:pPr>
            <a:r>
              <a:rPr lang="en-US" altLang="ja-JP" sz="2800" dirty="0">
                <a:solidFill>
                  <a:schemeClr val="accent3">
                    <a:lumMod val="60000"/>
                    <a:lumOff val="40000"/>
                  </a:schemeClr>
                </a:solidFill>
              </a:rPr>
              <a:t>1992</a:t>
            </a:r>
            <a:r>
              <a:rPr lang="ja-JP" altLang="en-US" sz="2800" dirty="0">
                <a:solidFill>
                  <a:schemeClr val="accent3">
                    <a:lumMod val="60000"/>
                    <a:lumOff val="40000"/>
                  </a:schemeClr>
                </a:solidFill>
              </a:rPr>
              <a:t>：（旧）東京医科歯科大学助教（神経科学）</a:t>
            </a:r>
          </a:p>
          <a:p>
            <a:pPr eaLnBrk="1" fontAlgn="auto" hangingPunct="1">
              <a:lnSpc>
                <a:spcPct val="90000"/>
              </a:lnSpc>
              <a:spcAft>
                <a:spcPts val="0"/>
              </a:spcAft>
              <a:buFont typeface="Arial" pitchFamily="34" charset="0"/>
              <a:buChar char="•"/>
              <a:defRPr/>
            </a:pPr>
            <a:r>
              <a:rPr lang="en-US" altLang="ja-JP" sz="2800" dirty="0">
                <a:solidFill>
                  <a:srgbClr val="FFFF00"/>
                </a:solidFill>
              </a:rPr>
              <a:t>1993</a:t>
            </a:r>
            <a:r>
              <a:rPr lang="ja-JP" altLang="en-US" sz="2800" dirty="0">
                <a:solidFill>
                  <a:srgbClr val="FFFF00"/>
                </a:solidFill>
              </a:rPr>
              <a:t>：埼玉県立嵐山郷（知的障害・自閉症、総合診療）</a:t>
            </a:r>
          </a:p>
          <a:p>
            <a:pPr eaLnBrk="1" fontAlgn="auto" hangingPunct="1">
              <a:lnSpc>
                <a:spcPct val="90000"/>
              </a:lnSpc>
              <a:spcAft>
                <a:spcPts val="0"/>
              </a:spcAft>
              <a:defRPr/>
            </a:pPr>
            <a:r>
              <a:rPr lang="en-US" altLang="ja-JP" sz="2800" dirty="0">
                <a:solidFill>
                  <a:srgbClr val="FFFF00"/>
                </a:solidFill>
              </a:rPr>
              <a:t>1999</a:t>
            </a:r>
            <a:r>
              <a:rPr lang="ja-JP" altLang="en-US" sz="2800" dirty="0">
                <a:solidFill>
                  <a:srgbClr val="FFFF00"/>
                </a:solidFill>
              </a:rPr>
              <a:t>：国立犀潟病院（自閉症・精神疾患、食の安全評論）</a:t>
            </a:r>
          </a:p>
          <a:p>
            <a:pPr eaLnBrk="1" fontAlgn="auto" hangingPunct="1">
              <a:lnSpc>
                <a:spcPct val="90000"/>
              </a:lnSpc>
              <a:spcAft>
                <a:spcPts val="0"/>
              </a:spcAft>
              <a:buFont typeface="Arial" pitchFamily="34" charset="0"/>
              <a:buChar char="•"/>
              <a:defRPr/>
            </a:pPr>
            <a:r>
              <a:rPr lang="en-US" altLang="ja-JP" sz="2800" dirty="0">
                <a:solidFill>
                  <a:schemeClr val="tx2">
                    <a:lumMod val="40000"/>
                    <a:lumOff val="60000"/>
                  </a:schemeClr>
                </a:solidFill>
              </a:rPr>
              <a:t>2003</a:t>
            </a:r>
            <a:r>
              <a:rPr lang="ja-JP" altLang="en-US" sz="2800" dirty="0">
                <a:solidFill>
                  <a:schemeClr val="tx2">
                    <a:lumMod val="40000"/>
                    <a:lumOff val="60000"/>
                  </a:schemeClr>
                </a:solidFill>
              </a:rPr>
              <a:t>：厚生労働省（医薬品開発、臨床研究）</a:t>
            </a:r>
          </a:p>
          <a:p>
            <a:pPr eaLnBrk="1" fontAlgn="auto" hangingPunct="1">
              <a:lnSpc>
                <a:spcPct val="90000"/>
              </a:lnSpc>
              <a:spcAft>
                <a:spcPts val="0"/>
              </a:spcAft>
              <a:buFont typeface="Arial" pitchFamily="34" charset="0"/>
              <a:buChar char="•"/>
              <a:defRPr/>
            </a:pPr>
            <a:r>
              <a:rPr lang="en-US" altLang="ja-JP" sz="2800" dirty="0">
                <a:solidFill>
                  <a:srgbClr val="FFFF00"/>
                </a:solidFill>
              </a:rPr>
              <a:t>2007</a:t>
            </a:r>
            <a:r>
              <a:rPr lang="ja-JP" altLang="en-US" sz="2800" dirty="0">
                <a:solidFill>
                  <a:srgbClr val="FFFF00"/>
                </a:solidFill>
              </a:rPr>
              <a:t>：国立秩父学園（発達障害、医学教育、医療面接）</a:t>
            </a:r>
          </a:p>
          <a:p>
            <a:pPr eaLnBrk="1" fontAlgn="auto" hangingPunct="1">
              <a:lnSpc>
                <a:spcPct val="90000"/>
              </a:lnSpc>
              <a:spcAft>
                <a:spcPts val="0"/>
              </a:spcAft>
              <a:buFont typeface="Arial" pitchFamily="34" charset="0"/>
              <a:buChar char="•"/>
              <a:defRPr/>
            </a:pPr>
            <a:r>
              <a:rPr lang="en-US" altLang="ja-JP" sz="2800" dirty="0">
                <a:solidFill>
                  <a:schemeClr val="tx2">
                    <a:lumMod val="40000"/>
                    <a:lumOff val="60000"/>
                  </a:schemeClr>
                </a:solidFill>
              </a:rPr>
              <a:t>2008</a:t>
            </a:r>
            <a:r>
              <a:rPr lang="ja-JP" altLang="en-US" sz="2800" dirty="0">
                <a:solidFill>
                  <a:schemeClr val="tx2">
                    <a:lumMod val="40000"/>
                    <a:lumOff val="60000"/>
                  </a:schemeClr>
                </a:solidFill>
              </a:rPr>
              <a:t>：長崎大学（大学教授、医薬品評価学）</a:t>
            </a:r>
            <a:endParaRPr lang="en-US" altLang="ja-JP" sz="2800" dirty="0">
              <a:solidFill>
                <a:schemeClr val="tx2">
                  <a:lumMod val="40000"/>
                  <a:lumOff val="60000"/>
                </a:schemeClr>
              </a:solidFill>
            </a:endParaRPr>
          </a:p>
          <a:p>
            <a:pPr eaLnBrk="1" fontAlgn="auto" hangingPunct="1">
              <a:lnSpc>
                <a:spcPct val="90000"/>
              </a:lnSpc>
              <a:spcAft>
                <a:spcPts val="0"/>
              </a:spcAft>
              <a:buFont typeface="Arial" pitchFamily="34" charset="0"/>
              <a:buChar char="•"/>
              <a:defRPr/>
            </a:pPr>
            <a:r>
              <a:rPr lang="en-US" altLang="ja-JP" sz="2800" dirty="0">
                <a:solidFill>
                  <a:schemeClr val="tx2">
                    <a:lumMod val="40000"/>
                    <a:lumOff val="60000"/>
                  </a:schemeClr>
                </a:solidFill>
              </a:rPr>
              <a:t>2013</a:t>
            </a:r>
            <a:r>
              <a:rPr lang="ja-JP" altLang="en-US" sz="2800" dirty="0">
                <a:solidFill>
                  <a:schemeClr val="tx2">
                    <a:lumMod val="40000"/>
                    <a:lumOff val="60000"/>
                  </a:schemeClr>
                </a:solidFill>
              </a:rPr>
              <a:t>：法務省（医療法務コンサルタント）</a:t>
            </a:r>
          </a:p>
        </p:txBody>
      </p:sp>
      <p:sp>
        <p:nvSpPr>
          <p:cNvPr id="29700" name="スライド番号プレースホルダ 35"/>
          <p:cNvSpPr>
            <a:spLocks noGrp="1"/>
          </p:cNvSpPr>
          <p:nvPr>
            <p:ph type="sldNum" sz="quarter" idx="12"/>
          </p:nvPr>
        </p:nvSpPr>
        <p:spPr bwMode="auto">
          <a:xfrm>
            <a:off x="8143875" y="6286500"/>
            <a:ext cx="476250" cy="457200"/>
          </a:xfrm>
          <a:noFill/>
          <a:ln>
            <a:miter lim="800000"/>
            <a:headEnd/>
            <a:tailEnd/>
          </a:ln>
        </p:spPr>
        <p:txBody>
          <a:bodyPr/>
          <a:lstStyle/>
          <a:p>
            <a:fld id="{070FE5B2-82BF-43D9-90A3-BDD3B06A70A2}" type="slidenum">
              <a:rPr lang="ja-JP" altLang="en-US" sz="1600" smtClean="0">
                <a:latin typeface="Times New Roman" pitchFamily="18" charset="0"/>
                <a:ea typeface="ＭＳ Ｐゴシック" charset="-128"/>
              </a:rPr>
              <a:pPr/>
              <a:t>5</a:t>
            </a:fld>
            <a:endParaRPr lang="ja-JP" altLang="en-US" sz="1600">
              <a:latin typeface="Times New Roman" pitchFamily="18" charset="0"/>
              <a:ea typeface="ＭＳ Ｐゴシック" charset="-128"/>
            </a:endParaRPr>
          </a:p>
        </p:txBody>
      </p:sp>
    </p:spTree>
    <p:extLst>
      <p:ext uri="{BB962C8B-B14F-4D97-AF65-F5344CB8AC3E}">
        <p14:creationId xmlns:p14="http://schemas.microsoft.com/office/powerpoint/2010/main" val="2523904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7504" y="274638"/>
            <a:ext cx="8856984" cy="1426170"/>
          </a:xfrm>
        </p:spPr>
        <p:txBody>
          <a:bodyPr/>
          <a:lstStyle/>
          <a:p>
            <a:r>
              <a:rPr lang="ja-JP" altLang="en-US" dirty="0"/>
              <a:t>「努力が足りない・もっと精進せよ」</a:t>
            </a:r>
            <a:br>
              <a:rPr lang="en-US" altLang="ja-JP" sz="4000" dirty="0"/>
            </a:br>
            <a:r>
              <a:rPr lang="ja-JP" altLang="en-US" sz="4000" dirty="0" err="1"/>
              <a:t>ー</a:t>
            </a:r>
            <a:r>
              <a:rPr lang="ja-JP" altLang="en-US" sz="4000" dirty="0"/>
              <a:t>人命軽視のスローガンー</a:t>
            </a:r>
            <a:endParaRPr lang="en-GB" sz="4000" dirty="0"/>
          </a:p>
        </p:txBody>
      </p:sp>
      <p:sp>
        <p:nvSpPr>
          <p:cNvPr id="5" name="サブタイトル 4"/>
          <p:cNvSpPr>
            <a:spLocks noGrp="1"/>
          </p:cNvSpPr>
          <p:nvPr>
            <p:ph idx="1"/>
          </p:nvPr>
        </p:nvSpPr>
        <p:spPr>
          <a:xfrm>
            <a:off x="395536" y="2060849"/>
            <a:ext cx="8229600" cy="3600400"/>
          </a:xfrm>
        </p:spPr>
        <p:txBody>
          <a:bodyPr/>
          <a:lstStyle/>
          <a:p>
            <a:r>
              <a:rPr lang="ja-JP" altLang="en-US" sz="3600" dirty="0"/>
              <a:t>幼少期から醸成される</a:t>
            </a:r>
            <a:endParaRPr lang="en-US" altLang="ja-JP" sz="3600" dirty="0"/>
          </a:p>
          <a:p>
            <a:r>
              <a:rPr lang="ja-JP" altLang="en-US" sz="3600" dirty="0"/>
              <a:t>通常は大学受験でピーク</a:t>
            </a:r>
            <a:endParaRPr lang="en-US" altLang="ja-JP" sz="3600" dirty="0"/>
          </a:p>
          <a:p>
            <a:r>
              <a:rPr lang="ja-JP" altLang="en-US" sz="3600" dirty="0"/>
              <a:t>医学部生の場合には入学後も継続</a:t>
            </a:r>
            <a:endParaRPr lang="en-US" altLang="ja-JP" sz="3600" dirty="0"/>
          </a:p>
          <a:p>
            <a:r>
              <a:rPr lang="ja-JP" altLang="en-US" sz="3600" dirty="0"/>
              <a:t>卒後もキャリアパスの根底を形成</a:t>
            </a:r>
            <a:endParaRPr lang="en-US" altLang="ja-JP" sz="3600" dirty="0"/>
          </a:p>
          <a:p>
            <a:r>
              <a:rPr lang="ja-JP" altLang="en-US" sz="3600" dirty="0"/>
              <a:t>自己攻撃性に繋がる：抑鬱→過労死</a:t>
            </a:r>
            <a:endParaRPr lang="en-US" altLang="ja-JP" dirty="0"/>
          </a:p>
        </p:txBody>
      </p:sp>
      <p:sp>
        <p:nvSpPr>
          <p:cNvPr id="2" name="テキスト ボックス 1">
            <a:extLst>
              <a:ext uri="{FF2B5EF4-FFF2-40B4-BE49-F238E27FC236}">
                <a16:creationId xmlns:a16="http://schemas.microsoft.com/office/drawing/2014/main" id="{313651E1-184F-BB85-1F41-346BE9A9EA79}"/>
              </a:ext>
            </a:extLst>
          </p:cNvPr>
          <p:cNvSpPr txBox="1"/>
          <p:nvPr/>
        </p:nvSpPr>
        <p:spPr>
          <a:xfrm>
            <a:off x="395536" y="5813921"/>
            <a:ext cx="8225329" cy="769441"/>
          </a:xfrm>
          <a:prstGeom prst="rect">
            <a:avLst/>
          </a:prstGeom>
          <a:noFill/>
        </p:spPr>
        <p:txBody>
          <a:bodyPr wrap="none" rtlCol="0">
            <a:spAutoFit/>
          </a:bodyPr>
          <a:lstStyle/>
          <a:p>
            <a:r>
              <a:rPr kumimoji="1" lang="ja-JP" altLang="en-US" sz="4400" dirty="0">
                <a:solidFill>
                  <a:schemeClr val="bg1"/>
                </a:solidFill>
              </a:rPr>
              <a:t>あなたにはどの程度当てはまる？</a:t>
            </a:r>
          </a:p>
        </p:txBody>
      </p:sp>
    </p:spTree>
    <p:extLst>
      <p:ext uri="{BB962C8B-B14F-4D97-AF65-F5344CB8AC3E}">
        <p14:creationId xmlns:p14="http://schemas.microsoft.com/office/powerpoint/2010/main" val="2404419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107504" y="332656"/>
            <a:ext cx="8640960" cy="1080120"/>
          </a:xfrm>
        </p:spPr>
        <p:txBody>
          <a:bodyPr/>
          <a:lstStyle/>
          <a:p>
            <a:r>
              <a:rPr lang="ja-JP" altLang="en-US" dirty="0"/>
              <a:t>今まで語られることのなかった文脈</a:t>
            </a:r>
            <a:endParaRPr lang="en-GB" dirty="0"/>
          </a:p>
        </p:txBody>
      </p:sp>
      <p:sp>
        <p:nvSpPr>
          <p:cNvPr id="5" name="サブタイトル 4"/>
          <p:cNvSpPr>
            <a:spLocks noGrp="1"/>
          </p:cNvSpPr>
          <p:nvPr>
            <p:ph type="subTitle" idx="1"/>
          </p:nvPr>
        </p:nvSpPr>
        <p:spPr>
          <a:xfrm>
            <a:off x="248181" y="2924944"/>
            <a:ext cx="8424936" cy="2853025"/>
          </a:xfrm>
        </p:spPr>
        <p:txBody>
          <a:bodyPr/>
          <a:lstStyle/>
          <a:p>
            <a:r>
              <a:rPr lang="ja-JP" altLang="en-US" sz="4000" dirty="0"/>
              <a:t>「そんな奴いるわけないだろ」</a:t>
            </a:r>
            <a:endParaRPr lang="en-US" altLang="ja-JP" sz="4000" dirty="0"/>
          </a:p>
          <a:p>
            <a:r>
              <a:rPr lang="ja-JP" altLang="en-US" sz="4000" dirty="0"/>
              <a:t>「私はそれほど馬鹿じゃない」</a:t>
            </a:r>
            <a:endParaRPr lang="en-US" altLang="ja-JP" sz="4000" dirty="0"/>
          </a:p>
          <a:p>
            <a:r>
              <a:rPr lang="ja-JP" altLang="en-US" sz="4000" dirty="0"/>
              <a:t>「そう言われてみて初めて、漠然たる不安・疑問を意識した」</a:t>
            </a:r>
            <a:endParaRPr lang="en-GB" sz="4000" dirty="0"/>
          </a:p>
        </p:txBody>
      </p:sp>
      <p:sp>
        <p:nvSpPr>
          <p:cNvPr id="2" name="テキスト ボックス 1"/>
          <p:cNvSpPr txBox="1"/>
          <p:nvPr/>
        </p:nvSpPr>
        <p:spPr>
          <a:xfrm>
            <a:off x="464205" y="1412776"/>
            <a:ext cx="8208912" cy="1323439"/>
          </a:xfrm>
          <a:prstGeom prst="rect">
            <a:avLst/>
          </a:prstGeom>
          <a:noFill/>
        </p:spPr>
        <p:txBody>
          <a:bodyPr wrap="square" rtlCol="0">
            <a:spAutoFit/>
          </a:bodyPr>
          <a:lstStyle/>
          <a:p>
            <a:pPr algn="ctr"/>
            <a:r>
              <a:rPr lang="ja-JP" altLang="en-US" sz="4000" dirty="0">
                <a:solidFill>
                  <a:srgbClr val="FFFF00"/>
                </a:solidFill>
              </a:rPr>
              <a:t>自分は医学部に入って医師になることに何の疑問も不安も抱いていない</a:t>
            </a:r>
            <a:endParaRPr lang="en-US" sz="4000" dirty="0">
              <a:solidFill>
                <a:srgbClr val="FFFF00"/>
              </a:solidFill>
            </a:endParaRPr>
          </a:p>
        </p:txBody>
      </p:sp>
      <p:sp>
        <p:nvSpPr>
          <p:cNvPr id="3" name="テキスト ボックス 2"/>
          <p:cNvSpPr txBox="1"/>
          <p:nvPr/>
        </p:nvSpPr>
        <p:spPr>
          <a:xfrm>
            <a:off x="947317" y="5944578"/>
            <a:ext cx="7242688" cy="646331"/>
          </a:xfrm>
          <a:prstGeom prst="rect">
            <a:avLst/>
          </a:prstGeom>
          <a:noFill/>
        </p:spPr>
        <p:txBody>
          <a:bodyPr wrap="none" rtlCol="0">
            <a:spAutoFit/>
          </a:bodyPr>
          <a:lstStyle/>
          <a:p>
            <a:r>
              <a:rPr lang="ja-JP" altLang="en-US" sz="3600" dirty="0">
                <a:solidFill>
                  <a:srgbClr val="FFFF00"/>
                </a:solidFill>
              </a:rPr>
              <a:t>「どれでもない」としたら、それは何？</a:t>
            </a:r>
            <a:endParaRPr lang="en-US" sz="3600" dirty="0">
              <a:solidFill>
                <a:srgbClr val="FFFF00"/>
              </a:solidFill>
            </a:endParaRPr>
          </a:p>
        </p:txBody>
      </p:sp>
    </p:spTree>
    <p:extLst>
      <p:ext uri="{BB962C8B-B14F-4D97-AF65-F5344CB8AC3E}">
        <p14:creationId xmlns:p14="http://schemas.microsoft.com/office/powerpoint/2010/main" val="474505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642194"/>
          </a:xfrm>
        </p:spPr>
        <p:txBody>
          <a:bodyPr/>
          <a:lstStyle/>
          <a:p>
            <a:r>
              <a:rPr lang="ja-JP" altLang="en-US" dirty="0"/>
              <a:t>キャリアパスなんてものはない！</a:t>
            </a:r>
            <a:br>
              <a:rPr lang="en-US" altLang="ja-JP" dirty="0"/>
            </a:br>
            <a:r>
              <a:rPr lang="ja-JP" altLang="en-US" dirty="0"/>
              <a:t>錯覚できる人間を目指して</a:t>
            </a:r>
            <a:endParaRPr kumimoji="1" lang="ja-JP" altLang="en-US" dirty="0"/>
          </a:p>
        </p:txBody>
      </p:sp>
      <p:sp>
        <p:nvSpPr>
          <p:cNvPr id="3" name="コンテンツ プレースホルダー 2"/>
          <p:cNvSpPr>
            <a:spLocks noGrp="1"/>
          </p:cNvSpPr>
          <p:nvPr>
            <p:ph idx="1"/>
          </p:nvPr>
        </p:nvSpPr>
        <p:spPr>
          <a:xfrm>
            <a:off x="457200" y="2564904"/>
            <a:ext cx="8229600" cy="3312368"/>
          </a:xfrm>
        </p:spPr>
        <p:txBody>
          <a:bodyPr/>
          <a:lstStyle/>
          <a:p>
            <a:r>
              <a:rPr kumimoji="1" lang="ja-JP" altLang="en-US" sz="4000" dirty="0">
                <a:solidFill>
                  <a:srgbClr val="FFFF00"/>
                </a:solidFill>
              </a:rPr>
              <a:t>「やりがい」を求めてはならない！</a:t>
            </a:r>
            <a:endParaRPr kumimoji="1" lang="en-US" altLang="ja-JP" sz="4000" dirty="0">
              <a:solidFill>
                <a:srgbClr val="FFFF00"/>
              </a:solidFill>
            </a:endParaRPr>
          </a:p>
          <a:p>
            <a:r>
              <a:rPr lang="ja-JP" altLang="en-US" sz="4000" dirty="0"/>
              <a:t>名医原理主義教団の只中で</a:t>
            </a:r>
            <a:endParaRPr lang="en-US" altLang="ja-JP" sz="4000" dirty="0"/>
          </a:p>
          <a:p>
            <a:r>
              <a:rPr lang="ja-JP" altLang="en-US" sz="4000" dirty="0"/>
              <a:t>患者からの</a:t>
            </a:r>
            <a:r>
              <a:rPr lang="ja-JP" altLang="en-US" sz="4000" strike="sngStrike" dirty="0"/>
              <a:t>ハラスメント</a:t>
            </a:r>
            <a:r>
              <a:rPr lang="ja-JP" altLang="en-US" sz="4000" dirty="0"/>
              <a:t>攻撃</a:t>
            </a:r>
            <a:endParaRPr lang="en-US" altLang="ja-JP" sz="4000" strike="sngStrike" dirty="0"/>
          </a:p>
          <a:p>
            <a:r>
              <a:rPr lang="ja-JP" altLang="en-US" sz="4000" dirty="0"/>
              <a:t>錯覚できる人間を目指して</a:t>
            </a:r>
            <a:endParaRPr lang="en-US" altLang="ja-JP" sz="4000" dirty="0"/>
          </a:p>
        </p:txBody>
      </p:sp>
    </p:spTree>
    <p:extLst>
      <p:ext uri="{BB962C8B-B14F-4D97-AF65-F5344CB8AC3E}">
        <p14:creationId xmlns:p14="http://schemas.microsoft.com/office/powerpoint/2010/main" val="2559275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a:xfrm>
            <a:off x="179512" y="274638"/>
            <a:ext cx="8712968" cy="850900"/>
          </a:xfrm>
        </p:spPr>
        <p:txBody>
          <a:bodyPr/>
          <a:lstStyle/>
          <a:p>
            <a:pPr eaLnBrk="1" hangingPunct="1"/>
            <a:r>
              <a:rPr lang="ja-JP" altLang="en-US" dirty="0"/>
              <a:t>私の学生時代（一浪後</a:t>
            </a:r>
            <a:r>
              <a:rPr lang="en-US" altLang="ja-JP" dirty="0"/>
              <a:t>49</a:t>
            </a:r>
            <a:r>
              <a:rPr lang="ja-JP" altLang="en-US" dirty="0"/>
              <a:t>年前入学）</a:t>
            </a:r>
          </a:p>
        </p:txBody>
      </p:sp>
      <p:sp>
        <p:nvSpPr>
          <p:cNvPr id="3" name="コンテンツ プレースホルダー 2"/>
          <p:cNvSpPr>
            <a:spLocks noGrp="1"/>
          </p:cNvSpPr>
          <p:nvPr>
            <p:ph idx="1"/>
          </p:nvPr>
        </p:nvSpPr>
        <p:spPr>
          <a:xfrm>
            <a:off x="395288" y="1268413"/>
            <a:ext cx="8374062" cy="5256212"/>
          </a:xfrm>
        </p:spPr>
        <p:txBody>
          <a:bodyPr rtlCol="0">
            <a:normAutofit lnSpcReduction="10000"/>
          </a:bodyPr>
          <a:lstStyle/>
          <a:p>
            <a:pPr eaLnBrk="1" fontAlgn="auto" hangingPunct="1">
              <a:spcAft>
                <a:spcPts val="0"/>
              </a:spcAft>
              <a:defRPr/>
            </a:pPr>
            <a:r>
              <a:rPr lang="ja-JP" altLang="en-US" dirty="0"/>
              <a:t>偏差値が高いという理由だけで医学部へ</a:t>
            </a:r>
            <a:endParaRPr lang="en-US" altLang="ja-JP" dirty="0"/>
          </a:p>
          <a:p>
            <a:pPr eaLnBrk="1" fontAlgn="auto" hangingPunct="1">
              <a:spcAft>
                <a:spcPts val="0"/>
              </a:spcAft>
              <a:defRPr/>
            </a:pPr>
            <a:r>
              <a:rPr lang="ja-JP" altLang="en-US" dirty="0"/>
              <a:t>「人助けをしたい」と公言して憚らない医学生を馬鹿にしていた＆羨ましかった</a:t>
            </a:r>
            <a:endParaRPr lang="en-US" altLang="ja-JP" dirty="0"/>
          </a:p>
          <a:p>
            <a:pPr eaLnBrk="1" fontAlgn="auto" hangingPunct="1">
              <a:spcAft>
                <a:spcPts val="0"/>
              </a:spcAft>
              <a:defRPr/>
            </a:pPr>
            <a:r>
              <a:rPr lang="ja-JP" altLang="en-US" dirty="0"/>
              <a:t>自分は命と金のやりとりなんてやくざな商売には向いていないと思っていた</a:t>
            </a:r>
            <a:endParaRPr lang="en-US" altLang="ja-JP" dirty="0"/>
          </a:p>
          <a:p>
            <a:pPr eaLnBrk="1" fontAlgn="auto" hangingPunct="1">
              <a:spcAft>
                <a:spcPts val="0"/>
              </a:spcAft>
              <a:defRPr/>
            </a:pPr>
            <a:r>
              <a:rPr lang="ja-JP" altLang="en-US" dirty="0"/>
              <a:t>患者さんの転帰は期待通りに行かない場合の方が多いことをもちろん知っていた</a:t>
            </a:r>
            <a:endParaRPr lang="en-US" altLang="ja-JP" dirty="0"/>
          </a:p>
          <a:p>
            <a:pPr eaLnBrk="1" fontAlgn="auto" hangingPunct="1">
              <a:spcAft>
                <a:spcPts val="0"/>
              </a:spcAft>
              <a:defRPr/>
            </a:pPr>
            <a:r>
              <a:rPr lang="ja-JP" altLang="en-US" dirty="0">
                <a:solidFill>
                  <a:srgbClr val="FFFF00"/>
                </a:solidFill>
              </a:rPr>
              <a:t>生きている人間と事故と裁判とを恐れていた</a:t>
            </a:r>
            <a:endParaRPr lang="en-US" altLang="ja-JP" dirty="0">
              <a:solidFill>
                <a:srgbClr val="FFFF00"/>
              </a:solidFill>
            </a:endParaRPr>
          </a:p>
          <a:p>
            <a:pPr eaLnBrk="1" fontAlgn="auto" hangingPunct="1">
              <a:spcAft>
                <a:spcPts val="0"/>
              </a:spcAft>
              <a:defRPr/>
            </a:pPr>
            <a:r>
              <a:rPr lang="ja-JP" altLang="en-US" dirty="0">
                <a:solidFill>
                  <a:srgbClr val="FFFF00"/>
                </a:solidFill>
              </a:rPr>
              <a:t>卒後への不安感で一杯</a:t>
            </a:r>
            <a:endParaRPr lang="en-US" altLang="ja-JP" dirty="0">
              <a:solidFill>
                <a:srgbClr val="FFFF00"/>
              </a:solidFill>
            </a:endParaRPr>
          </a:p>
          <a:p>
            <a:pPr eaLnBrk="1" fontAlgn="auto" hangingPunct="1">
              <a:spcAft>
                <a:spcPts val="0"/>
              </a:spcAft>
              <a:defRPr/>
            </a:pPr>
            <a:r>
              <a:rPr lang="ja-JP" altLang="en-US" dirty="0"/>
              <a:t>卒後の進路は法医学と決めていた</a:t>
            </a:r>
          </a:p>
        </p:txBody>
      </p:sp>
    </p:spTree>
    <p:extLst>
      <p:ext uri="{BB962C8B-B14F-4D97-AF65-F5344CB8AC3E}">
        <p14:creationId xmlns:p14="http://schemas.microsoft.com/office/powerpoint/2010/main" val="281967129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4771</TotalTime>
  <Words>2955</Words>
  <Application>Microsoft Office PowerPoint</Application>
  <PresentationFormat>画面に合わせる (4:3)</PresentationFormat>
  <Paragraphs>218</Paragraphs>
  <Slides>32</Slides>
  <Notes>21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32</vt:i4>
      </vt:variant>
    </vt:vector>
  </HeadingPairs>
  <TitlesOfParts>
    <vt:vector size="36" baseType="lpstr">
      <vt:lpstr>Arial</vt:lpstr>
      <vt:lpstr>Calibri</vt:lpstr>
      <vt:lpstr>Times New Roman</vt:lpstr>
      <vt:lpstr>Office テーマ</vt:lpstr>
      <vt:lpstr>あなたの命の危機管理 ー錯覚できる人間を目指してー</vt:lpstr>
      <vt:lpstr>PowerPoint プレゼンテーション</vt:lpstr>
      <vt:lpstr>キャリアパスという美辞麗句の影に</vt:lpstr>
      <vt:lpstr>PowerPoint プレゼンテーション</vt:lpstr>
      <vt:lpstr>光も影もない、あるのは闇だけだった</vt:lpstr>
      <vt:lpstr>「努力が足りない・もっと精進せよ」 ー人命軽視のスローガンー</vt:lpstr>
      <vt:lpstr>今まで語られることのなかった文脈</vt:lpstr>
      <vt:lpstr>キャリアパスなんてものはない！ 錯覚できる人間を目指して</vt:lpstr>
      <vt:lpstr>私の学生時代（一浪後49年前入学）</vt:lpstr>
      <vt:lpstr>私の優位性：「医者が嫌い」と自覚</vt:lpstr>
      <vt:lpstr>PowerPoint プレゼンテーション</vt:lpstr>
      <vt:lpstr>1982年5月：某大学病院での 研修医オリエンテーション冒頭</vt:lpstr>
      <vt:lpstr>明日は我が身？</vt:lpstr>
      <vt:lpstr>PowerPoint プレゼンテーション</vt:lpstr>
      <vt:lpstr>キャリアパスなんてものはない！ 錯覚できる人間を目指して</vt:lpstr>
      <vt:lpstr>押し売り恐喝：名医原理主義組</vt:lpstr>
      <vt:lpstr>名医原理主義経典</vt:lpstr>
      <vt:lpstr>名医になれない自分の攻撃材料 ー名医原理主義に常に忠実であろうとすればー</vt:lpstr>
      <vt:lpstr>過労死したくない！ ー「それは要りません」という勇気ー</vt:lpstr>
      <vt:lpstr>キャリアパスなんてものはない！ 錯覚できる人間を目指して</vt:lpstr>
      <vt:lpstr>先生はいいですね，若くて健康で</vt:lpstr>
      <vt:lpstr>患者から医師への攻撃の発生機序 ー不可視・非言語ー</vt:lpstr>
      <vt:lpstr>なぜ患者は医師を攻撃するのか？</vt:lpstr>
      <vt:lpstr>同じ所に立っているのに共感欠如</vt:lpstr>
      <vt:lpstr>同情と共感の鑑別診断 ー「武装解除」の基本コンセプトー</vt:lpstr>
      <vt:lpstr>病と死 その「当事者意識」を「取り戻す」</vt:lpstr>
      <vt:lpstr>不完全な死体</vt:lpstr>
      <vt:lpstr>生死はデジタルで分けられる？</vt:lpstr>
      <vt:lpstr>攻撃を生じさせない 共感による「武装解除」 生老病死：誰にでもある基礎控除</vt:lpstr>
      <vt:lpstr>光も影もない闇の中で私ができたこと</vt:lpstr>
      <vt:lpstr>キャリアパスなんてものはない！ 錯覚できる人間を目指して</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GIM 2015</dc:title>
  <dc:creator>Massie</dc:creator>
  <cp:lastModifiedBy>正行 池田</cp:lastModifiedBy>
  <cp:revision>411</cp:revision>
  <cp:lastPrinted>2018-10-05T23:53:59Z</cp:lastPrinted>
  <dcterms:created xsi:type="dcterms:W3CDTF">2014-08-19T01:57:30Z</dcterms:created>
  <dcterms:modified xsi:type="dcterms:W3CDTF">2025-11-19T02:15:52Z</dcterms:modified>
</cp:coreProperties>
</file>