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583" r:id="rId2"/>
    <p:sldId id="550" r:id="rId3"/>
    <p:sldId id="582" r:id="rId4"/>
    <p:sldId id="573" r:id="rId5"/>
    <p:sldId id="574" r:id="rId6"/>
    <p:sldId id="585" r:id="rId7"/>
    <p:sldId id="549" r:id="rId8"/>
    <p:sldId id="589" r:id="rId9"/>
    <p:sldId id="584" r:id="rId10"/>
    <p:sldId id="551" r:id="rId11"/>
    <p:sldId id="557" r:id="rId12"/>
    <p:sldId id="552" r:id="rId13"/>
    <p:sldId id="577" r:id="rId14"/>
    <p:sldId id="559" r:id="rId15"/>
    <p:sldId id="553" r:id="rId16"/>
    <p:sldId id="554" r:id="rId17"/>
    <p:sldId id="556" r:id="rId18"/>
    <p:sldId id="564" r:id="rId19"/>
    <p:sldId id="590" r:id="rId20"/>
    <p:sldId id="504" r:id="rId21"/>
    <p:sldId id="416" r:id="rId22"/>
    <p:sldId id="432" r:id="rId23"/>
    <p:sldId id="493" r:id="rId24"/>
    <p:sldId id="494" r:id="rId25"/>
    <p:sldId id="495" r:id="rId26"/>
    <p:sldId id="534" r:id="rId27"/>
    <p:sldId id="496" r:id="rId28"/>
    <p:sldId id="591" r:id="rId29"/>
    <p:sldId id="370" r:id="rId30"/>
    <p:sldId id="371" r:id="rId31"/>
    <p:sldId id="363" r:id="rId32"/>
    <p:sldId id="391" r:id="rId33"/>
    <p:sldId id="592" r:id="rId34"/>
    <p:sldId id="444" r:id="rId35"/>
    <p:sldId id="419" r:id="rId36"/>
    <p:sldId id="423" r:id="rId37"/>
    <p:sldId id="529" r:id="rId38"/>
    <p:sldId id="424" r:id="rId39"/>
    <p:sldId id="536" r:id="rId40"/>
    <p:sldId id="547" r:id="rId41"/>
    <p:sldId id="544" r:id="rId42"/>
    <p:sldId id="543" r:id="rId43"/>
    <p:sldId id="418" r:id="rId44"/>
    <p:sldId id="428" r:id="rId45"/>
    <p:sldId id="593" r:id="rId46"/>
    <p:sldId id="533" r:id="rId47"/>
    <p:sldId id="347" r:id="rId48"/>
    <p:sldId id="382" r:id="rId49"/>
    <p:sldId id="578" r:id="rId50"/>
    <p:sldId id="579" r:id="rId51"/>
  </p:sldIdLst>
  <p:sldSz cx="9144000" cy="6858000" type="screen4x3"/>
  <p:notesSz cx="6794500" cy="9931400"/>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9415" autoAdjust="0"/>
  </p:normalViewPr>
  <p:slideViewPr>
    <p:cSldViewPr>
      <p:cViewPr varScale="1">
        <p:scale>
          <a:sx n="86" d="100"/>
          <a:sy n="86" d="100"/>
        </p:scale>
        <p:origin x="-582"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20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44871" cy="496810"/>
          </a:xfrm>
          <a:prstGeom prst="rect">
            <a:avLst/>
          </a:prstGeom>
        </p:spPr>
        <p:txBody>
          <a:bodyPr vert="horz" lIns="92098" tIns="46049" rIns="92098" bIns="46049"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48028" y="1"/>
            <a:ext cx="2944870" cy="496810"/>
          </a:xfrm>
          <a:prstGeom prst="rect">
            <a:avLst/>
          </a:prstGeom>
        </p:spPr>
        <p:txBody>
          <a:bodyPr vert="horz" lIns="92098" tIns="46049" rIns="92098" bIns="46049" rtlCol="0"/>
          <a:lstStyle>
            <a:lvl1pPr algn="r" eaLnBrk="1" fontAlgn="auto" hangingPunct="1">
              <a:spcBef>
                <a:spcPts val="0"/>
              </a:spcBef>
              <a:spcAft>
                <a:spcPts val="0"/>
              </a:spcAft>
              <a:defRPr sz="1200">
                <a:latin typeface="+mn-lt"/>
                <a:ea typeface="+mn-ea"/>
              </a:defRPr>
            </a:lvl1pPr>
          </a:lstStyle>
          <a:p>
            <a:pPr>
              <a:defRPr/>
            </a:pPr>
            <a:fld id="{23335984-8D5B-438F-B528-455111C9EAC4}" type="datetimeFigureOut">
              <a:rPr lang="ja-JP" altLang="en-US"/>
              <a:pPr>
                <a:defRPr/>
              </a:pPr>
              <a:t>2023/10/18</a:t>
            </a:fld>
            <a:endParaRPr lang="ja-JP" altLang="en-US"/>
          </a:p>
        </p:txBody>
      </p:sp>
      <p:sp>
        <p:nvSpPr>
          <p:cNvPr id="4" name="フッター プレースホルダ 3"/>
          <p:cNvSpPr>
            <a:spLocks noGrp="1"/>
          </p:cNvSpPr>
          <p:nvPr>
            <p:ph type="ftr" sz="quarter" idx="2"/>
          </p:nvPr>
        </p:nvSpPr>
        <p:spPr>
          <a:xfrm>
            <a:off x="0" y="9432993"/>
            <a:ext cx="2944871" cy="496809"/>
          </a:xfrm>
          <a:prstGeom prst="rect">
            <a:avLst/>
          </a:prstGeom>
        </p:spPr>
        <p:txBody>
          <a:bodyPr vert="horz" lIns="92098" tIns="46049" rIns="92098" bIns="46049"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848028" y="9432993"/>
            <a:ext cx="2944870" cy="496809"/>
          </a:xfrm>
          <a:prstGeom prst="rect">
            <a:avLst/>
          </a:prstGeom>
        </p:spPr>
        <p:txBody>
          <a:bodyPr vert="horz" wrap="square" lIns="92098" tIns="46049" rIns="92098" bIns="46049" numCol="1" anchor="b" anchorCtr="0" compatLnSpc="1">
            <a:prstTxWarp prst="textNoShape">
              <a:avLst/>
            </a:prstTxWarp>
          </a:bodyPr>
          <a:lstStyle>
            <a:lvl1pPr algn="r" eaLnBrk="1" hangingPunct="1">
              <a:defRPr sz="1200"/>
            </a:lvl1pPr>
          </a:lstStyle>
          <a:p>
            <a:fld id="{8F448118-CC28-4228-9883-F6946776D958}" type="slidenum">
              <a:rPr lang="ja-JP" altLang="en-US"/>
              <a:pPr/>
              <a:t>‹#›</a:t>
            </a:fld>
            <a:endParaRPr lang="ja-JP" altLang="en-US"/>
          </a:p>
        </p:txBody>
      </p:sp>
    </p:spTree>
    <p:extLst>
      <p:ext uri="{BB962C8B-B14F-4D97-AF65-F5344CB8AC3E}">
        <p14:creationId xmlns:p14="http://schemas.microsoft.com/office/powerpoint/2010/main" val="2246090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44871" cy="496810"/>
          </a:xfrm>
          <a:prstGeom prst="rect">
            <a:avLst/>
          </a:prstGeom>
        </p:spPr>
        <p:txBody>
          <a:bodyPr vert="horz" lIns="92098" tIns="46049" rIns="92098" bIns="46049"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48028" y="1"/>
            <a:ext cx="2944870" cy="496810"/>
          </a:xfrm>
          <a:prstGeom prst="rect">
            <a:avLst/>
          </a:prstGeom>
        </p:spPr>
        <p:txBody>
          <a:bodyPr vert="horz" lIns="92098" tIns="46049" rIns="92098" bIns="46049" rtlCol="0"/>
          <a:lstStyle>
            <a:lvl1pPr algn="r" eaLnBrk="1" fontAlgn="auto" hangingPunct="1">
              <a:spcBef>
                <a:spcPts val="0"/>
              </a:spcBef>
              <a:spcAft>
                <a:spcPts val="0"/>
              </a:spcAft>
              <a:defRPr sz="1200">
                <a:latin typeface="+mn-lt"/>
                <a:ea typeface="+mn-ea"/>
              </a:defRPr>
            </a:lvl1pPr>
          </a:lstStyle>
          <a:p>
            <a:pPr>
              <a:defRPr/>
            </a:pPr>
            <a:fld id="{51D4CE4C-34DF-4DC4-96BD-54CE6AA027A5}" type="datetimeFigureOut">
              <a:rPr lang="ja-JP" altLang="en-US"/>
              <a:pPr>
                <a:defRPr/>
              </a:pPr>
              <a:t>2023/10/18</a:t>
            </a:fld>
            <a:endParaRPr lang="ja-JP" altLang="en-US"/>
          </a:p>
        </p:txBody>
      </p:sp>
      <p:sp>
        <p:nvSpPr>
          <p:cNvPr id="4" name="スライド イメージ プレースホルダ 3"/>
          <p:cNvSpPr>
            <a:spLocks noGrp="1" noRot="1" noChangeAspect="1"/>
          </p:cNvSpPr>
          <p:nvPr>
            <p:ph type="sldImg" idx="2"/>
          </p:nvPr>
        </p:nvSpPr>
        <p:spPr>
          <a:xfrm>
            <a:off x="912813" y="744538"/>
            <a:ext cx="4968875" cy="3725862"/>
          </a:xfrm>
          <a:prstGeom prst="rect">
            <a:avLst/>
          </a:prstGeom>
          <a:noFill/>
          <a:ln w="12700">
            <a:solidFill>
              <a:prstClr val="black"/>
            </a:solidFill>
          </a:ln>
        </p:spPr>
        <p:txBody>
          <a:bodyPr vert="horz" lIns="92098" tIns="46049" rIns="92098" bIns="46049" rtlCol="0" anchor="ctr"/>
          <a:lstStyle/>
          <a:p>
            <a:pPr lvl="0"/>
            <a:endParaRPr lang="ja-JP" altLang="en-US" noProof="0"/>
          </a:p>
        </p:txBody>
      </p:sp>
      <p:sp>
        <p:nvSpPr>
          <p:cNvPr id="5" name="ノート プレースホルダ 4"/>
          <p:cNvSpPr>
            <a:spLocks noGrp="1"/>
          </p:cNvSpPr>
          <p:nvPr>
            <p:ph type="body" sz="quarter" idx="3"/>
          </p:nvPr>
        </p:nvSpPr>
        <p:spPr>
          <a:xfrm>
            <a:off x="678970" y="4717296"/>
            <a:ext cx="5436561" cy="4469689"/>
          </a:xfrm>
          <a:prstGeom prst="rect">
            <a:avLst/>
          </a:prstGeom>
        </p:spPr>
        <p:txBody>
          <a:bodyPr vert="horz" lIns="92098" tIns="46049" rIns="92098" bIns="46049"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432993"/>
            <a:ext cx="2944871" cy="496809"/>
          </a:xfrm>
          <a:prstGeom prst="rect">
            <a:avLst/>
          </a:prstGeom>
        </p:spPr>
        <p:txBody>
          <a:bodyPr vert="horz" lIns="92098" tIns="46049" rIns="92098" bIns="46049"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48028" y="9432993"/>
            <a:ext cx="2944870" cy="496809"/>
          </a:xfrm>
          <a:prstGeom prst="rect">
            <a:avLst/>
          </a:prstGeom>
        </p:spPr>
        <p:txBody>
          <a:bodyPr vert="horz" wrap="square" lIns="92098" tIns="46049" rIns="92098" bIns="46049" numCol="1" anchor="b" anchorCtr="0" compatLnSpc="1">
            <a:prstTxWarp prst="textNoShape">
              <a:avLst/>
            </a:prstTxWarp>
          </a:bodyPr>
          <a:lstStyle>
            <a:lvl1pPr algn="r" eaLnBrk="1" hangingPunct="1">
              <a:defRPr sz="1200"/>
            </a:lvl1pPr>
          </a:lstStyle>
          <a:p>
            <a:fld id="{5CD6CC3F-938E-46BA-A617-970BE98AB8F8}" type="slidenum">
              <a:rPr lang="ja-JP" altLang="en-US"/>
              <a:pPr/>
              <a:t>‹#›</a:t>
            </a:fld>
            <a:endParaRPr lang="ja-JP" altLang="en-US"/>
          </a:p>
        </p:txBody>
      </p:sp>
    </p:spTree>
    <p:extLst>
      <p:ext uri="{BB962C8B-B14F-4D97-AF65-F5344CB8AC3E}">
        <p14:creationId xmlns:p14="http://schemas.microsoft.com/office/powerpoint/2010/main" val="3307665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3.com/news/general/700299"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3.com/news/general/700299"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小児科医の過労自殺、最高裁で和解が成立（日経　</a:t>
            </a:r>
            <a:r>
              <a:rPr lang="en-US" altLang="ja-JP" dirty="0" smtClean="0"/>
              <a:t>2010</a:t>
            </a:r>
            <a:r>
              <a:rPr lang="ja-JP" altLang="en-US" dirty="0" smtClean="0"/>
              <a:t>年</a:t>
            </a:r>
            <a:r>
              <a:rPr lang="en-US" altLang="ja-JP" dirty="0" smtClean="0"/>
              <a:t>7</a:t>
            </a:r>
            <a:r>
              <a:rPr lang="ja-JP" altLang="en-US" dirty="0" smtClean="0"/>
              <a:t>月</a:t>
            </a:r>
            <a:r>
              <a:rPr lang="en-US" altLang="ja-JP" dirty="0" smtClean="0"/>
              <a:t>8</a:t>
            </a:r>
            <a:r>
              <a:rPr lang="ja-JP" altLang="en-US" dirty="0" smtClean="0"/>
              <a:t>日）</a:t>
            </a:r>
          </a:p>
          <a:p>
            <a:r>
              <a:rPr lang="en-GB" dirty="0" smtClean="0"/>
              <a:t>https://www.nikkei.com/article/DGXNASDG0802O_Y0A700C1CR8000/</a:t>
            </a:r>
          </a:p>
          <a:p>
            <a:r>
              <a:rPr lang="ja-JP" altLang="en-US" dirty="0" smtClean="0"/>
              <a:t>二審・東京高裁判決によると、中原さんは</a:t>
            </a:r>
            <a:r>
              <a:rPr lang="en-US" altLang="ja-JP" dirty="0" smtClean="0"/>
              <a:t>1987</a:t>
            </a:r>
            <a:r>
              <a:rPr lang="ja-JP" altLang="en-US" dirty="0" smtClean="0"/>
              <a:t>年から同病院に勤務。</a:t>
            </a:r>
            <a:r>
              <a:rPr lang="en-US" altLang="ja-JP" dirty="0" smtClean="0"/>
              <a:t>99</a:t>
            </a:r>
            <a:r>
              <a:rPr lang="ja-JP" altLang="en-US" dirty="0" smtClean="0"/>
              <a:t>年</a:t>
            </a:r>
            <a:r>
              <a:rPr lang="en-US" altLang="ja-JP" dirty="0" smtClean="0"/>
              <a:t>3</a:t>
            </a:r>
            <a:r>
              <a:rPr lang="ja-JP" altLang="en-US" dirty="0" smtClean="0"/>
              <a:t>月から</a:t>
            </a:r>
            <a:r>
              <a:rPr lang="en-US" altLang="ja-JP" dirty="0" smtClean="0"/>
              <a:t>6</a:t>
            </a:r>
            <a:r>
              <a:rPr lang="ja-JP" altLang="en-US" dirty="0" smtClean="0"/>
              <a:t>月ごろにうつ病を発症し、同年</a:t>
            </a:r>
            <a:r>
              <a:rPr lang="en-US" altLang="ja-JP" dirty="0" smtClean="0"/>
              <a:t>8</a:t>
            </a:r>
            <a:r>
              <a:rPr lang="ja-JP" altLang="en-US" dirty="0" smtClean="0"/>
              <a:t>月に飛び降り自殺した。一、二審とも賠償請求が退けられ、遺族側が最高裁に上告していた。</a:t>
            </a:r>
            <a:endParaRPr lang="en-GB" dirty="0"/>
          </a:p>
        </p:txBody>
      </p:sp>
      <p:sp>
        <p:nvSpPr>
          <p:cNvPr id="4" name="スライド番号プレースホルダー 3"/>
          <p:cNvSpPr>
            <a:spLocks noGrp="1"/>
          </p:cNvSpPr>
          <p:nvPr>
            <p:ph type="sldNum" sz="quarter" idx="10"/>
          </p:nvPr>
        </p:nvSpPr>
        <p:spPr/>
        <p:txBody>
          <a:bodyPr/>
          <a:lstStyle/>
          <a:p>
            <a:fld id="{5CD6CC3F-938E-46BA-A617-970BE98AB8F8}" type="slidenum">
              <a:rPr lang="ja-JP" altLang="en-US" smtClean="0"/>
              <a:pPr/>
              <a:t>3</a:t>
            </a:fld>
            <a:endParaRPr lang="ja-JP" altLang="en-US"/>
          </a:p>
        </p:txBody>
      </p:sp>
    </p:spTree>
    <p:extLst>
      <p:ext uri="{BB962C8B-B14F-4D97-AF65-F5344CB8AC3E}">
        <p14:creationId xmlns:p14="http://schemas.microsoft.com/office/powerpoint/2010/main" val="3377156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r" eaLnBrk="1" hangingPunct="1"/>
            <a:fld id="{D955F107-32C9-4EB1-98E1-432747BB1748}" type="slidenum">
              <a:rPr lang="en-US" altLang="ja-JP" sz="1200" i="0"/>
              <a:pPr algn="r" eaLnBrk="1" hangingPunct="1"/>
              <a:t>13</a:t>
            </a:fld>
            <a:endParaRPr lang="en-US" altLang="ja-JP" sz="1200" i="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3115638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r" eaLnBrk="1" hangingPunct="1"/>
            <a:fld id="{0A80DB78-12FE-4CF7-B198-2948962E57BE}" type="slidenum">
              <a:rPr lang="en-US" altLang="ja-JP" sz="1200" i="0"/>
              <a:pPr algn="r" eaLnBrk="1" hangingPunct="1"/>
              <a:t>14</a:t>
            </a:fld>
            <a:endParaRPr lang="en-US" altLang="ja-JP" sz="1200" i="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525149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r" eaLnBrk="1" hangingPunct="1"/>
            <a:fld id="{ACDC2A8C-0605-45CA-B4E3-EA18163922AF}" type="slidenum">
              <a:rPr lang="en-US" altLang="ja-JP" sz="1200" i="0"/>
              <a:pPr algn="r" eaLnBrk="1" hangingPunct="1"/>
              <a:t>15</a:t>
            </a:fld>
            <a:endParaRPr lang="en-US" altLang="ja-JP" sz="1200" i="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75235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r" eaLnBrk="1" hangingPunct="1"/>
            <a:fld id="{43029878-1CE0-4588-AF87-5AAD22E3482E}" type="slidenum">
              <a:rPr lang="en-US" altLang="ja-JP" sz="1200" i="0"/>
              <a:pPr algn="r" eaLnBrk="1" hangingPunct="1"/>
              <a:t>16</a:t>
            </a:fld>
            <a:endParaRPr lang="en-US" altLang="ja-JP" sz="1200" i="0"/>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2240486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r" eaLnBrk="1" hangingPunct="1"/>
            <a:fld id="{1B2A1B3F-C6EB-4D8A-83F7-B9E7396961E8}" type="slidenum">
              <a:rPr lang="en-US" altLang="ja-JP" sz="1200" i="0"/>
              <a:pPr algn="r" eaLnBrk="1" hangingPunct="1"/>
              <a:t>17</a:t>
            </a:fld>
            <a:endParaRPr lang="en-US" altLang="ja-JP" sz="1200" i="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mtClean="0">
                <a:latin typeface="Arial" panose="020B0604020202020204" pitchFamily="34" charset="0"/>
                <a:ea typeface="ＭＳ Ｐ明朝" panose="02020600040205080304" pitchFamily="18" charset="-128"/>
              </a:rPr>
              <a:t> The Lancet, Volume 359, Number 9318, 11 May 2002 </a:t>
            </a:r>
          </a:p>
        </p:txBody>
      </p:sp>
    </p:spTree>
    <p:extLst>
      <p:ext uri="{BB962C8B-B14F-4D97-AF65-F5344CB8AC3E}">
        <p14:creationId xmlns:p14="http://schemas.microsoft.com/office/powerpoint/2010/main" val="7671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ln/>
        </p:spPr>
      </p:sp>
      <p:sp>
        <p:nvSpPr>
          <p:cNvPr id="3993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panose="020B0604020202020204" pitchFamily="34" charset="0"/>
              <a:ea typeface="ＭＳ Ｐ明朝" panose="02020600040205080304" pitchFamily="18" charset="-128"/>
            </a:endParaRPr>
          </a:p>
        </p:txBody>
      </p:sp>
      <p:sp>
        <p:nvSpPr>
          <p:cNvPr id="39940" name="スライド番号プレースホル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r" eaLnBrk="1" hangingPunct="1"/>
            <a:fld id="{E580C933-63F4-4765-A7B6-C6321A7E9A17}" type="slidenum">
              <a:rPr lang="en-US" altLang="ja-JP" sz="1200" i="0"/>
              <a:pPr algn="r" eaLnBrk="1" hangingPunct="1"/>
              <a:t>18</a:t>
            </a:fld>
            <a:endParaRPr lang="en-US" altLang="ja-JP" sz="1200" i="0"/>
          </a:p>
        </p:txBody>
      </p:sp>
    </p:spTree>
    <p:extLst>
      <p:ext uri="{BB962C8B-B14F-4D97-AF65-F5344CB8AC3E}">
        <p14:creationId xmlns:p14="http://schemas.microsoft.com/office/powerpoint/2010/main" val="2616443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i="0" kern="1200" dirty="0" smtClean="0">
                <a:solidFill>
                  <a:schemeClr val="tx1"/>
                </a:solidFill>
                <a:effectLst/>
                <a:latin typeface="+mn-lt"/>
                <a:ea typeface="+mn-ea"/>
                <a:cs typeface="+mn-cs"/>
              </a:rPr>
              <a:t>【</a:t>
            </a:r>
            <a:r>
              <a:rPr kumimoji="1" lang="ja-JP" altLang="en-US" sz="1200" b="1" i="0" kern="1200" dirty="0" smtClean="0">
                <a:solidFill>
                  <a:schemeClr val="tx1"/>
                </a:solidFill>
                <a:effectLst/>
                <a:latin typeface="+mn-lt"/>
                <a:ea typeface="+mn-ea"/>
                <a:cs typeface="+mn-cs"/>
              </a:rPr>
              <a:t>医師を続けるモチベーションを失いました</a:t>
            </a:r>
            <a:r>
              <a:rPr kumimoji="1" lang="en-US" altLang="ja-JP" sz="1200" b="1" i="0" kern="1200" dirty="0" smtClean="0">
                <a:solidFill>
                  <a:schemeClr val="tx1"/>
                </a:solidFill>
                <a:effectLst/>
                <a:latin typeface="+mn-lt"/>
                <a:ea typeface="+mn-ea"/>
                <a:cs typeface="+mn-cs"/>
              </a:rPr>
              <a:t>】Vol.1</a:t>
            </a:r>
          </a:p>
          <a:p>
            <a:r>
              <a:rPr kumimoji="1" lang="en-US" altLang="ja-JP" sz="1200" b="0" i="0" kern="1200" dirty="0" smtClean="0">
                <a:solidFill>
                  <a:schemeClr val="tx1"/>
                </a:solidFill>
                <a:effectLst/>
                <a:latin typeface="+mn-lt"/>
                <a:ea typeface="+mn-ea"/>
                <a:cs typeface="+mn-cs"/>
              </a:rPr>
              <a:t>U35 2019</a:t>
            </a:r>
            <a:r>
              <a:rPr kumimoji="1" lang="ja-JP" altLang="en-US" sz="1200" b="0" i="0" kern="1200" dirty="0" smtClean="0">
                <a:solidFill>
                  <a:schemeClr val="tx1"/>
                </a:solidFill>
                <a:effectLst/>
                <a:latin typeface="+mn-lt"/>
                <a:ea typeface="+mn-ea"/>
                <a:cs typeface="+mn-cs"/>
              </a:rPr>
              <a:t>年</a:t>
            </a:r>
            <a:r>
              <a:rPr kumimoji="1" lang="en-US" altLang="ja-JP" sz="1200" b="0" i="0" kern="1200" dirty="0" smtClean="0">
                <a:solidFill>
                  <a:schemeClr val="tx1"/>
                </a:solidFill>
                <a:effectLst/>
                <a:latin typeface="+mn-lt"/>
                <a:ea typeface="+mn-ea"/>
                <a:cs typeface="+mn-cs"/>
              </a:rPr>
              <a:t>10</a:t>
            </a:r>
            <a:r>
              <a:rPr kumimoji="1" lang="ja-JP" altLang="en-US" sz="1200" b="0" i="0" kern="1200" dirty="0" smtClean="0">
                <a:solidFill>
                  <a:schemeClr val="tx1"/>
                </a:solidFill>
                <a:effectLst/>
                <a:latin typeface="+mn-lt"/>
                <a:ea typeface="+mn-ea"/>
                <a:cs typeface="+mn-cs"/>
              </a:rPr>
              <a:t>月</a:t>
            </a:r>
            <a:r>
              <a:rPr kumimoji="1" lang="en-US" altLang="ja-JP" sz="1200" b="0" i="0" kern="1200" dirty="0" smtClean="0">
                <a:solidFill>
                  <a:schemeClr val="tx1"/>
                </a:solidFill>
                <a:effectLst/>
                <a:latin typeface="+mn-lt"/>
                <a:ea typeface="+mn-ea"/>
                <a:cs typeface="+mn-cs"/>
              </a:rPr>
              <a:t>4</a:t>
            </a:r>
            <a:r>
              <a:rPr kumimoji="1" lang="ja-JP" altLang="en-US" sz="1200" b="0" i="0" kern="1200" dirty="0" smtClean="0">
                <a:solidFill>
                  <a:schemeClr val="tx1"/>
                </a:solidFill>
                <a:effectLst/>
                <a:latin typeface="+mn-lt"/>
                <a:ea typeface="+mn-ea"/>
                <a:cs typeface="+mn-cs"/>
              </a:rPr>
              <a:t>日 </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金</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配信</a:t>
            </a:r>
            <a:r>
              <a:rPr kumimoji="1" lang="en-US" altLang="ja-JP" sz="1200" b="0" i="0" kern="1200" dirty="0" smtClean="0">
                <a:solidFill>
                  <a:schemeClr val="tx1"/>
                </a:solidFill>
                <a:effectLst/>
                <a:latin typeface="+mn-lt"/>
                <a:ea typeface="+mn-ea"/>
                <a:cs typeface="+mn-cs"/>
              </a:rPr>
              <a:t>m3.com</a:t>
            </a:r>
            <a:r>
              <a:rPr kumimoji="1" lang="ja-JP" altLang="en-US" sz="1200" b="0" i="0" kern="1200" dirty="0" smtClean="0">
                <a:solidFill>
                  <a:schemeClr val="tx1"/>
                </a:solidFill>
                <a:effectLst/>
                <a:latin typeface="+mn-lt"/>
                <a:ea typeface="+mn-ea"/>
                <a:cs typeface="+mn-cs"/>
              </a:rPr>
              <a:t>編集部「お悩み相談室」</a:t>
            </a:r>
            <a:endParaRPr lang="en-US" dirty="0" smtClean="0">
              <a:hlinkClick r:id="rId3"/>
            </a:endParaRPr>
          </a:p>
          <a:p>
            <a:r>
              <a:rPr lang="en-US" dirty="0" smtClean="0">
                <a:hlinkClick r:id="rId3"/>
              </a:rPr>
              <a:t>https://www.m3.com/news/general/700299</a:t>
            </a:r>
            <a:endParaRPr lang="en-US" dirty="0" smtClean="0"/>
          </a:p>
          <a:p>
            <a:endParaRPr lang="en-US" dirty="0"/>
          </a:p>
        </p:txBody>
      </p:sp>
      <p:sp>
        <p:nvSpPr>
          <p:cNvPr id="4" name="スライド番号プレースホルダー 3"/>
          <p:cNvSpPr>
            <a:spLocks noGrp="1"/>
          </p:cNvSpPr>
          <p:nvPr>
            <p:ph type="sldNum" sz="quarter" idx="10"/>
          </p:nvPr>
        </p:nvSpPr>
        <p:spPr/>
        <p:txBody>
          <a:bodyPr/>
          <a:lstStyle/>
          <a:p>
            <a:fld id="{5CD6CC3F-938E-46BA-A617-970BE98AB8F8}" type="slidenum">
              <a:rPr lang="ja-JP" altLang="en-US" smtClean="0"/>
              <a:pPr/>
              <a:t>21</a:t>
            </a:fld>
            <a:endParaRPr lang="ja-JP" altLang="en-US"/>
          </a:p>
        </p:txBody>
      </p:sp>
    </p:spTree>
    <p:extLst>
      <p:ext uri="{BB962C8B-B14F-4D97-AF65-F5344CB8AC3E}">
        <p14:creationId xmlns:p14="http://schemas.microsoft.com/office/powerpoint/2010/main" val="852330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i="0" kern="1200" dirty="0" smtClean="0">
                <a:solidFill>
                  <a:schemeClr val="tx1"/>
                </a:solidFill>
                <a:effectLst/>
                <a:latin typeface="+mn-lt"/>
                <a:ea typeface="+mn-ea"/>
                <a:cs typeface="+mn-cs"/>
              </a:rPr>
              <a:t>【</a:t>
            </a:r>
            <a:r>
              <a:rPr kumimoji="1" lang="ja-JP" altLang="en-US" sz="1200" b="1" i="0" kern="1200" dirty="0" smtClean="0">
                <a:solidFill>
                  <a:schemeClr val="tx1"/>
                </a:solidFill>
                <a:effectLst/>
                <a:latin typeface="+mn-lt"/>
                <a:ea typeface="+mn-ea"/>
                <a:cs typeface="+mn-cs"/>
              </a:rPr>
              <a:t>医師を続けるモチベーションを失いました</a:t>
            </a:r>
            <a:r>
              <a:rPr kumimoji="1" lang="en-US" altLang="ja-JP" sz="1200" b="1" i="0" kern="1200" dirty="0" smtClean="0">
                <a:solidFill>
                  <a:schemeClr val="tx1"/>
                </a:solidFill>
                <a:effectLst/>
                <a:latin typeface="+mn-lt"/>
                <a:ea typeface="+mn-ea"/>
                <a:cs typeface="+mn-cs"/>
              </a:rPr>
              <a:t>】Vol.1</a:t>
            </a:r>
          </a:p>
          <a:p>
            <a:r>
              <a:rPr kumimoji="1" lang="en-US" altLang="ja-JP" sz="1200" b="0" i="0" kern="1200" dirty="0" smtClean="0">
                <a:solidFill>
                  <a:schemeClr val="tx1"/>
                </a:solidFill>
                <a:effectLst/>
                <a:latin typeface="+mn-lt"/>
                <a:ea typeface="+mn-ea"/>
                <a:cs typeface="+mn-cs"/>
              </a:rPr>
              <a:t>U35 2019</a:t>
            </a:r>
            <a:r>
              <a:rPr kumimoji="1" lang="ja-JP" altLang="en-US" sz="1200" b="0" i="0" kern="1200" dirty="0" smtClean="0">
                <a:solidFill>
                  <a:schemeClr val="tx1"/>
                </a:solidFill>
                <a:effectLst/>
                <a:latin typeface="+mn-lt"/>
                <a:ea typeface="+mn-ea"/>
                <a:cs typeface="+mn-cs"/>
              </a:rPr>
              <a:t>年</a:t>
            </a:r>
            <a:r>
              <a:rPr kumimoji="1" lang="en-US" altLang="ja-JP" sz="1200" b="0" i="0" kern="1200" dirty="0" smtClean="0">
                <a:solidFill>
                  <a:schemeClr val="tx1"/>
                </a:solidFill>
                <a:effectLst/>
                <a:latin typeface="+mn-lt"/>
                <a:ea typeface="+mn-ea"/>
                <a:cs typeface="+mn-cs"/>
              </a:rPr>
              <a:t>10</a:t>
            </a:r>
            <a:r>
              <a:rPr kumimoji="1" lang="ja-JP" altLang="en-US" sz="1200" b="0" i="0" kern="1200" dirty="0" smtClean="0">
                <a:solidFill>
                  <a:schemeClr val="tx1"/>
                </a:solidFill>
                <a:effectLst/>
                <a:latin typeface="+mn-lt"/>
                <a:ea typeface="+mn-ea"/>
                <a:cs typeface="+mn-cs"/>
              </a:rPr>
              <a:t>月</a:t>
            </a:r>
            <a:r>
              <a:rPr kumimoji="1" lang="en-US" altLang="ja-JP" sz="1200" b="0" i="0" kern="1200" dirty="0" smtClean="0">
                <a:solidFill>
                  <a:schemeClr val="tx1"/>
                </a:solidFill>
                <a:effectLst/>
                <a:latin typeface="+mn-lt"/>
                <a:ea typeface="+mn-ea"/>
                <a:cs typeface="+mn-cs"/>
              </a:rPr>
              <a:t>4</a:t>
            </a:r>
            <a:r>
              <a:rPr kumimoji="1" lang="ja-JP" altLang="en-US" sz="1200" b="0" i="0" kern="1200" dirty="0" smtClean="0">
                <a:solidFill>
                  <a:schemeClr val="tx1"/>
                </a:solidFill>
                <a:effectLst/>
                <a:latin typeface="+mn-lt"/>
                <a:ea typeface="+mn-ea"/>
                <a:cs typeface="+mn-cs"/>
              </a:rPr>
              <a:t>日 </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金</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配信</a:t>
            </a:r>
            <a:r>
              <a:rPr kumimoji="1" lang="en-US" altLang="ja-JP" sz="1200" b="0" i="0" kern="1200" dirty="0" smtClean="0">
                <a:solidFill>
                  <a:schemeClr val="tx1"/>
                </a:solidFill>
                <a:effectLst/>
                <a:latin typeface="+mn-lt"/>
                <a:ea typeface="+mn-ea"/>
                <a:cs typeface="+mn-cs"/>
              </a:rPr>
              <a:t>m3.com</a:t>
            </a:r>
            <a:r>
              <a:rPr kumimoji="1" lang="ja-JP" altLang="en-US" sz="1200" b="0" i="0" kern="1200" dirty="0" smtClean="0">
                <a:solidFill>
                  <a:schemeClr val="tx1"/>
                </a:solidFill>
                <a:effectLst/>
                <a:latin typeface="+mn-lt"/>
                <a:ea typeface="+mn-ea"/>
                <a:cs typeface="+mn-cs"/>
              </a:rPr>
              <a:t>編集部「お悩み相談室」</a:t>
            </a:r>
            <a:endParaRPr lang="en-US" dirty="0" smtClean="0">
              <a:hlinkClick r:id="rId3"/>
            </a:endParaRPr>
          </a:p>
          <a:p>
            <a:r>
              <a:rPr lang="en-US" dirty="0" smtClean="0">
                <a:hlinkClick r:id="rId3"/>
              </a:rPr>
              <a:t>https://www.m3.com/news/general/700299</a:t>
            </a:r>
            <a:endParaRPr lang="en-US" dirty="0" smtClean="0"/>
          </a:p>
          <a:p>
            <a:endParaRPr lang="en-GB" dirty="0"/>
          </a:p>
        </p:txBody>
      </p:sp>
      <p:sp>
        <p:nvSpPr>
          <p:cNvPr id="4" name="スライド番号プレースホルダー 3"/>
          <p:cNvSpPr>
            <a:spLocks noGrp="1"/>
          </p:cNvSpPr>
          <p:nvPr>
            <p:ph type="sldNum" sz="quarter" idx="10"/>
          </p:nvPr>
        </p:nvSpPr>
        <p:spPr/>
        <p:txBody>
          <a:bodyPr/>
          <a:lstStyle/>
          <a:p>
            <a:fld id="{5CD6CC3F-938E-46BA-A617-970BE98AB8F8}" type="slidenum">
              <a:rPr lang="ja-JP" altLang="en-US" smtClean="0"/>
              <a:pPr/>
              <a:t>22</a:t>
            </a:fld>
            <a:endParaRPr lang="ja-JP" altLang="en-US"/>
          </a:p>
        </p:txBody>
      </p:sp>
    </p:spTree>
    <p:extLst>
      <p:ext uri="{BB962C8B-B14F-4D97-AF65-F5344CB8AC3E}">
        <p14:creationId xmlns:p14="http://schemas.microsoft.com/office/powerpoint/2010/main" val="933871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68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BEF5B3E-B242-4D49-A10F-70396767C707}" type="slidenum">
              <a:rPr lang="ja-JP" altLang="en-US"/>
              <a:pPr/>
              <a:t>23</a:t>
            </a:fld>
            <a:endParaRPr lang="ja-JP" altLang="en-US"/>
          </a:p>
        </p:txBody>
      </p:sp>
    </p:spTree>
    <p:extLst>
      <p:ext uri="{BB962C8B-B14F-4D97-AF65-F5344CB8AC3E}">
        <p14:creationId xmlns:p14="http://schemas.microsoft.com/office/powerpoint/2010/main" val="2825002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a:lstStyle/>
          <a:p>
            <a:fld id="{36CE813A-B2C2-437E-92E7-FCC686833FEF}" type="slidenum">
              <a:rPr lang="en-US" altLang="ja-JP" smtClean="0">
                <a:latin typeface="Times New Roman" pitchFamily="18" charset="0"/>
                <a:ea typeface="ＭＳ Ｐゴシック" charset="-128"/>
              </a:rPr>
              <a:pPr/>
              <a:t>26</a:t>
            </a:fld>
            <a:endParaRPr lang="en-US" altLang="ja-JP" smtClean="0">
              <a:latin typeface="Times New Roman" pitchFamily="18" charset="0"/>
              <a:ea typeface="ＭＳ Ｐゴシック" charset="-128"/>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extLst>
      <p:ext uri="{BB962C8B-B14F-4D97-AF65-F5344CB8AC3E}">
        <p14:creationId xmlns:p14="http://schemas.microsoft.com/office/powerpoint/2010/main" val="322412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5CD6CC3F-938E-46BA-A617-970BE98AB8F8}" type="slidenum">
              <a:rPr lang="ja-JP" altLang="en-US" smtClean="0"/>
              <a:pPr/>
              <a:t>4</a:t>
            </a:fld>
            <a:endParaRPr lang="ja-JP" altLang="en-US"/>
          </a:p>
        </p:txBody>
      </p:sp>
    </p:spTree>
    <p:extLst>
      <p:ext uri="{BB962C8B-B14F-4D97-AF65-F5344CB8AC3E}">
        <p14:creationId xmlns:p14="http://schemas.microsoft.com/office/powerpoint/2010/main" val="3000916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7916B6-A10D-4045-BC2F-430865A0502C}" type="slidenum">
              <a:rPr lang="en-US" altLang="ja-JP"/>
              <a:pPr/>
              <a:t>29</a:t>
            </a:fld>
            <a:endParaRPr lang="en-US" altLang="ja-JP"/>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975647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F228E6-29B4-4F6F-9AB4-471BA1521FAA}" type="slidenum">
              <a:rPr lang="en-US" altLang="ja-JP"/>
              <a:pPr/>
              <a:t>30</a:t>
            </a:fld>
            <a:endParaRPr lang="en-US" altLang="ja-JP"/>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4133870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1E7A6-3E90-48D0-81EE-BDBECAA8E32E}" type="slidenum">
              <a:rPr lang="en-US" altLang="ja-JP"/>
              <a:pPr/>
              <a:t>31</a:t>
            </a:fld>
            <a:endParaRPr lang="en-US" altLang="ja-JP"/>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ja-JP" altLang="en-US" dirty="0"/>
              <a:t>こういう高価なセット販売を押し付ける．</a:t>
            </a:r>
            <a:r>
              <a:rPr lang="ja-JP" altLang="en-US" dirty="0" err="1"/>
              <a:t>めちゃく</a:t>
            </a:r>
            <a:r>
              <a:rPr lang="ja-JP" altLang="en-US" dirty="0"/>
              <a:t>くちゃ高価なセット販売．私には絶対買えないと諦めてしまうけれど，これが買いたいって人がいるんですねえ．これが，せいぜいみなさんはビリーズブートキャンプでしょう．</a:t>
            </a:r>
          </a:p>
        </p:txBody>
      </p:sp>
    </p:spTree>
    <p:extLst>
      <p:ext uri="{BB962C8B-B14F-4D97-AF65-F5344CB8AC3E}">
        <p14:creationId xmlns:p14="http://schemas.microsoft.com/office/powerpoint/2010/main" val="1417079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10"/>
          </p:nvPr>
        </p:nvSpPr>
        <p:spPr/>
        <p:txBody>
          <a:bodyPr/>
          <a:lstStyle/>
          <a:p>
            <a:fld id="{5CD6CC3F-938E-46BA-A617-970BE98AB8F8}" type="slidenum">
              <a:rPr lang="ja-JP" altLang="en-US" smtClean="0"/>
              <a:pPr/>
              <a:t>32</a:t>
            </a:fld>
            <a:endParaRPr lang="ja-JP" altLang="en-US"/>
          </a:p>
        </p:txBody>
      </p:sp>
    </p:spTree>
    <p:extLst>
      <p:ext uri="{BB962C8B-B14F-4D97-AF65-F5344CB8AC3E}">
        <p14:creationId xmlns:p14="http://schemas.microsoft.com/office/powerpoint/2010/main" val="2633816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A464029-08FB-4556-A412-207BB8959939}" type="slidenum">
              <a:rPr lang="en-US" altLang="ja-JP"/>
              <a:pPr/>
              <a:t>34</a:t>
            </a:fld>
            <a:endParaRPr lang="en-US" altLang="ja-JP"/>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smtClean="0"/>
          </a:p>
        </p:txBody>
      </p:sp>
    </p:spTree>
    <p:extLst>
      <p:ext uri="{BB962C8B-B14F-4D97-AF65-F5344CB8AC3E}">
        <p14:creationId xmlns:p14="http://schemas.microsoft.com/office/powerpoint/2010/main" val="722115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CA9F444-3AED-44C0-979E-F3179A6D3033}" type="slidenum">
              <a:rPr lang="en-US" altLang="ja-JP"/>
              <a:pPr/>
              <a:t>35</a:t>
            </a:fld>
            <a:endParaRPr lang="en-US" altLang="ja-JP"/>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smtClean="0"/>
          </a:p>
        </p:txBody>
      </p:sp>
    </p:spTree>
    <p:extLst>
      <p:ext uri="{BB962C8B-B14F-4D97-AF65-F5344CB8AC3E}">
        <p14:creationId xmlns:p14="http://schemas.microsoft.com/office/powerpoint/2010/main" val="3851112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1DF041F-EADD-41A2-AB68-893D4FAE15C1}" type="slidenum">
              <a:rPr lang="en-US" altLang="ja-JP">
                <a:latin typeface="Times New Roman" panose="02020603050405020304" pitchFamily="18" charset="0"/>
              </a:rPr>
              <a:pPr/>
              <a:t>36</a:t>
            </a:fld>
            <a:endParaRPr lang="en-US" altLang="ja-JP">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bwMode="auto">
          <a:xfrm>
            <a:off x="939800" y="752475"/>
            <a:ext cx="4914900" cy="3686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Text Box 3"/>
          <p:cNvSpPr>
            <a:spLocks noGrp="1" noChangeArrowheads="1"/>
          </p:cNvSpPr>
          <p:nvPr>
            <p:ph type="body" idx="1"/>
          </p:nvPr>
        </p:nvSpPr>
        <p:spPr bwMode="auto">
          <a:xfrm>
            <a:off x="1036070" y="4728477"/>
            <a:ext cx="4727165" cy="3776392"/>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ja-JP" altLang="en-US" smtClean="0"/>
              <a:t>絵の見方を変えると若い女性の後姿にも，老婆の横顔にも見える．どちらの見方が正しいか論争するのは無意味．不毛．無駄．お互いにそういう見方があると認めると，この絵に対する人々の行動の落しどころが見えてくる．例えば，どこに飾るとか，誰への贈り物にするとか，いくら値段をつけるとか．</a:t>
            </a:r>
          </a:p>
        </p:txBody>
      </p:sp>
    </p:spTree>
    <p:extLst>
      <p:ext uri="{BB962C8B-B14F-4D97-AF65-F5344CB8AC3E}">
        <p14:creationId xmlns:p14="http://schemas.microsoft.com/office/powerpoint/2010/main" val="3532580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D30778E-2A4A-4989-ADCE-3EF9E7997189}" type="slidenum">
              <a:rPr lang="en-US" altLang="ja-JP">
                <a:latin typeface="Times New Roman" panose="02020603050405020304" pitchFamily="18" charset="0"/>
              </a:rPr>
              <a:pPr/>
              <a:t>37</a:t>
            </a:fld>
            <a:endParaRPr lang="en-US" altLang="ja-JP">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smtClean="0"/>
          </a:p>
        </p:txBody>
      </p:sp>
    </p:spTree>
    <p:extLst>
      <p:ext uri="{BB962C8B-B14F-4D97-AF65-F5344CB8AC3E}">
        <p14:creationId xmlns:p14="http://schemas.microsoft.com/office/powerpoint/2010/main" val="13886552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D453B3B-0FA3-4B13-AE4E-0F8476457A94}" type="slidenum">
              <a:rPr lang="en-US" altLang="ja-JP"/>
              <a:pPr/>
              <a:t>38</a:t>
            </a:fld>
            <a:endParaRPr lang="en-US" altLang="ja-JP"/>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smtClean="0"/>
          </a:p>
        </p:txBody>
      </p:sp>
    </p:spTree>
    <p:extLst>
      <p:ext uri="{BB962C8B-B14F-4D97-AF65-F5344CB8AC3E}">
        <p14:creationId xmlns:p14="http://schemas.microsoft.com/office/powerpoint/2010/main" val="2673186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48028" y="9432993"/>
            <a:ext cx="2944870" cy="4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8" tIns="46049" rIns="92098" bIns="46049" anchor="b"/>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fld id="{15A0C897-1495-4EBF-9DC2-34EDE32F3741}" type="slidenum">
              <a:rPr lang="en-US" altLang="ja-JP" sz="1200">
                <a:latin typeface="Arial" panose="020B0604020202020204" pitchFamily="34" charset="0"/>
              </a:rPr>
              <a:pPr algn="r" eaLnBrk="1" hangingPunct="1"/>
              <a:t>39</a:t>
            </a:fld>
            <a:endParaRPr lang="en-US" altLang="ja-JP" sz="1200">
              <a:latin typeface="Arial" panose="020B0604020202020204" pitchFamily="34" charset="0"/>
            </a:endParaRPr>
          </a:p>
        </p:txBody>
      </p:sp>
      <p:sp>
        <p:nvSpPr>
          <p:cNvPr id="5427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4276" name="Rectangle 3"/>
          <p:cNvSpPr>
            <a:spLocks noGrp="1" noChangeArrowheads="1"/>
          </p:cNvSpPr>
          <p:nvPr>
            <p:ph type="body" idx="1"/>
          </p:nvPr>
        </p:nvSpPr>
        <p:spPr bwMode="auto">
          <a:xfrm>
            <a:off x="906361" y="4717296"/>
            <a:ext cx="4981779" cy="4469689"/>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ja-JP" altLang="en-US" smtClean="0"/>
              <a:t>排他的ではない。相手（患者、他の医療人）、状況によって使い分けているし、また、個人のキャリアでも変わる</a:t>
            </a:r>
          </a:p>
        </p:txBody>
      </p:sp>
    </p:spTree>
    <p:extLst>
      <p:ext uri="{BB962C8B-B14F-4D97-AF65-F5344CB8AC3E}">
        <p14:creationId xmlns:p14="http://schemas.microsoft.com/office/powerpoint/2010/main" val="3010450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2982807-2AE0-48DA-8AC4-CEF61DD456B1}" type="slidenum">
              <a:rPr kumimoji="1" lang="ja-JP" altLang="en-US" smtClean="0"/>
              <a:pPr/>
              <a:t>5</a:t>
            </a:fld>
            <a:endParaRPr kumimoji="1" lang="ja-JP" altLang="en-US"/>
          </a:p>
        </p:txBody>
      </p:sp>
    </p:spTree>
    <p:extLst>
      <p:ext uri="{BB962C8B-B14F-4D97-AF65-F5344CB8AC3E}">
        <p14:creationId xmlns:p14="http://schemas.microsoft.com/office/powerpoint/2010/main" val="781185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853104-1668-462E-B3AC-E68869846906}" type="slidenum">
              <a:rPr lang="en-US" altLang="ja-JP"/>
              <a:pPr/>
              <a:t>40</a:t>
            </a:fld>
            <a:endParaRPr lang="en-US" altLang="ja-JP"/>
          </a:p>
        </p:txBody>
      </p:sp>
      <p:sp>
        <p:nvSpPr>
          <p:cNvPr id="58371"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8372" name="Rectangle 1027"/>
          <p:cNvSpPr>
            <a:spLocks noGrp="1" noChangeArrowheads="1"/>
          </p:cNvSpPr>
          <p:nvPr>
            <p:ph type="body" idx="1"/>
          </p:nvPr>
        </p:nvSpPr>
        <p:spPr bwMode="auto">
          <a:xfrm>
            <a:off x="906361" y="4717296"/>
            <a:ext cx="4981779" cy="4469689"/>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ja-JP" altLang="en-US" dirty="0" smtClean="0"/>
              <a:t>排他的ではない。相手（患者、他の医療人）、状況によって使い分けているし、また、個人のキャリアでも変わる</a:t>
            </a:r>
          </a:p>
        </p:txBody>
      </p:sp>
    </p:spTree>
    <p:extLst>
      <p:ext uri="{BB962C8B-B14F-4D97-AF65-F5344CB8AC3E}">
        <p14:creationId xmlns:p14="http://schemas.microsoft.com/office/powerpoint/2010/main" val="459422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4608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EA43F24-CF52-4C79-81A4-E368AEB32A78}" type="slidenum">
              <a:rPr lang="ja-JP" altLang="en-US"/>
              <a:pPr/>
              <a:t>43</a:t>
            </a:fld>
            <a:endParaRPr lang="ja-JP" altLang="en-US"/>
          </a:p>
        </p:txBody>
      </p:sp>
    </p:spTree>
    <p:extLst>
      <p:ext uri="{BB962C8B-B14F-4D97-AF65-F5344CB8AC3E}">
        <p14:creationId xmlns:p14="http://schemas.microsoft.com/office/powerpoint/2010/main" val="2183056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05E6519-9BAD-41F6-A7F1-D084BF9593CD}" type="slidenum">
              <a:rPr lang="en-US" altLang="ja-JP"/>
              <a:pPr/>
              <a:t>44</a:t>
            </a:fld>
            <a:endParaRPr lang="en-US" altLang="ja-JP"/>
          </a:p>
        </p:txBody>
      </p:sp>
      <p:sp>
        <p:nvSpPr>
          <p:cNvPr id="5632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632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ja-JP" altLang="ja-JP" smtClean="0"/>
          </a:p>
        </p:txBody>
      </p:sp>
    </p:spTree>
    <p:extLst>
      <p:ext uri="{BB962C8B-B14F-4D97-AF65-F5344CB8AC3E}">
        <p14:creationId xmlns:p14="http://schemas.microsoft.com/office/powerpoint/2010/main" val="8512296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a:lstStyle/>
          <a:p>
            <a:fld id="{36CE813A-B2C2-437E-92E7-FCC686833FEF}" type="slidenum">
              <a:rPr lang="en-US" altLang="ja-JP" smtClean="0">
                <a:latin typeface="Times New Roman" pitchFamily="18" charset="0"/>
                <a:ea typeface="ＭＳ Ｐゴシック" charset="-128"/>
              </a:rPr>
              <a:pPr/>
              <a:t>46</a:t>
            </a:fld>
            <a:endParaRPr lang="en-US" altLang="ja-JP" smtClean="0">
              <a:latin typeface="Times New Roman" pitchFamily="18" charset="0"/>
              <a:ea typeface="ＭＳ Ｐゴシック" charset="-128"/>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extLst>
      <p:ext uri="{BB962C8B-B14F-4D97-AF65-F5344CB8AC3E}">
        <p14:creationId xmlns:p14="http://schemas.microsoft.com/office/powerpoint/2010/main" val="32241267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789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0BCB1C2-811E-4391-AB1C-609E260E07E4}" type="slidenum">
              <a:rPr lang="ja-JP" altLang="en-US"/>
              <a:pPr/>
              <a:t>47</a:t>
            </a:fld>
            <a:endParaRPr lang="ja-JP" altLang="en-US"/>
          </a:p>
        </p:txBody>
      </p:sp>
    </p:spTree>
    <p:extLst>
      <p:ext uri="{BB962C8B-B14F-4D97-AF65-F5344CB8AC3E}">
        <p14:creationId xmlns:p14="http://schemas.microsoft.com/office/powerpoint/2010/main" val="32558562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624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0EB1415-E093-46D6-8AB3-396AE4B203F7}" type="slidenum">
              <a:rPr lang="ja-JP" altLang="en-US"/>
              <a:pPr/>
              <a:t>48</a:t>
            </a:fld>
            <a:endParaRPr lang="ja-JP" altLang="en-US"/>
          </a:p>
        </p:txBody>
      </p:sp>
    </p:spTree>
    <p:extLst>
      <p:ext uri="{BB962C8B-B14F-4D97-AF65-F5344CB8AC3E}">
        <p14:creationId xmlns:p14="http://schemas.microsoft.com/office/powerpoint/2010/main" val="3231345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a:lstStyle/>
          <a:p>
            <a:fld id="{36CE813A-B2C2-437E-92E7-FCC686833FEF}" type="slidenum">
              <a:rPr lang="en-US" altLang="ja-JP" smtClean="0">
                <a:latin typeface="Times New Roman" pitchFamily="18" charset="0"/>
                <a:ea typeface="ＭＳ Ｐゴシック" charset="-128"/>
              </a:rPr>
              <a:pPr/>
              <a:t>6</a:t>
            </a:fld>
            <a:endParaRPr lang="en-US" altLang="ja-JP" smtClean="0">
              <a:latin typeface="Times New Roman" pitchFamily="18" charset="0"/>
              <a:ea typeface="ＭＳ Ｐゴシック" charset="-128"/>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extLst>
      <p:ext uri="{BB962C8B-B14F-4D97-AF65-F5344CB8AC3E}">
        <p14:creationId xmlns:p14="http://schemas.microsoft.com/office/powerpoint/2010/main" val="561901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kern="1200" dirty="0" smtClean="0">
                <a:solidFill>
                  <a:schemeClr val="tx1"/>
                </a:solidFill>
                <a:effectLst/>
                <a:latin typeface="+mn-lt"/>
                <a:ea typeface="+mn-ea"/>
                <a:cs typeface="+mn-cs"/>
              </a:rPr>
              <a:t>アオサギの声優は菅田将暉（すだまさき）</a:t>
            </a:r>
            <a:endParaRPr kumimoji="1" lang="en-US" altLang="ja-JP" sz="1200" b="0" i="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kern="1200" dirty="0" smtClean="0">
                <a:solidFill>
                  <a:schemeClr val="tx1"/>
                </a:solidFill>
                <a:effectLst/>
                <a:latin typeface="+mn-lt"/>
                <a:ea typeface="+mn-ea"/>
                <a:cs typeface="+mn-cs"/>
              </a:rPr>
              <a:t>＜君たちはどう生きるか＞興収</a:t>
            </a:r>
            <a:r>
              <a:rPr kumimoji="1" lang="en-US" altLang="ja-JP" sz="1200" b="0" i="0" kern="1200" dirty="0" smtClean="0">
                <a:solidFill>
                  <a:schemeClr val="tx1"/>
                </a:solidFill>
                <a:effectLst/>
                <a:latin typeface="+mn-lt"/>
                <a:ea typeface="+mn-ea"/>
                <a:cs typeface="+mn-cs"/>
              </a:rPr>
              <a:t>84.4</a:t>
            </a:r>
            <a:r>
              <a:rPr kumimoji="1" lang="ja-JP" altLang="en-US" sz="1200" b="0" i="0" kern="1200" dirty="0" smtClean="0">
                <a:solidFill>
                  <a:schemeClr val="tx1"/>
                </a:solidFill>
                <a:effectLst/>
                <a:latin typeface="+mn-lt"/>
                <a:ea typeface="+mn-ea"/>
                <a:cs typeface="+mn-cs"/>
              </a:rPr>
              <a:t>億円　</a:t>
            </a:r>
            <a:r>
              <a:rPr kumimoji="1" lang="en-US" altLang="ja-JP" sz="1200" b="0" i="0" kern="1200" dirty="0" smtClean="0">
                <a:solidFill>
                  <a:schemeClr val="tx1"/>
                </a:solidFill>
                <a:effectLst/>
                <a:latin typeface="+mn-lt"/>
                <a:ea typeface="+mn-ea"/>
                <a:cs typeface="+mn-cs"/>
              </a:rPr>
              <a:t>546</a:t>
            </a:r>
            <a:r>
              <a:rPr kumimoji="1" lang="ja-JP" altLang="en-US" sz="1200" b="0" i="0" kern="1200" dirty="0" smtClean="0">
                <a:solidFill>
                  <a:schemeClr val="tx1"/>
                </a:solidFill>
                <a:effectLst/>
                <a:latin typeface="+mn-lt"/>
                <a:ea typeface="+mn-ea"/>
                <a:cs typeface="+mn-cs"/>
              </a:rPr>
              <a:t>万人動員　スタジオジブリ宮崎駿監督最新作</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kern="1200" dirty="0" smtClean="0">
                <a:solidFill>
                  <a:schemeClr val="tx1"/>
                </a:solidFill>
                <a:effectLst/>
                <a:latin typeface="+mn-lt"/>
                <a:ea typeface="+mn-ea"/>
                <a:cs typeface="+mn-cs"/>
              </a:rPr>
              <a:t>千と千尋の神隠し </a:t>
            </a:r>
            <a:r>
              <a:rPr kumimoji="1" lang="en-US" altLang="ja-JP" sz="1200" b="0" i="0" kern="1200" dirty="0" smtClean="0">
                <a:solidFill>
                  <a:schemeClr val="tx1"/>
                </a:solidFill>
                <a:effectLst/>
                <a:latin typeface="+mn-lt"/>
                <a:ea typeface="+mn-ea"/>
                <a:cs typeface="+mn-cs"/>
              </a:rPr>
              <a:t>316.8</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kern="1200" dirty="0" smtClean="0">
                <a:solidFill>
                  <a:schemeClr val="tx1"/>
                </a:solidFill>
                <a:effectLst/>
                <a:latin typeface="+mn-lt"/>
                <a:ea typeface="+mn-ea"/>
                <a:cs typeface="+mn-cs"/>
              </a:rPr>
              <a:t>もののけ姫 </a:t>
            </a:r>
            <a:r>
              <a:rPr kumimoji="1" lang="en-US" altLang="ja-JP" sz="1200" b="0" i="0" kern="1200" dirty="0" smtClean="0">
                <a:solidFill>
                  <a:schemeClr val="tx1"/>
                </a:solidFill>
                <a:effectLst/>
                <a:latin typeface="+mn-lt"/>
                <a:ea typeface="+mn-ea"/>
                <a:cs typeface="+mn-cs"/>
              </a:rPr>
              <a:t>201.8</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kern="1200" dirty="0" smtClean="0">
                <a:solidFill>
                  <a:schemeClr val="tx1"/>
                </a:solidFill>
                <a:effectLst/>
                <a:latin typeface="+mn-lt"/>
                <a:ea typeface="+mn-ea"/>
                <a:cs typeface="+mn-cs"/>
              </a:rPr>
              <a:t>ハウルの動く城 </a:t>
            </a:r>
            <a:r>
              <a:rPr kumimoji="1" lang="en-US" altLang="ja-JP" sz="1200" b="0" i="0" kern="1200" dirty="0" smtClean="0">
                <a:solidFill>
                  <a:schemeClr val="tx1"/>
                </a:solidFill>
                <a:effectLst/>
                <a:latin typeface="+mn-lt"/>
                <a:ea typeface="+mn-ea"/>
                <a:cs typeface="+mn-cs"/>
              </a:rPr>
              <a:t>196.0</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kern="1200" dirty="0" smtClean="0">
                <a:solidFill>
                  <a:schemeClr val="tx1"/>
                </a:solidFill>
                <a:effectLst/>
                <a:latin typeface="+mn-lt"/>
                <a:ea typeface="+mn-ea"/>
                <a:cs typeface="+mn-cs"/>
              </a:rPr>
              <a:t>崖の上のポニョ </a:t>
            </a:r>
            <a:r>
              <a:rPr kumimoji="1" lang="en-US" altLang="ja-JP" sz="1200" b="0" i="0" kern="1200" dirty="0" smtClean="0">
                <a:solidFill>
                  <a:schemeClr val="tx1"/>
                </a:solidFill>
                <a:effectLst/>
                <a:latin typeface="+mn-lt"/>
                <a:ea typeface="+mn-ea"/>
                <a:cs typeface="+mn-cs"/>
              </a:rPr>
              <a:t>155.0</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kern="1200" dirty="0" smtClean="0">
                <a:solidFill>
                  <a:schemeClr val="tx1"/>
                </a:solidFill>
                <a:effectLst/>
                <a:latin typeface="+mn-lt"/>
                <a:ea typeface="+mn-ea"/>
                <a:cs typeface="+mn-cs"/>
              </a:rPr>
              <a:t>風立ち</a:t>
            </a:r>
            <a:r>
              <a:rPr kumimoji="1" lang="ja-JP" altLang="en-US" sz="1200" b="0" i="0" kern="1200" dirty="0" err="1" smtClean="0">
                <a:solidFill>
                  <a:schemeClr val="tx1"/>
                </a:solidFill>
                <a:effectLst/>
                <a:latin typeface="+mn-lt"/>
                <a:ea typeface="+mn-ea"/>
                <a:cs typeface="+mn-cs"/>
              </a:rPr>
              <a:t>ぬ</a:t>
            </a:r>
            <a:r>
              <a:rPr kumimoji="1" lang="ja-JP" altLang="en-US" sz="1200" b="0" i="0" kern="1200" dirty="0" smtClean="0">
                <a:solidFill>
                  <a:schemeClr val="tx1"/>
                </a:solidFill>
                <a:effectLst/>
                <a:latin typeface="+mn-lt"/>
                <a:ea typeface="+mn-ea"/>
                <a:cs typeface="+mn-cs"/>
              </a:rPr>
              <a:t> </a:t>
            </a:r>
            <a:r>
              <a:rPr kumimoji="1" lang="en-US" altLang="ja-JP" sz="1200" b="0" i="0" kern="1200" dirty="0" smtClean="0">
                <a:solidFill>
                  <a:schemeClr val="tx1"/>
                </a:solidFill>
                <a:effectLst/>
                <a:latin typeface="+mn-lt"/>
                <a:ea typeface="+mn-ea"/>
                <a:cs typeface="+mn-cs"/>
              </a:rPr>
              <a:t>120.2</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kern="1200" dirty="0" smtClean="0">
                <a:solidFill>
                  <a:schemeClr val="tx1"/>
                </a:solidFill>
                <a:effectLst/>
                <a:latin typeface="+mn-lt"/>
                <a:ea typeface="+mn-ea"/>
                <a:cs typeface="+mn-cs"/>
              </a:rPr>
              <a:t>永遠の</a:t>
            </a:r>
            <a:r>
              <a:rPr kumimoji="1" lang="en-US" altLang="ja-JP" sz="1200" b="0" i="0" kern="1200" dirty="0" smtClean="0">
                <a:solidFill>
                  <a:schemeClr val="tx1"/>
                </a:solidFill>
                <a:effectLst/>
                <a:latin typeface="+mn-lt"/>
                <a:ea typeface="+mn-ea"/>
                <a:cs typeface="+mn-cs"/>
              </a:rPr>
              <a:t>0 87.6</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kern="1200" dirty="0" smtClean="0">
                <a:solidFill>
                  <a:schemeClr val="tx1"/>
                </a:solidFill>
                <a:effectLst/>
                <a:latin typeface="+mn-lt"/>
                <a:ea typeface="+mn-ea"/>
                <a:cs typeface="+mn-cs"/>
              </a:rPr>
              <a:t>ゲド戦記 </a:t>
            </a:r>
            <a:r>
              <a:rPr kumimoji="1" lang="en-US" altLang="ja-JP" sz="1200" b="0" i="0" kern="1200" dirty="0" smtClean="0">
                <a:solidFill>
                  <a:schemeClr val="tx1"/>
                </a:solidFill>
                <a:effectLst/>
                <a:latin typeface="+mn-lt"/>
                <a:ea typeface="+mn-ea"/>
                <a:cs typeface="+mn-cs"/>
              </a:rPr>
              <a:t>78.4</a:t>
            </a:r>
            <a:endParaRPr kumimoji="1" lang="ja-JP" altLang="en-US" sz="1200" b="0" i="0" kern="1200" dirty="0" smtClean="0">
              <a:solidFill>
                <a:schemeClr val="tx1"/>
              </a:solidFill>
              <a:effectLst/>
              <a:latin typeface="+mn-lt"/>
              <a:ea typeface="+mn-ea"/>
              <a:cs typeface="+mn-cs"/>
            </a:endParaRPr>
          </a:p>
          <a:p>
            <a:endParaRPr lang="en-GB" dirty="0"/>
          </a:p>
        </p:txBody>
      </p:sp>
      <p:sp>
        <p:nvSpPr>
          <p:cNvPr id="4" name="スライド番号プレースホルダー 3"/>
          <p:cNvSpPr>
            <a:spLocks noGrp="1"/>
          </p:cNvSpPr>
          <p:nvPr>
            <p:ph type="sldNum" sz="quarter" idx="10"/>
          </p:nvPr>
        </p:nvSpPr>
        <p:spPr/>
        <p:txBody>
          <a:bodyPr/>
          <a:lstStyle/>
          <a:p>
            <a:fld id="{5CD6CC3F-938E-46BA-A617-970BE98AB8F8}" type="slidenum">
              <a:rPr lang="ja-JP" altLang="en-US" smtClean="0"/>
              <a:pPr/>
              <a:t>7</a:t>
            </a:fld>
            <a:endParaRPr lang="ja-JP" altLang="en-US"/>
          </a:p>
        </p:txBody>
      </p:sp>
    </p:spTree>
    <p:extLst>
      <p:ext uri="{BB962C8B-B14F-4D97-AF65-F5344CB8AC3E}">
        <p14:creationId xmlns:p14="http://schemas.microsoft.com/office/powerpoint/2010/main" val="1550327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r" eaLnBrk="1" hangingPunct="1"/>
            <a:fld id="{F1BB5862-D57C-40F8-BF87-777DCD601E61}" type="slidenum">
              <a:rPr lang="en-US" altLang="ja-JP" sz="1200" i="0">
                <a:latin typeface="Times New Roman" panose="02020603050405020304" pitchFamily="18" charset="0"/>
              </a:rPr>
              <a:pPr algn="r" eaLnBrk="1" hangingPunct="1"/>
              <a:t>9</a:t>
            </a:fld>
            <a:endParaRPr lang="en-US" altLang="ja-JP" sz="1200" i="0">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Times New Roman" panose="02020603050405020304" pitchFamily="18" charset="0"/>
              <a:ea typeface="ＭＳ Ｐ明朝" panose="02020600040205080304" pitchFamily="18" charset="-128"/>
            </a:endParaRPr>
          </a:p>
        </p:txBody>
      </p:sp>
    </p:spTree>
    <p:extLst>
      <p:ext uri="{BB962C8B-B14F-4D97-AF65-F5344CB8AC3E}">
        <p14:creationId xmlns:p14="http://schemas.microsoft.com/office/powerpoint/2010/main" val="2205583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r" eaLnBrk="1" hangingPunct="1"/>
            <a:fld id="{9C783E3B-E14C-47C4-B6E8-721DECA5CF4A}" type="slidenum">
              <a:rPr lang="en-US" altLang="ja-JP" sz="1200" i="0"/>
              <a:pPr algn="r" eaLnBrk="1" hangingPunct="1"/>
              <a:t>10</a:t>
            </a:fld>
            <a:endParaRPr lang="en-US" altLang="ja-JP" sz="1200" i="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1257554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r" eaLnBrk="1" hangingPunct="1"/>
            <a:fld id="{FC786036-8FF4-4311-A91E-1520AE971001}" type="slidenum">
              <a:rPr lang="en-US" altLang="ja-JP" sz="1200" i="0">
                <a:latin typeface="Times New Roman" panose="02020603050405020304" pitchFamily="18" charset="0"/>
              </a:rPr>
              <a:pPr algn="r" eaLnBrk="1" hangingPunct="1"/>
              <a:t>11</a:t>
            </a:fld>
            <a:endParaRPr lang="en-US" altLang="ja-JP" sz="1200" i="0">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Times New Roman" panose="02020603050405020304" pitchFamily="18" charset="0"/>
              <a:ea typeface="ＭＳ Ｐ明朝" panose="02020600040205080304" pitchFamily="18" charset="-128"/>
            </a:endParaRPr>
          </a:p>
        </p:txBody>
      </p:sp>
    </p:spTree>
    <p:extLst>
      <p:ext uri="{BB962C8B-B14F-4D97-AF65-F5344CB8AC3E}">
        <p14:creationId xmlns:p14="http://schemas.microsoft.com/office/powerpoint/2010/main" val="926119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algn="r" eaLnBrk="1" hangingPunct="1"/>
            <a:fld id="{E34D4DF8-BA16-41BE-B2DC-DD0B12507B44}" type="slidenum">
              <a:rPr lang="en-US" altLang="ja-JP" sz="1200" i="0"/>
              <a:pPr algn="r" eaLnBrk="1" hangingPunct="1"/>
              <a:t>12</a:t>
            </a:fld>
            <a:endParaRPr lang="en-US" altLang="ja-JP" sz="1200" i="0"/>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2133690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3876BDC-2980-4C26-AD40-75EEF0981DE7}" type="datetimeFigureOut">
              <a:rPr lang="ja-JP" altLang="en-US"/>
              <a:pPr>
                <a:defRPr/>
              </a:pPr>
              <a:t>2023/10/18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AC3FA7B5-291B-4B32-B014-13D540B76ADF}" type="slidenum">
              <a:rPr lang="ja-JP" altLang="en-US"/>
              <a:pPr/>
              <a:t>‹#›</a:t>
            </a:fld>
            <a:endParaRPr lang="ja-JP" altLang="en-US"/>
          </a:p>
        </p:txBody>
      </p:sp>
    </p:spTree>
    <p:extLst>
      <p:ext uri="{BB962C8B-B14F-4D97-AF65-F5344CB8AC3E}">
        <p14:creationId xmlns:p14="http://schemas.microsoft.com/office/powerpoint/2010/main" val="1728088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6BD36FB-708F-41E9-8789-BC93AB5C39A6}" type="datetimeFigureOut">
              <a:rPr lang="ja-JP" altLang="en-US"/>
              <a:pPr>
                <a:defRPr/>
              </a:pPr>
              <a:t>2023/10/18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EFF5944C-6BB4-4417-9F54-64776D9D69BA}" type="slidenum">
              <a:rPr lang="ja-JP" altLang="en-US"/>
              <a:pPr/>
              <a:t>‹#›</a:t>
            </a:fld>
            <a:endParaRPr lang="ja-JP" altLang="en-US"/>
          </a:p>
        </p:txBody>
      </p:sp>
    </p:spTree>
    <p:extLst>
      <p:ext uri="{BB962C8B-B14F-4D97-AF65-F5344CB8AC3E}">
        <p14:creationId xmlns:p14="http://schemas.microsoft.com/office/powerpoint/2010/main" val="2206153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0D4097A-26C0-40AC-9B5F-0F234CE37EAC}" type="datetimeFigureOut">
              <a:rPr lang="ja-JP" altLang="en-US"/>
              <a:pPr>
                <a:defRPr/>
              </a:pPr>
              <a:t>2023/10/18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5FE10BB5-E0A3-4033-A2D2-B6E0C6812FC4}" type="slidenum">
              <a:rPr lang="ja-JP" altLang="en-US"/>
              <a:pPr/>
              <a:t>‹#›</a:t>
            </a:fld>
            <a:endParaRPr lang="ja-JP" altLang="en-US"/>
          </a:p>
        </p:txBody>
      </p:sp>
    </p:spTree>
    <p:extLst>
      <p:ext uri="{BB962C8B-B14F-4D97-AF65-F5344CB8AC3E}">
        <p14:creationId xmlns:p14="http://schemas.microsoft.com/office/powerpoint/2010/main" val="3590941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F8B7828-23C4-4546-B9CA-495017DC9891}" type="datetimeFigureOut">
              <a:rPr lang="ja-JP" altLang="en-US"/>
              <a:pPr>
                <a:defRPr/>
              </a:pPr>
              <a:t>2023/10/18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726C239A-9D3B-496A-A4A1-E896C311F54C}" type="slidenum">
              <a:rPr lang="ja-JP" altLang="en-US"/>
              <a:pPr/>
              <a:t>‹#›</a:t>
            </a:fld>
            <a:endParaRPr lang="ja-JP" altLang="en-US"/>
          </a:p>
        </p:txBody>
      </p:sp>
    </p:spTree>
    <p:extLst>
      <p:ext uri="{BB962C8B-B14F-4D97-AF65-F5344CB8AC3E}">
        <p14:creationId xmlns:p14="http://schemas.microsoft.com/office/powerpoint/2010/main" val="11291115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4D5D1E48-49C3-412D-A35C-4524226A79CC}" type="datetimeFigureOut">
              <a:rPr lang="ja-JP" altLang="en-US"/>
              <a:pPr>
                <a:defRPr/>
              </a:pPr>
              <a:t>2023/10/18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6F43BC21-BA65-4833-8E81-F1DA580F0598}" type="slidenum">
              <a:rPr lang="ja-JP" altLang="en-US"/>
              <a:pPr/>
              <a:t>‹#›</a:t>
            </a:fld>
            <a:endParaRPr lang="ja-JP" altLang="en-US"/>
          </a:p>
        </p:txBody>
      </p:sp>
    </p:spTree>
    <p:extLst>
      <p:ext uri="{BB962C8B-B14F-4D97-AF65-F5344CB8AC3E}">
        <p14:creationId xmlns:p14="http://schemas.microsoft.com/office/powerpoint/2010/main" val="2089974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F8D5C842-9942-4630-82D5-9CD9E8A259AE}" type="datetimeFigureOut">
              <a:rPr lang="ja-JP" altLang="en-US"/>
              <a:pPr>
                <a:defRPr/>
              </a:pPr>
              <a:t>2023/10/18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BBED5A7F-EFFB-40DA-90A9-C43D40BCC1CA}" type="slidenum">
              <a:rPr lang="ja-JP" altLang="en-US"/>
              <a:pPr/>
              <a:t>‹#›</a:t>
            </a:fld>
            <a:endParaRPr lang="ja-JP" altLang="en-US"/>
          </a:p>
        </p:txBody>
      </p:sp>
    </p:spTree>
    <p:extLst>
      <p:ext uri="{BB962C8B-B14F-4D97-AF65-F5344CB8AC3E}">
        <p14:creationId xmlns:p14="http://schemas.microsoft.com/office/powerpoint/2010/main" val="251349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E6DB84F4-BDBE-41B5-A5B9-E32DC0358D57}" type="datetimeFigureOut">
              <a:rPr lang="ja-JP" altLang="en-US"/>
              <a:pPr>
                <a:defRPr/>
              </a:pPr>
              <a:t>2023/10/18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E98E7C91-0E79-46D8-BB0C-0129A3C77BBD}" type="slidenum">
              <a:rPr lang="ja-JP" altLang="en-US"/>
              <a:pPr/>
              <a:t>‹#›</a:t>
            </a:fld>
            <a:endParaRPr lang="ja-JP" altLang="en-US"/>
          </a:p>
        </p:txBody>
      </p:sp>
    </p:spTree>
    <p:extLst>
      <p:ext uri="{BB962C8B-B14F-4D97-AF65-F5344CB8AC3E}">
        <p14:creationId xmlns:p14="http://schemas.microsoft.com/office/powerpoint/2010/main" val="366686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D1AC1ECD-39EA-4B81-A92C-8228F1E81945}" type="datetimeFigureOut">
              <a:rPr lang="ja-JP" altLang="en-US"/>
              <a:pPr>
                <a:defRPr/>
              </a:pPr>
              <a:t>2023/10/18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D02C7AFE-6445-4E9E-BCCC-F259494A8D2D}" type="slidenum">
              <a:rPr lang="ja-JP" altLang="en-US"/>
              <a:pPr/>
              <a:t>‹#›</a:t>
            </a:fld>
            <a:endParaRPr lang="ja-JP" altLang="en-US"/>
          </a:p>
        </p:txBody>
      </p:sp>
    </p:spTree>
    <p:extLst>
      <p:ext uri="{BB962C8B-B14F-4D97-AF65-F5344CB8AC3E}">
        <p14:creationId xmlns:p14="http://schemas.microsoft.com/office/powerpoint/2010/main" val="3882075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5C725D3C-A53F-425F-88DF-942F71FE197D}" type="datetimeFigureOut">
              <a:rPr lang="ja-JP" altLang="en-US"/>
              <a:pPr>
                <a:defRPr/>
              </a:pPr>
              <a:t>2023/10/18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fld id="{832C2E2B-982D-4F41-9CE3-53189C31CEED}" type="slidenum">
              <a:rPr lang="ja-JP" altLang="en-US"/>
              <a:pPr/>
              <a:t>‹#›</a:t>
            </a:fld>
            <a:endParaRPr lang="ja-JP" altLang="en-US"/>
          </a:p>
        </p:txBody>
      </p:sp>
    </p:spTree>
    <p:extLst>
      <p:ext uri="{BB962C8B-B14F-4D97-AF65-F5344CB8AC3E}">
        <p14:creationId xmlns:p14="http://schemas.microsoft.com/office/powerpoint/2010/main" val="2045752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BB1BC51-0276-42DE-BED6-960BBEDA652D}" type="datetimeFigureOut">
              <a:rPr lang="ja-JP" altLang="en-US"/>
              <a:pPr>
                <a:defRPr/>
              </a:pPr>
              <a:t>2023/10/18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4233BF11-76FA-4155-A6D4-05949846A97D}" type="slidenum">
              <a:rPr lang="ja-JP" altLang="en-US"/>
              <a:pPr/>
              <a:t>‹#›</a:t>
            </a:fld>
            <a:endParaRPr lang="ja-JP" altLang="en-US"/>
          </a:p>
        </p:txBody>
      </p:sp>
    </p:spTree>
    <p:extLst>
      <p:ext uri="{BB962C8B-B14F-4D97-AF65-F5344CB8AC3E}">
        <p14:creationId xmlns:p14="http://schemas.microsoft.com/office/powerpoint/2010/main" val="3507615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70A19C6-2617-4AB9-A7AB-8CB2B2561922}" type="datetimeFigureOut">
              <a:rPr lang="ja-JP" altLang="en-US"/>
              <a:pPr>
                <a:defRPr/>
              </a:pPr>
              <a:t>2023/10/18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70667175-8D09-4D03-9C7E-B837AE447199}" type="slidenum">
              <a:rPr lang="ja-JP" altLang="en-US"/>
              <a:pPr/>
              <a:t>‹#›</a:t>
            </a:fld>
            <a:endParaRPr lang="ja-JP" altLang="en-US"/>
          </a:p>
        </p:txBody>
      </p:sp>
    </p:spTree>
    <p:extLst>
      <p:ext uri="{BB962C8B-B14F-4D97-AF65-F5344CB8AC3E}">
        <p14:creationId xmlns:p14="http://schemas.microsoft.com/office/powerpoint/2010/main" val="1517944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0253F"/>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ea typeface="+mn-ea"/>
              </a:defRPr>
            </a:lvl1pPr>
          </a:lstStyle>
          <a:p>
            <a:pPr>
              <a:defRPr/>
            </a:pPr>
            <a:fld id="{0197D37F-D660-41EC-8534-158B75C228DC}" type="datetimeFigureOut">
              <a:rPr lang="ja-JP" altLang="en-US"/>
              <a:pPr>
                <a:defRPr/>
              </a:pPr>
              <a:t>2023/10/18</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1"/>
                </a:solidFill>
              </a:defRPr>
            </a:lvl1pPr>
          </a:lstStyle>
          <a:p>
            <a:fld id="{E91BDB3D-833F-4F0D-B5EA-1B031DFC4D93}"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bg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bg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bg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bg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1" y="1412776"/>
            <a:ext cx="8856983" cy="4671374"/>
          </a:xfrm>
        </p:spPr>
        <p:txBody>
          <a:bodyPr/>
          <a:lstStyle/>
          <a:p>
            <a:r>
              <a:rPr lang="ja-JP" altLang="en-US" sz="4000" dirty="0" smtClean="0">
                <a:solidFill>
                  <a:srgbClr val="FFFF00"/>
                </a:solidFill>
              </a:rPr>
              <a:t>カムアウト：私の場合</a:t>
            </a:r>
            <a:endParaRPr lang="en-US" altLang="ja-JP" sz="4000" dirty="0" smtClean="0">
              <a:solidFill>
                <a:srgbClr val="FFFF00"/>
              </a:solidFill>
            </a:endParaRPr>
          </a:p>
          <a:p>
            <a:r>
              <a:rPr lang="ja-JP" altLang="en-US" sz="4000" dirty="0" smtClean="0"/>
              <a:t>あなたの命を左右する「エンドポイント」</a:t>
            </a:r>
            <a:endParaRPr lang="en-US" altLang="ja-JP" sz="4000" dirty="0" smtClean="0"/>
          </a:p>
          <a:p>
            <a:r>
              <a:rPr lang="ja-JP" altLang="en-US" sz="4000" dirty="0" smtClean="0"/>
              <a:t>「やりがい」は何処へ行った？</a:t>
            </a:r>
            <a:endParaRPr lang="en-US" altLang="ja-JP" sz="4000" dirty="0" smtClean="0"/>
          </a:p>
          <a:p>
            <a:r>
              <a:rPr lang="ja-JP" altLang="en-US" sz="4000" dirty="0" smtClean="0"/>
              <a:t>名医原理主義が生む自己攻撃性</a:t>
            </a:r>
            <a:endParaRPr lang="en-US" altLang="ja-JP" sz="4000" dirty="0" smtClean="0"/>
          </a:p>
          <a:p>
            <a:r>
              <a:rPr lang="ja-JP" altLang="en-US" sz="4000" dirty="0"/>
              <a:t>患者</a:t>
            </a:r>
            <a:r>
              <a:rPr lang="ja-JP" altLang="en-US" sz="4000" dirty="0" smtClean="0"/>
              <a:t>からも攻撃される</a:t>
            </a:r>
            <a:endParaRPr lang="en-US" altLang="ja-JP" sz="4000" dirty="0" smtClean="0"/>
          </a:p>
          <a:p>
            <a:r>
              <a:rPr lang="ja-JP" altLang="en-US" sz="4000" dirty="0"/>
              <a:t>結局は</a:t>
            </a:r>
            <a:r>
              <a:rPr lang="ja-JP" altLang="en-US" sz="4000" dirty="0" smtClean="0"/>
              <a:t>みんな錯覚だった</a:t>
            </a:r>
            <a:endParaRPr lang="en-US" altLang="ja-JP" sz="4000" dirty="0"/>
          </a:p>
        </p:txBody>
      </p:sp>
      <p:sp>
        <p:nvSpPr>
          <p:cNvPr id="6" name="タイトル 1"/>
          <p:cNvSpPr>
            <a:spLocks noGrp="1"/>
          </p:cNvSpPr>
          <p:nvPr>
            <p:ph type="title"/>
          </p:nvPr>
        </p:nvSpPr>
        <p:spPr>
          <a:xfrm>
            <a:off x="495767" y="188640"/>
            <a:ext cx="8229600" cy="1143000"/>
          </a:xfrm>
        </p:spPr>
        <p:txBody>
          <a:bodyPr/>
          <a:lstStyle/>
          <a:p>
            <a:r>
              <a:rPr kumimoji="1" lang="ja-JP" altLang="en-US" sz="4800" dirty="0" smtClean="0"/>
              <a:t>キャリアパス幻想とその崩壊</a:t>
            </a:r>
            <a:endParaRPr kumimoji="1" lang="ja-JP" altLang="en-US" sz="4800" dirty="0"/>
          </a:p>
        </p:txBody>
      </p:sp>
      <p:sp>
        <p:nvSpPr>
          <p:cNvPr id="2" name="テキスト ボックス 1"/>
          <p:cNvSpPr txBox="1"/>
          <p:nvPr/>
        </p:nvSpPr>
        <p:spPr>
          <a:xfrm>
            <a:off x="356711" y="6165286"/>
            <a:ext cx="8502584" cy="523220"/>
          </a:xfrm>
          <a:prstGeom prst="rect">
            <a:avLst/>
          </a:prstGeom>
          <a:noFill/>
        </p:spPr>
        <p:txBody>
          <a:bodyPr wrap="none" rtlCol="0">
            <a:spAutoFit/>
          </a:bodyPr>
          <a:lstStyle/>
          <a:p>
            <a:r>
              <a:rPr lang="ja-JP" altLang="en-US" sz="2800" dirty="0" smtClean="0">
                <a:solidFill>
                  <a:schemeClr val="bg1"/>
                </a:solidFill>
              </a:rPr>
              <a:t>戴いたメールは必ず読みます：</a:t>
            </a:r>
            <a:r>
              <a:rPr lang="en-US" altLang="ja-JP" sz="2800" dirty="0" smtClean="0">
                <a:solidFill>
                  <a:schemeClr val="bg1"/>
                </a:solidFill>
              </a:rPr>
              <a:t>massie.ikeda@gmail.com</a:t>
            </a:r>
            <a:endParaRPr lang="en-GB" sz="2800" dirty="0">
              <a:solidFill>
                <a:schemeClr val="bg1"/>
              </a:solidFill>
            </a:endParaRPr>
          </a:p>
        </p:txBody>
      </p:sp>
    </p:spTree>
    <p:extLst>
      <p:ext uri="{BB962C8B-B14F-4D97-AF65-F5344CB8AC3E}">
        <p14:creationId xmlns:p14="http://schemas.microsoft.com/office/powerpoint/2010/main" val="266729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idx="4294967295"/>
          </p:nvPr>
        </p:nvSpPr>
        <p:spPr>
          <a:xfrm>
            <a:off x="107504" y="4864726"/>
            <a:ext cx="8640959" cy="1154113"/>
          </a:xfrm>
        </p:spPr>
        <p:txBody>
          <a:bodyPr/>
          <a:lstStyle/>
          <a:p>
            <a:pPr eaLnBrk="1" hangingPunct="1"/>
            <a:r>
              <a:rPr lang="ja-JP" altLang="en-US" dirty="0" smtClean="0"/>
              <a:t>評価指標（エンドポイント）とは？</a:t>
            </a:r>
          </a:p>
        </p:txBody>
      </p:sp>
      <p:sp>
        <p:nvSpPr>
          <p:cNvPr id="2051" name="Rectangle 5"/>
          <p:cNvSpPr>
            <a:spLocks noGrp="1" noChangeArrowheads="1"/>
          </p:cNvSpPr>
          <p:nvPr>
            <p:ph type="subTitle" idx="4294967295"/>
          </p:nvPr>
        </p:nvSpPr>
        <p:spPr>
          <a:xfrm>
            <a:off x="1187895" y="6021288"/>
            <a:ext cx="6480175" cy="647700"/>
          </a:xfrm>
        </p:spPr>
        <p:txBody>
          <a:bodyPr/>
          <a:lstStyle/>
          <a:p>
            <a:pPr marL="0" indent="0" algn="ctr" eaLnBrk="1" hangingPunct="1">
              <a:buFontTx/>
              <a:buNone/>
            </a:pPr>
            <a:r>
              <a:rPr lang="ja-JP" altLang="en-US" dirty="0" smtClean="0"/>
              <a:t>評価指標＝有効性を測る物差し</a:t>
            </a:r>
          </a:p>
        </p:txBody>
      </p:sp>
      <p:pic>
        <p:nvPicPr>
          <p:cNvPr id="2052" name="Picture 6" descr="j02919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1857486"/>
            <a:ext cx="3888432" cy="280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txBox="1">
            <a:spLocks noChangeArrowheads="1"/>
          </p:cNvSpPr>
          <p:nvPr/>
        </p:nvSpPr>
        <p:spPr bwMode="auto">
          <a:xfrm>
            <a:off x="107504" y="251820"/>
            <a:ext cx="8856983"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Arial" charset="0"/>
                <a:ea typeface="ＭＳ Ｐゴシック" charset="-128"/>
              </a:defRPr>
            </a:lvl2pPr>
            <a:lvl3pPr algn="ctr" rtl="0" eaLnBrk="0" fontAlgn="base" hangingPunct="0">
              <a:spcBef>
                <a:spcPct val="0"/>
              </a:spcBef>
              <a:spcAft>
                <a:spcPct val="0"/>
              </a:spcAft>
              <a:defRPr kumimoji="1" sz="4400">
                <a:solidFill>
                  <a:schemeClr val="bg1"/>
                </a:solidFill>
                <a:latin typeface="Arial" charset="0"/>
                <a:ea typeface="ＭＳ Ｐゴシック" charset="-128"/>
              </a:defRPr>
            </a:lvl3pPr>
            <a:lvl4pPr algn="ctr" rtl="0" eaLnBrk="0" fontAlgn="base" hangingPunct="0">
              <a:spcBef>
                <a:spcPct val="0"/>
              </a:spcBef>
              <a:spcAft>
                <a:spcPct val="0"/>
              </a:spcAft>
              <a:defRPr kumimoji="1" sz="4400">
                <a:solidFill>
                  <a:schemeClr val="bg1"/>
                </a:solidFill>
                <a:latin typeface="Arial" charset="0"/>
                <a:ea typeface="ＭＳ Ｐゴシック" charset="-128"/>
              </a:defRPr>
            </a:lvl4pPr>
            <a:lvl5pPr algn="ctr" rtl="0" eaLnBrk="0" fontAlgn="base" hangingPunct="0">
              <a:spcBef>
                <a:spcPct val="0"/>
              </a:spcBef>
              <a:spcAft>
                <a:spcPct val="0"/>
              </a:spcAft>
              <a:defRPr kumimoji="1" sz="4400">
                <a:solidFill>
                  <a:schemeClr val="bg1"/>
                </a:solidFill>
                <a:latin typeface="Arial" charset="0"/>
                <a:ea typeface="ＭＳ Ｐゴシック" charset="-128"/>
              </a:defRPr>
            </a:lvl5pPr>
            <a:lvl6pPr marL="457200" algn="ctr" rtl="0" fontAlgn="base">
              <a:spcBef>
                <a:spcPct val="0"/>
              </a:spcBef>
              <a:spcAft>
                <a:spcPct val="0"/>
              </a:spcAft>
              <a:defRPr kumimoji="1" sz="4400">
                <a:solidFill>
                  <a:schemeClr val="bg1"/>
                </a:solidFill>
                <a:latin typeface="Arial" charset="0"/>
                <a:ea typeface="ＭＳ Ｐゴシック" charset="-128"/>
              </a:defRPr>
            </a:lvl6pPr>
            <a:lvl7pPr marL="914400" algn="ctr" rtl="0" fontAlgn="base">
              <a:spcBef>
                <a:spcPct val="0"/>
              </a:spcBef>
              <a:spcAft>
                <a:spcPct val="0"/>
              </a:spcAft>
              <a:defRPr kumimoji="1" sz="4400">
                <a:solidFill>
                  <a:schemeClr val="bg1"/>
                </a:solidFill>
                <a:latin typeface="Arial" charset="0"/>
                <a:ea typeface="ＭＳ Ｐゴシック" charset="-128"/>
              </a:defRPr>
            </a:lvl7pPr>
            <a:lvl8pPr marL="1371600" algn="ctr" rtl="0" fontAlgn="base">
              <a:spcBef>
                <a:spcPct val="0"/>
              </a:spcBef>
              <a:spcAft>
                <a:spcPct val="0"/>
              </a:spcAft>
              <a:defRPr kumimoji="1" sz="4400">
                <a:solidFill>
                  <a:schemeClr val="bg1"/>
                </a:solidFill>
                <a:latin typeface="Arial" charset="0"/>
                <a:ea typeface="ＭＳ Ｐゴシック" charset="-128"/>
              </a:defRPr>
            </a:lvl8pPr>
            <a:lvl9pPr marL="1828800" algn="ctr" rtl="0" fontAlgn="base">
              <a:spcBef>
                <a:spcPct val="0"/>
              </a:spcBef>
              <a:spcAft>
                <a:spcPct val="0"/>
              </a:spcAft>
              <a:defRPr kumimoji="1" sz="4400">
                <a:solidFill>
                  <a:schemeClr val="bg1"/>
                </a:solidFill>
                <a:latin typeface="Arial" charset="0"/>
                <a:ea typeface="ＭＳ Ｐゴシック" charset="-128"/>
              </a:defRPr>
            </a:lvl9pPr>
          </a:lstStyle>
          <a:p>
            <a:pPr eaLnBrk="1" hangingPunct="1"/>
            <a:r>
              <a:rPr lang="ja-JP" altLang="en-US" i="0" kern="0" dirty="0" smtClean="0"/>
              <a:t>「どう生きるか？」を考えるにあたって</a:t>
            </a:r>
          </a:p>
        </p:txBody>
      </p:sp>
    </p:spTree>
    <p:extLst>
      <p:ext uri="{BB962C8B-B14F-4D97-AF65-F5344CB8AC3E}">
        <p14:creationId xmlns:p14="http://schemas.microsoft.com/office/powerpoint/2010/main" val="2316045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611560" y="188640"/>
            <a:ext cx="7772400" cy="1143000"/>
          </a:xfrm>
        </p:spPr>
        <p:txBody>
          <a:bodyPr/>
          <a:lstStyle/>
          <a:p>
            <a:pPr eaLnBrk="1" hangingPunct="1"/>
            <a:r>
              <a:rPr lang="ja-JP" altLang="en-US" sz="3600" dirty="0" smtClean="0"/>
              <a:t>エンドポイントを共有できない悲劇</a:t>
            </a:r>
          </a:p>
        </p:txBody>
      </p:sp>
      <p:sp>
        <p:nvSpPr>
          <p:cNvPr id="385027" name="Rectangle 3"/>
          <p:cNvSpPr>
            <a:spLocks noGrp="1" noChangeArrowheads="1"/>
          </p:cNvSpPr>
          <p:nvPr>
            <p:ph idx="4294967295"/>
          </p:nvPr>
        </p:nvSpPr>
        <p:spPr>
          <a:xfrm>
            <a:off x="395536" y="1484784"/>
            <a:ext cx="8424935" cy="5040559"/>
          </a:xfrm>
        </p:spPr>
        <p:txBody>
          <a:bodyPr/>
          <a:lstStyle/>
          <a:p>
            <a:pPr eaLnBrk="1" hangingPunct="1"/>
            <a:r>
              <a:rPr lang="ja-JP" altLang="en-US" sz="2800" dirty="0" smtClean="0"/>
              <a:t>先生、血圧が下がったから、もう、薬は要りません</a:t>
            </a:r>
            <a:endParaRPr lang="en-US" altLang="ja-JP" sz="2800" dirty="0" smtClean="0"/>
          </a:p>
          <a:p>
            <a:pPr eaLnBrk="1" hangingPunct="1"/>
            <a:r>
              <a:rPr lang="ja-JP" altLang="en-US" sz="2800" dirty="0" smtClean="0"/>
              <a:t>薬を止めればまた上がりますから、続けて下さい</a:t>
            </a:r>
            <a:endParaRPr lang="en-US" altLang="ja-JP" sz="2800" dirty="0" smtClean="0"/>
          </a:p>
          <a:p>
            <a:pPr eaLnBrk="1" hangingPunct="1"/>
            <a:r>
              <a:rPr lang="ja-JP" altLang="en-US" sz="2800" dirty="0" smtClean="0"/>
              <a:t>ではいつになったら止められるんですか</a:t>
            </a:r>
            <a:endParaRPr lang="en-US" altLang="ja-JP" sz="2800" dirty="0" smtClean="0"/>
          </a:p>
          <a:p>
            <a:pPr eaLnBrk="1" hangingPunct="1"/>
            <a:r>
              <a:rPr lang="ja-JP" altLang="en-US" sz="2800" dirty="0" smtClean="0"/>
              <a:t>血圧の薬は一生止められません</a:t>
            </a:r>
            <a:endParaRPr lang="en-US" altLang="ja-JP" sz="2800" dirty="0" smtClean="0"/>
          </a:p>
          <a:p>
            <a:pPr eaLnBrk="1" hangingPunct="1"/>
            <a:r>
              <a:rPr lang="ja-JP" altLang="en-US" sz="2800" dirty="0" smtClean="0"/>
              <a:t>ええっ？一生・・高血圧は治らないんですか？</a:t>
            </a:r>
            <a:endParaRPr lang="en-US" altLang="ja-JP" sz="2800" dirty="0" smtClean="0"/>
          </a:p>
          <a:p>
            <a:pPr eaLnBrk="1" hangingPunct="1"/>
            <a:r>
              <a:rPr lang="ja-JP" altLang="en-US" sz="2800" dirty="0" smtClean="0"/>
              <a:t>高血圧とお付き合いしていく心構えが大切です</a:t>
            </a:r>
            <a:endParaRPr lang="en-US" altLang="ja-JP" sz="2800" dirty="0" smtClean="0"/>
          </a:p>
          <a:p>
            <a:pPr eaLnBrk="1" hangingPunct="1"/>
            <a:r>
              <a:rPr lang="ja-JP" altLang="en-US" sz="2800" dirty="0" smtClean="0"/>
              <a:t>（帰宅後、妻に向かって）あの医者</a:t>
            </a:r>
            <a:r>
              <a:rPr lang="ja-JP" altLang="en-US" sz="2800" dirty="0" err="1" smtClean="0"/>
              <a:t>め</a:t>
            </a:r>
            <a:r>
              <a:rPr lang="ja-JP" altLang="en-US" sz="2800" dirty="0" smtClean="0"/>
              <a:t>、儲けたいもんだから、ずっと通え、ずっと薬を飲めっていいやがる。癌だって治る時代なんだ。それをおめえ，たかが高血圧を治す薬が無いなんて。俺は騙されないぞ。</a:t>
            </a:r>
          </a:p>
        </p:txBody>
      </p:sp>
    </p:spTree>
    <p:extLst>
      <p:ext uri="{BB962C8B-B14F-4D97-AF65-F5344CB8AC3E}">
        <p14:creationId xmlns:p14="http://schemas.microsoft.com/office/powerpoint/2010/main" val="2416983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ctrTitle" idx="4294967295"/>
          </p:nvPr>
        </p:nvSpPr>
        <p:spPr>
          <a:xfrm>
            <a:off x="539552" y="764704"/>
            <a:ext cx="7920880" cy="2088232"/>
          </a:xfrm>
        </p:spPr>
        <p:txBody>
          <a:bodyPr/>
          <a:lstStyle/>
          <a:p>
            <a:pPr eaLnBrk="1" hangingPunct="1"/>
            <a:r>
              <a:rPr lang="ja-JP" altLang="en-US" sz="5400" dirty="0" smtClean="0"/>
              <a:t>エンドポイントの鑑別診断</a:t>
            </a:r>
            <a:r>
              <a:rPr lang="en-US" altLang="ja-JP" sz="5400" dirty="0" smtClean="0"/>
              <a:t/>
            </a:r>
            <a:br>
              <a:rPr lang="en-US" altLang="ja-JP" sz="5400" dirty="0" smtClean="0"/>
            </a:br>
            <a:r>
              <a:rPr lang="ja-JP" altLang="en-US" sz="4000" dirty="0" smtClean="0"/>
              <a:t>－</a:t>
            </a:r>
            <a:r>
              <a:rPr lang="ja-JP" altLang="en-US" sz="4000" dirty="0" smtClean="0">
                <a:solidFill>
                  <a:srgbClr val="FFFF00"/>
                </a:solidFill>
              </a:rPr>
              <a:t>「手段の</a:t>
            </a:r>
            <a:r>
              <a:rPr lang="ja-JP" altLang="en-US" sz="4000" dirty="0">
                <a:solidFill>
                  <a:srgbClr val="FFFF00"/>
                </a:solidFill>
              </a:rPr>
              <a:t>目的化回避」</a:t>
            </a:r>
            <a:r>
              <a:rPr lang="ja-JP" altLang="en-US" sz="4000" dirty="0"/>
              <a:t>の</a:t>
            </a:r>
            <a:r>
              <a:rPr lang="ja-JP" altLang="en-US" sz="4000" dirty="0" smtClean="0"/>
              <a:t>ためにー</a:t>
            </a:r>
          </a:p>
        </p:txBody>
      </p:sp>
      <p:sp>
        <p:nvSpPr>
          <p:cNvPr id="3075" name="Rectangle 1027"/>
          <p:cNvSpPr>
            <a:spLocks noGrp="1" noChangeArrowheads="1"/>
          </p:cNvSpPr>
          <p:nvPr>
            <p:ph type="subTitle" idx="4294967295"/>
          </p:nvPr>
        </p:nvSpPr>
        <p:spPr>
          <a:xfrm>
            <a:off x="395536" y="3886200"/>
            <a:ext cx="8280920" cy="1752600"/>
          </a:xfrm>
        </p:spPr>
        <p:txBody>
          <a:bodyPr/>
          <a:lstStyle/>
          <a:p>
            <a:pPr marL="0" indent="0" algn="ctr" eaLnBrk="1" hangingPunct="1">
              <a:buNone/>
            </a:pPr>
            <a:r>
              <a:rPr lang="ja-JP" altLang="en-US" sz="4800" dirty="0"/>
              <a:t>代用 </a:t>
            </a:r>
            <a:r>
              <a:rPr lang="en-US" altLang="ja-JP" sz="4800" dirty="0"/>
              <a:t>(surrogate) </a:t>
            </a:r>
            <a:r>
              <a:rPr lang="ja-JP" altLang="en-US" sz="4800" dirty="0" smtClean="0"/>
              <a:t>エンドポイント</a:t>
            </a:r>
            <a:endParaRPr lang="en-US" altLang="ja-JP" sz="4800" dirty="0" smtClean="0"/>
          </a:p>
          <a:p>
            <a:pPr marL="0" indent="0" algn="ctr" eaLnBrk="1" hangingPunct="1">
              <a:buFontTx/>
              <a:buNone/>
            </a:pPr>
            <a:r>
              <a:rPr lang="ja-JP" altLang="en-US" sz="4800" dirty="0" smtClean="0"/>
              <a:t>ハードエンドポイント</a:t>
            </a:r>
            <a:endParaRPr lang="en-US" altLang="ja-JP" sz="4800" dirty="0" smtClean="0"/>
          </a:p>
        </p:txBody>
      </p:sp>
    </p:spTree>
    <p:extLst>
      <p:ext uri="{BB962C8B-B14F-4D97-AF65-F5344CB8AC3E}">
        <p14:creationId xmlns:p14="http://schemas.microsoft.com/office/powerpoint/2010/main" val="1094693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S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8569325" cy="425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idx="4294967295"/>
          </p:nvPr>
        </p:nvSpPr>
        <p:spPr>
          <a:xfrm>
            <a:off x="685800" y="609600"/>
            <a:ext cx="7772400" cy="1066800"/>
          </a:xfrm>
        </p:spPr>
        <p:txBody>
          <a:bodyPr/>
          <a:lstStyle/>
          <a:p>
            <a:pPr eaLnBrk="1" hangingPunct="1"/>
            <a:r>
              <a:rPr lang="ja-JP" altLang="en-US" dirty="0" smtClean="0"/>
              <a:t>代用</a:t>
            </a:r>
            <a:r>
              <a:rPr lang="en-US" altLang="ja-JP" dirty="0" smtClean="0"/>
              <a:t>EP</a:t>
            </a:r>
            <a:r>
              <a:rPr lang="ja-JP" altLang="en-US" dirty="0" smtClean="0"/>
              <a:t>とハード</a:t>
            </a:r>
            <a:r>
              <a:rPr lang="en-US" altLang="ja-JP" dirty="0" smtClean="0"/>
              <a:t>EP</a:t>
            </a:r>
            <a:r>
              <a:rPr lang="ja-JP" altLang="en-US" dirty="0" smtClean="0"/>
              <a:t>を混同しない</a:t>
            </a:r>
          </a:p>
        </p:txBody>
      </p:sp>
      <p:sp>
        <p:nvSpPr>
          <p:cNvPr id="2" name="正方形/長方形 1"/>
          <p:cNvSpPr/>
          <p:nvPr/>
        </p:nvSpPr>
        <p:spPr>
          <a:xfrm>
            <a:off x="6084168" y="3140968"/>
            <a:ext cx="936104" cy="9361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2945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pPr eaLnBrk="1" hangingPunct="1"/>
            <a:r>
              <a:rPr lang="ja-JP" altLang="en-US" smtClean="0"/>
              <a:t>エンドポイント：左と右でどう違う</a:t>
            </a:r>
          </a:p>
        </p:txBody>
      </p:sp>
      <p:sp>
        <p:nvSpPr>
          <p:cNvPr id="12291" name="Rectangle 3"/>
          <p:cNvSpPr>
            <a:spLocks noGrp="1" noChangeArrowheads="1"/>
          </p:cNvSpPr>
          <p:nvPr>
            <p:ph type="body" sz="half" idx="4294967295"/>
          </p:nvPr>
        </p:nvSpPr>
        <p:spPr>
          <a:xfrm>
            <a:off x="457200" y="1600200"/>
            <a:ext cx="4038600" cy="4525963"/>
          </a:xfrm>
        </p:spPr>
        <p:txBody>
          <a:bodyPr/>
          <a:lstStyle/>
          <a:p>
            <a:pPr eaLnBrk="1" hangingPunct="1"/>
            <a:r>
              <a:rPr lang="ja-JP" altLang="en-US" sz="3600" smtClean="0"/>
              <a:t>血圧</a:t>
            </a:r>
          </a:p>
          <a:p>
            <a:pPr eaLnBrk="1" hangingPunct="1"/>
            <a:r>
              <a:rPr lang="ja-JP" altLang="en-US" sz="3600" smtClean="0"/>
              <a:t>血糖</a:t>
            </a:r>
          </a:p>
          <a:p>
            <a:pPr eaLnBrk="1" hangingPunct="1"/>
            <a:r>
              <a:rPr lang="ja-JP" altLang="en-US" sz="3600" smtClean="0"/>
              <a:t>コレステロール</a:t>
            </a:r>
          </a:p>
        </p:txBody>
      </p:sp>
      <p:sp>
        <p:nvSpPr>
          <p:cNvPr id="12292" name="Rectangle 4"/>
          <p:cNvSpPr>
            <a:spLocks noGrp="1" noChangeArrowheads="1"/>
          </p:cNvSpPr>
          <p:nvPr>
            <p:ph type="body" sz="half" idx="4294967295"/>
          </p:nvPr>
        </p:nvSpPr>
        <p:spPr>
          <a:xfrm>
            <a:off x="4648200" y="1600200"/>
            <a:ext cx="4038600" cy="4525963"/>
          </a:xfrm>
        </p:spPr>
        <p:txBody>
          <a:bodyPr/>
          <a:lstStyle/>
          <a:p>
            <a:pPr eaLnBrk="1" hangingPunct="1"/>
            <a:r>
              <a:rPr lang="ja-JP" altLang="en-US" sz="3600" smtClean="0"/>
              <a:t>心筋梗塞</a:t>
            </a:r>
          </a:p>
          <a:p>
            <a:pPr eaLnBrk="1" hangingPunct="1"/>
            <a:r>
              <a:rPr lang="ja-JP" altLang="en-US" sz="3600" smtClean="0"/>
              <a:t>脳梗塞</a:t>
            </a:r>
          </a:p>
          <a:p>
            <a:pPr eaLnBrk="1" hangingPunct="1"/>
            <a:r>
              <a:rPr lang="ja-JP" altLang="en-US" sz="3600" smtClean="0"/>
              <a:t>腎不全</a:t>
            </a:r>
          </a:p>
        </p:txBody>
      </p:sp>
      <p:sp>
        <p:nvSpPr>
          <p:cNvPr id="387077" name="Rectangle 5"/>
          <p:cNvSpPr>
            <a:spLocks noChangeArrowheads="1"/>
          </p:cNvSpPr>
          <p:nvPr/>
        </p:nvSpPr>
        <p:spPr bwMode="auto">
          <a:xfrm>
            <a:off x="533400" y="4267200"/>
            <a:ext cx="8153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4000" i="0" dirty="0">
                <a:solidFill>
                  <a:schemeClr val="bg1"/>
                </a:solidFill>
              </a:rPr>
              <a:t>代用エンドポイント：とりあえずの目標</a:t>
            </a:r>
            <a:br>
              <a:rPr lang="ja-JP" altLang="en-US" sz="4000" i="0" dirty="0">
                <a:solidFill>
                  <a:schemeClr val="bg1"/>
                </a:solidFill>
              </a:rPr>
            </a:br>
            <a:r>
              <a:rPr lang="ja-JP" altLang="en-US" sz="4000" i="0" dirty="0" smtClean="0">
                <a:solidFill>
                  <a:schemeClr val="bg1"/>
                </a:solidFill>
              </a:rPr>
              <a:t>ハードエンドポイント</a:t>
            </a:r>
            <a:r>
              <a:rPr lang="ja-JP" altLang="en-US" sz="4000" i="0" dirty="0">
                <a:solidFill>
                  <a:schemeClr val="bg1"/>
                </a:solidFill>
              </a:rPr>
              <a:t>：本来の目標</a:t>
            </a:r>
          </a:p>
        </p:txBody>
      </p:sp>
    </p:spTree>
    <p:extLst>
      <p:ext uri="{BB962C8B-B14F-4D97-AF65-F5344CB8AC3E}">
        <p14:creationId xmlns:p14="http://schemas.microsoft.com/office/powerpoint/2010/main" val="663807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683568" y="548680"/>
            <a:ext cx="7775575" cy="1530945"/>
          </a:xfrm>
        </p:spPr>
        <p:txBody>
          <a:bodyPr/>
          <a:lstStyle/>
          <a:p>
            <a:pPr eaLnBrk="1" hangingPunct="1"/>
            <a:r>
              <a:rPr lang="ja-JP" altLang="en-US" dirty="0" smtClean="0"/>
              <a:t>風邪の治療薬のエンドポイント</a:t>
            </a:r>
            <a:r>
              <a:rPr lang="en-US" altLang="ja-JP" dirty="0" smtClean="0"/>
              <a:t/>
            </a:r>
            <a:br>
              <a:rPr lang="en-US" altLang="ja-JP" dirty="0" smtClean="0"/>
            </a:br>
            <a:r>
              <a:rPr lang="ja-JP" altLang="en-US" dirty="0" smtClean="0"/>
              <a:t>有効性評価の指標は何か？</a:t>
            </a:r>
          </a:p>
        </p:txBody>
      </p:sp>
      <p:sp>
        <p:nvSpPr>
          <p:cNvPr id="6147" name="Rectangle 3"/>
          <p:cNvSpPr>
            <a:spLocks noGrp="1" noChangeArrowheads="1"/>
          </p:cNvSpPr>
          <p:nvPr>
            <p:ph type="subTitle" idx="4294967295"/>
          </p:nvPr>
        </p:nvSpPr>
        <p:spPr>
          <a:xfrm>
            <a:off x="1403350" y="4724400"/>
            <a:ext cx="6553200" cy="1512888"/>
          </a:xfrm>
        </p:spPr>
        <p:txBody>
          <a:bodyPr/>
          <a:lstStyle/>
          <a:p>
            <a:pPr marL="0" indent="0" algn="ctr" eaLnBrk="1" hangingPunct="1">
              <a:buFontTx/>
              <a:buNone/>
            </a:pPr>
            <a:r>
              <a:rPr lang="ja-JP" altLang="en-US" dirty="0" smtClean="0"/>
              <a:t>あなたなら何を考える？</a:t>
            </a:r>
          </a:p>
          <a:p>
            <a:pPr marL="0" indent="0" algn="ctr" eaLnBrk="1" hangingPunct="1">
              <a:buFontTx/>
              <a:buNone/>
            </a:pPr>
            <a:r>
              <a:rPr lang="ja-JP" altLang="en-US" dirty="0" smtClean="0"/>
              <a:t>代用 </a:t>
            </a:r>
            <a:r>
              <a:rPr lang="en-US" altLang="ja-JP" dirty="0" smtClean="0"/>
              <a:t>vs</a:t>
            </a:r>
            <a:r>
              <a:rPr lang="ja-JP" altLang="en-US" dirty="0" smtClean="0"/>
              <a:t>　ハードエンドポイント</a:t>
            </a:r>
          </a:p>
        </p:txBody>
      </p:sp>
      <p:pic>
        <p:nvPicPr>
          <p:cNvPr id="6148" name="Picture 4" descr="j02327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286000"/>
            <a:ext cx="17907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521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026"/>
          <p:cNvSpPr>
            <a:spLocks noGrp="1" noChangeArrowheads="1"/>
          </p:cNvSpPr>
          <p:nvPr>
            <p:ph type="title" idx="4294967295"/>
          </p:nvPr>
        </p:nvSpPr>
        <p:spPr>
          <a:xfrm>
            <a:off x="457200" y="274638"/>
            <a:ext cx="8362950" cy="1498600"/>
          </a:xfrm>
        </p:spPr>
        <p:txBody>
          <a:bodyPr/>
          <a:lstStyle/>
          <a:p>
            <a:pPr eaLnBrk="1" hangingPunct="1"/>
            <a:r>
              <a:rPr lang="ja-JP" altLang="en-US" dirty="0" smtClean="0"/>
              <a:t>代用 </a:t>
            </a:r>
            <a:r>
              <a:rPr lang="en-US" altLang="ja-JP" dirty="0" smtClean="0"/>
              <a:t>vs</a:t>
            </a:r>
            <a:r>
              <a:rPr lang="ja-JP" altLang="en-US" dirty="0" smtClean="0"/>
              <a:t>　ハードエンドポイント</a:t>
            </a:r>
          </a:p>
        </p:txBody>
      </p:sp>
      <p:sp>
        <p:nvSpPr>
          <p:cNvPr id="40963" name="Rectangle 1027"/>
          <p:cNvSpPr>
            <a:spLocks noGrp="1" noChangeArrowheads="1"/>
          </p:cNvSpPr>
          <p:nvPr>
            <p:ph type="body" idx="4294967295"/>
          </p:nvPr>
        </p:nvSpPr>
        <p:spPr>
          <a:xfrm>
            <a:off x="2293932" y="2060848"/>
            <a:ext cx="4607718" cy="2832100"/>
          </a:xfrm>
        </p:spPr>
        <p:txBody>
          <a:bodyPr/>
          <a:lstStyle/>
          <a:p>
            <a:pPr eaLnBrk="1" hangingPunct="1"/>
            <a:r>
              <a:rPr lang="ja-JP" altLang="en-US" sz="3600" dirty="0" smtClean="0"/>
              <a:t>鼻水が出なくなる？</a:t>
            </a:r>
          </a:p>
          <a:p>
            <a:pPr eaLnBrk="1" hangingPunct="1"/>
            <a:r>
              <a:rPr lang="ja-JP" altLang="en-US" sz="3600" dirty="0" smtClean="0"/>
              <a:t>のどが痛くなくなる？</a:t>
            </a:r>
          </a:p>
          <a:p>
            <a:pPr eaLnBrk="1" hangingPunct="1"/>
            <a:r>
              <a:rPr lang="ja-JP" altLang="en-US" sz="3600" dirty="0" smtClean="0"/>
              <a:t>咳が出なくなる？</a:t>
            </a:r>
          </a:p>
          <a:p>
            <a:pPr eaLnBrk="1" hangingPunct="1"/>
            <a:r>
              <a:rPr lang="ja-JP" altLang="en-US" sz="3600" dirty="0" smtClean="0"/>
              <a:t>熱が出なくなる？</a:t>
            </a:r>
          </a:p>
        </p:txBody>
      </p:sp>
      <p:sp>
        <p:nvSpPr>
          <p:cNvPr id="2" name="テキスト ボックス 1"/>
          <p:cNvSpPr txBox="1"/>
          <p:nvPr/>
        </p:nvSpPr>
        <p:spPr>
          <a:xfrm>
            <a:off x="1059002" y="5229200"/>
            <a:ext cx="7077579" cy="1323439"/>
          </a:xfrm>
          <a:prstGeom prst="rect">
            <a:avLst/>
          </a:prstGeom>
          <a:noFill/>
        </p:spPr>
        <p:txBody>
          <a:bodyPr wrap="none" rtlCol="0">
            <a:spAutoFit/>
          </a:bodyPr>
          <a:lstStyle/>
          <a:p>
            <a:pPr algn="ctr"/>
            <a:r>
              <a:rPr lang="ja-JP" altLang="en-US" sz="4000" b="1" dirty="0">
                <a:solidFill>
                  <a:schemeClr val="bg1"/>
                </a:solidFill>
              </a:rPr>
              <a:t>風邪が“治る”ってどういうこと</a:t>
            </a:r>
            <a:r>
              <a:rPr lang="ja-JP" altLang="en-US" sz="4000" b="1" dirty="0" smtClean="0">
                <a:solidFill>
                  <a:schemeClr val="bg1"/>
                </a:solidFill>
              </a:rPr>
              <a:t>？</a:t>
            </a:r>
            <a:endParaRPr lang="en-US" altLang="ja-JP" sz="4000" b="1" dirty="0" smtClean="0">
              <a:solidFill>
                <a:schemeClr val="bg1"/>
              </a:solidFill>
            </a:endParaRPr>
          </a:p>
          <a:p>
            <a:pPr algn="ctr"/>
            <a:r>
              <a:rPr lang="ja-JP" altLang="en-US" sz="4000" b="1" dirty="0">
                <a:solidFill>
                  <a:schemeClr val="bg1"/>
                </a:solidFill>
              </a:rPr>
              <a:t>風邪を引く</a:t>
            </a:r>
            <a:r>
              <a:rPr lang="ja-JP" altLang="en-US" sz="4000" b="1" dirty="0" smtClean="0">
                <a:solidFill>
                  <a:schemeClr val="bg1"/>
                </a:solidFill>
              </a:rPr>
              <a:t>と何が困るのか？</a:t>
            </a:r>
            <a:endParaRPr lang="en-GB" sz="4000" b="1" dirty="0">
              <a:solidFill>
                <a:schemeClr val="bg1"/>
              </a:solidFill>
            </a:endParaRPr>
          </a:p>
        </p:txBody>
      </p:sp>
    </p:spTree>
    <p:extLst>
      <p:ext uri="{BB962C8B-B14F-4D97-AF65-F5344CB8AC3E}">
        <p14:creationId xmlns:p14="http://schemas.microsoft.com/office/powerpoint/2010/main" val="4069842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ctrTitle" idx="4294967295"/>
          </p:nvPr>
        </p:nvSpPr>
        <p:spPr>
          <a:xfrm>
            <a:off x="516731" y="188640"/>
            <a:ext cx="7920038" cy="2097360"/>
          </a:xfrm>
        </p:spPr>
        <p:txBody>
          <a:bodyPr/>
          <a:lstStyle/>
          <a:p>
            <a:pPr eaLnBrk="1" hangingPunct="1"/>
            <a:r>
              <a:rPr lang="ja-JP" altLang="en-US" sz="3600" dirty="0" smtClean="0"/>
              <a:t>急性気管支炎に対するアジスロマイシン</a:t>
            </a:r>
            <a:br>
              <a:rPr lang="ja-JP" altLang="en-US" sz="3600" dirty="0" smtClean="0"/>
            </a:br>
            <a:r>
              <a:rPr lang="ja-JP" altLang="en-US" sz="3600" dirty="0" smtClean="0"/>
              <a:t>２２０人の試験：プラセボ</a:t>
            </a:r>
            <a:r>
              <a:rPr lang="en-US" altLang="ja-JP" sz="3600" dirty="0" smtClean="0"/>
              <a:t>108</a:t>
            </a:r>
            <a:r>
              <a:rPr lang="ja-JP" altLang="en-US" sz="3600" dirty="0" err="1" smtClean="0"/>
              <a:t>、</a:t>
            </a:r>
            <a:r>
              <a:rPr lang="ja-JP" altLang="en-US" sz="3600" dirty="0" smtClean="0"/>
              <a:t>実薬</a:t>
            </a:r>
            <a:r>
              <a:rPr lang="en-US" altLang="ja-JP" sz="3600" dirty="0" smtClean="0"/>
              <a:t>112</a:t>
            </a:r>
            <a:br>
              <a:rPr lang="en-US" altLang="ja-JP" sz="3600" dirty="0" smtClean="0"/>
            </a:br>
            <a:r>
              <a:rPr lang="en-US" altLang="ja-JP" sz="3600" dirty="0" smtClean="0"/>
              <a:t>Lancet 2002;359:1648 </a:t>
            </a:r>
          </a:p>
        </p:txBody>
      </p:sp>
      <p:sp>
        <p:nvSpPr>
          <p:cNvPr id="30723" name="Rectangle 3"/>
          <p:cNvSpPr>
            <a:spLocks noGrp="1" noChangeArrowheads="1"/>
          </p:cNvSpPr>
          <p:nvPr>
            <p:ph type="subTitle" idx="4294967295"/>
          </p:nvPr>
        </p:nvSpPr>
        <p:spPr>
          <a:xfrm>
            <a:off x="1115616" y="4815185"/>
            <a:ext cx="6673850" cy="1800200"/>
          </a:xfrm>
        </p:spPr>
        <p:txBody>
          <a:bodyPr/>
          <a:lstStyle/>
          <a:p>
            <a:pPr marL="0" indent="0" algn="ctr" eaLnBrk="1" hangingPunct="1">
              <a:buNone/>
            </a:pPr>
            <a:r>
              <a:rPr lang="ja-JP" altLang="en-US" sz="4400" dirty="0"/>
              <a:t>主要評価指標は</a:t>
            </a:r>
          </a:p>
          <a:p>
            <a:pPr marL="0" indent="0" algn="ctr" eaLnBrk="1" hangingPunct="1">
              <a:buFontTx/>
              <a:buNone/>
            </a:pPr>
            <a:r>
              <a:rPr lang="en-US" altLang="ja-JP" sz="4400" dirty="0" smtClean="0"/>
              <a:t>“</a:t>
            </a:r>
            <a:r>
              <a:rPr lang="ja-JP" altLang="en-US" sz="4400" dirty="0" smtClean="0"/>
              <a:t>職場復帰までの日数”</a:t>
            </a:r>
          </a:p>
        </p:txBody>
      </p:sp>
      <p:pic>
        <p:nvPicPr>
          <p:cNvPr id="5" name="Picture 4" descr="j02327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354838"/>
            <a:ext cx="17907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134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5"/>
          <p:cNvSpPr>
            <a:spLocks noGrp="1"/>
          </p:cNvSpPr>
          <p:nvPr>
            <p:ph type="ctrTitle" idx="4294967295"/>
          </p:nvPr>
        </p:nvSpPr>
        <p:spPr>
          <a:xfrm>
            <a:off x="251520" y="476672"/>
            <a:ext cx="8568952" cy="2232248"/>
          </a:xfrm>
        </p:spPr>
        <p:txBody>
          <a:bodyPr/>
          <a:lstStyle/>
          <a:p>
            <a:r>
              <a:rPr lang="ja-JP" altLang="en-US" dirty="0" err="1"/>
              <a:t>ー</a:t>
            </a:r>
            <a:r>
              <a:rPr lang="ja-JP" altLang="en-US" dirty="0"/>
              <a:t>当事者意識で</a:t>
            </a:r>
            <a:r>
              <a:rPr lang="ja-JP" altLang="en-US" dirty="0" smtClean="0"/>
              <a:t>考える</a:t>
            </a:r>
            <a:r>
              <a:rPr lang="en-US" altLang="ja-JP" dirty="0" smtClean="0"/>
              <a:t>EP</a:t>
            </a:r>
            <a:r>
              <a:rPr lang="ja-JP" altLang="en-US" dirty="0" err="1" smtClean="0"/>
              <a:t>ー</a:t>
            </a:r>
            <a:r>
              <a:rPr lang="en-US" altLang="ja-JP" dirty="0" smtClean="0"/>
              <a:t/>
            </a:r>
            <a:br>
              <a:rPr lang="en-US" altLang="ja-JP" dirty="0" smtClean="0"/>
            </a:br>
            <a:r>
              <a:rPr lang="ja-JP" altLang="en-US" sz="3600" dirty="0" smtClean="0"/>
              <a:t>キャリアパスの</a:t>
            </a:r>
            <a:r>
              <a:rPr lang="en-US" altLang="ja-JP" sz="3600" dirty="0" smtClean="0"/>
              <a:t>EP</a:t>
            </a:r>
            <a:r>
              <a:rPr lang="ja-JP" altLang="en-US" sz="3600" dirty="0" smtClean="0"/>
              <a:t>はあなたの命を左右する</a:t>
            </a:r>
          </a:p>
        </p:txBody>
      </p:sp>
      <p:sp>
        <p:nvSpPr>
          <p:cNvPr id="17411" name="コンテンツ プレースホルダ 6"/>
          <p:cNvSpPr>
            <a:spLocks noGrp="1"/>
          </p:cNvSpPr>
          <p:nvPr>
            <p:ph type="subTitle" idx="4294967295"/>
          </p:nvPr>
        </p:nvSpPr>
        <p:spPr>
          <a:xfrm>
            <a:off x="539552" y="3140968"/>
            <a:ext cx="7992888" cy="3024336"/>
          </a:xfrm>
        </p:spPr>
        <p:txBody>
          <a:bodyPr/>
          <a:lstStyle/>
          <a:p>
            <a:pPr marL="0" indent="0" algn="ctr">
              <a:buFontTx/>
              <a:buNone/>
            </a:pPr>
            <a:r>
              <a:rPr lang="ja-JP" altLang="en-US" sz="4000" dirty="0" smtClean="0"/>
              <a:t>医学部入学は代用</a:t>
            </a:r>
            <a:r>
              <a:rPr lang="en-US" altLang="ja-JP" sz="4000" dirty="0" smtClean="0"/>
              <a:t>EP</a:t>
            </a:r>
            <a:r>
              <a:rPr lang="ja-JP" altLang="en-US" sz="4000" dirty="0" err="1" smtClean="0"/>
              <a:t>だった</a:t>
            </a:r>
            <a:endParaRPr lang="en-US" altLang="ja-JP" sz="4000" dirty="0" smtClean="0"/>
          </a:p>
          <a:p>
            <a:pPr marL="0" indent="0" algn="ctr">
              <a:buFontTx/>
              <a:buNone/>
            </a:pPr>
            <a:r>
              <a:rPr lang="ja-JP" altLang="en-US" sz="4000" dirty="0" smtClean="0"/>
              <a:t>国試</a:t>
            </a:r>
            <a:r>
              <a:rPr lang="ja-JP" altLang="en-US" sz="4000" dirty="0"/>
              <a:t>合格</a:t>
            </a:r>
            <a:r>
              <a:rPr lang="ja-JP" altLang="en-US" sz="4000" dirty="0" smtClean="0"/>
              <a:t>も次の代用</a:t>
            </a:r>
            <a:r>
              <a:rPr lang="en-US" altLang="ja-JP" sz="4000" dirty="0" smtClean="0"/>
              <a:t>EP</a:t>
            </a:r>
            <a:r>
              <a:rPr lang="ja-JP" altLang="en-US" sz="4000" dirty="0" smtClean="0"/>
              <a:t>に過ぎない</a:t>
            </a:r>
            <a:endParaRPr lang="en-US" altLang="ja-JP" sz="4000" dirty="0" smtClean="0"/>
          </a:p>
          <a:p>
            <a:pPr marL="0" indent="0" algn="ctr">
              <a:buFontTx/>
              <a:buNone/>
            </a:pPr>
            <a:r>
              <a:rPr lang="ja-JP" altLang="en-US" sz="4000" dirty="0" smtClean="0"/>
              <a:t>だとしたら、ハード</a:t>
            </a:r>
            <a:r>
              <a:rPr lang="en-US" altLang="ja-JP" sz="4000" dirty="0" smtClean="0"/>
              <a:t>EP</a:t>
            </a:r>
            <a:r>
              <a:rPr lang="ja-JP" altLang="en-US" sz="4000" dirty="0" smtClean="0"/>
              <a:t>は？</a:t>
            </a:r>
            <a:endParaRPr lang="en-US" altLang="ja-JP" sz="4000" dirty="0" smtClean="0"/>
          </a:p>
          <a:p>
            <a:pPr marL="0" indent="0" algn="ctr">
              <a:buFontTx/>
              <a:buNone/>
            </a:pPr>
            <a:r>
              <a:rPr lang="ja-JP" altLang="en-US" sz="4000" dirty="0" smtClean="0"/>
              <a:t>そして「真の</a:t>
            </a:r>
            <a:r>
              <a:rPr lang="en-US" altLang="ja-JP" sz="4000" dirty="0" smtClean="0"/>
              <a:t>EP</a:t>
            </a:r>
            <a:r>
              <a:rPr lang="ja-JP" altLang="en-US" sz="4000" dirty="0" smtClean="0"/>
              <a:t>」とは？</a:t>
            </a:r>
          </a:p>
        </p:txBody>
      </p:sp>
    </p:spTree>
    <p:extLst>
      <p:ext uri="{BB962C8B-B14F-4D97-AF65-F5344CB8AC3E}">
        <p14:creationId xmlns:p14="http://schemas.microsoft.com/office/powerpoint/2010/main" val="288081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1" y="1412776"/>
            <a:ext cx="8856983" cy="4671374"/>
          </a:xfrm>
        </p:spPr>
        <p:txBody>
          <a:bodyPr/>
          <a:lstStyle/>
          <a:p>
            <a:r>
              <a:rPr lang="ja-JP" altLang="en-US" sz="4000" dirty="0" smtClean="0"/>
              <a:t>カムアウト：私の場合</a:t>
            </a:r>
            <a:endParaRPr lang="en-US" altLang="ja-JP" sz="4000" dirty="0" smtClean="0"/>
          </a:p>
          <a:p>
            <a:r>
              <a:rPr lang="ja-JP" altLang="en-US" sz="4000" dirty="0" smtClean="0"/>
              <a:t>あなたの命を左右する「エンドポイント」</a:t>
            </a:r>
            <a:endParaRPr lang="en-US" altLang="ja-JP" sz="4000" dirty="0" smtClean="0"/>
          </a:p>
          <a:p>
            <a:r>
              <a:rPr lang="ja-JP" altLang="en-US" sz="4000" dirty="0" smtClean="0">
                <a:solidFill>
                  <a:srgbClr val="FFFF00"/>
                </a:solidFill>
              </a:rPr>
              <a:t>「やりがい」は何処へ行った？</a:t>
            </a:r>
            <a:endParaRPr lang="en-US" altLang="ja-JP" sz="4000" dirty="0" smtClean="0">
              <a:solidFill>
                <a:srgbClr val="FFFF00"/>
              </a:solidFill>
            </a:endParaRPr>
          </a:p>
          <a:p>
            <a:r>
              <a:rPr lang="ja-JP" altLang="en-US" sz="4000" dirty="0" smtClean="0"/>
              <a:t>名医原理主義が生む自己攻撃性</a:t>
            </a:r>
            <a:endParaRPr lang="en-US" altLang="ja-JP" sz="4000" dirty="0" smtClean="0"/>
          </a:p>
          <a:p>
            <a:r>
              <a:rPr lang="ja-JP" altLang="en-US" sz="4000" dirty="0"/>
              <a:t>患者</a:t>
            </a:r>
            <a:r>
              <a:rPr lang="ja-JP" altLang="en-US" sz="4000" dirty="0" smtClean="0"/>
              <a:t>からも攻撃される</a:t>
            </a:r>
            <a:endParaRPr lang="en-US" altLang="ja-JP" sz="4000" dirty="0" smtClean="0"/>
          </a:p>
          <a:p>
            <a:r>
              <a:rPr lang="ja-JP" altLang="en-US" sz="4000" dirty="0"/>
              <a:t>結局は</a:t>
            </a:r>
            <a:r>
              <a:rPr lang="ja-JP" altLang="en-US" sz="4000" dirty="0" smtClean="0"/>
              <a:t>みんな錯覚だった</a:t>
            </a:r>
            <a:endParaRPr lang="en-US" altLang="ja-JP" sz="4000" dirty="0"/>
          </a:p>
        </p:txBody>
      </p:sp>
      <p:sp>
        <p:nvSpPr>
          <p:cNvPr id="6" name="タイトル 1"/>
          <p:cNvSpPr>
            <a:spLocks noGrp="1"/>
          </p:cNvSpPr>
          <p:nvPr>
            <p:ph type="title"/>
          </p:nvPr>
        </p:nvSpPr>
        <p:spPr>
          <a:xfrm>
            <a:off x="495767" y="188640"/>
            <a:ext cx="8229600" cy="1143000"/>
          </a:xfrm>
        </p:spPr>
        <p:txBody>
          <a:bodyPr/>
          <a:lstStyle/>
          <a:p>
            <a:r>
              <a:rPr kumimoji="1" lang="ja-JP" altLang="en-US" sz="4800" dirty="0" smtClean="0"/>
              <a:t>キャリアパス幻想とその崩壊</a:t>
            </a:r>
            <a:endParaRPr kumimoji="1" lang="ja-JP" altLang="en-US" sz="4800" dirty="0"/>
          </a:p>
        </p:txBody>
      </p:sp>
      <p:sp>
        <p:nvSpPr>
          <p:cNvPr id="2" name="テキスト ボックス 1"/>
          <p:cNvSpPr txBox="1"/>
          <p:nvPr/>
        </p:nvSpPr>
        <p:spPr>
          <a:xfrm>
            <a:off x="356711" y="6165286"/>
            <a:ext cx="8502584" cy="523220"/>
          </a:xfrm>
          <a:prstGeom prst="rect">
            <a:avLst/>
          </a:prstGeom>
          <a:noFill/>
        </p:spPr>
        <p:txBody>
          <a:bodyPr wrap="none" rtlCol="0">
            <a:spAutoFit/>
          </a:bodyPr>
          <a:lstStyle/>
          <a:p>
            <a:r>
              <a:rPr lang="ja-JP" altLang="en-US" sz="2800" dirty="0" smtClean="0">
                <a:solidFill>
                  <a:schemeClr val="bg1"/>
                </a:solidFill>
              </a:rPr>
              <a:t>戴いたメールは必ず読みます：</a:t>
            </a:r>
            <a:r>
              <a:rPr lang="en-US" altLang="ja-JP" sz="2800" dirty="0" smtClean="0">
                <a:solidFill>
                  <a:schemeClr val="bg1"/>
                </a:solidFill>
              </a:rPr>
              <a:t>massie.ikeda@gmail.com</a:t>
            </a:r>
            <a:endParaRPr lang="en-GB" sz="2800" dirty="0">
              <a:solidFill>
                <a:schemeClr val="bg1"/>
              </a:solidFill>
            </a:endParaRPr>
          </a:p>
        </p:txBody>
      </p:sp>
    </p:spTree>
    <p:extLst>
      <p:ext uri="{BB962C8B-B14F-4D97-AF65-F5344CB8AC3E}">
        <p14:creationId xmlns:p14="http://schemas.microsoft.com/office/powerpoint/2010/main" val="4157646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3324432"/>
            <a:ext cx="8640960" cy="2985433"/>
          </a:xfrm>
          <a:prstGeom prst="rect">
            <a:avLst/>
          </a:prstGeom>
          <a:noFill/>
        </p:spPr>
        <p:txBody>
          <a:bodyPr wrap="square" rtlCol="0">
            <a:spAutoFit/>
          </a:bodyPr>
          <a:lstStyle/>
          <a:p>
            <a:r>
              <a:rPr lang="ja-JP" altLang="en-US" sz="2800" i="0" dirty="0" smtClean="0">
                <a:solidFill>
                  <a:schemeClr val="bg1"/>
                </a:solidFill>
              </a:rPr>
              <a:t>この</a:t>
            </a:r>
            <a:r>
              <a:rPr lang="en-US" altLang="ja-JP" sz="2800" i="0" dirty="0">
                <a:solidFill>
                  <a:schemeClr val="bg1"/>
                </a:solidFill>
              </a:rPr>
              <a:t>2</a:t>
            </a:r>
            <a:r>
              <a:rPr lang="ja-JP" altLang="en-US" sz="2800" i="0" dirty="0">
                <a:solidFill>
                  <a:schemeClr val="bg1"/>
                </a:solidFill>
              </a:rPr>
              <a:t>月</a:t>
            </a:r>
            <a:r>
              <a:rPr lang="en-US" altLang="ja-JP" sz="2800" i="0" dirty="0">
                <a:solidFill>
                  <a:schemeClr val="bg1"/>
                </a:solidFill>
              </a:rPr>
              <a:t>7</a:t>
            </a:r>
            <a:r>
              <a:rPr lang="ja-JP" altLang="en-US" sz="2800" i="0" dirty="0">
                <a:solidFill>
                  <a:schemeClr val="bg1"/>
                </a:solidFill>
              </a:rPr>
              <a:t>日から亡くなる</a:t>
            </a:r>
            <a:r>
              <a:rPr lang="en-US" altLang="ja-JP" sz="2800" i="0" dirty="0">
                <a:solidFill>
                  <a:schemeClr val="bg1"/>
                </a:solidFill>
              </a:rPr>
              <a:t>5</a:t>
            </a:r>
            <a:r>
              <a:rPr lang="ja-JP" altLang="en-US" sz="2800" i="0" dirty="0">
                <a:solidFill>
                  <a:schemeClr val="bg1"/>
                </a:solidFill>
              </a:rPr>
              <a:t>月</a:t>
            </a:r>
            <a:r>
              <a:rPr lang="en-US" altLang="ja-JP" sz="2800" i="0" dirty="0">
                <a:solidFill>
                  <a:schemeClr val="bg1"/>
                </a:solidFill>
              </a:rPr>
              <a:t>17</a:t>
            </a:r>
            <a:r>
              <a:rPr lang="ja-JP" altLang="en-US" sz="2800" i="0" dirty="0">
                <a:solidFill>
                  <a:schemeClr val="bg1"/>
                </a:solidFill>
              </a:rPr>
              <a:t>日まで連続</a:t>
            </a:r>
            <a:r>
              <a:rPr lang="en-US" altLang="ja-JP" sz="2800" i="0" dirty="0">
                <a:solidFill>
                  <a:schemeClr val="bg1"/>
                </a:solidFill>
              </a:rPr>
              <a:t>100</a:t>
            </a:r>
            <a:r>
              <a:rPr lang="ja-JP" altLang="en-US" sz="2800" i="0" dirty="0">
                <a:solidFill>
                  <a:schemeClr val="bg1"/>
                </a:solidFill>
              </a:rPr>
              <a:t>日勤務で、土日も、ゴールデン・ウイークもない状況でした。弟がなくなった後に関係者から聞いても、</a:t>
            </a:r>
            <a:r>
              <a:rPr lang="ja-JP" altLang="en-US" sz="2800" i="0" dirty="0">
                <a:solidFill>
                  <a:srgbClr val="FFFF00"/>
                </a:solidFill>
              </a:rPr>
              <a:t>初期研修の時は飲み会なども楽しみにしていたものの、次第に参加できなくなり、大好きな</a:t>
            </a:r>
            <a:r>
              <a:rPr lang="en-US" altLang="ja-JP" sz="2800" i="0" dirty="0" err="1">
                <a:solidFill>
                  <a:srgbClr val="FFFF00"/>
                </a:solidFill>
              </a:rPr>
              <a:t>Mr.Children</a:t>
            </a:r>
            <a:r>
              <a:rPr lang="ja-JP" altLang="en-US" sz="2800" i="0" dirty="0">
                <a:solidFill>
                  <a:srgbClr val="FFFF00"/>
                </a:solidFill>
              </a:rPr>
              <a:t>の歌も聴かなくなり、ファンである阪神タイガースの応援もしなくなってしまったのです</a:t>
            </a:r>
            <a:r>
              <a:rPr lang="ja-JP" altLang="en-US" sz="2800" dirty="0" smtClean="0">
                <a:solidFill>
                  <a:srgbClr val="FFFF00"/>
                </a:solidFill>
              </a:rPr>
              <a:t>。</a:t>
            </a:r>
            <a:endParaRPr lang="en-US" altLang="ja-JP" sz="2800" dirty="0" smtClean="0">
              <a:solidFill>
                <a:srgbClr val="FFFF00"/>
              </a:solidFill>
            </a:endParaRPr>
          </a:p>
          <a:p>
            <a:r>
              <a:rPr lang="ja-JP" altLang="en-US" sz="2000" dirty="0" smtClean="0">
                <a:solidFill>
                  <a:schemeClr val="bg1"/>
                </a:solidFill>
              </a:rPr>
              <a:t>（　</a:t>
            </a:r>
            <a:r>
              <a:rPr lang="en-US" altLang="ja-JP" sz="2000" dirty="0" smtClean="0">
                <a:solidFill>
                  <a:schemeClr val="bg1"/>
                </a:solidFill>
              </a:rPr>
              <a:t>2023</a:t>
            </a:r>
            <a:r>
              <a:rPr lang="ja-JP" altLang="en-US" sz="2000" dirty="0">
                <a:solidFill>
                  <a:schemeClr val="bg1"/>
                </a:solidFill>
              </a:rPr>
              <a:t>年</a:t>
            </a:r>
            <a:r>
              <a:rPr lang="en-US" altLang="ja-JP" sz="2000" dirty="0">
                <a:solidFill>
                  <a:schemeClr val="bg1"/>
                </a:solidFill>
              </a:rPr>
              <a:t>8</a:t>
            </a:r>
            <a:r>
              <a:rPr lang="ja-JP" altLang="en-US" sz="2000" dirty="0">
                <a:solidFill>
                  <a:schemeClr val="bg1"/>
                </a:solidFill>
              </a:rPr>
              <a:t>月</a:t>
            </a:r>
            <a:r>
              <a:rPr lang="en-US" altLang="ja-JP" sz="2000" dirty="0">
                <a:solidFill>
                  <a:schemeClr val="bg1"/>
                </a:solidFill>
              </a:rPr>
              <a:t>30</a:t>
            </a:r>
            <a:r>
              <a:rPr lang="ja-JP" altLang="en-US" sz="2000" dirty="0">
                <a:solidFill>
                  <a:schemeClr val="bg1"/>
                </a:solidFill>
              </a:rPr>
              <a:t>日 </a:t>
            </a:r>
            <a:r>
              <a:rPr lang="en-US" altLang="ja-JP" sz="2000" dirty="0" smtClean="0">
                <a:solidFill>
                  <a:schemeClr val="bg1"/>
                </a:solidFill>
              </a:rPr>
              <a:t>m3.com</a:t>
            </a:r>
            <a:r>
              <a:rPr lang="ja-JP" altLang="en-US" sz="2000" dirty="0" smtClean="0">
                <a:solidFill>
                  <a:schemeClr val="bg1"/>
                </a:solidFill>
              </a:rPr>
              <a:t>　より）</a:t>
            </a:r>
            <a:endParaRPr lang="en-GB" sz="2000" i="0" dirty="0">
              <a:solidFill>
                <a:schemeClr val="bg1"/>
              </a:solidFill>
            </a:endParaRPr>
          </a:p>
        </p:txBody>
      </p:sp>
      <p:sp>
        <p:nvSpPr>
          <p:cNvPr id="4" name="タイトル 3"/>
          <p:cNvSpPr>
            <a:spLocks noGrp="1"/>
          </p:cNvSpPr>
          <p:nvPr>
            <p:ph type="title"/>
          </p:nvPr>
        </p:nvSpPr>
        <p:spPr>
          <a:xfrm>
            <a:off x="179512" y="467689"/>
            <a:ext cx="4608512" cy="2578298"/>
          </a:xfrm>
        </p:spPr>
        <p:txBody>
          <a:bodyPr/>
          <a:lstStyle/>
          <a:p>
            <a:r>
              <a:rPr lang="ja-JP" altLang="en-US" sz="4800" dirty="0"/>
              <a:t>「一回休職したら二度と戻れない」と答えた弟</a:t>
            </a:r>
            <a:endParaRPr lang="en-GB" sz="4000" dirty="0"/>
          </a:p>
        </p:txBody>
      </p:sp>
    </p:spTree>
    <p:extLst>
      <p:ext uri="{BB962C8B-B14F-4D97-AF65-F5344CB8AC3E}">
        <p14:creationId xmlns:p14="http://schemas.microsoft.com/office/powerpoint/2010/main" val="24954068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194396"/>
            <a:ext cx="6267012" cy="4608512"/>
          </a:xfrm>
          <a:prstGeom prst="rect">
            <a:avLst/>
          </a:prstGeom>
        </p:spPr>
      </p:pic>
      <p:sp>
        <p:nvSpPr>
          <p:cNvPr id="2" name="タイトル 1"/>
          <p:cNvSpPr>
            <a:spLocks noGrp="1"/>
          </p:cNvSpPr>
          <p:nvPr>
            <p:ph type="ctrTitle"/>
          </p:nvPr>
        </p:nvSpPr>
        <p:spPr>
          <a:xfrm>
            <a:off x="467544" y="110147"/>
            <a:ext cx="7772400" cy="1014597"/>
          </a:xfrm>
        </p:spPr>
        <p:txBody>
          <a:bodyPr/>
          <a:lstStyle/>
          <a:p>
            <a:r>
              <a:rPr kumimoji="1" lang="ja-JP" altLang="en-US" sz="4800" dirty="0" smtClean="0"/>
              <a:t>「キャリアパス」の胡散臭さ</a:t>
            </a:r>
            <a:endParaRPr kumimoji="1" lang="ja-JP" altLang="en-US" sz="4800" dirty="0"/>
          </a:p>
        </p:txBody>
      </p:sp>
      <p:sp>
        <p:nvSpPr>
          <p:cNvPr id="4" name="サブタイトル 3"/>
          <p:cNvSpPr>
            <a:spLocks noGrp="1"/>
          </p:cNvSpPr>
          <p:nvPr>
            <p:ph type="subTitle" idx="1"/>
          </p:nvPr>
        </p:nvSpPr>
        <p:spPr>
          <a:xfrm>
            <a:off x="107504" y="5949280"/>
            <a:ext cx="8708125" cy="756916"/>
          </a:xfrm>
        </p:spPr>
        <p:txBody>
          <a:bodyPr/>
          <a:lstStyle/>
          <a:p>
            <a:r>
              <a:rPr lang="ja-JP" altLang="en-US" dirty="0" smtClean="0"/>
              <a:t>手数料稼ぎしか</a:t>
            </a:r>
            <a:r>
              <a:rPr lang="ja-JP" altLang="en-US" dirty="0"/>
              <a:t>頭</a:t>
            </a:r>
            <a:r>
              <a:rPr lang="ja-JP" altLang="en-US" dirty="0" smtClean="0"/>
              <a:t>にない連中に何</a:t>
            </a:r>
            <a:r>
              <a:rPr lang="ja-JP" altLang="en-US" dirty="0"/>
              <a:t>が</a:t>
            </a:r>
            <a:r>
              <a:rPr lang="ja-JP" altLang="en-US" dirty="0" smtClean="0"/>
              <a:t>分かる</a:t>
            </a:r>
            <a:r>
              <a:rPr lang="en-US" altLang="ja-JP" dirty="0" smtClean="0"/>
              <a:t>?</a:t>
            </a:r>
            <a:r>
              <a:rPr lang="en-US" altLang="ja-JP" dirty="0"/>
              <a:t>!</a:t>
            </a:r>
            <a:endParaRPr lang="en-US" dirty="0"/>
          </a:p>
        </p:txBody>
      </p:sp>
    </p:spTree>
    <p:extLst>
      <p:ext uri="{BB962C8B-B14F-4D97-AF65-F5344CB8AC3E}">
        <p14:creationId xmlns:p14="http://schemas.microsoft.com/office/powerpoint/2010/main" val="3355060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8357" y="1700808"/>
            <a:ext cx="8766129" cy="5016758"/>
          </a:xfrm>
          <a:prstGeom prst="rect">
            <a:avLst/>
          </a:prstGeom>
          <a:noFill/>
        </p:spPr>
        <p:txBody>
          <a:bodyPr wrap="square" rtlCol="0">
            <a:spAutoFit/>
          </a:bodyPr>
          <a:lstStyle/>
          <a:p>
            <a:pPr algn="ctr"/>
            <a:r>
              <a:rPr lang="en-US" altLang="ja-JP" sz="3200" dirty="0" smtClean="0">
                <a:solidFill>
                  <a:schemeClr val="bg1"/>
                </a:solidFill>
              </a:rPr>
              <a:t>【</a:t>
            </a:r>
            <a:r>
              <a:rPr lang="ja-JP" altLang="en-US" sz="3200" dirty="0">
                <a:solidFill>
                  <a:schemeClr val="bg1"/>
                </a:solidFill>
              </a:rPr>
              <a:t>相談者：卒後</a:t>
            </a:r>
            <a:r>
              <a:rPr lang="en-US" altLang="ja-JP" sz="3200" dirty="0">
                <a:solidFill>
                  <a:schemeClr val="bg1"/>
                </a:solidFill>
              </a:rPr>
              <a:t>2</a:t>
            </a:r>
            <a:r>
              <a:rPr lang="ja-JP" altLang="en-US" sz="3200" dirty="0">
                <a:solidFill>
                  <a:schemeClr val="bg1"/>
                </a:solidFill>
              </a:rPr>
              <a:t>年目／女性／大学病院勤務</a:t>
            </a:r>
            <a:r>
              <a:rPr lang="en-US" altLang="ja-JP" sz="3200" dirty="0" smtClean="0">
                <a:solidFill>
                  <a:schemeClr val="bg1"/>
                </a:solidFill>
              </a:rPr>
              <a:t>】</a:t>
            </a:r>
            <a:endParaRPr lang="en-US" altLang="ja-JP" sz="3200" dirty="0">
              <a:solidFill>
                <a:schemeClr val="bg1"/>
              </a:solidFill>
            </a:endParaRPr>
          </a:p>
          <a:p>
            <a:r>
              <a:rPr lang="ja-JP" altLang="en-US" sz="3200" dirty="0">
                <a:solidFill>
                  <a:schemeClr val="bg1"/>
                </a:solidFill>
              </a:rPr>
              <a:t>　研修医</a:t>
            </a:r>
            <a:r>
              <a:rPr lang="en-US" altLang="ja-JP" sz="3200" dirty="0">
                <a:solidFill>
                  <a:schemeClr val="bg1"/>
                </a:solidFill>
              </a:rPr>
              <a:t>2</a:t>
            </a:r>
            <a:r>
              <a:rPr lang="ja-JP" altLang="en-US" sz="3200" dirty="0">
                <a:solidFill>
                  <a:schemeClr val="bg1"/>
                </a:solidFill>
              </a:rPr>
              <a:t>年目です。次年度の入局先も決定し、毎日淡々と業務に励んでいます。ここ</a:t>
            </a:r>
            <a:r>
              <a:rPr lang="en-US" altLang="ja-JP" sz="3200" dirty="0">
                <a:solidFill>
                  <a:schemeClr val="bg1"/>
                </a:solidFill>
              </a:rPr>
              <a:t>1</a:t>
            </a:r>
            <a:r>
              <a:rPr lang="ja-JP" altLang="en-US" sz="3200" dirty="0">
                <a:solidFill>
                  <a:schemeClr val="bg1"/>
                </a:solidFill>
              </a:rPr>
              <a:t>年、なぜ自分が医師を志したのかが分からなくなってきました。医学部受験での面接では「人の役に立つ職業に就きたかったから、病に苦しんでいる人たちの支えとなり助けたいと思ったから」とありきたりな志望を述べましたが、</a:t>
            </a:r>
            <a:r>
              <a:rPr lang="ja-JP" altLang="en-US" sz="3200" dirty="0">
                <a:solidFill>
                  <a:srgbClr val="FFFF00"/>
                </a:solidFill>
              </a:rPr>
              <a:t>必ずしも医師という職業でなくても人の役に立つことは幾らでもできるはずだと思います</a:t>
            </a:r>
            <a:r>
              <a:rPr lang="ja-JP" altLang="en-US" sz="3200" dirty="0" smtClean="0">
                <a:solidFill>
                  <a:srgbClr val="FFFF00"/>
                </a:solidFill>
              </a:rPr>
              <a:t>。</a:t>
            </a:r>
            <a:r>
              <a:rPr lang="ja-JP" altLang="en-US" sz="3200" dirty="0" smtClean="0">
                <a:solidFill>
                  <a:schemeClr val="bg1"/>
                </a:solidFill>
              </a:rPr>
              <a:t>（続）</a:t>
            </a:r>
            <a:endParaRPr lang="ja-JP" altLang="en-US" sz="3200" dirty="0">
              <a:solidFill>
                <a:schemeClr val="bg1"/>
              </a:solidFill>
            </a:endParaRPr>
          </a:p>
        </p:txBody>
      </p:sp>
      <p:sp>
        <p:nvSpPr>
          <p:cNvPr id="3" name="タイトル 2"/>
          <p:cNvSpPr>
            <a:spLocks noGrp="1"/>
          </p:cNvSpPr>
          <p:nvPr>
            <p:ph type="title"/>
          </p:nvPr>
        </p:nvSpPr>
        <p:spPr>
          <a:xfrm>
            <a:off x="466622" y="167968"/>
            <a:ext cx="8229600" cy="1388824"/>
          </a:xfrm>
        </p:spPr>
        <p:txBody>
          <a:bodyPr/>
          <a:lstStyle/>
          <a:p>
            <a:r>
              <a:rPr kumimoji="1" lang="ja-JP" altLang="en-US" dirty="0" smtClean="0"/>
              <a:t>明日は我が身：過労はないけれど</a:t>
            </a:r>
            <a:r>
              <a:rPr kumimoji="1" lang="en-US" altLang="ja-JP" dirty="0" smtClean="0"/>
              <a:t/>
            </a:r>
            <a:br>
              <a:rPr kumimoji="1" lang="en-US" altLang="ja-JP" dirty="0" smtClean="0"/>
            </a:br>
            <a:r>
              <a:rPr kumimoji="1" lang="ja-JP" altLang="en-US" dirty="0" err="1" smtClean="0"/>
              <a:t>ー</a:t>
            </a:r>
            <a:r>
              <a:rPr kumimoji="1" lang="en-US" altLang="ja-JP" dirty="0" smtClean="0"/>
              <a:t>EP</a:t>
            </a:r>
            <a:r>
              <a:rPr kumimoji="1" lang="ja-JP" altLang="en-US" dirty="0" smtClean="0"/>
              <a:t>を見失うと</a:t>
            </a:r>
            <a:r>
              <a:rPr lang="ja-JP" altLang="en-US" dirty="0"/>
              <a:t>いうことー</a:t>
            </a:r>
            <a:endParaRPr kumimoji="1" lang="ja-JP" altLang="en-US" dirty="0"/>
          </a:p>
        </p:txBody>
      </p:sp>
    </p:spTree>
    <p:extLst>
      <p:ext uri="{BB962C8B-B14F-4D97-AF65-F5344CB8AC3E}">
        <p14:creationId xmlns:p14="http://schemas.microsoft.com/office/powerpoint/2010/main" val="2174073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7868" y="332656"/>
            <a:ext cx="8542603" cy="6063198"/>
          </a:xfrm>
          <a:prstGeom prst="rect">
            <a:avLst/>
          </a:prstGeom>
          <a:noFill/>
        </p:spPr>
        <p:txBody>
          <a:bodyPr wrap="square" rtlCol="0">
            <a:spAutoFit/>
          </a:bodyPr>
          <a:lstStyle/>
          <a:p>
            <a:r>
              <a:rPr lang="ja-JP" altLang="en-US" sz="2800" dirty="0">
                <a:solidFill>
                  <a:schemeClr val="bg1"/>
                </a:solidFill>
              </a:rPr>
              <a:t>　研修医</a:t>
            </a:r>
            <a:r>
              <a:rPr lang="en-US" altLang="ja-JP" sz="2800" dirty="0">
                <a:solidFill>
                  <a:schemeClr val="bg1"/>
                </a:solidFill>
              </a:rPr>
              <a:t>1</a:t>
            </a:r>
            <a:r>
              <a:rPr lang="ja-JP" altLang="en-US" sz="2800" dirty="0">
                <a:solidFill>
                  <a:schemeClr val="bg1"/>
                </a:solidFill>
              </a:rPr>
              <a:t>年目は、夢と希望に燃えて毎日がむしゃらに頑張ってきたつもりです。その日々の中では、うれしく励みになったことよりも辛く悲しいことの方が断然多く、</a:t>
            </a:r>
            <a:r>
              <a:rPr lang="ja-JP" altLang="en-US" sz="2800" dirty="0">
                <a:solidFill>
                  <a:srgbClr val="FF0000"/>
                </a:solidFill>
              </a:rPr>
              <a:t>この</a:t>
            </a:r>
            <a:r>
              <a:rPr lang="en-US" altLang="ja-JP" sz="2800" dirty="0">
                <a:solidFill>
                  <a:srgbClr val="FF0000"/>
                </a:solidFill>
              </a:rPr>
              <a:t>1</a:t>
            </a:r>
            <a:r>
              <a:rPr lang="ja-JP" altLang="en-US" sz="2800" dirty="0">
                <a:solidFill>
                  <a:srgbClr val="FF0000"/>
                </a:solidFill>
              </a:rPr>
              <a:t>年で感情を失い、希望も夢も消え失せました</a:t>
            </a:r>
            <a:r>
              <a:rPr lang="ja-JP" altLang="en-US" sz="2800" dirty="0" smtClean="0">
                <a:solidFill>
                  <a:schemeClr val="bg1"/>
                </a:solidFill>
              </a:rPr>
              <a:t>。</a:t>
            </a:r>
            <a:endParaRPr lang="en-US" altLang="ja-JP" sz="2800" dirty="0" smtClean="0">
              <a:solidFill>
                <a:schemeClr val="bg1"/>
              </a:solidFill>
            </a:endParaRPr>
          </a:p>
          <a:p>
            <a:r>
              <a:rPr lang="ja-JP" altLang="en-US" sz="2800" dirty="0" smtClean="0">
                <a:solidFill>
                  <a:schemeClr val="bg1"/>
                </a:solidFill>
              </a:rPr>
              <a:t>今</a:t>
            </a:r>
            <a:r>
              <a:rPr lang="ja-JP" altLang="en-US" sz="2800" dirty="0">
                <a:solidFill>
                  <a:schemeClr val="bg1"/>
                </a:solidFill>
              </a:rPr>
              <a:t>は責任感だけで毎日休まず出勤し、仕事自体も滞りなく、上級医の先生方からも仕事ぶりに評価をいただいています。その一方で、</a:t>
            </a:r>
            <a:r>
              <a:rPr lang="ja-JP" altLang="en-US" sz="2800" dirty="0">
                <a:solidFill>
                  <a:srgbClr val="FF0000"/>
                </a:solidFill>
              </a:rPr>
              <a:t>実はこんなに意欲のない人間が医師として患者さんの前に立っている</a:t>
            </a:r>
            <a:r>
              <a:rPr lang="ja-JP" altLang="en-US" sz="2800" dirty="0" err="1">
                <a:solidFill>
                  <a:srgbClr val="FF0000"/>
                </a:solidFill>
              </a:rPr>
              <a:t>だ</a:t>
            </a:r>
            <a:r>
              <a:rPr lang="ja-JP" altLang="en-US" sz="2800" dirty="0">
                <a:solidFill>
                  <a:srgbClr val="FF0000"/>
                </a:solidFill>
              </a:rPr>
              <a:t>なんて、申し訳ない気持ちでいっぱい</a:t>
            </a:r>
            <a:r>
              <a:rPr lang="ja-JP" altLang="en-US" sz="2800" dirty="0">
                <a:solidFill>
                  <a:schemeClr val="bg1"/>
                </a:solidFill>
              </a:rPr>
              <a:t>です。思い切って医師を辞めようかとも思いましたが、医療関係でない親の反対を押し切ってこの世界に入っただけに、</a:t>
            </a:r>
            <a:r>
              <a:rPr lang="ja-JP" altLang="en-US" sz="2800" dirty="0">
                <a:solidFill>
                  <a:srgbClr val="FF0000"/>
                </a:solidFill>
              </a:rPr>
              <a:t>辞める勇気も出ず</a:t>
            </a:r>
            <a:r>
              <a:rPr lang="ja-JP" altLang="en-US" sz="2800" dirty="0">
                <a:solidFill>
                  <a:schemeClr val="bg1"/>
                </a:solidFill>
              </a:rPr>
              <a:t>、まさに中途半端です。医師を続けるモチベーションはどのように持てば良いでしょうか。</a:t>
            </a:r>
            <a:endParaRPr lang="en-US" altLang="ja-JP" sz="2800" dirty="0">
              <a:solidFill>
                <a:schemeClr val="bg1"/>
              </a:solidFill>
            </a:endParaRPr>
          </a:p>
          <a:p>
            <a:r>
              <a:rPr lang="ja-JP" altLang="en-US" sz="2400" dirty="0">
                <a:solidFill>
                  <a:schemeClr val="bg1"/>
                </a:solidFill>
              </a:rPr>
              <a:t>（</a:t>
            </a:r>
            <a:r>
              <a:rPr lang="en-US" altLang="ja-JP" sz="2400" dirty="0">
                <a:solidFill>
                  <a:schemeClr val="bg1"/>
                </a:solidFill>
              </a:rPr>
              <a:t>2019</a:t>
            </a:r>
            <a:r>
              <a:rPr lang="ja-JP" altLang="en-US" sz="2400" dirty="0">
                <a:solidFill>
                  <a:schemeClr val="bg1"/>
                </a:solidFill>
              </a:rPr>
              <a:t>年</a:t>
            </a:r>
            <a:r>
              <a:rPr lang="en-US" altLang="ja-JP" sz="2400" dirty="0">
                <a:solidFill>
                  <a:schemeClr val="bg1"/>
                </a:solidFill>
              </a:rPr>
              <a:t>10</a:t>
            </a:r>
            <a:r>
              <a:rPr lang="ja-JP" altLang="en-US" sz="2400" dirty="0">
                <a:solidFill>
                  <a:schemeClr val="bg1"/>
                </a:solidFill>
              </a:rPr>
              <a:t>月</a:t>
            </a:r>
            <a:r>
              <a:rPr lang="en-US" altLang="ja-JP" sz="2400" dirty="0">
                <a:solidFill>
                  <a:schemeClr val="bg1"/>
                </a:solidFill>
              </a:rPr>
              <a:t>4</a:t>
            </a:r>
            <a:r>
              <a:rPr lang="ja-JP" altLang="en-US" sz="2400" dirty="0">
                <a:solidFill>
                  <a:schemeClr val="bg1"/>
                </a:solidFill>
              </a:rPr>
              <a:t>日 </a:t>
            </a:r>
            <a:r>
              <a:rPr lang="en-US" altLang="ja-JP" sz="2400" dirty="0">
                <a:solidFill>
                  <a:schemeClr val="bg1"/>
                </a:solidFill>
              </a:rPr>
              <a:t>(</a:t>
            </a:r>
            <a:r>
              <a:rPr lang="ja-JP" altLang="en-US" sz="2400" dirty="0">
                <a:solidFill>
                  <a:schemeClr val="bg1"/>
                </a:solidFill>
              </a:rPr>
              <a:t>金</a:t>
            </a:r>
            <a:r>
              <a:rPr lang="en-US" altLang="ja-JP" sz="2400" dirty="0">
                <a:solidFill>
                  <a:schemeClr val="bg1"/>
                </a:solidFill>
              </a:rPr>
              <a:t>)</a:t>
            </a:r>
            <a:r>
              <a:rPr lang="ja-JP" altLang="en-US" sz="2400" dirty="0">
                <a:solidFill>
                  <a:schemeClr val="bg1"/>
                </a:solidFill>
              </a:rPr>
              <a:t>配信</a:t>
            </a:r>
            <a:r>
              <a:rPr lang="en-US" altLang="ja-JP" sz="2400" dirty="0">
                <a:solidFill>
                  <a:schemeClr val="bg1"/>
                </a:solidFill>
              </a:rPr>
              <a:t>m3.com</a:t>
            </a:r>
            <a:r>
              <a:rPr lang="ja-JP" altLang="en-US" sz="2400" dirty="0">
                <a:solidFill>
                  <a:schemeClr val="bg1"/>
                </a:solidFill>
              </a:rPr>
              <a:t>編集部「お悩み相談室」）</a:t>
            </a:r>
            <a:endParaRPr lang="en-US" altLang="ja-JP" sz="2400" dirty="0">
              <a:solidFill>
                <a:schemeClr val="bg1"/>
              </a:solidFill>
            </a:endParaRPr>
          </a:p>
        </p:txBody>
      </p:sp>
    </p:spTree>
    <p:extLst>
      <p:ext uri="{BB962C8B-B14F-4D97-AF65-F5344CB8AC3E}">
        <p14:creationId xmlns:p14="http://schemas.microsoft.com/office/powerpoint/2010/main" val="3173773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179512" y="274638"/>
            <a:ext cx="8712968" cy="850900"/>
          </a:xfrm>
        </p:spPr>
        <p:txBody>
          <a:bodyPr/>
          <a:lstStyle/>
          <a:p>
            <a:pPr eaLnBrk="1" hangingPunct="1"/>
            <a:r>
              <a:rPr lang="ja-JP" altLang="en-US" dirty="0" smtClean="0"/>
              <a:t>私の学生時代（一浪後</a:t>
            </a:r>
            <a:r>
              <a:rPr lang="en-US" altLang="ja-JP" dirty="0" smtClean="0"/>
              <a:t>47</a:t>
            </a:r>
            <a:r>
              <a:rPr lang="ja-JP" altLang="en-US" dirty="0" smtClean="0"/>
              <a:t>年前入学）</a:t>
            </a:r>
          </a:p>
        </p:txBody>
      </p:sp>
      <p:sp>
        <p:nvSpPr>
          <p:cNvPr id="3" name="コンテンツ プレースホルダー 2"/>
          <p:cNvSpPr>
            <a:spLocks noGrp="1"/>
          </p:cNvSpPr>
          <p:nvPr>
            <p:ph idx="1"/>
          </p:nvPr>
        </p:nvSpPr>
        <p:spPr>
          <a:xfrm>
            <a:off x="348965" y="1412776"/>
            <a:ext cx="8374062" cy="5256212"/>
          </a:xfrm>
        </p:spPr>
        <p:txBody>
          <a:bodyPr rtlCol="0">
            <a:normAutofit fontScale="92500" lnSpcReduction="20000"/>
          </a:bodyPr>
          <a:lstStyle/>
          <a:p>
            <a:pPr eaLnBrk="1" fontAlgn="auto" hangingPunct="1">
              <a:spcAft>
                <a:spcPts val="0"/>
              </a:spcAft>
              <a:defRPr/>
            </a:pPr>
            <a:r>
              <a:rPr lang="ja-JP" altLang="en-US" dirty="0" smtClean="0"/>
              <a:t>第一志望は現役の時から東大理</a:t>
            </a:r>
            <a:r>
              <a:rPr lang="en-US" altLang="ja-JP" dirty="0" smtClean="0"/>
              <a:t>Ⅰ</a:t>
            </a:r>
            <a:r>
              <a:rPr lang="ja-JP" altLang="en-US" dirty="0" err="1" smtClean="0"/>
              <a:t>だった</a:t>
            </a:r>
            <a:endParaRPr lang="en-US" altLang="ja-JP" dirty="0" smtClean="0"/>
          </a:p>
          <a:p>
            <a:pPr eaLnBrk="1" fontAlgn="auto" hangingPunct="1">
              <a:spcAft>
                <a:spcPts val="0"/>
              </a:spcAft>
              <a:defRPr/>
            </a:pPr>
            <a:r>
              <a:rPr lang="ja-JP" altLang="en-US" dirty="0" smtClean="0"/>
              <a:t>東大卒後は電通で宣伝→内閣広報室勤務の夢</a:t>
            </a:r>
            <a:endParaRPr lang="en-US" altLang="ja-JP" dirty="0" smtClean="0"/>
          </a:p>
          <a:p>
            <a:pPr eaLnBrk="1" fontAlgn="auto" hangingPunct="1">
              <a:spcAft>
                <a:spcPts val="0"/>
              </a:spcAft>
              <a:defRPr/>
            </a:pPr>
            <a:r>
              <a:rPr lang="ja-JP" altLang="en-US" dirty="0" smtClean="0"/>
              <a:t>偏差値が高いという理由だけで医学部へ</a:t>
            </a:r>
            <a:endParaRPr lang="en-US" altLang="ja-JP" dirty="0" smtClean="0"/>
          </a:p>
          <a:p>
            <a:pPr eaLnBrk="1" fontAlgn="auto" hangingPunct="1">
              <a:spcAft>
                <a:spcPts val="0"/>
              </a:spcAft>
              <a:defRPr/>
            </a:pPr>
            <a:r>
              <a:rPr lang="ja-JP" altLang="en-US" dirty="0" smtClean="0"/>
              <a:t>「人助けをしたい」と公言して憚らない医学生を馬鹿にしていた＆羨ましかった</a:t>
            </a:r>
            <a:endParaRPr lang="en-US" altLang="ja-JP" dirty="0" smtClean="0"/>
          </a:p>
          <a:p>
            <a:pPr eaLnBrk="1" fontAlgn="auto" hangingPunct="1">
              <a:spcAft>
                <a:spcPts val="0"/>
              </a:spcAft>
              <a:defRPr/>
            </a:pPr>
            <a:r>
              <a:rPr lang="ja-JP" altLang="en-US" dirty="0" smtClean="0"/>
              <a:t>自分は命と金のやりとりなんてやくざな商売には向いていないと思っていた</a:t>
            </a:r>
            <a:endParaRPr lang="en-US" altLang="ja-JP" dirty="0" smtClean="0"/>
          </a:p>
          <a:p>
            <a:pPr eaLnBrk="1" fontAlgn="auto" hangingPunct="1">
              <a:spcAft>
                <a:spcPts val="0"/>
              </a:spcAft>
              <a:defRPr/>
            </a:pPr>
            <a:r>
              <a:rPr lang="ja-JP" altLang="en-US" dirty="0"/>
              <a:t>患者さん</a:t>
            </a:r>
            <a:r>
              <a:rPr lang="ja-JP" altLang="en-US" dirty="0" smtClean="0"/>
              <a:t>の転帰は期待通りに行かない場合の方が多いことをもちろん知っていた</a:t>
            </a:r>
            <a:endParaRPr lang="en-US" altLang="ja-JP" dirty="0" smtClean="0"/>
          </a:p>
          <a:p>
            <a:pPr eaLnBrk="1" fontAlgn="auto" hangingPunct="1">
              <a:spcAft>
                <a:spcPts val="0"/>
              </a:spcAft>
              <a:defRPr/>
            </a:pPr>
            <a:r>
              <a:rPr lang="ja-JP" altLang="en-US" dirty="0" smtClean="0"/>
              <a:t>だから卒後への不安感で一杯だった</a:t>
            </a:r>
            <a:endParaRPr lang="en-US" altLang="ja-JP" dirty="0" smtClean="0"/>
          </a:p>
          <a:p>
            <a:pPr eaLnBrk="1" fontAlgn="auto" hangingPunct="1">
              <a:spcAft>
                <a:spcPts val="0"/>
              </a:spcAft>
              <a:defRPr/>
            </a:pPr>
            <a:r>
              <a:rPr lang="ja-JP" altLang="en-US" dirty="0" smtClean="0">
                <a:solidFill>
                  <a:srgbClr val="FFFF00"/>
                </a:solidFill>
              </a:rPr>
              <a:t>生きている人間と事故と裁判とを恐れていた</a:t>
            </a:r>
            <a:endParaRPr lang="en-US" altLang="ja-JP" dirty="0" smtClean="0">
              <a:solidFill>
                <a:srgbClr val="FFFF00"/>
              </a:solidFill>
            </a:endParaRPr>
          </a:p>
          <a:p>
            <a:pPr eaLnBrk="1" fontAlgn="auto" hangingPunct="1">
              <a:spcAft>
                <a:spcPts val="0"/>
              </a:spcAft>
              <a:defRPr/>
            </a:pPr>
            <a:r>
              <a:rPr lang="ja-JP" altLang="en-US" dirty="0" smtClean="0"/>
              <a:t>卒後の進路は法医学と決めていた</a:t>
            </a:r>
            <a:endParaRPr lang="ja-JP" altLang="en-US" dirty="0"/>
          </a:p>
        </p:txBody>
      </p:sp>
    </p:spTree>
    <p:extLst>
      <p:ext uri="{BB962C8B-B14F-4D97-AF65-F5344CB8AC3E}">
        <p14:creationId xmlns:p14="http://schemas.microsoft.com/office/powerpoint/2010/main" val="2819671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7504" y="2760310"/>
            <a:ext cx="5760640" cy="3785652"/>
          </a:xfrm>
          <a:prstGeom prst="rect">
            <a:avLst/>
          </a:prstGeom>
          <a:noFill/>
        </p:spPr>
        <p:txBody>
          <a:bodyPr wrap="square" rtlCol="0">
            <a:spAutoFit/>
          </a:bodyPr>
          <a:lstStyle/>
          <a:p>
            <a:r>
              <a:rPr lang="ja-JP" altLang="en-US" sz="2400" dirty="0">
                <a:solidFill>
                  <a:srgbClr val="FFFF00"/>
                </a:solidFill>
              </a:rPr>
              <a:t>映画 「コンカッション」 </a:t>
            </a:r>
            <a:r>
              <a:rPr lang="en-US" altLang="ja-JP" sz="2400" dirty="0">
                <a:solidFill>
                  <a:srgbClr val="FFFF00"/>
                </a:solidFill>
              </a:rPr>
              <a:t>/CONCUSSION/ </a:t>
            </a:r>
            <a:r>
              <a:rPr lang="ja-JP" altLang="en-US" sz="2400" dirty="0">
                <a:solidFill>
                  <a:srgbClr val="FFFF00"/>
                </a:solidFill>
              </a:rPr>
              <a:t>アメフト業界の隠蔽を暴露する法医学者の</a:t>
            </a:r>
            <a:r>
              <a:rPr lang="ja-JP" altLang="en-US" sz="2400" dirty="0" smtClean="0">
                <a:solidFill>
                  <a:srgbClr val="FFFF00"/>
                </a:solidFill>
              </a:rPr>
              <a:t>物語</a:t>
            </a:r>
            <a:endParaRPr lang="en-US" altLang="ja-JP" sz="2400" dirty="0" smtClean="0">
              <a:solidFill>
                <a:srgbClr val="FFFF00"/>
              </a:solidFill>
            </a:endParaRPr>
          </a:p>
          <a:p>
            <a:r>
              <a:rPr lang="ja-JP" altLang="en-US" sz="2400" dirty="0" smtClean="0">
                <a:solidFill>
                  <a:schemeClr val="bg1"/>
                </a:solidFill>
              </a:rPr>
              <a:t>アメリカンフットボール</a:t>
            </a:r>
            <a:r>
              <a:rPr lang="ja-JP" altLang="en-US" sz="2400" dirty="0">
                <a:solidFill>
                  <a:schemeClr val="bg1"/>
                </a:solidFill>
              </a:rPr>
              <a:t>の</a:t>
            </a:r>
            <a:r>
              <a:rPr lang="en-US" altLang="ja-JP" sz="2400" dirty="0">
                <a:solidFill>
                  <a:schemeClr val="bg1"/>
                </a:solidFill>
              </a:rPr>
              <a:t>NFL</a:t>
            </a:r>
            <a:r>
              <a:rPr lang="ja-JP" altLang="en-US" sz="2400" dirty="0">
                <a:solidFill>
                  <a:schemeClr val="bg1"/>
                </a:solidFill>
              </a:rPr>
              <a:t>（ナショナル・フットボール・リーグ）を引退した花形選手の変死解剖に携わり、頭部タックルが原因である脳の病気</a:t>
            </a:r>
            <a:r>
              <a:rPr lang="en-US" altLang="ja-JP" sz="2400" dirty="0">
                <a:solidFill>
                  <a:schemeClr val="bg1"/>
                </a:solidFill>
              </a:rPr>
              <a:t>CTE</a:t>
            </a:r>
            <a:r>
              <a:rPr lang="ja-JP" altLang="en-US" sz="2400" dirty="0">
                <a:solidFill>
                  <a:schemeClr val="bg1"/>
                </a:solidFill>
              </a:rPr>
              <a:t>を発見、論文を発表。熱狂的、国民的スポーツ故、絶大な権力、絶大な経済効果を持つ</a:t>
            </a:r>
            <a:r>
              <a:rPr lang="en-US" altLang="ja-JP" sz="2400" dirty="0">
                <a:solidFill>
                  <a:schemeClr val="bg1"/>
                </a:solidFill>
              </a:rPr>
              <a:t>NFL</a:t>
            </a:r>
            <a:r>
              <a:rPr lang="ja-JP" altLang="en-US" sz="2400" dirty="0">
                <a:solidFill>
                  <a:schemeClr val="bg1"/>
                </a:solidFill>
              </a:rPr>
              <a:t>はそれを全否定し、ベネット・オマル医師と</a:t>
            </a:r>
            <a:r>
              <a:rPr lang="ja-JP" altLang="en-US" sz="2400" dirty="0" smtClean="0">
                <a:solidFill>
                  <a:schemeClr val="bg1"/>
                </a:solidFill>
              </a:rPr>
              <a:t>その</a:t>
            </a:r>
            <a:r>
              <a:rPr lang="ja-JP" altLang="en-US" sz="2400" dirty="0">
                <a:solidFill>
                  <a:schemeClr val="bg1"/>
                </a:solidFill>
              </a:rPr>
              <a:t>周辺</a:t>
            </a:r>
            <a:r>
              <a:rPr lang="ja-JP" altLang="en-US" sz="2400" dirty="0" smtClean="0">
                <a:solidFill>
                  <a:schemeClr val="bg1"/>
                </a:solidFill>
              </a:rPr>
              <a:t>に</a:t>
            </a:r>
            <a:r>
              <a:rPr lang="ja-JP" altLang="en-US" sz="2400" dirty="0">
                <a:solidFill>
                  <a:schemeClr val="bg1"/>
                </a:solidFill>
              </a:rPr>
              <a:t>圧力をかけて</a:t>
            </a:r>
            <a:r>
              <a:rPr lang="ja-JP" altLang="en-US" sz="2400" dirty="0" smtClean="0">
                <a:solidFill>
                  <a:schemeClr val="bg1"/>
                </a:solidFill>
              </a:rPr>
              <a:t>いくが・・・（</a:t>
            </a:r>
            <a:r>
              <a:rPr lang="en-US" altLang="ja-JP" sz="2400" dirty="0" smtClean="0">
                <a:solidFill>
                  <a:schemeClr val="bg1"/>
                </a:solidFill>
              </a:rPr>
              <a:t>2015</a:t>
            </a:r>
            <a:r>
              <a:rPr lang="ja-JP" altLang="en-US" sz="2400" dirty="0" smtClean="0">
                <a:solidFill>
                  <a:schemeClr val="bg1"/>
                </a:solidFill>
              </a:rPr>
              <a:t>年　公開）</a:t>
            </a:r>
            <a:endParaRPr lang="en-GB" sz="2400" dirty="0">
              <a:solidFill>
                <a:schemeClr val="bg1"/>
              </a:solidFill>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1535" y="4581128"/>
            <a:ext cx="2952328" cy="2214246"/>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04664"/>
            <a:ext cx="5895764" cy="2106234"/>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2467" y="116632"/>
            <a:ext cx="2592288" cy="4368108"/>
          </a:xfrm>
          <a:prstGeom prst="rect">
            <a:avLst/>
          </a:prstGeom>
        </p:spPr>
      </p:pic>
    </p:spTree>
    <p:extLst>
      <p:ext uri="{BB962C8B-B14F-4D97-AF65-F5344CB8AC3E}">
        <p14:creationId xmlns:p14="http://schemas.microsoft.com/office/powerpoint/2010/main" val="4151410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1893" y="116632"/>
            <a:ext cx="8229600" cy="1066130"/>
          </a:xfrm>
        </p:spPr>
        <p:txBody>
          <a:bodyPr>
            <a:normAutofit fontScale="90000"/>
          </a:bodyPr>
          <a:lstStyle/>
          <a:p>
            <a:r>
              <a:rPr kumimoji="1" lang="ja-JP" altLang="en-US" sz="4000" dirty="0" smtClean="0"/>
              <a:t>私の</a:t>
            </a:r>
            <a:r>
              <a:rPr kumimoji="1" lang="ja-JP" altLang="en-US" sz="4000" i="1" u="sng" dirty="0" smtClean="0">
                <a:solidFill>
                  <a:srgbClr val="FFFF00"/>
                </a:solidFill>
              </a:rPr>
              <a:t>優位性</a:t>
            </a:r>
            <a:r>
              <a:rPr kumimoji="1" lang="ja-JP" altLang="en-US" sz="4000" dirty="0" smtClean="0"/>
              <a:t>：「医者は不似合い</a:t>
            </a:r>
            <a:r>
              <a:rPr lang="ja-JP" altLang="en-US" sz="4000" dirty="0" smtClean="0"/>
              <a:t>」と自覚</a:t>
            </a:r>
            <a:endParaRPr kumimoji="1" lang="ja-JP" altLang="en-US" sz="4000" dirty="0"/>
          </a:p>
        </p:txBody>
      </p:sp>
      <p:sp>
        <p:nvSpPr>
          <p:cNvPr id="3" name="コンテンツ プレースホルダー 2"/>
          <p:cNvSpPr>
            <a:spLocks noGrp="1"/>
          </p:cNvSpPr>
          <p:nvPr>
            <p:ph idx="1"/>
          </p:nvPr>
        </p:nvSpPr>
        <p:spPr>
          <a:xfrm>
            <a:off x="341893" y="1175376"/>
            <a:ext cx="8496944" cy="5493984"/>
          </a:xfrm>
        </p:spPr>
        <p:txBody>
          <a:bodyPr/>
          <a:lstStyle/>
          <a:p>
            <a:r>
              <a:rPr kumimoji="1" lang="ja-JP" altLang="en-US" sz="3600" dirty="0"/>
              <a:t>生きている</a:t>
            </a:r>
            <a:r>
              <a:rPr kumimoji="1" lang="ja-JP" altLang="en-US" sz="3600" dirty="0" smtClean="0"/>
              <a:t>人間と関わりたくない</a:t>
            </a:r>
            <a:endParaRPr kumimoji="1" lang="en-US" altLang="ja-JP" sz="3600" dirty="0"/>
          </a:p>
          <a:p>
            <a:pPr lvl="1"/>
            <a:r>
              <a:rPr kumimoji="1" lang="ja-JP" altLang="en-US" sz="3200" dirty="0" smtClean="0"/>
              <a:t>競争が嫌→人気のメジャー科はどれも嫌</a:t>
            </a:r>
            <a:endParaRPr kumimoji="1" lang="en-US" altLang="ja-JP" sz="3200" dirty="0" smtClean="0"/>
          </a:p>
          <a:p>
            <a:pPr lvl="1"/>
            <a:r>
              <a:rPr kumimoji="1" lang="ja-JP" altLang="en-US" sz="3200" dirty="0"/>
              <a:t>手先</a:t>
            </a:r>
            <a:r>
              <a:rPr kumimoji="1" lang="ja-JP" altLang="en-US" sz="3200" dirty="0" smtClean="0"/>
              <a:t>も不器用→婦人科，眼耳鼻・</a:t>
            </a:r>
            <a:r>
              <a:rPr kumimoji="1" lang="ja-JP" altLang="en-US" sz="3200" dirty="0"/>
              <a:t>・どれも</a:t>
            </a:r>
            <a:r>
              <a:rPr kumimoji="1" lang="ja-JP" altLang="en-US" sz="3200" dirty="0" smtClean="0"/>
              <a:t>嫌</a:t>
            </a:r>
            <a:endParaRPr kumimoji="1" lang="en-US" altLang="ja-JP" sz="3200" dirty="0" smtClean="0"/>
          </a:p>
          <a:p>
            <a:pPr lvl="1"/>
            <a:r>
              <a:rPr kumimoji="1" lang="ja-JP" altLang="en-US" sz="3200" dirty="0" smtClean="0"/>
              <a:t>わからないことをわかった風に言う奴も嫌</a:t>
            </a:r>
            <a:endParaRPr kumimoji="1" lang="en-US" altLang="ja-JP" sz="3200" dirty="0" smtClean="0"/>
          </a:p>
          <a:p>
            <a:pPr lvl="1"/>
            <a:r>
              <a:rPr kumimoji="1" lang="ja-JP" altLang="en-US" sz="3200" dirty="0" smtClean="0"/>
              <a:t>「病気を治す」なんて嘘をつく奴も嫌</a:t>
            </a:r>
            <a:endParaRPr kumimoji="1" lang="en-US" altLang="ja-JP" sz="3200" dirty="0" smtClean="0"/>
          </a:p>
          <a:p>
            <a:pPr lvl="1"/>
            <a:r>
              <a:rPr kumimoji="1" lang="ja-JP" altLang="en-US" sz="3200" dirty="0" smtClean="0"/>
              <a:t>「臨床べったり」では</a:t>
            </a:r>
            <a:r>
              <a:rPr kumimoji="1" lang="ja-JP" altLang="en-US" sz="3200" dirty="0" smtClean="0">
                <a:solidFill>
                  <a:srgbClr val="FFFF00"/>
                </a:solidFill>
              </a:rPr>
              <a:t>「逃げ道」</a:t>
            </a:r>
            <a:r>
              <a:rPr kumimoji="1" lang="ja-JP" altLang="en-US" sz="3200" dirty="0" smtClean="0"/>
              <a:t>がなくなる</a:t>
            </a:r>
            <a:endParaRPr kumimoji="1" lang="en-US" altLang="ja-JP" sz="3200" dirty="0" smtClean="0"/>
          </a:p>
          <a:p>
            <a:pPr lvl="1"/>
            <a:r>
              <a:rPr kumimoji="1" lang="ja-JP" altLang="en-US" sz="3200" dirty="0" smtClean="0">
                <a:solidFill>
                  <a:srgbClr val="FFFF00"/>
                </a:solidFill>
              </a:rPr>
              <a:t>医師免許を使って臨床以外の世界に関わる</a:t>
            </a:r>
            <a:endParaRPr kumimoji="1" lang="en-US" altLang="ja-JP" sz="3200" dirty="0" smtClean="0">
              <a:solidFill>
                <a:srgbClr val="FFFF00"/>
              </a:solidFill>
            </a:endParaRPr>
          </a:p>
          <a:p>
            <a:r>
              <a:rPr kumimoji="1" lang="ja-JP" altLang="en-US" sz="3600" dirty="0" smtClean="0"/>
              <a:t>御遺体を相手に仕事をしたかったが・・・</a:t>
            </a:r>
            <a:endParaRPr kumimoji="1" lang="en-US" altLang="ja-JP" sz="3600" dirty="0" smtClean="0"/>
          </a:p>
          <a:p>
            <a:r>
              <a:rPr lang="ja-JP" altLang="en-US" sz="3600" dirty="0" smtClean="0"/>
              <a:t>立ちはだかったお決まりの</a:t>
            </a:r>
            <a:r>
              <a:rPr lang="ja-JP" altLang="en-US" sz="3600" dirty="0" smtClean="0">
                <a:solidFill>
                  <a:srgbClr val="FF0000"/>
                </a:solidFill>
              </a:rPr>
              <a:t>「諸般の事情」</a:t>
            </a:r>
            <a:endParaRPr kumimoji="1" lang="en-US" altLang="ja-JP" sz="3600" dirty="0" smtClean="0">
              <a:solidFill>
                <a:srgbClr val="FF0000"/>
              </a:solidFill>
            </a:endParaRPr>
          </a:p>
        </p:txBody>
      </p:sp>
    </p:spTree>
    <p:extLst>
      <p:ext uri="{BB962C8B-B14F-4D97-AF65-F5344CB8AC3E}">
        <p14:creationId xmlns:p14="http://schemas.microsoft.com/office/powerpoint/2010/main" val="28362919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251520" y="188640"/>
            <a:ext cx="8623622" cy="864096"/>
          </a:xfrm>
        </p:spPr>
        <p:txBody>
          <a:bodyPr>
            <a:normAutofit/>
          </a:bodyPr>
          <a:lstStyle/>
          <a:p>
            <a:pPr eaLnBrk="1" hangingPunct="1"/>
            <a:r>
              <a:rPr lang="ja-JP" altLang="en-US" dirty="0" smtClean="0"/>
              <a:t>ジェットコースター化した「やりがい」</a:t>
            </a:r>
            <a:endParaRPr lang="en-US" altLang="ja-JP" dirty="0" smtClean="0"/>
          </a:p>
        </p:txBody>
      </p:sp>
      <p:sp>
        <p:nvSpPr>
          <p:cNvPr id="29700" name="スライド番号プレースホルダ 35"/>
          <p:cNvSpPr>
            <a:spLocks noGrp="1"/>
          </p:cNvSpPr>
          <p:nvPr>
            <p:ph type="sldNum" sz="quarter" idx="12"/>
          </p:nvPr>
        </p:nvSpPr>
        <p:spPr bwMode="auto">
          <a:xfrm>
            <a:off x="8143875" y="6286500"/>
            <a:ext cx="476250" cy="457200"/>
          </a:xfrm>
          <a:noFill/>
          <a:ln>
            <a:miter lim="800000"/>
            <a:headEnd/>
            <a:tailEnd/>
          </a:ln>
        </p:spPr>
        <p:txBody>
          <a:bodyPr/>
          <a:lstStyle/>
          <a:p>
            <a:fld id="{070FE5B2-82BF-43D9-90A3-BDD3B06A70A2}" type="slidenum">
              <a:rPr lang="ja-JP" altLang="en-US" sz="1600" smtClean="0">
                <a:latin typeface="Times New Roman" pitchFamily="18" charset="0"/>
                <a:ea typeface="ＭＳ Ｐゴシック" charset="-128"/>
              </a:rPr>
              <a:pPr/>
              <a:t>26</a:t>
            </a:fld>
            <a:endParaRPr lang="ja-JP" altLang="en-US" sz="1600" smtClean="0">
              <a:latin typeface="Times New Roman" pitchFamily="18" charset="0"/>
              <a:ea typeface="ＭＳ Ｐゴシック" charset="-128"/>
            </a:endParaRPr>
          </a:p>
        </p:txBody>
      </p:sp>
      <p:sp>
        <p:nvSpPr>
          <p:cNvPr id="6" name="Rectangle 1027"/>
          <p:cNvSpPr txBox="1">
            <a:spLocks noChangeArrowheads="1"/>
          </p:cNvSpPr>
          <p:nvPr/>
        </p:nvSpPr>
        <p:spPr bwMode="auto">
          <a:xfrm>
            <a:off x="107504" y="1268760"/>
            <a:ext cx="8767638" cy="539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fontAlgn="auto" hangingPunct="1">
              <a:lnSpc>
                <a:spcPct val="90000"/>
              </a:lnSpc>
              <a:spcAft>
                <a:spcPts val="0"/>
              </a:spcAft>
              <a:defRPr/>
            </a:pPr>
            <a:r>
              <a:rPr lang="en-US" altLang="ja-JP" sz="2800" dirty="0" smtClean="0"/>
              <a:t>1976</a:t>
            </a:r>
            <a:r>
              <a:rPr lang="ja-JP" altLang="en-US" sz="2800" dirty="0" smtClean="0"/>
              <a:t>：医学部入学：とにかく臨床をやりたくなかった</a:t>
            </a:r>
            <a:endParaRPr lang="en-US" altLang="ja-JP" sz="2800" dirty="0" smtClean="0"/>
          </a:p>
          <a:p>
            <a:pPr eaLnBrk="1" fontAlgn="auto" hangingPunct="1">
              <a:lnSpc>
                <a:spcPct val="90000"/>
              </a:lnSpc>
              <a:spcAft>
                <a:spcPts val="0"/>
              </a:spcAft>
              <a:defRPr/>
            </a:pPr>
            <a:r>
              <a:rPr lang="en-US" altLang="ja-JP" sz="2800" dirty="0" smtClean="0">
                <a:solidFill>
                  <a:srgbClr val="FF0000"/>
                </a:solidFill>
              </a:rPr>
              <a:t>1982</a:t>
            </a:r>
            <a:r>
              <a:rPr lang="ja-JP" altLang="en-US" sz="2800" dirty="0" smtClean="0">
                <a:solidFill>
                  <a:srgbClr val="FF0000"/>
                </a:solidFill>
              </a:rPr>
              <a:t>：</a:t>
            </a:r>
            <a:r>
              <a:rPr lang="ja-JP" altLang="en-US" sz="2800" u="sng" dirty="0" smtClean="0">
                <a:solidFill>
                  <a:srgbClr val="FF0000"/>
                </a:solidFill>
              </a:rPr>
              <a:t>諸般の事情（後述）</a:t>
            </a:r>
            <a:r>
              <a:rPr lang="ja-JP" altLang="en-US" sz="2800" dirty="0" smtClean="0">
                <a:solidFill>
                  <a:srgbClr val="FF0000"/>
                </a:solidFill>
              </a:rPr>
              <a:t>で卒後内科一般研修</a:t>
            </a:r>
          </a:p>
          <a:p>
            <a:pPr eaLnBrk="1" fontAlgn="auto" hangingPunct="1">
              <a:lnSpc>
                <a:spcPct val="90000"/>
              </a:lnSpc>
              <a:spcAft>
                <a:spcPts val="0"/>
              </a:spcAft>
              <a:defRPr/>
            </a:pPr>
            <a:r>
              <a:rPr lang="en-US" altLang="ja-JP" sz="2800" dirty="0" smtClean="0">
                <a:solidFill>
                  <a:srgbClr val="FF0000"/>
                </a:solidFill>
              </a:rPr>
              <a:t>1984</a:t>
            </a:r>
            <a:r>
              <a:rPr lang="ja-JP" altLang="en-US" sz="2800" dirty="0" smtClean="0">
                <a:solidFill>
                  <a:srgbClr val="FF0000"/>
                </a:solidFill>
              </a:rPr>
              <a:t>：</a:t>
            </a:r>
            <a:r>
              <a:rPr lang="en-US" altLang="ja-JP" sz="2800" dirty="0" smtClean="0">
                <a:solidFill>
                  <a:srgbClr val="FF0000"/>
                </a:solidFill>
              </a:rPr>
              <a:t>NTT</a:t>
            </a:r>
            <a:r>
              <a:rPr lang="ja-JP" altLang="en-US" sz="2800" dirty="0" smtClean="0">
                <a:solidFill>
                  <a:srgbClr val="FF0000"/>
                </a:solidFill>
              </a:rPr>
              <a:t>東日本関東病院</a:t>
            </a:r>
            <a:endParaRPr lang="en-US" altLang="ja-JP" sz="2800" dirty="0" smtClean="0">
              <a:solidFill>
                <a:srgbClr val="FF0000"/>
              </a:solidFill>
            </a:endParaRPr>
          </a:p>
          <a:p>
            <a:pPr eaLnBrk="1" fontAlgn="auto" hangingPunct="1">
              <a:lnSpc>
                <a:spcPct val="90000"/>
              </a:lnSpc>
              <a:spcAft>
                <a:spcPts val="0"/>
              </a:spcAft>
              <a:defRPr/>
            </a:pPr>
            <a:r>
              <a:rPr lang="en-US" altLang="ja-JP" sz="2800" dirty="0" smtClean="0">
                <a:solidFill>
                  <a:schemeClr val="accent3">
                    <a:lumMod val="60000"/>
                    <a:lumOff val="40000"/>
                  </a:schemeClr>
                </a:solidFill>
              </a:rPr>
              <a:t>1986</a:t>
            </a:r>
            <a:r>
              <a:rPr lang="ja-JP" altLang="en-US" sz="2800" dirty="0" smtClean="0">
                <a:solidFill>
                  <a:schemeClr val="accent3">
                    <a:lumMod val="60000"/>
                    <a:lumOff val="40000"/>
                  </a:schemeClr>
                </a:solidFill>
              </a:rPr>
              <a:t>：国立精神神経センター研究所（神経科学） ←避難</a:t>
            </a:r>
            <a:endParaRPr lang="ja-JP" altLang="en-US" sz="2800" b="1" dirty="0" smtClean="0">
              <a:solidFill>
                <a:srgbClr val="FF0000"/>
              </a:solidFill>
            </a:endParaRPr>
          </a:p>
          <a:p>
            <a:pPr eaLnBrk="1" fontAlgn="auto" hangingPunct="1">
              <a:lnSpc>
                <a:spcPct val="90000"/>
              </a:lnSpc>
              <a:spcAft>
                <a:spcPts val="0"/>
              </a:spcAft>
              <a:defRPr/>
            </a:pPr>
            <a:r>
              <a:rPr lang="en-US" altLang="ja-JP" sz="2800" dirty="0" smtClean="0">
                <a:solidFill>
                  <a:srgbClr val="FF0000"/>
                </a:solidFill>
              </a:rPr>
              <a:t>1988</a:t>
            </a:r>
            <a:r>
              <a:rPr lang="ja-JP" altLang="en-US" sz="2800" dirty="0" smtClean="0">
                <a:solidFill>
                  <a:srgbClr val="FF0000"/>
                </a:solidFill>
              </a:rPr>
              <a:t>：旭中央病院（神経内科）：「自主研修」　</a:t>
            </a:r>
            <a:r>
              <a:rPr lang="en-US" altLang="ja-JP" sz="2800" dirty="0" smtClean="0">
                <a:solidFill>
                  <a:srgbClr val="FF0000"/>
                </a:solidFill>
              </a:rPr>
              <a:t>5</a:t>
            </a:r>
            <a:r>
              <a:rPr lang="ja-JP" altLang="en-US" sz="2800" dirty="0" smtClean="0">
                <a:solidFill>
                  <a:srgbClr val="FF0000"/>
                </a:solidFill>
              </a:rPr>
              <a:t>～</a:t>
            </a:r>
            <a:r>
              <a:rPr lang="en-US" altLang="ja-JP" sz="2800" dirty="0" smtClean="0">
                <a:solidFill>
                  <a:srgbClr val="FF0000"/>
                </a:solidFill>
              </a:rPr>
              <a:t>6</a:t>
            </a:r>
            <a:r>
              <a:rPr lang="ja-JP" altLang="en-US" sz="2800" dirty="0" smtClean="0">
                <a:solidFill>
                  <a:srgbClr val="FF0000"/>
                </a:solidFill>
              </a:rPr>
              <a:t>時間</a:t>
            </a:r>
            <a:r>
              <a:rPr lang="en-US" altLang="ja-JP" sz="2800" dirty="0" smtClean="0">
                <a:solidFill>
                  <a:srgbClr val="FF0000"/>
                </a:solidFill>
              </a:rPr>
              <a:t>/</a:t>
            </a:r>
            <a:r>
              <a:rPr lang="ja-JP" altLang="en-US" sz="2800" dirty="0" smtClean="0">
                <a:solidFill>
                  <a:srgbClr val="FF0000"/>
                </a:solidFill>
              </a:rPr>
              <a:t>日</a:t>
            </a:r>
            <a:endParaRPr lang="en-US" altLang="ja-JP" sz="2800" dirty="0" smtClean="0">
              <a:solidFill>
                <a:srgbClr val="FF0000"/>
              </a:solidFill>
            </a:endParaRPr>
          </a:p>
          <a:p>
            <a:pPr>
              <a:lnSpc>
                <a:spcPct val="90000"/>
              </a:lnSpc>
              <a:defRPr/>
            </a:pPr>
            <a:r>
              <a:rPr lang="en-US" altLang="ja-JP" sz="2800" dirty="0" smtClean="0">
                <a:solidFill>
                  <a:schemeClr val="accent3">
                    <a:lumMod val="60000"/>
                    <a:lumOff val="40000"/>
                  </a:schemeClr>
                </a:solidFill>
              </a:rPr>
              <a:t>1990</a:t>
            </a:r>
            <a:r>
              <a:rPr lang="ja-JP" altLang="en-US" sz="2800" dirty="0" smtClean="0">
                <a:solidFill>
                  <a:schemeClr val="accent3">
                    <a:lumMod val="60000"/>
                    <a:lumOff val="40000"/>
                  </a:schemeClr>
                </a:solidFill>
              </a:rPr>
              <a:t>：グラスゴー大学（スコットランド旅行、ゴルフ）←脱走！</a:t>
            </a:r>
            <a:endParaRPr lang="en-US" altLang="ja-JP" sz="2800" dirty="0" smtClean="0">
              <a:solidFill>
                <a:schemeClr val="accent3">
                  <a:lumMod val="60000"/>
                  <a:lumOff val="40000"/>
                </a:schemeClr>
              </a:solidFill>
            </a:endParaRPr>
          </a:p>
          <a:p>
            <a:pPr eaLnBrk="1" fontAlgn="auto" hangingPunct="1">
              <a:lnSpc>
                <a:spcPct val="90000"/>
              </a:lnSpc>
              <a:spcAft>
                <a:spcPts val="0"/>
              </a:spcAft>
              <a:defRPr/>
            </a:pPr>
            <a:r>
              <a:rPr lang="en-US" altLang="ja-JP" sz="2800" dirty="0" smtClean="0">
                <a:solidFill>
                  <a:schemeClr val="accent3">
                    <a:lumMod val="60000"/>
                    <a:lumOff val="40000"/>
                  </a:schemeClr>
                </a:solidFill>
              </a:rPr>
              <a:t>1992</a:t>
            </a:r>
            <a:r>
              <a:rPr lang="ja-JP" altLang="en-US" sz="2800" dirty="0" smtClean="0">
                <a:solidFill>
                  <a:schemeClr val="accent3">
                    <a:lumMod val="60000"/>
                    <a:lumOff val="40000"/>
                  </a:schemeClr>
                </a:solidFill>
              </a:rPr>
              <a:t>：東京医科歯科大学助手（神経科学）</a:t>
            </a:r>
          </a:p>
          <a:p>
            <a:pPr eaLnBrk="1" fontAlgn="auto" hangingPunct="1">
              <a:lnSpc>
                <a:spcPct val="90000"/>
              </a:lnSpc>
              <a:spcAft>
                <a:spcPts val="0"/>
              </a:spcAft>
              <a:defRPr/>
            </a:pPr>
            <a:r>
              <a:rPr lang="en-US" altLang="ja-JP" sz="2800" dirty="0" smtClean="0">
                <a:solidFill>
                  <a:srgbClr val="FFFF00"/>
                </a:solidFill>
              </a:rPr>
              <a:t>1993</a:t>
            </a:r>
            <a:r>
              <a:rPr lang="ja-JP" altLang="en-US" sz="2800" dirty="0" smtClean="0">
                <a:solidFill>
                  <a:srgbClr val="FFFF00"/>
                </a:solidFill>
              </a:rPr>
              <a:t>：埼玉県立嵐山郷（知的障害・自閉症、総合診療）</a:t>
            </a:r>
          </a:p>
          <a:p>
            <a:pPr eaLnBrk="1" fontAlgn="auto" hangingPunct="1">
              <a:lnSpc>
                <a:spcPct val="90000"/>
              </a:lnSpc>
              <a:spcAft>
                <a:spcPts val="0"/>
              </a:spcAft>
              <a:defRPr/>
            </a:pPr>
            <a:r>
              <a:rPr lang="en-US" altLang="ja-JP" sz="2800" dirty="0" smtClean="0">
                <a:solidFill>
                  <a:srgbClr val="FFFF00"/>
                </a:solidFill>
              </a:rPr>
              <a:t>1999</a:t>
            </a:r>
            <a:r>
              <a:rPr lang="ja-JP" altLang="en-US" sz="2800" dirty="0" smtClean="0">
                <a:solidFill>
                  <a:srgbClr val="FFFF00"/>
                </a:solidFill>
              </a:rPr>
              <a:t>：国立犀潟病院（精神疾患、食の安全評論、神経病理）</a:t>
            </a:r>
          </a:p>
          <a:p>
            <a:pPr eaLnBrk="1" fontAlgn="auto" hangingPunct="1">
              <a:lnSpc>
                <a:spcPct val="90000"/>
              </a:lnSpc>
              <a:spcAft>
                <a:spcPts val="0"/>
              </a:spcAft>
              <a:defRPr/>
            </a:pPr>
            <a:r>
              <a:rPr lang="en-US" altLang="ja-JP" sz="2800" dirty="0" smtClean="0">
                <a:solidFill>
                  <a:schemeClr val="tx2">
                    <a:lumMod val="40000"/>
                    <a:lumOff val="60000"/>
                  </a:schemeClr>
                </a:solidFill>
              </a:rPr>
              <a:t>2003</a:t>
            </a:r>
            <a:r>
              <a:rPr lang="ja-JP" altLang="en-US" sz="2800" dirty="0" smtClean="0">
                <a:solidFill>
                  <a:schemeClr val="tx2">
                    <a:lumMod val="40000"/>
                    <a:lumOff val="60000"/>
                  </a:schemeClr>
                </a:solidFill>
              </a:rPr>
              <a:t>：厚生労働省（レギュラトリーサイエンス、臨床研究）</a:t>
            </a:r>
          </a:p>
          <a:p>
            <a:pPr eaLnBrk="1" fontAlgn="auto" hangingPunct="1">
              <a:lnSpc>
                <a:spcPct val="90000"/>
              </a:lnSpc>
              <a:spcAft>
                <a:spcPts val="0"/>
              </a:spcAft>
              <a:defRPr/>
            </a:pPr>
            <a:r>
              <a:rPr lang="en-US" altLang="ja-JP" sz="2800" dirty="0" smtClean="0">
                <a:solidFill>
                  <a:srgbClr val="FFFF00"/>
                </a:solidFill>
              </a:rPr>
              <a:t>2007</a:t>
            </a:r>
            <a:r>
              <a:rPr lang="ja-JP" altLang="en-US" sz="2800" dirty="0" smtClean="0">
                <a:solidFill>
                  <a:srgbClr val="FFFF00"/>
                </a:solidFill>
              </a:rPr>
              <a:t>：国立秩父学園（発達障害、医学教育、医療面接）</a:t>
            </a:r>
          </a:p>
          <a:p>
            <a:pPr eaLnBrk="1" fontAlgn="auto" hangingPunct="1">
              <a:lnSpc>
                <a:spcPct val="90000"/>
              </a:lnSpc>
              <a:spcAft>
                <a:spcPts val="0"/>
              </a:spcAft>
              <a:defRPr/>
            </a:pPr>
            <a:r>
              <a:rPr lang="en-US" altLang="ja-JP" sz="2800" dirty="0" smtClean="0">
                <a:solidFill>
                  <a:schemeClr val="tx2">
                    <a:lumMod val="40000"/>
                    <a:lumOff val="60000"/>
                  </a:schemeClr>
                </a:solidFill>
              </a:rPr>
              <a:t>2008</a:t>
            </a:r>
            <a:r>
              <a:rPr lang="ja-JP" altLang="en-US" sz="2800" dirty="0" smtClean="0">
                <a:solidFill>
                  <a:schemeClr val="tx2">
                    <a:lumMod val="40000"/>
                    <a:lumOff val="60000"/>
                  </a:schemeClr>
                </a:solidFill>
              </a:rPr>
              <a:t>：長崎大学（大学教授、製薬医学、薬事評論）</a:t>
            </a:r>
            <a:endParaRPr lang="en-US" altLang="ja-JP" sz="2800" dirty="0" smtClean="0">
              <a:solidFill>
                <a:schemeClr val="tx2">
                  <a:lumMod val="40000"/>
                  <a:lumOff val="60000"/>
                </a:schemeClr>
              </a:solidFill>
            </a:endParaRPr>
          </a:p>
          <a:p>
            <a:pPr eaLnBrk="1" fontAlgn="auto" hangingPunct="1">
              <a:lnSpc>
                <a:spcPct val="90000"/>
              </a:lnSpc>
              <a:spcAft>
                <a:spcPts val="0"/>
              </a:spcAft>
              <a:defRPr/>
            </a:pPr>
            <a:r>
              <a:rPr lang="en-US" altLang="ja-JP" sz="2800" dirty="0" smtClean="0">
                <a:solidFill>
                  <a:schemeClr val="tx2">
                    <a:lumMod val="40000"/>
                    <a:lumOff val="60000"/>
                  </a:schemeClr>
                </a:solidFill>
              </a:rPr>
              <a:t>2013</a:t>
            </a:r>
            <a:r>
              <a:rPr lang="ja-JP" altLang="en-US" sz="2800" dirty="0" smtClean="0">
                <a:solidFill>
                  <a:schemeClr val="tx2">
                    <a:lumMod val="40000"/>
                    <a:lumOff val="60000"/>
                  </a:schemeClr>
                </a:solidFill>
              </a:rPr>
              <a:t>：法務省（医療法務コンサルタント）</a:t>
            </a:r>
            <a:r>
              <a:rPr lang="ja-JP" altLang="en-US" sz="2800" b="1" dirty="0" smtClean="0">
                <a:solidFill>
                  <a:srgbClr val="FF0000"/>
                </a:solidFill>
              </a:rPr>
              <a:t> </a:t>
            </a:r>
            <a:r>
              <a:rPr lang="ja-JP" altLang="en-US" sz="2800" b="1" dirty="0" smtClean="0"/>
              <a:t>←現在に至る</a:t>
            </a:r>
            <a:endParaRPr lang="ja-JP" altLang="en-US" sz="2800" dirty="0" smtClean="0"/>
          </a:p>
        </p:txBody>
      </p:sp>
    </p:spTree>
    <p:extLst>
      <p:ext uri="{BB962C8B-B14F-4D97-AF65-F5344CB8AC3E}">
        <p14:creationId xmlns:p14="http://schemas.microsoft.com/office/powerpoint/2010/main" val="20598815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02779" y="116632"/>
            <a:ext cx="8568952" cy="1426170"/>
          </a:xfrm>
        </p:spPr>
        <p:txBody>
          <a:bodyPr/>
          <a:lstStyle/>
          <a:p>
            <a:r>
              <a:rPr lang="en-US" dirty="0" smtClean="0"/>
              <a:t>1982</a:t>
            </a:r>
            <a:r>
              <a:rPr lang="ja-JP" altLang="en-US" dirty="0" smtClean="0"/>
              <a:t>年</a:t>
            </a:r>
            <a:r>
              <a:rPr lang="en-US" altLang="ja-JP" dirty="0" smtClean="0"/>
              <a:t>5</a:t>
            </a:r>
            <a:r>
              <a:rPr lang="ja-JP" altLang="en-US" dirty="0" smtClean="0"/>
              <a:t>月</a:t>
            </a:r>
            <a:r>
              <a:rPr lang="en-US" altLang="ja-JP" dirty="0" smtClean="0"/>
              <a:t>6</a:t>
            </a:r>
            <a:r>
              <a:rPr lang="ja-JP" altLang="en-US" dirty="0" smtClean="0"/>
              <a:t>日：某大学病院での</a:t>
            </a:r>
            <a:r>
              <a:rPr lang="en-US" altLang="ja-JP" dirty="0" smtClean="0"/>
              <a:t/>
            </a:r>
            <a:br>
              <a:rPr lang="en-US" altLang="ja-JP" dirty="0" smtClean="0"/>
            </a:br>
            <a:r>
              <a:rPr lang="ja-JP" altLang="en-US" dirty="0" smtClean="0"/>
              <a:t>研修医オリエンテーション冒頭</a:t>
            </a:r>
            <a:endParaRPr lang="en-US" dirty="0"/>
          </a:p>
        </p:txBody>
      </p:sp>
      <p:sp>
        <p:nvSpPr>
          <p:cNvPr id="5" name="テキスト ボックス 4"/>
          <p:cNvSpPr txBox="1"/>
          <p:nvPr/>
        </p:nvSpPr>
        <p:spPr>
          <a:xfrm>
            <a:off x="202779" y="1561604"/>
            <a:ext cx="8568952" cy="5016758"/>
          </a:xfrm>
          <a:prstGeom prst="rect">
            <a:avLst/>
          </a:prstGeom>
          <a:noFill/>
        </p:spPr>
        <p:txBody>
          <a:bodyPr wrap="square" rtlCol="0">
            <a:spAutoFit/>
          </a:bodyPr>
          <a:lstStyle/>
          <a:p>
            <a:r>
              <a:rPr lang="ja-JP" altLang="en-US" sz="3200" dirty="0" smtClean="0">
                <a:solidFill>
                  <a:schemeClr val="bg1"/>
                </a:solidFill>
              </a:rPr>
              <a:t>君たちに今日真っ先にやってもらわなければならないのは</a:t>
            </a:r>
            <a:r>
              <a:rPr lang="ja-JP" altLang="en-US" sz="3200" dirty="0" smtClean="0">
                <a:solidFill>
                  <a:srgbClr val="FFFF00"/>
                </a:solidFill>
              </a:rPr>
              <a:t>医賠責</a:t>
            </a:r>
            <a:r>
              <a:rPr lang="ja-JP" altLang="en-US" sz="3200" dirty="0" smtClean="0">
                <a:solidFill>
                  <a:schemeClr val="bg1"/>
                </a:solidFill>
              </a:rPr>
              <a:t>に入ってもらうことです。</a:t>
            </a:r>
            <a:r>
              <a:rPr lang="ja-JP" altLang="en-US" sz="3200" dirty="0" smtClean="0">
                <a:solidFill>
                  <a:srgbClr val="FFFF00"/>
                </a:solidFill>
              </a:rPr>
              <a:t>万が一のことがあれば病院が自分たちを守ってくれるなんてと思ったら大間違いです</a:t>
            </a:r>
            <a:r>
              <a:rPr lang="ja-JP" altLang="en-US" sz="3200" dirty="0" smtClean="0">
                <a:solidFill>
                  <a:schemeClr val="bg1"/>
                </a:solidFill>
              </a:rPr>
              <a:t>。君たちの中には車を運転する人も多いでしょう。最低限みんな自賠責に入り、さらに任意の対人・対物保険にも入っているはずです。ましてや君たち</a:t>
            </a:r>
            <a:r>
              <a:rPr lang="ja-JP" altLang="en-US" sz="3200" dirty="0">
                <a:solidFill>
                  <a:schemeClr val="bg1"/>
                </a:solidFill>
              </a:rPr>
              <a:t>は今日</a:t>
            </a:r>
            <a:r>
              <a:rPr lang="ja-JP" altLang="en-US" sz="3200" dirty="0" smtClean="0">
                <a:solidFill>
                  <a:schemeClr val="bg1"/>
                </a:solidFill>
              </a:rPr>
              <a:t>から医師を職業として患者さんに対して責任を持って診療を行うわけですから、不幸にも事故に遭った際には</a:t>
            </a:r>
            <a:r>
              <a:rPr lang="ja-JP" altLang="en-US" sz="3200" dirty="0" smtClean="0">
                <a:solidFill>
                  <a:srgbClr val="FFFF00"/>
                </a:solidFill>
              </a:rPr>
              <a:t>自分の身は自分で守る覚悟</a:t>
            </a:r>
            <a:r>
              <a:rPr lang="ja-JP" altLang="en-US" sz="3200" dirty="0" smtClean="0">
                <a:solidFill>
                  <a:schemeClr val="bg1"/>
                </a:solidFill>
              </a:rPr>
              <a:t>を持ってください。</a:t>
            </a:r>
            <a:endParaRPr lang="en-US" sz="3200" dirty="0">
              <a:solidFill>
                <a:schemeClr val="bg1"/>
              </a:solidFill>
            </a:endParaRPr>
          </a:p>
        </p:txBody>
      </p:sp>
    </p:spTree>
    <p:extLst>
      <p:ext uri="{BB962C8B-B14F-4D97-AF65-F5344CB8AC3E}">
        <p14:creationId xmlns:p14="http://schemas.microsoft.com/office/powerpoint/2010/main" val="36202576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1" y="1412776"/>
            <a:ext cx="8856983" cy="4671374"/>
          </a:xfrm>
        </p:spPr>
        <p:txBody>
          <a:bodyPr/>
          <a:lstStyle/>
          <a:p>
            <a:r>
              <a:rPr lang="ja-JP" altLang="en-US" sz="4000" dirty="0" smtClean="0"/>
              <a:t>カムアウト：私の場合</a:t>
            </a:r>
            <a:endParaRPr lang="en-US" altLang="ja-JP" sz="4000" dirty="0" smtClean="0"/>
          </a:p>
          <a:p>
            <a:r>
              <a:rPr lang="ja-JP" altLang="en-US" sz="4000" dirty="0" smtClean="0"/>
              <a:t>あなたの命を左右する「エンドポイント」</a:t>
            </a:r>
            <a:endParaRPr lang="en-US" altLang="ja-JP" sz="4000" dirty="0" smtClean="0"/>
          </a:p>
          <a:p>
            <a:r>
              <a:rPr lang="ja-JP" altLang="en-US" sz="4000" dirty="0" smtClean="0"/>
              <a:t>「やりがい」は何処へ行った？</a:t>
            </a:r>
            <a:endParaRPr lang="en-US" altLang="ja-JP" sz="4000" dirty="0" smtClean="0"/>
          </a:p>
          <a:p>
            <a:r>
              <a:rPr lang="ja-JP" altLang="en-US" sz="4000" dirty="0" smtClean="0">
                <a:solidFill>
                  <a:srgbClr val="FFFF00"/>
                </a:solidFill>
              </a:rPr>
              <a:t>名医原理主義が生む自己攻撃性</a:t>
            </a:r>
            <a:endParaRPr lang="en-US" altLang="ja-JP" sz="4000" dirty="0" smtClean="0">
              <a:solidFill>
                <a:srgbClr val="FFFF00"/>
              </a:solidFill>
            </a:endParaRPr>
          </a:p>
          <a:p>
            <a:r>
              <a:rPr lang="ja-JP" altLang="en-US" sz="4000" dirty="0"/>
              <a:t>患者</a:t>
            </a:r>
            <a:r>
              <a:rPr lang="ja-JP" altLang="en-US" sz="4000" dirty="0" smtClean="0"/>
              <a:t>からも攻撃される</a:t>
            </a:r>
            <a:endParaRPr lang="en-US" altLang="ja-JP" sz="4000" dirty="0" smtClean="0"/>
          </a:p>
          <a:p>
            <a:r>
              <a:rPr lang="ja-JP" altLang="en-US" sz="4000" dirty="0"/>
              <a:t>結局は</a:t>
            </a:r>
            <a:r>
              <a:rPr lang="ja-JP" altLang="en-US" sz="4000" dirty="0" smtClean="0"/>
              <a:t>みんな錯覚だった</a:t>
            </a:r>
            <a:endParaRPr lang="en-US" altLang="ja-JP" sz="4000" dirty="0"/>
          </a:p>
        </p:txBody>
      </p:sp>
      <p:sp>
        <p:nvSpPr>
          <p:cNvPr id="6" name="タイトル 1"/>
          <p:cNvSpPr>
            <a:spLocks noGrp="1"/>
          </p:cNvSpPr>
          <p:nvPr>
            <p:ph type="title"/>
          </p:nvPr>
        </p:nvSpPr>
        <p:spPr>
          <a:xfrm>
            <a:off x="495767" y="188640"/>
            <a:ext cx="8229600" cy="1143000"/>
          </a:xfrm>
        </p:spPr>
        <p:txBody>
          <a:bodyPr/>
          <a:lstStyle/>
          <a:p>
            <a:r>
              <a:rPr kumimoji="1" lang="ja-JP" altLang="en-US" sz="4800" dirty="0" smtClean="0"/>
              <a:t>キャリアパス幻想とその崩壊</a:t>
            </a:r>
            <a:endParaRPr kumimoji="1" lang="ja-JP" altLang="en-US" sz="4800" dirty="0"/>
          </a:p>
        </p:txBody>
      </p:sp>
      <p:sp>
        <p:nvSpPr>
          <p:cNvPr id="2" name="テキスト ボックス 1"/>
          <p:cNvSpPr txBox="1"/>
          <p:nvPr/>
        </p:nvSpPr>
        <p:spPr>
          <a:xfrm>
            <a:off x="356711" y="6165286"/>
            <a:ext cx="8502584" cy="523220"/>
          </a:xfrm>
          <a:prstGeom prst="rect">
            <a:avLst/>
          </a:prstGeom>
          <a:noFill/>
        </p:spPr>
        <p:txBody>
          <a:bodyPr wrap="none" rtlCol="0">
            <a:spAutoFit/>
          </a:bodyPr>
          <a:lstStyle/>
          <a:p>
            <a:r>
              <a:rPr lang="ja-JP" altLang="en-US" sz="2800" dirty="0" smtClean="0">
                <a:solidFill>
                  <a:schemeClr val="bg1"/>
                </a:solidFill>
              </a:rPr>
              <a:t>戴いたメールは必ず読みます：</a:t>
            </a:r>
            <a:r>
              <a:rPr lang="en-US" altLang="ja-JP" sz="2800" dirty="0" smtClean="0">
                <a:solidFill>
                  <a:schemeClr val="bg1"/>
                </a:solidFill>
              </a:rPr>
              <a:t>massie.ikeda@gmail.com</a:t>
            </a:r>
            <a:endParaRPr lang="en-GB" sz="2800" dirty="0">
              <a:solidFill>
                <a:schemeClr val="bg1"/>
              </a:solidFill>
            </a:endParaRPr>
          </a:p>
        </p:txBody>
      </p:sp>
    </p:spTree>
    <p:extLst>
      <p:ext uri="{BB962C8B-B14F-4D97-AF65-F5344CB8AC3E}">
        <p14:creationId xmlns:p14="http://schemas.microsoft.com/office/powerpoint/2010/main" val="33624097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64791" y="260649"/>
            <a:ext cx="7775575" cy="792088"/>
          </a:xfrm>
        </p:spPr>
        <p:txBody>
          <a:bodyPr anchor="ctr"/>
          <a:lstStyle/>
          <a:p>
            <a:r>
              <a:rPr lang="ja-JP" altLang="en-US" dirty="0" smtClean="0"/>
              <a:t>名医原理主義教団</a:t>
            </a:r>
            <a:endParaRPr lang="ja-JP" altLang="en-US" dirty="0"/>
          </a:p>
        </p:txBody>
      </p:sp>
      <p:sp>
        <p:nvSpPr>
          <p:cNvPr id="33795" name="Rectangle 3"/>
          <p:cNvSpPr>
            <a:spLocks noGrp="1" noChangeArrowheads="1"/>
          </p:cNvSpPr>
          <p:nvPr>
            <p:ph type="subTitle" idx="1"/>
          </p:nvPr>
        </p:nvSpPr>
        <p:spPr>
          <a:xfrm>
            <a:off x="251520" y="5517232"/>
            <a:ext cx="8784976" cy="936104"/>
          </a:xfrm>
        </p:spPr>
        <p:txBody>
          <a:bodyPr/>
          <a:lstStyle/>
          <a:p>
            <a:r>
              <a:rPr lang="ja-JP" altLang="en-US" sz="4400" dirty="0" smtClean="0"/>
              <a:t>押し売り：名医でなければ医者失格</a:t>
            </a:r>
            <a:endParaRPr lang="ja-JP" altLang="en-US" sz="4400" dirty="0"/>
          </a:p>
        </p:txBody>
      </p:sp>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t="11294" b="11016"/>
          <a:stretch/>
        </p:blipFill>
        <p:spPr>
          <a:xfrm>
            <a:off x="1187623" y="1268760"/>
            <a:ext cx="6753095" cy="3934874"/>
          </a:xfrm>
          <a:prstGeom prst="rect">
            <a:avLst/>
          </a:prstGeom>
        </p:spPr>
      </p:pic>
    </p:spTree>
    <p:extLst>
      <p:ext uri="{BB962C8B-B14F-4D97-AF65-F5344CB8AC3E}">
        <p14:creationId xmlns:p14="http://schemas.microsoft.com/office/powerpoint/2010/main" val="3301096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1159301"/>
            <a:ext cx="8676456" cy="2308324"/>
          </a:xfrm>
          <a:prstGeom prst="rect">
            <a:avLst/>
          </a:prstGeom>
          <a:noFill/>
        </p:spPr>
        <p:txBody>
          <a:bodyPr wrap="square" rtlCol="0">
            <a:spAutoFit/>
          </a:bodyPr>
          <a:lstStyle/>
          <a:p>
            <a:r>
              <a:rPr lang="ja-JP" altLang="en-US" dirty="0" smtClean="0">
                <a:solidFill>
                  <a:schemeClr val="bg1"/>
                </a:solidFill>
              </a:rPr>
              <a:t>●中原利郎医師</a:t>
            </a:r>
            <a:r>
              <a:rPr lang="ja-JP" altLang="en-US" dirty="0">
                <a:solidFill>
                  <a:schemeClr val="bg1"/>
                </a:solidFill>
              </a:rPr>
              <a:t>は</a:t>
            </a:r>
            <a:r>
              <a:rPr lang="ja-JP" altLang="en-US" dirty="0" smtClean="0">
                <a:solidFill>
                  <a:schemeClr val="bg1"/>
                </a:solidFill>
              </a:rPr>
              <a:t>、</a:t>
            </a:r>
            <a:r>
              <a:rPr lang="en-US" altLang="ja-JP" b="1" dirty="0" smtClean="0">
                <a:solidFill>
                  <a:srgbClr val="FFFF00"/>
                </a:solidFill>
              </a:rPr>
              <a:t>1981</a:t>
            </a:r>
            <a:r>
              <a:rPr lang="ja-JP" altLang="en-US" b="1" dirty="0" smtClean="0">
                <a:solidFill>
                  <a:srgbClr val="FFFF00"/>
                </a:solidFill>
              </a:rPr>
              <a:t>年</a:t>
            </a:r>
            <a:r>
              <a:rPr lang="en-US" altLang="ja-JP" b="1" dirty="0">
                <a:solidFill>
                  <a:srgbClr val="FFFF00"/>
                </a:solidFill>
              </a:rPr>
              <a:t>3</a:t>
            </a:r>
            <a:r>
              <a:rPr lang="ja-JP" altLang="en-US" b="1" dirty="0">
                <a:solidFill>
                  <a:srgbClr val="FFFF00"/>
                </a:solidFill>
              </a:rPr>
              <a:t>月に医学部を卒業</a:t>
            </a:r>
            <a:r>
              <a:rPr lang="ja-JP" altLang="en-US" dirty="0">
                <a:solidFill>
                  <a:schemeClr val="bg1"/>
                </a:solidFill>
              </a:rPr>
              <a:t>。千葉県内の病院勤務を経て</a:t>
            </a:r>
            <a:r>
              <a:rPr lang="ja-JP" altLang="en-US" dirty="0" smtClean="0">
                <a:solidFill>
                  <a:schemeClr val="bg1"/>
                </a:solidFill>
              </a:rPr>
              <a:t>、</a:t>
            </a:r>
            <a:r>
              <a:rPr lang="en-US" altLang="ja-JP" b="1" dirty="0" smtClean="0">
                <a:solidFill>
                  <a:srgbClr val="FFFF00"/>
                </a:solidFill>
              </a:rPr>
              <a:t>1987</a:t>
            </a:r>
            <a:r>
              <a:rPr lang="ja-JP" altLang="en-US" b="1" dirty="0" smtClean="0">
                <a:solidFill>
                  <a:srgbClr val="FFFF00"/>
                </a:solidFill>
              </a:rPr>
              <a:t>年（</a:t>
            </a:r>
            <a:r>
              <a:rPr lang="en-US" altLang="ja-JP" b="1" dirty="0" smtClean="0">
                <a:solidFill>
                  <a:srgbClr val="FFFF00"/>
                </a:solidFill>
              </a:rPr>
              <a:t>6</a:t>
            </a:r>
            <a:r>
              <a:rPr lang="ja-JP" altLang="en-US" b="1" dirty="0" smtClean="0">
                <a:solidFill>
                  <a:srgbClr val="FFFF00"/>
                </a:solidFill>
              </a:rPr>
              <a:t>年目）</a:t>
            </a:r>
            <a:r>
              <a:rPr lang="ja-JP" altLang="en-US" dirty="0" smtClean="0">
                <a:solidFill>
                  <a:schemeClr val="bg1"/>
                </a:solidFill>
              </a:rPr>
              <a:t>から</a:t>
            </a:r>
            <a:r>
              <a:rPr lang="ja-JP" altLang="en-US" b="1" dirty="0">
                <a:solidFill>
                  <a:srgbClr val="FFFF00"/>
                </a:solidFill>
              </a:rPr>
              <a:t>都内の病院に小児科医</a:t>
            </a:r>
            <a:r>
              <a:rPr lang="ja-JP" altLang="en-US" dirty="0">
                <a:solidFill>
                  <a:schemeClr val="bg1"/>
                </a:solidFill>
              </a:rPr>
              <a:t>として勤務していた</a:t>
            </a:r>
            <a:r>
              <a:rPr lang="ja-JP" altLang="en-US" dirty="0" smtClean="0">
                <a:solidFill>
                  <a:schemeClr val="bg1"/>
                </a:solidFill>
              </a:rPr>
              <a:t>。</a:t>
            </a:r>
            <a:endParaRPr lang="en-US" altLang="ja-JP" dirty="0" smtClean="0">
              <a:solidFill>
                <a:schemeClr val="bg1"/>
              </a:solidFill>
            </a:endParaRPr>
          </a:p>
          <a:p>
            <a:r>
              <a:rPr lang="ja-JP" altLang="en-US" dirty="0" smtClean="0">
                <a:solidFill>
                  <a:schemeClr val="bg1"/>
                </a:solidFill>
              </a:rPr>
              <a:t>●</a:t>
            </a:r>
            <a:r>
              <a:rPr lang="en-US" altLang="ja-JP" b="1" dirty="0" smtClean="0">
                <a:solidFill>
                  <a:srgbClr val="FFFF00"/>
                </a:solidFill>
              </a:rPr>
              <a:t>1999</a:t>
            </a:r>
            <a:r>
              <a:rPr lang="ja-JP" altLang="en-US" b="1" dirty="0" smtClean="0">
                <a:solidFill>
                  <a:srgbClr val="FFFF00"/>
                </a:solidFill>
              </a:rPr>
              <a:t>年</a:t>
            </a:r>
            <a:r>
              <a:rPr lang="en-US" altLang="ja-JP" b="1" dirty="0">
                <a:solidFill>
                  <a:srgbClr val="FFFF00"/>
                </a:solidFill>
              </a:rPr>
              <a:t>1</a:t>
            </a:r>
            <a:r>
              <a:rPr lang="ja-JP" altLang="en-US" b="1" dirty="0">
                <a:solidFill>
                  <a:srgbClr val="FFFF00"/>
                </a:solidFill>
              </a:rPr>
              <a:t>月</a:t>
            </a:r>
            <a:r>
              <a:rPr lang="en-US" altLang="ja-JP" b="1" dirty="0">
                <a:solidFill>
                  <a:srgbClr val="FFFF00"/>
                </a:solidFill>
              </a:rPr>
              <a:t>31</a:t>
            </a:r>
            <a:r>
              <a:rPr lang="ja-JP" altLang="en-US" b="1" dirty="0" smtClean="0">
                <a:solidFill>
                  <a:srgbClr val="FFFF00"/>
                </a:solidFill>
              </a:rPr>
              <a:t>日（</a:t>
            </a:r>
            <a:r>
              <a:rPr lang="en-US" altLang="ja-JP" b="1" dirty="0" smtClean="0">
                <a:solidFill>
                  <a:srgbClr val="FFFF00"/>
                </a:solidFill>
              </a:rPr>
              <a:t>18</a:t>
            </a:r>
            <a:r>
              <a:rPr lang="ja-JP" altLang="en-US" b="1" dirty="0" smtClean="0">
                <a:solidFill>
                  <a:srgbClr val="FFFF00"/>
                </a:solidFill>
              </a:rPr>
              <a:t>年目）</a:t>
            </a:r>
            <a:r>
              <a:rPr lang="ja-JP" altLang="en-US" dirty="0" smtClean="0">
                <a:solidFill>
                  <a:schemeClr val="bg1"/>
                </a:solidFill>
              </a:rPr>
              <a:t>、</a:t>
            </a:r>
            <a:r>
              <a:rPr lang="ja-JP" altLang="en-US" dirty="0">
                <a:solidFill>
                  <a:schemeClr val="bg1"/>
                </a:solidFill>
              </a:rPr>
              <a:t>中原医師は</a:t>
            </a:r>
            <a:r>
              <a:rPr lang="ja-JP" altLang="en-US" b="1" dirty="0">
                <a:solidFill>
                  <a:srgbClr val="FFFF00"/>
                </a:solidFill>
              </a:rPr>
              <a:t>小児科部長代行に就任</a:t>
            </a:r>
            <a:r>
              <a:rPr lang="ja-JP" altLang="en-US" dirty="0">
                <a:solidFill>
                  <a:schemeClr val="bg1"/>
                </a:solidFill>
              </a:rPr>
              <a:t>した。</a:t>
            </a:r>
          </a:p>
          <a:p>
            <a:r>
              <a:rPr lang="ja-JP" altLang="en-US" dirty="0" smtClean="0">
                <a:solidFill>
                  <a:schemeClr val="bg1"/>
                </a:solidFill>
              </a:rPr>
              <a:t>●</a:t>
            </a:r>
            <a:r>
              <a:rPr lang="ja-JP" altLang="en-US" b="1" dirty="0" smtClean="0">
                <a:solidFill>
                  <a:srgbClr val="FFFF00"/>
                </a:solidFill>
              </a:rPr>
              <a:t>同年</a:t>
            </a:r>
            <a:r>
              <a:rPr lang="en-US" altLang="ja-JP" b="1" dirty="0">
                <a:solidFill>
                  <a:srgbClr val="FFFF00"/>
                </a:solidFill>
              </a:rPr>
              <a:t>3</a:t>
            </a:r>
            <a:r>
              <a:rPr lang="ja-JP" altLang="en-US" b="1" dirty="0">
                <a:solidFill>
                  <a:srgbClr val="FFFF00"/>
                </a:solidFill>
              </a:rPr>
              <a:t>月</a:t>
            </a:r>
            <a:r>
              <a:rPr lang="ja-JP" altLang="en-US" dirty="0" smtClean="0">
                <a:solidFill>
                  <a:schemeClr val="bg1"/>
                </a:solidFill>
              </a:rPr>
              <a:t>、</a:t>
            </a:r>
            <a:r>
              <a:rPr lang="ja-JP" altLang="en-US" b="1" dirty="0" smtClean="0">
                <a:solidFill>
                  <a:srgbClr val="FFFF00"/>
                </a:solidFill>
              </a:rPr>
              <a:t>常勤医</a:t>
            </a:r>
            <a:r>
              <a:rPr lang="en-US" altLang="ja-JP" b="1" dirty="0">
                <a:solidFill>
                  <a:srgbClr val="FFFF00"/>
                </a:solidFill>
              </a:rPr>
              <a:t>2</a:t>
            </a:r>
            <a:r>
              <a:rPr lang="ja-JP" altLang="en-US" b="1" dirty="0">
                <a:solidFill>
                  <a:srgbClr val="FFFF00"/>
                </a:solidFill>
              </a:rPr>
              <a:t>名が退職</a:t>
            </a:r>
            <a:r>
              <a:rPr lang="ja-JP" altLang="en-US" dirty="0">
                <a:solidFill>
                  <a:schemeClr val="bg1"/>
                </a:solidFill>
              </a:rPr>
              <a:t>したことで</a:t>
            </a:r>
            <a:r>
              <a:rPr lang="ja-JP" altLang="en-US" dirty="0" smtClean="0">
                <a:solidFill>
                  <a:schemeClr val="bg1"/>
                </a:solidFill>
              </a:rPr>
              <a:t>、同月</a:t>
            </a:r>
            <a:r>
              <a:rPr lang="ja-JP" altLang="en-US" dirty="0">
                <a:solidFill>
                  <a:schemeClr val="bg1"/>
                </a:solidFill>
              </a:rPr>
              <a:t>の時間外労働時間は</a:t>
            </a:r>
            <a:r>
              <a:rPr lang="en-US" altLang="ja-JP" dirty="0">
                <a:solidFill>
                  <a:schemeClr val="bg1"/>
                </a:solidFill>
              </a:rPr>
              <a:t>83</a:t>
            </a:r>
            <a:r>
              <a:rPr lang="ja-JP" altLang="en-US" dirty="0">
                <a:solidFill>
                  <a:schemeClr val="bg1"/>
                </a:solidFill>
              </a:rPr>
              <a:t>時間、当直回数</a:t>
            </a:r>
            <a:r>
              <a:rPr lang="en-US" altLang="ja-JP" dirty="0">
                <a:solidFill>
                  <a:schemeClr val="bg1"/>
                </a:solidFill>
              </a:rPr>
              <a:t>8</a:t>
            </a:r>
            <a:r>
              <a:rPr lang="ja-JP" altLang="en-US" dirty="0">
                <a:solidFill>
                  <a:schemeClr val="bg1"/>
                </a:solidFill>
              </a:rPr>
              <a:t>回に及んだ。その後も連続して</a:t>
            </a:r>
            <a:r>
              <a:rPr lang="en-US" altLang="ja-JP" dirty="0">
                <a:solidFill>
                  <a:schemeClr val="bg1"/>
                </a:solidFill>
              </a:rPr>
              <a:t>60</a:t>
            </a:r>
            <a:r>
              <a:rPr lang="ja-JP" altLang="en-US" dirty="0">
                <a:solidFill>
                  <a:schemeClr val="bg1"/>
                </a:solidFill>
              </a:rPr>
              <a:t>時間を超える時間外労働に</a:t>
            </a:r>
            <a:r>
              <a:rPr lang="ja-JP" altLang="en-US" dirty="0" smtClean="0">
                <a:solidFill>
                  <a:schemeClr val="bg1"/>
                </a:solidFill>
              </a:rPr>
              <a:t>迫られた</a:t>
            </a:r>
            <a:r>
              <a:rPr lang="ja-JP" altLang="en-US" dirty="0">
                <a:solidFill>
                  <a:schemeClr val="bg1"/>
                </a:solidFill>
              </a:rPr>
              <a:t>。</a:t>
            </a:r>
          </a:p>
          <a:p>
            <a:r>
              <a:rPr lang="ja-JP" altLang="en-US" dirty="0">
                <a:solidFill>
                  <a:schemeClr val="bg1"/>
                </a:solidFill>
              </a:rPr>
              <a:t>●</a:t>
            </a:r>
            <a:r>
              <a:rPr lang="ja-JP" altLang="en-US" dirty="0" smtClean="0">
                <a:solidFill>
                  <a:schemeClr val="bg1"/>
                </a:solidFill>
              </a:rPr>
              <a:t>常勤医</a:t>
            </a:r>
            <a:r>
              <a:rPr lang="ja-JP" altLang="en-US" dirty="0">
                <a:solidFill>
                  <a:schemeClr val="bg1"/>
                </a:solidFill>
              </a:rPr>
              <a:t>の退職により、</a:t>
            </a:r>
            <a:r>
              <a:rPr lang="ja-JP" altLang="en-US" b="1" dirty="0">
                <a:solidFill>
                  <a:srgbClr val="FFFF00"/>
                </a:solidFill>
              </a:rPr>
              <a:t>小児科医として業務負担が増える一方で、部長代行としての医師確保問題がさらなる負担</a:t>
            </a:r>
            <a:r>
              <a:rPr lang="ja-JP" altLang="en-US" dirty="0">
                <a:solidFill>
                  <a:schemeClr val="bg1"/>
                </a:solidFill>
              </a:rPr>
              <a:t>となった。</a:t>
            </a:r>
          </a:p>
          <a:p>
            <a:r>
              <a:rPr lang="ja-JP" altLang="en-US" dirty="0" smtClean="0">
                <a:solidFill>
                  <a:schemeClr val="bg1"/>
                </a:solidFill>
              </a:rPr>
              <a:t>●</a:t>
            </a:r>
            <a:r>
              <a:rPr lang="ja-JP" altLang="en-US" b="1" u="sng" dirty="0" smtClean="0">
                <a:solidFill>
                  <a:srgbClr val="FFFF00"/>
                </a:solidFill>
              </a:rPr>
              <a:t>同年</a:t>
            </a:r>
            <a:r>
              <a:rPr lang="en-US" altLang="ja-JP" b="1" u="sng" dirty="0">
                <a:solidFill>
                  <a:srgbClr val="FFFF00"/>
                </a:solidFill>
              </a:rPr>
              <a:t>8</a:t>
            </a:r>
            <a:r>
              <a:rPr lang="ja-JP" altLang="en-US" b="1" u="sng" dirty="0">
                <a:solidFill>
                  <a:srgbClr val="FFFF00"/>
                </a:solidFill>
              </a:rPr>
              <a:t>月</a:t>
            </a:r>
            <a:r>
              <a:rPr lang="en-US" altLang="ja-JP" b="1" u="sng" dirty="0">
                <a:solidFill>
                  <a:srgbClr val="FFFF00"/>
                </a:solidFill>
              </a:rPr>
              <a:t>16</a:t>
            </a:r>
            <a:r>
              <a:rPr lang="ja-JP" altLang="en-US" b="1" u="sng" dirty="0">
                <a:solidFill>
                  <a:srgbClr val="FFFF00"/>
                </a:solidFill>
              </a:rPr>
              <a:t>日</a:t>
            </a:r>
            <a:r>
              <a:rPr lang="ja-JP" altLang="en-US" dirty="0">
                <a:solidFill>
                  <a:schemeClr val="bg1"/>
                </a:solidFill>
              </a:rPr>
              <a:t>午前</a:t>
            </a:r>
            <a:r>
              <a:rPr lang="en-US" altLang="ja-JP" dirty="0">
                <a:solidFill>
                  <a:schemeClr val="bg1"/>
                </a:solidFill>
              </a:rPr>
              <a:t>6</a:t>
            </a:r>
            <a:r>
              <a:rPr lang="ja-JP" altLang="en-US" dirty="0">
                <a:solidFill>
                  <a:schemeClr val="bg1"/>
                </a:solidFill>
              </a:rPr>
              <a:t>時</a:t>
            </a:r>
            <a:r>
              <a:rPr lang="en-US" altLang="ja-JP" dirty="0">
                <a:solidFill>
                  <a:schemeClr val="bg1"/>
                </a:solidFill>
              </a:rPr>
              <a:t>40</a:t>
            </a:r>
            <a:r>
              <a:rPr lang="ja-JP" altLang="en-US" dirty="0">
                <a:solidFill>
                  <a:schemeClr val="bg1"/>
                </a:solidFill>
              </a:rPr>
              <a:t>分頃</a:t>
            </a:r>
            <a:r>
              <a:rPr lang="ja-JP" altLang="en-US" dirty="0" smtClean="0">
                <a:solidFill>
                  <a:schemeClr val="bg1"/>
                </a:solidFill>
              </a:rPr>
              <a:t>、中原</a:t>
            </a:r>
            <a:r>
              <a:rPr lang="ja-JP" altLang="en-US" dirty="0">
                <a:solidFill>
                  <a:schemeClr val="bg1"/>
                </a:solidFill>
              </a:rPr>
              <a:t>医師は、病院の屋上から</a:t>
            </a:r>
            <a:r>
              <a:rPr lang="ja-JP" altLang="en-US" dirty="0" smtClean="0">
                <a:solidFill>
                  <a:schemeClr val="bg1"/>
                </a:solidFill>
              </a:rPr>
              <a:t>飛び降り死亡した。</a:t>
            </a:r>
            <a:endParaRPr lang="en-US" altLang="ja-JP" dirty="0" smtClean="0">
              <a:solidFill>
                <a:schemeClr val="bg1"/>
              </a:solidFill>
            </a:endParaRPr>
          </a:p>
        </p:txBody>
      </p:sp>
      <p:sp>
        <p:nvSpPr>
          <p:cNvPr id="2" name="タイトル 1"/>
          <p:cNvSpPr>
            <a:spLocks noGrp="1"/>
          </p:cNvSpPr>
          <p:nvPr>
            <p:ph type="title"/>
          </p:nvPr>
        </p:nvSpPr>
        <p:spPr>
          <a:xfrm>
            <a:off x="493204" y="116632"/>
            <a:ext cx="8327268" cy="864096"/>
          </a:xfrm>
        </p:spPr>
        <p:txBody>
          <a:bodyPr/>
          <a:lstStyle/>
          <a:p>
            <a:r>
              <a:rPr lang="ja-JP" altLang="en-US" sz="4000" dirty="0" smtClean="0"/>
              <a:t>四半世紀前の事件→和解まで</a:t>
            </a:r>
            <a:r>
              <a:rPr lang="en-US" altLang="ja-JP" sz="4000" dirty="0" smtClean="0"/>
              <a:t>11</a:t>
            </a:r>
            <a:r>
              <a:rPr lang="ja-JP" altLang="en-US" sz="4000" dirty="0" smtClean="0"/>
              <a:t>年</a:t>
            </a:r>
            <a:endParaRPr lang="en-GB" sz="40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646198"/>
            <a:ext cx="6170040" cy="1139415"/>
          </a:xfrm>
          <a:prstGeom prst="rect">
            <a:avLst/>
          </a:prstGeom>
        </p:spPr>
      </p:pic>
      <p:sp>
        <p:nvSpPr>
          <p:cNvPr id="7" name="テキスト ボックス 6"/>
          <p:cNvSpPr txBox="1"/>
          <p:nvPr/>
        </p:nvSpPr>
        <p:spPr>
          <a:xfrm>
            <a:off x="107504" y="4826675"/>
            <a:ext cx="6480720" cy="1754326"/>
          </a:xfrm>
          <a:prstGeom prst="rect">
            <a:avLst/>
          </a:prstGeom>
          <a:noFill/>
        </p:spPr>
        <p:txBody>
          <a:bodyPr wrap="square" rtlCol="0">
            <a:spAutoFit/>
          </a:bodyPr>
          <a:lstStyle/>
          <a:p>
            <a:pPr algn="ctr"/>
            <a:r>
              <a:rPr lang="ja-JP" altLang="en-US" b="1" dirty="0">
                <a:solidFill>
                  <a:schemeClr val="bg1"/>
                </a:solidFill>
              </a:rPr>
              <a:t>小児科医の過労自殺、最高裁で和解が</a:t>
            </a:r>
            <a:r>
              <a:rPr lang="ja-JP" altLang="en-US" b="1" dirty="0" smtClean="0">
                <a:solidFill>
                  <a:schemeClr val="bg1"/>
                </a:solidFill>
              </a:rPr>
              <a:t>成立</a:t>
            </a:r>
            <a:endParaRPr lang="ja-JP" altLang="en-US" b="1" dirty="0">
              <a:solidFill>
                <a:schemeClr val="bg1"/>
              </a:solidFill>
            </a:endParaRPr>
          </a:p>
          <a:p>
            <a:r>
              <a:rPr lang="ja-JP" altLang="en-US" dirty="0">
                <a:solidFill>
                  <a:schemeClr val="bg1"/>
                </a:solidFill>
              </a:rPr>
              <a:t>立正佼成会付属佼成病院（東京・中野）の小児科医だった中原利郎さん（当時</a:t>
            </a:r>
            <a:r>
              <a:rPr lang="en-US" altLang="ja-JP" dirty="0">
                <a:solidFill>
                  <a:schemeClr val="bg1"/>
                </a:solidFill>
              </a:rPr>
              <a:t>44</a:t>
            </a:r>
            <a:r>
              <a:rPr lang="ja-JP" altLang="en-US" dirty="0">
                <a:solidFill>
                  <a:schemeClr val="bg1"/>
                </a:solidFill>
              </a:rPr>
              <a:t>）が自殺したのは、過労によるうつ病が原因だったとして、遺族が病院側に損害賠償を求めた訴訟は</a:t>
            </a:r>
            <a:r>
              <a:rPr lang="en-US" altLang="ja-JP" dirty="0">
                <a:solidFill>
                  <a:schemeClr val="bg1"/>
                </a:solidFill>
              </a:rPr>
              <a:t>8</a:t>
            </a:r>
            <a:r>
              <a:rPr lang="ja-JP" altLang="en-US" dirty="0">
                <a:solidFill>
                  <a:schemeClr val="bg1"/>
                </a:solidFill>
              </a:rPr>
              <a:t>日、最高裁第</a:t>
            </a:r>
            <a:r>
              <a:rPr lang="en-US" altLang="ja-JP" dirty="0">
                <a:solidFill>
                  <a:schemeClr val="bg1"/>
                </a:solidFill>
              </a:rPr>
              <a:t>2</a:t>
            </a:r>
            <a:r>
              <a:rPr lang="ja-JP" altLang="en-US" dirty="0">
                <a:solidFill>
                  <a:schemeClr val="bg1"/>
                </a:solidFill>
              </a:rPr>
              <a:t>小法廷（古田佑紀裁判長）で和解が成立した。病院側が遺族に</a:t>
            </a:r>
            <a:r>
              <a:rPr lang="en-US" altLang="ja-JP" dirty="0">
                <a:solidFill>
                  <a:schemeClr val="bg1"/>
                </a:solidFill>
              </a:rPr>
              <a:t>700</a:t>
            </a:r>
            <a:r>
              <a:rPr lang="ja-JP" altLang="en-US" dirty="0">
                <a:solidFill>
                  <a:schemeClr val="bg1"/>
                </a:solidFill>
              </a:rPr>
              <a:t>万円の和解金を支払う</a:t>
            </a:r>
            <a:r>
              <a:rPr lang="ja-JP" altLang="en-US" dirty="0" smtClean="0">
                <a:solidFill>
                  <a:schemeClr val="bg1"/>
                </a:solidFill>
              </a:rPr>
              <a:t>。</a:t>
            </a:r>
            <a:r>
              <a:rPr lang="ja-JP" altLang="en-US" dirty="0">
                <a:solidFill>
                  <a:schemeClr val="bg1"/>
                </a:solidFill>
              </a:rPr>
              <a:t> （</a:t>
            </a:r>
            <a:r>
              <a:rPr lang="en-US" altLang="ja-JP" dirty="0">
                <a:solidFill>
                  <a:schemeClr val="bg1"/>
                </a:solidFill>
              </a:rPr>
              <a:t>2010</a:t>
            </a:r>
            <a:r>
              <a:rPr lang="ja-JP" altLang="en-US" dirty="0">
                <a:solidFill>
                  <a:schemeClr val="bg1"/>
                </a:solidFill>
              </a:rPr>
              <a:t>年</a:t>
            </a:r>
            <a:r>
              <a:rPr lang="en-US" altLang="ja-JP" dirty="0">
                <a:solidFill>
                  <a:schemeClr val="bg1"/>
                </a:solidFill>
              </a:rPr>
              <a:t>7</a:t>
            </a:r>
            <a:r>
              <a:rPr lang="ja-JP" altLang="en-US" dirty="0">
                <a:solidFill>
                  <a:schemeClr val="bg1"/>
                </a:solidFill>
              </a:rPr>
              <a:t>月</a:t>
            </a:r>
            <a:r>
              <a:rPr lang="en-US" altLang="ja-JP" dirty="0">
                <a:solidFill>
                  <a:schemeClr val="bg1"/>
                </a:solidFill>
              </a:rPr>
              <a:t>8</a:t>
            </a:r>
            <a:r>
              <a:rPr lang="ja-JP" altLang="en-US" dirty="0">
                <a:solidFill>
                  <a:schemeClr val="bg1"/>
                </a:solidFill>
              </a:rPr>
              <a:t>日 日経新聞）</a:t>
            </a:r>
          </a:p>
        </p:txBody>
      </p:sp>
    </p:spTree>
    <p:extLst>
      <p:ext uri="{BB962C8B-B14F-4D97-AF65-F5344CB8AC3E}">
        <p14:creationId xmlns:p14="http://schemas.microsoft.com/office/powerpoint/2010/main" val="1062097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23528" y="274638"/>
            <a:ext cx="8496944" cy="1354162"/>
          </a:xfrm>
        </p:spPr>
        <p:txBody>
          <a:bodyPr/>
          <a:lstStyle/>
          <a:p>
            <a:r>
              <a:rPr lang="ja-JP" altLang="en-US" sz="4000" dirty="0"/>
              <a:t>名医になれない</a:t>
            </a:r>
            <a:r>
              <a:rPr lang="ja-JP" altLang="en-US" sz="4000" dirty="0" smtClean="0"/>
              <a:t>自分の攻撃材料</a:t>
            </a:r>
            <a:r>
              <a:rPr lang="en-US" altLang="ja-JP" sz="4000" dirty="0" smtClean="0"/>
              <a:t/>
            </a:r>
            <a:br>
              <a:rPr lang="en-US" altLang="ja-JP" sz="4000" dirty="0" smtClean="0"/>
            </a:br>
            <a:r>
              <a:rPr lang="ja-JP" altLang="en-US" sz="3200" dirty="0" err="1"/>
              <a:t>ー</a:t>
            </a:r>
            <a:r>
              <a:rPr lang="ja-JP" altLang="en-US" sz="3200" dirty="0"/>
              <a:t>名医</a:t>
            </a:r>
            <a:r>
              <a:rPr lang="ja-JP" altLang="en-US" sz="3200" dirty="0" smtClean="0"/>
              <a:t>原理主義に常に忠実であろう</a:t>
            </a:r>
            <a:r>
              <a:rPr lang="ja-JP" altLang="en-US" sz="3200" dirty="0"/>
              <a:t>とすれば</a:t>
            </a:r>
            <a:r>
              <a:rPr lang="ja-JP" altLang="en-US" sz="3200" dirty="0" smtClean="0"/>
              <a:t>ー</a:t>
            </a:r>
            <a:endParaRPr lang="ja-JP" altLang="en-US" sz="3200" dirty="0"/>
          </a:p>
        </p:txBody>
      </p:sp>
      <p:sp>
        <p:nvSpPr>
          <p:cNvPr id="31747" name="Rectangle 3"/>
          <p:cNvSpPr>
            <a:spLocks noGrp="1" noChangeArrowheads="1"/>
          </p:cNvSpPr>
          <p:nvPr>
            <p:ph type="body" idx="1"/>
          </p:nvPr>
        </p:nvSpPr>
        <p:spPr>
          <a:xfrm>
            <a:off x="457200" y="1628800"/>
            <a:ext cx="8229600" cy="4958011"/>
          </a:xfrm>
        </p:spPr>
        <p:txBody>
          <a:bodyPr/>
          <a:lstStyle/>
          <a:p>
            <a:r>
              <a:rPr lang="ja-JP" altLang="en-US" dirty="0" smtClean="0"/>
              <a:t>第四希望の研修病院に就職</a:t>
            </a:r>
            <a:endParaRPr lang="en-US" altLang="ja-JP" dirty="0" smtClean="0"/>
          </a:p>
          <a:p>
            <a:r>
              <a:rPr lang="ja-JP" altLang="en-US" dirty="0" smtClean="0"/>
              <a:t>中心</a:t>
            </a:r>
            <a:r>
              <a:rPr lang="ja-JP" altLang="en-US" dirty="0"/>
              <a:t>静脈が入らない</a:t>
            </a:r>
          </a:p>
          <a:p>
            <a:r>
              <a:rPr lang="ja-JP" altLang="en-US" dirty="0"/>
              <a:t>医療面接がうまくない</a:t>
            </a:r>
          </a:p>
          <a:p>
            <a:r>
              <a:rPr lang="ja-JP" altLang="en-US" dirty="0"/>
              <a:t>スタッフとのコミュニケーションが下手</a:t>
            </a:r>
          </a:p>
          <a:p>
            <a:r>
              <a:rPr lang="ja-JP" altLang="en-US" dirty="0"/>
              <a:t>挿管ができない</a:t>
            </a:r>
          </a:p>
          <a:p>
            <a:r>
              <a:rPr lang="ja-JP" altLang="en-US" dirty="0"/>
              <a:t>英文の論文を書いたことがない</a:t>
            </a:r>
          </a:p>
          <a:p>
            <a:r>
              <a:rPr lang="ja-JP" altLang="en-US" dirty="0"/>
              <a:t>留学したことがない</a:t>
            </a:r>
          </a:p>
          <a:p>
            <a:r>
              <a:rPr lang="ja-JP" altLang="en-US" dirty="0"/>
              <a:t>医療経済のことを知らない</a:t>
            </a:r>
          </a:p>
        </p:txBody>
      </p:sp>
    </p:spTree>
    <p:extLst>
      <p:ext uri="{BB962C8B-B14F-4D97-AF65-F5344CB8AC3E}">
        <p14:creationId xmlns:p14="http://schemas.microsoft.com/office/powerpoint/2010/main" val="11964541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899592" y="2060848"/>
            <a:ext cx="7330745" cy="4664077"/>
            <a:chOff x="733288" y="1772815"/>
            <a:chExt cx="7330745" cy="4664077"/>
          </a:xfrm>
        </p:grpSpPr>
        <p:sp>
          <p:nvSpPr>
            <p:cNvPr id="18436" name="Text Box 4"/>
            <p:cNvSpPr txBox="1">
              <a:spLocks noChangeArrowheads="1"/>
            </p:cNvSpPr>
            <p:nvPr/>
          </p:nvSpPr>
          <p:spPr bwMode="auto">
            <a:xfrm>
              <a:off x="733288" y="1772817"/>
              <a:ext cx="3458344"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000" dirty="0">
                  <a:solidFill>
                    <a:schemeClr val="bg1"/>
                  </a:solidFill>
                </a:rPr>
                <a:t>雨ニモ負ケズ </a:t>
              </a:r>
              <a:br>
                <a:rPr lang="ja-JP" altLang="en-US" sz="2000" dirty="0">
                  <a:solidFill>
                    <a:schemeClr val="bg1"/>
                  </a:solidFill>
                </a:rPr>
              </a:br>
              <a:r>
                <a:rPr lang="ja-JP" altLang="en-US" sz="2000" dirty="0">
                  <a:solidFill>
                    <a:schemeClr val="bg1"/>
                  </a:solidFill>
                </a:rPr>
                <a:t>風ニモ負ケズ </a:t>
              </a:r>
              <a:br>
                <a:rPr lang="ja-JP" altLang="en-US" sz="2000" dirty="0">
                  <a:solidFill>
                    <a:schemeClr val="bg1"/>
                  </a:solidFill>
                </a:rPr>
              </a:br>
              <a:r>
                <a:rPr lang="ja-JP" altLang="en-US" sz="2000" dirty="0">
                  <a:solidFill>
                    <a:schemeClr val="bg1"/>
                  </a:solidFill>
                </a:rPr>
                <a:t>雪ニモ夏ノ暑サニモマケヌ </a:t>
              </a:r>
              <a:br>
                <a:rPr lang="ja-JP" altLang="en-US" sz="2000" dirty="0">
                  <a:solidFill>
                    <a:schemeClr val="bg1"/>
                  </a:solidFill>
                </a:rPr>
              </a:br>
              <a:r>
                <a:rPr lang="ja-JP" altLang="en-US" sz="2000" dirty="0">
                  <a:solidFill>
                    <a:schemeClr val="bg1"/>
                  </a:solidFill>
                </a:rPr>
                <a:t>丈夫ナカラダヲモチ </a:t>
              </a:r>
              <a:br>
                <a:rPr lang="ja-JP" altLang="en-US" sz="2000" dirty="0">
                  <a:solidFill>
                    <a:schemeClr val="bg1"/>
                  </a:solidFill>
                </a:rPr>
              </a:br>
              <a:r>
                <a:rPr lang="ja-JP" altLang="en-US" sz="2000" dirty="0">
                  <a:solidFill>
                    <a:schemeClr val="bg1"/>
                  </a:solidFill>
                </a:rPr>
                <a:t>慾ハナク </a:t>
              </a:r>
              <a:br>
                <a:rPr lang="ja-JP" altLang="en-US" sz="2000" dirty="0">
                  <a:solidFill>
                    <a:schemeClr val="bg1"/>
                  </a:solidFill>
                </a:rPr>
              </a:br>
              <a:r>
                <a:rPr lang="ja-JP" altLang="en-US" sz="2000" dirty="0">
                  <a:solidFill>
                    <a:schemeClr val="bg1"/>
                  </a:solidFill>
                </a:rPr>
                <a:t>決シテイカラズ </a:t>
              </a:r>
              <a:br>
                <a:rPr lang="ja-JP" altLang="en-US" sz="2000" dirty="0">
                  <a:solidFill>
                    <a:schemeClr val="bg1"/>
                  </a:solidFill>
                </a:rPr>
              </a:br>
              <a:r>
                <a:rPr lang="ja-JP" altLang="en-US" sz="2000" dirty="0">
                  <a:solidFill>
                    <a:schemeClr val="bg1"/>
                  </a:solidFill>
                </a:rPr>
                <a:t>イツモシヅカニワラッテヰル </a:t>
              </a:r>
              <a:br>
                <a:rPr lang="ja-JP" altLang="en-US" sz="2000" dirty="0">
                  <a:solidFill>
                    <a:schemeClr val="bg1"/>
                  </a:solidFill>
                </a:rPr>
              </a:br>
              <a:r>
                <a:rPr lang="ja-JP" altLang="en-US" sz="2000" dirty="0">
                  <a:solidFill>
                    <a:schemeClr val="bg1"/>
                  </a:solidFill>
                </a:rPr>
                <a:t>一日ニ玄米４合ト </a:t>
              </a:r>
              <a:br>
                <a:rPr lang="ja-JP" altLang="en-US" sz="2000" dirty="0">
                  <a:solidFill>
                    <a:schemeClr val="bg1"/>
                  </a:solidFill>
                </a:rPr>
              </a:br>
              <a:r>
                <a:rPr lang="ja-JP" altLang="en-US" sz="2000" dirty="0">
                  <a:solidFill>
                    <a:schemeClr val="bg1"/>
                  </a:solidFill>
                </a:rPr>
                <a:t>味噌ト少シノ野菜ヲタベ </a:t>
              </a:r>
              <a:br>
                <a:rPr lang="ja-JP" altLang="en-US" sz="2000" dirty="0">
                  <a:solidFill>
                    <a:schemeClr val="bg1"/>
                  </a:solidFill>
                </a:rPr>
              </a:br>
              <a:r>
                <a:rPr lang="ja-JP" altLang="en-US" sz="2000" dirty="0">
                  <a:solidFill>
                    <a:schemeClr val="bg1"/>
                  </a:solidFill>
                </a:rPr>
                <a:t>アラユルコトヲ </a:t>
              </a:r>
              <a:br>
                <a:rPr lang="ja-JP" altLang="en-US" sz="2000" dirty="0">
                  <a:solidFill>
                    <a:schemeClr val="bg1"/>
                  </a:solidFill>
                </a:rPr>
              </a:br>
              <a:r>
                <a:rPr lang="ja-JP" altLang="en-US" sz="2000" dirty="0">
                  <a:solidFill>
                    <a:schemeClr val="bg1"/>
                  </a:solidFill>
                </a:rPr>
                <a:t>ジブンヲカンジョウニ入レズニ </a:t>
              </a:r>
              <a:br>
                <a:rPr lang="ja-JP" altLang="en-US" sz="2000" dirty="0">
                  <a:solidFill>
                    <a:schemeClr val="bg1"/>
                  </a:solidFill>
                </a:rPr>
              </a:br>
              <a:r>
                <a:rPr lang="ja-JP" altLang="en-US" sz="2000" dirty="0">
                  <a:solidFill>
                    <a:schemeClr val="bg1"/>
                  </a:solidFill>
                </a:rPr>
                <a:t>ヨクミキキシワカリ </a:t>
              </a:r>
              <a:br>
                <a:rPr lang="ja-JP" altLang="en-US" sz="2000" dirty="0">
                  <a:solidFill>
                    <a:schemeClr val="bg1"/>
                  </a:solidFill>
                </a:rPr>
              </a:br>
              <a:r>
                <a:rPr lang="ja-JP" altLang="en-US" sz="2000" dirty="0">
                  <a:solidFill>
                    <a:schemeClr val="bg1"/>
                  </a:solidFill>
                </a:rPr>
                <a:t>ソシテワスレズ </a:t>
              </a:r>
              <a:br>
                <a:rPr lang="ja-JP" altLang="en-US" sz="2000" dirty="0">
                  <a:solidFill>
                    <a:schemeClr val="bg1"/>
                  </a:solidFill>
                </a:rPr>
              </a:br>
              <a:r>
                <a:rPr lang="ja-JP" altLang="en-US" sz="2000" dirty="0">
                  <a:solidFill>
                    <a:schemeClr val="bg1"/>
                  </a:solidFill>
                </a:rPr>
                <a:t>野原ノ松ノ林ノ蔭ノ </a:t>
              </a:r>
              <a:br>
                <a:rPr lang="ja-JP" altLang="en-US" sz="2000" dirty="0">
                  <a:solidFill>
                    <a:schemeClr val="bg1"/>
                  </a:solidFill>
                </a:rPr>
              </a:br>
              <a:r>
                <a:rPr lang="ja-JP" altLang="en-US" sz="2000" dirty="0">
                  <a:solidFill>
                    <a:schemeClr val="bg1"/>
                  </a:solidFill>
                </a:rPr>
                <a:t>小サナ萱ブキノ小屋ニヰテ </a:t>
              </a:r>
            </a:p>
          </p:txBody>
        </p:sp>
        <p:sp>
          <p:nvSpPr>
            <p:cNvPr id="18437" name="Text Box 5"/>
            <p:cNvSpPr txBox="1">
              <a:spLocks noChangeArrowheads="1"/>
            </p:cNvSpPr>
            <p:nvPr/>
          </p:nvSpPr>
          <p:spPr bwMode="auto">
            <a:xfrm>
              <a:off x="4283968" y="1772815"/>
              <a:ext cx="378006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000" dirty="0">
                  <a:solidFill>
                    <a:schemeClr val="bg1"/>
                  </a:solidFill>
                </a:rPr>
                <a:t>東ニ病気ノ子供アレバ </a:t>
              </a:r>
              <a:br>
                <a:rPr lang="ja-JP" altLang="en-US" sz="2000" dirty="0">
                  <a:solidFill>
                    <a:schemeClr val="bg1"/>
                  </a:solidFill>
                </a:rPr>
              </a:br>
              <a:r>
                <a:rPr lang="ja-JP" altLang="en-US" sz="2000" dirty="0">
                  <a:solidFill>
                    <a:schemeClr val="bg1"/>
                  </a:solidFill>
                </a:rPr>
                <a:t>行</a:t>
              </a:r>
              <a:r>
                <a:rPr lang="ja-JP" altLang="en-US" sz="2000" dirty="0" err="1">
                  <a:solidFill>
                    <a:schemeClr val="bg1"/>
                  </a:solidFill>
                </a:rPr>
                <a:t>ッ</a:t>
              </a:r>
              <a:r>
                <a:rPr lang="ja-JP" altLang="en-US" sz="2000" dirty="0">
                  <a:solidFill>
                    <a:schemeClr val="bg1"/>
                  </a:solidFill>
                </a:rPr>
                <a:t>テ看病シテヤリ </a:t>
              </a:r>
              <a:br>
                <a:rPr lang="ja-JP" altLang="en-US" sz="2000" dirty="0">
                  <a:solidFill>
                    <a:schemeClr val="bg1"/>
                  </a:solidFill>
                </a:rPr>
              </a:br>
              <a:r>
                <a:rPr lang="ja-JP" altLang="en-US" sz="2000" dirty="0">
                  <a:solidFill>
                    <a:schemeClr val="bg1"/>
                  </a:solidFill>
                </a:rPr>
                <a:t>西ニ疲レタ母アレバ </a:t>
              </a:r>
              <a:br>
                <a:rPr lang="ja-JP" altLang="en-US" sz="2000" dirty="0">
                  <a:solidFill>
                    <a:schemeClr val="bg1"/>
                  </a:solidFill>
                </a:rPr>
              </a:br>
              <a:r>
                <a:rPr lang="ja-JP" altLang="en-US" sz="2000" dirty="0">
                  <a:solidFill>
                    <a:schemeClr val="bg1"/>
                  </a:solidFill>
                </a:rPr>
                <a:t>行ッテソノ稲ノ束ヲ負ヒ </a:t>
              </a:r>
              <a:br>
                <a:rPr lang="ja-JP" altLang="en-US" sz="2000" dirty="0">
                  <a:solidFill>
                    <a:schemeClr val="bg1"/>
                  </a:solidFill>
                </a:rPr>
              </a:br>
              <a:r>
                <a:rPr lang="ja-JP" altLang="en-US" sz="2000" dirty="0">
                  <a:solidFill>
                    <a:schemeClr val="bg1"/>
                  </a:solidFill>
                </a:rPr>
                <a:t>南ニ死ニサウナ人アレバ </a:t>
              </a:r>
              <a:br>
                <a:rPr lang="ja-JP" altLang="en-US" sz="2000" dirty="0">
                  <a:solidFill>
                    <a:schemeClr val="bg1"/>
                  </a:solidFill>
                </a:rPr>
              </a:br>
              <a:r>
                <a:rPr lang="ja-JP" altLang="en-US" sz="2000" dirty="0">
                  <a:solidFill>
                    <a:schemeClr val="bg1"/>
                  </a:solidFill>
                </a:rPr>
                <a:t>行ッテコハガラナクテモイイトイヒ </a:t>
              </a:r>
              <a:br>
                <a:rPr lang="ja-JP" altLang="en-US" sz="2000" dirty="0">
                  <a:solidFill>
                    <a:schemeClr val="bg1"/>
                  </a:solidFill>
                </a:rPr>
              </a:br>
              <a:r>
                <a:rPr lang="ja-JP" altLang="en-US" sz="2000" dirty="0">
                  <a:solidFill>
                    <a:schemeClr val="bg1"/>
                  </a:solidFill>
                </a:rPr>
                <a:t>北ニケンカヤソショウガアレバ </a:t>
              </a:r>
              <a:br>
                <a:rPr lang="ja-JP" altLang="en-US" sz="2000" dirty="0">
                  <a:solidFill>
                    <a:schemeClr val="bg1"/>
                  </a:solidFill>
                </a:rPr>
              </a:br>
              <a:r>
                <a:rPr lang="ja-JP" altLang="en-US" sz="2000" dirty="0">
                  <a:solidFill>
                    <a:schemeClr val="bg1"/>
                  </a:solidFill>
                </a:rPr>
                <a:t>ツマラナイカラヤメロトイヒ </a:t>
              </a:r>
              <a:br>
                <a:rPr lang="ja-JP" altLang="en-US" sz="2000" dirty="0">
                  <a:solidFill>
                    <a:schemeClr val="bg1"/>
                  </a:solidFill>
                </a:rPr>
              </a:br>
              <a:r>
                <a:rPr lang="ja-JP" altLang="en-US" sz="2000" dirty="0">
                  <a:solidFill>
                    <a:schemeClr val="bg1"/>
                  </a:solidFill>
                </a:rPr>
                <a:t>ヒデリノトキハナミダヲナガシ </a:t>
              </a:r>
              <a:br>
                <a:rPr lang="ja-JP" altLang="en-US" sz="2000" dirty="0">
                  <a:solidFill>
                    <a:schemeClr val="bg1"/>
                  </a:solidFill>
                </a:rPr>
              </a:br>
              <a:r>
                <a:rPr lang="ja-JP" altLang="en-US" sz="2000" dirty="0">
                  <a:solidFill>
                    <a:schemeClr val="bg1"/>
                  </a:solidFill>
                </a:rPr>
                <a:t>サムサノナツハオロオロアルキ </a:t>
              </a:r>
              <a:br>
                <a:rPr lang="ja-JP" altLang="en-US" sz="2000" dirty="0">
                  <a:solidFill>
                    <a:schemeClr val="bg1"/>
                  </a:solidFill>
                </a:rPr>
              </a:br>
              <a:r>
                <a:rPr lang="ja-JP" altLang="en-US" sz="2000" dirty="0">
                  <a:solidFill>
                    <a:schemeClr val="bg1"/>
                  </a:solidFill>
                </a:rPr>
                <a:t>ミンナニデクノボートヨバレ </a:t>
              </a:r>
              <a:br>
                <a:rPr lang="ja-JP" altLang="en-US" sz="2000" dirty="0">
                  <a:solidFill>
                    <a:schemeClr val="bg1"/>
                  </a:solidFill>
                </a:rPr>
              </a:br>
              <a:r>
                <a:rPr lang="ja-JP" altLang="en-US" sz="2000" dirty="0">
                  <a:solidFill>
                    <a:schemeClr val="bg1"/>
                  </a:solidFill>
                </a:rPr>
                <a:t>ホメラレモセズ </a:t>
              </a:r>
              <a:br>
                <a:rPr lang="ja-JP" altLang="en-US" sz="2000" dirty="0">
                  <a:solidFill>
                    <a:schemeClr val="bg1"/>
                  </a:solidFill>
                </a:rPr>
              </a:br>
              <a:r>
                <a:rPr lang="ja-JP" altLang="en-US" sz="2000" dirty="0">
                  <a:solidFill>
                    <a:schemeClr val="bg1"/>
                  </a:solidFill>
                </a:rPr>
                <a:t>クニモサレズ </a:t>
              </a:r>
              <a:br>
                <a:rPr lang="ja-JP" altLang="en-US" sz="2000" dirty="0">
                  <a:solidFill>
                    <a:schemeClr val="bg1"/>
                  </a:solidFill>
                </a:rPr>
              </a:br>
              <a:r>
                <a:rPr lang="ja-JP" altLang="en-US" sz="2000" dirty="0">
                  <a:solidFill>
                    <a:schemeClr val="bg1"/>
                  </a:solidFill>
                </a:rPr>
                <a:t>サウイフモノニ </a:t>
              </a:r>
              <a:br>
                <a:rPr lang="ja-JP" altLang="en-US" sz="2000" dirty="0">
                  <a:solidFill>
                    <a:schemeClr val="bg1"/>
                  </a:solidFill>
                </a:rPr>
              </a:br>
              <a:r>
                <a:rPr lang="ja-JP" altLang="en-US" sz="2000" dirty="0">
                  <a:solidFill>
                    <a:schemeClr val="bg1"/>
                  </a:solidFill>
                </a:rPr>
                <a:t>ワタシハナリタイ </a:t>
              </a:r>
            </a:p>
          </p:txBody>
        </p:sp>
      </p:grpSp>
      <p:sp>
        <p:nvSpPr>
          <p:cNvPr id="18440" name="Rectangle 8"/>
          <p:cNvSpPr>
            <a:spLocks noGrp="1" noChangeArrowheads="1"/>
          </p:cNvSpPr>
          <p:nvPr>
            <p:ph type="title"/>
          </p:nvPr>
        </p:nvSpPr>
        <p:spPr>
          <a:xfrm>
            <a:off x="179512" y="191146"/>
            <a:ext cx="8640960" cy="1725686"/>
          </a:xfrm>
        </p:spPr>
        <p:txBody>
          <a:bodyPr/>
          <a:lstStyle/>
          <a:p>
            <a:r>
              <a:rPr lang="ja-JP" altLang="en-US" sz="4000" dirty="0" smtClean="0"/>
              <a:t>教団経典</a:t>
            </a:r>
            <a:r>
              <a:rPr lang="en-US" sz="4000" dirty="0" smtClean="0"/>
              <a:t>30</a:t>
            </a:r>
            <a:r>
              <a:rPr lang="ja-JP" altLang="en-US" sz="4000" dirty="0" smtClean="0"/>
              <a:t>条セット：押売に屈しない！</a:t>
            </a:r>
            <a:r>
              <a:rPr lang="en-US" altLang="ja-JP" sz="4000" dirty="0" smtClean="0"/>
              <a:t/>
            </a:r>
            <a:br>
              <a:rPr lang="en-US" altLang="ja-JP" sz="4000" dirty="0" smtClean="0"/>
            </a:br>
            <a:r>
              <a:rPr lang="ja-JP" altLang="en-US" sz="3600" dirty="0" smtClean="0"/>
              <a:t>「今はそれは要りません」という</a:t>
            </a:r>
            <a:r>
              <a:rPr lang="ja-JP" altLang="en-US" sz="3600" dirty="0" smtClean="0">
                <a:solidFill>
                  <a:srgbClr val="FFFF00"/>
                </a:solidFill>
              </a:rPr>
              <a:t>勇気！</a:t>
            </a:r>
            <a:r>
              <a:rPr lang="en-US" altLang="ja-JP" sz="3600" dirty="0" smtClean="0">
                <a:solidFill>
                  <a:srgbClr val="FFFF00"/>
                </a:solidFill>
              </a:rPr>
              <a:t/>
            </a:r>
            <a:br>
              <a:rPr lang="en-US" altLang="ja-JP" sz="3600" dirty="0" smtClean="0">
                <a:solidFill>
                  <a:srgbClr val="FFFF00"/>
                </a:solidFill>
              </a:rPr>
            </a:br>
            <a:r>
              <a:rPr lang="ja-JP" altLang="en-US" sz="3600" dirty="0" smtClean="0"/>
              <a:t>「私は分割購入します」という</a:t>
            </a:r>
            <a:r>
              <a:rPr lang="ja-JP" altLang="en-US" sz="3600" dirty="0" smtClean="0">
                <a:solidFill>
                  <a:srgbClr val="FFFF00"/>
                </a:solidFill>
              </a:rPr>
              <a:t>勇気！</a:t>
            </a:r>
            <a:endParaRPr lang="ja-JP" altLang="en-US" sz="3600" dirty="0">
              <a:solidFill>
                <a:srgbClr val="FFFF00"/>
              </a:solidFill>
            </a:endParaRPr>
          </a:p>
        </p:txBody>
      </p:sp>
    </p:spTree>
    <p:extLst>
      <p:ext uri="{BB962C8B-B14F-4D97-AF65-F5344CB8AC3E}">
        <p14:creationId xmlns:p14="http://schemas.microsoft.com/office/powerpoint/2010/main" val="34017786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274638"/>
            <a:ext cx="8856984" cy="1426170"/>
          </a:xfrm>
        </p:spPr>
        <p:txBody>
          <a:bodyPr/>
          <a:lstStyle/>
          <a:p>
            <a:r>
              <a:rPr lang="ja-JP" altLang="en-US" dirty="0">
                <a:solidFill>
                  <a:srgbClr val="FFFF00"/>
                </a:solidFill>
              </a:rPr>
              <a:t>「</a:t>
            </a:r>
            <a:r>
              <a:rPr lang="ja-JP" altLang="en-US" dirty="0" smtClean="0">
                <a:solidFill>
                  <a:srgbClr val="FFFF00"/>
                </a:solidFill>
              </a:rPr>
              <a:t>努力</a:t>
            </a:r>
            <a:r>
              <a:rPr lang="ja-JP" altLang="en-US" dirty="0">
                <a:solidFill>
                  <a:srgbClr val="FFFF00"/>
                </a:solidFill>
              </a:rPr>
              <a:t>が</a:t>
            </a:r>
            <a:r>
              <a:rPr lang="ja-JP" altLang="en-US" dirty="0" smtClean="0">
                <a:solidFill>
                  <a:srgbClr val="FFFF00"/>
                </a:solidFill>
              </a:rPr>
              <a:t>足りない・もっと</a:t>
            </a:r>
            <a:r>
              <a:rPr lang="ja-JP" altLang="en-US" dirty="0">
                <a:solidFill>
                  <a:srgbClr val="FFFF00"/>
                </a:solidFill>
              </a:rPr>
              <a:t>精進</a:t>
            </a:r>
            <a:r>
              <a:rPr lang="ja-JP" altLang="en-US" dirty="0" smtClean="0">
                <a:solidFill>
                  <a:srgbClr val="FFFF00"/>
                </a:solidFill>
              </a:rPr>
              <a:t>せよ」</a:t>
            </a:r>
            <a:r>
              <a:rPr lang="en-US" altLang="ja-JP" sz="4000" dirty="0" smtClean="0"/>
              <a:t/>
            </a:r>
            <a:br>
              <a:rPr lang="en-US" altLang="ja-JP" sz="4000" dirty="0" smtClean="0"/>
            </a:br>
            <a:r>
              <a:rPr lang="ja-JP" altLang="en-US" sz="4000" dirty="0" err="1" smtClean="0"/>
              <a:t>ー</a:t>
            </a:r>
            <a:r>
              <a:rPr lang="ja-JP" altLang="en-US" sz="4000" dirty="0" smtClean="0">
                <a:solidFill>
                  <a:srgbClr val="FFFF00"/>
                </a:solidFill>
              </a:rPr>
              <a:t>人命軽視</a:t>
            </a:r>
            <a:r>
              <a:rPr lang="ja-JP" altLang="en-US" sz="4000" dirty="0" smtClean="0"/>
              <a:t>のスローガンー</a:t>
            </a:r>
            <a:endParaRPr lang="en-GB" sz="4000" dirty="0"/>
          </a:p>
        </p:txBody>
      </p:sp>
      <p:sp>
        <p:nvSpPr>
          <p:cNvPr id="5" name="サブタイトル 4"/>
          <p:cNvSpPr>
            <a:spLocks noGrp="1"/>
          </p:cNvSpPr>
          <p:nvPr>
            <p:ph idx="1"/>
          </p:nvPr>
        </p:nvSpPr>
        <p:spPr>
          <a:xfrm>
            <a:off x="457199" y="3212976"/>
            <a:ext cx="8229600" cy="3528392"/>
          </a:xfrm>
        </p:spPr>
        <p:txBody>
          <a:bodyPr/>
          <a:lstStyle/>
          <a:p>
            <a:r>
              <a:rPr lang="ja-JP" altLang="en-US" sz="3600" dirty="0" smtClean="0"/>
              <a:t>幼少期から醸成される</a:t>
            </a:r>
            <a:endParaRPr lang="en-US" altLang="ja-JP" sz="3600" dirty="0" smtClean="0"/>
          </a:p>
          <a:p>
            <a:r>
              <a:rPr lang="ja-JP" altLang="en-US" sz="3600" dirty="0" smtClean="0"/>
              <a:t>通常は大学受験でピーク</a:t>
            </a:r>
            <a:endParaRPr lang="en-US" altLang="ja-JP" sz="3600" dirty="0" smtClean="0"/>
          </a:p>
          <a:p>
            <a:r>
              <a:rPr lang="ja-JP" altLang="en-US" sz="3600" dirty="0" smtClean="0"/>
              <a:t>医学部生の場合には入学後も継続</a:t>
            </a:r>
            <a:endParaRPr lang="en-US" altLang="ja-JP" sz="3600" dirty="0" smtClean="0"/>
          </a:p>
          <a:p>
            <a:r>
              <a:rPr lang="ja-JP" altLang="en-US" sz="3600" dirty="0" smtClean="0"/>
              <a:t>卒後もキャリアパスの根底を形成</a:t>
            </a:r>
            <a:endParaRPr lang="en-US" altLang="ja-JP" sz="3600" dirty="0" smtClean="0"/>
          </a:p>
          <a:p>
            <a:r>
              <a:rPr lang="ja-JP" altLang="en-US" sz="3600" dirty="0" smtClean="0"/>
              <a:t>自己攻撃性に繋がる：</a:t>
            </a:r>
            <a:r>
              <a:rPr lang="ja-JP" altLang="en-US" sz="3600" dirty="0" smtClean="0">
                <a:solidFill>
                  <a:srgbClr val="FFFF00"/>
                </a:solidFill>
              </a:rPr>
              <a:t>抑鬱→過労死</a:t>
            </a:r>
            <a:endParaRPr lang="en-US" altLang="ja-JP" dirty="0" smtClean="0">
              <a:solidFill>
                <a:srgbClr val="FFFF00"/>
              </a:solidFill>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750273"/>
            <a:ext cx="1878335" cy="1462703"/>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904" y="1666528"/>
            <a:ext cx="1584176" cy="1584176"/>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232" y="1556792"/>
            <a:ext cx="1352550" cy="2667000"/>
          </a:xfrm>
          <a:prstGeom prst="rect">
            <a:avLst/>
          </a:prstGeom>
        </p:spPr>
      </p:pic>
      <p:grpSp>
        <p:nvGrpSpPr>
          <p:cNvPr id="14" name="グループ化 13"/>
          <p:cNvGrpSpPr/>
          <p:nvPr/>
        </p:nvGrpSpPr>
        <p:grpSpPr>
          <a:xfrm>
            <a:off x="6660232" y="1556792"/>
            <a:ext cx="1352550" cy="2667000"/>
            <a:chOff x="6660232" y="1556792"/>
            <a:chExt cx="1352550" cy="2667000"/>
          </a:xfrm>
        </p:grpSpPr>
        <p:cxnSp>
          <p:nvCxnSpPr>
            <p:cNvPr id="12" name="直線コネクタ 11"/>
            <p:cNvCxnSpPr/>
            <p:nvPr/>
          </p:nvCxnSpPr>
          <p:spPr>
            <a:xfrm>
              <a:off x="6660232" y="1556792"/>
              <a:ext cx="1352550" cy="26670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H="1">
              <a:off x="6660232" y="1556792"/>
              <a:ext cx="1352550" cy="26670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グループ化 14"/>
          <p:cNvGrpSpPr/>
          <p:nvPr/>
        </p:nvGrpSpPr>
        <p:grpSpPr>
          <a:xfrm>
            <a:off x="3823716" y="1666528"/>
            <a:ext cx="1396355" cy="1584176"/>
            <a:chOff x="6660232" y="1556792"/>
            <a:chExt cx="1352550" cy="2667000"/>
          </a:xfrm>
        </p:grpSpPr>
        <p:cxnSp>
          <p:nvCxnSpPr>
            <p:cNvPr id="16" name="直線コネクタ 15"/>
            <p:cNvCxnSpPr/>
            <p:nvPr/>
          </p:nvCxnSpPr>
          <p:spPr>
            <a:xfrm>
              <a:off x="6660232" y="1556792"/>
              <a:ext cx="1352550" cy="26670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6660232" y="1556792"/>
              <a:ext cx="1352550" cy="26670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 name="グループ化 17"/>
          <p:cNvGrpSpPr/>
          <p:nvPr/>
        </p:nvGrpSpPr>
        <p:grpSpPr>
          <a:xfrm>
            <a:off x="846203" y="1776264"/>
            <a:ext cx="1859716" cy="1474440"/>
            <a:chOff x="6660232" y="1556792"/>
            <a:chExt cx="1352550" cy="2667000"/>
          </a:xfrm>
        </p:grpSpPr>
        <p:cxnSp>
          <p:nvCxnSpPr>
            <p:cNvPr id="19" name="直線コネクタ 18"/>
            <p:cNvCxnSpPr/>
            <p:nvPr/>
          </p:nvCxnSpPr>
          <p:spPr>
            <a:xfrm>
              <a:off x="6660232" y="1556792"/>
              <a:ext cx="1352550" cy="26670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6660232" y="1556792"/>
              <a:ext cx="1352550" cy="26670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752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1" y="1412776"/>
            <a:ext cx="8856983" cy="4671374"/>
          </a:xfrm>
        </p:spPr>
        <p:txBody>
          <a:bodyPr/>
          <a:lstStyle/>
          <a:p>
            <a:r>
              <a:rPr lang="ja-JP" altLang="en-US" sz="4000" dirty="0" smtClean="0"/>
              <a:t>カムアウト：私の場合</a:t>
            </a:r>
            <a:endParaRPr lang="en-US" altLang="ja-JP" sz="4000" dirty="0" smtClean="0"/>
          </a:p>
          <a:p>
            <a:r>
              <a:rPr lang="ja-JP" altLang="en-US" sz="4000" dirty="0" smtClean="0"/>
              <a:t>あなたの命を左右する「エンドポイント」</a:t>
            </a:r>
            <a:endParaRPr lang="en-US" altLang="ja-JP" sz="4000" dirty="0" smtClean="0"/>
          </a:p>
          <a:p>
            <a:r>
              <a:rPr lang="ja-JP" altLang="en-US" sz="4000" dirty="0" smtClean="0"/>
              <a:t>「やりがい」は何処へ行った？</a:t>
            </a:r>
            <a:endParaRPr lang="en-US" altLang="ja-JP" sz="4000" dirty="0" smtClean="0"/>
          </a:p>
          <a:p>
            <a:r>
              <a:rPr lang="ja-JP" altLang="en-US" sz="4000" dirty="0" smtClean="0"/>
              <a:t>名医原理主義が生む自己攻撃性</a:t>
            </a:r>
            <a:endParaRPr lang="en-US" altLang="ja-JP" sz="4000" dirty="0" smtClean="0"/>
          </a:p>
          <a:p>
            <a:r>
              <a:rPr lang="ja-JP" altLang="en-US" sz="4000" dirty="0">
                <a:solidFill>
                  <a:srgbClr val="FFFF00"/>
                </a:solidFill>
              </a:rPr>
              <a:t>患者</a:t>
            </a:r>
            <a:r>
              <a:rPr lang="ja-JP" altLang="en-US" sz="4000" dirty="0" smtClean="0">
                <a:solidFill>
                  <a:srgbClr val="FFFF00"/>
                </a:solidFill>
              </a:rPr>
              <a:t>からも攻撃される</a:t>
            </a:r>
            <a:endParaRPr lang="en-US" altLang="ja-JP" sz="4000" dirty="0" smtClean="0">
              <a:solidFill>
                <a:srgbClr val="FFFF00"/>
              </a:solidFill>
            </a:endParaRPr>
          </a:p>
          <a:p>
            <a:r>
              <a:rPr lang="ja-JP" altLang="en-US" sz="4000" dirty="0"/>
              <a:t>結局は</a:t>
            </a:r>
            <a:r>
              <a:rPr lang="ja-JP" altLang="en-US" sz="4000" dirty="0" smtClean="0"/>
              <a:t>みんな錯覚だった</a:t>
            </a:r>
            <a:endParaRPr lang="en-US" altLang="ja-JP" sz="4000" dirty="0"/>
          </a:p>
        </p:txBody>
      </p:sp>
      <p:sp>
        <p:nvSpPr>
          <p:cNvPr id="6" name="タイトル 1"/>
          <p:cNvSpPr>
            <a:spLocks noGrp="1"/>
          </p:cNvSpPr>
          <p:nvPr>
            <p:ph type="title"/>
          </p:nvPr>
        </p:nvSpPr>
        <p:spPr>
          <a:xfrm>
            <a:off x="495767" y="188640"/>
            <a:ext cx="8229600" cy="1143000"/>
          </a:xfrm>
        </p:spPr>
        <p:txBody>
          <a:bodyPr/>
          <a:lstStyle/>
          <a:p>
            <a:r>
              <a:rPr kumimoji="1" lang="ja-JP" altLang="en-US" sz="4800" dirty="0" smtClean="0"/>
              <a:t>キャリアパス幻想とその崩壊</a:t>
            </a:r>
            <a:endParaRPr kumimoji="1" lang="ja-JP" altLang="en-US" sz="4800" dirty="0"/>
          </a:p>
        </p:txBody>
      </p:sp>
      <p:sp>
        <p:nvSpPr>
          <p:cNvPr id="2" name="テキスト ボックス 1"/>
          <p:cNvSpPr txBox="1"/>
          <p:nvPr/>
        </p:nvSpPr>
        <p:spPr>
          <a:xfrm>
            <a:off x="356711" y="6165286"/>
            <a:ext cx="8502584" cy="523220"/>
          </a:xfrm>
          <a:prstGeom prst="rect">
            <a:avLst/>
          </a:prstGeom>
          <a:noFill/>
        </p:spPr>
        <p:txBody>
          <a:bodyPr wrap="none" rtlCol="0">
            <a:spAutoFit/>
          </a:bodyPr>
          <a:lstStyle/>
          <a:p>
            <a:r>
              <a:rPr lang="ja-JP" altLang="en-US" sz="2800" dirty="0" smtClean="0">
                <a:solidFill>
                  <a:schemeClr val="bg1"/>
                </a:solidFill>
              </a:rPr>
              <a:t>戴いたメールは必ず読みます：</a:t>
            </a:r>
            <a:r>
              <a:rPr lang="en-US" altLang="ja-JP" sz="2800" dirty="0" smtClean="0">
                <a:solidFill>
                  <a:schemeClr val="bg1"/>
                </a:solidFill>
              </a:rPr>
              <a:t>massie.ikeda@gmail.com</a:t>
            </a:r>
            <a:endParaRPr lang="en-GB" sz="2800" dirty="0">
              <a:solidFill>
                <a:schemeClr val="bg1"/>
              </a:solidFill>
            </a:endParaRPr>
          </a:p>
        </p:txBody>
      </p:sp>
    </p:spTree>
    <p:extLst>
      <p:ext uri="{BB962C8B-B14F-4D97-AF65-F5344CB8AC3E}">
        <p14:creationId xmlns:p14="http://schemas.microsoft.com/office/powerpoint/2010/main" val="7596352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1520" y="404813"/>
            <a:ext cx="8784976" cy="1368003"/>
          </a:xfrm>
        </p:spPr>
        <p:txBody>
          <a:bodyPr rtlCol="0">
            <a:normAutofit/>
          </a:bodyPr>
          <a:lstStyle/>
          <a:p>
            <a:pPr eaLnBrk="1" fontAlgn="auto" hangingPunct="1">
              <a:spcAft>
                <a:spcPts val="0"/>
              </a:spcAft>
              <a:defRPr/>
            </a:pPr>
            <a:r>
              <a:rPr lang="ja-JP" altLang="en-US" sz="4800" dirty="0" smtClean="0">
                <a:solidFill>
                  <a:srgbClr val="FFFF00"/>
                </a:solidFill>
              </a:rPr>
              <a:t>先生</a:t>
            </a:r>
            <a:r>
              <a:rPr lang="ja-JP" altLang="en-US" sz="4800" dirty="0">
                <a:solidFill>
                  <a:srgbClr val="FFFF00"/>
                </a:solidFill>
              </a:rPr>
              <a:t>はいいですね，若くて健康</a:t>
            </a:r>
            <a:r>
              <a:rPr lang="ja-JP" altLang="en-US" sz="4800" dirty="0" smtClean="0">
                <a:solidFill>
                  <a:srgbClr val="FFFF00"/>
                </a:solidFill>
              </a:rPr>
              <a:t>で</a:t>
            </a:r>
          </a:p>
        </p:txBody>
      </p:sp>
      <p:sp>
        <p:nvSpPr>
          <p:cNvPr id="4" name="Rectangle 3"/>
          <p:cNvSpPr txBox="1">
            <a:spLocks noChangeArrowheads="1"/>
          </p:cNvSpPr>
          <p:nvPr/>
        </p:nvSpPr>
        <p:spPr bwMode="auto">
          <a:xfrm>
            <a:off x="457200" y="4941888"/>
            <a:ext cx="79914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eaLnBrk="1" hangingPunct="1">
              <a:buFont typeface="Arial" panose="020B0604020202020204" pitchFamily="34" charset="0"/>
              <a:buNone/>
            </a:pPr>
            <a:endParaRPr lang="ja-JP" altLang="en-US" sz="3600"/>
          </a:p>
        </p:txBody>
      </p:sp>
      <p:sp>
        <p:nvSpPr>
          <p:cNvPr id="5" name="Rectangle 3"/>
          <p:cNvSpPr txBox="1">
            <a:spLocks noChangeArrowheads="1"/>
          </p:cNvSpPr>
          <p:nvPr/>
        </p:nvSpPr>
        <p:spPr bwMode="auto">
          <a:xfrm>
            <a:off x="539750" y="3641649"/>
            <a:ext cx="79914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eaLnBrk="1" hangingPunct="1">
              <a:buFont typeface="Arial" panose="020B0604020202020204" pitchFamily="34" charset="0"/>
              <a:buNone/>
            </a:pPr>
            <a:r>
              <a:rPr lang="ja-JP" altLang="en-US" sz="3600" dirty="0"/>
              <a:t>同情：ああはなりたくない</a:t>
            </a:r>
            <a:endParaRPr lang="en-US" altLang="ja-JP" sz="3600" dirty="0"/>
          </a:p>
          <a:p>
            <a:pPr algn="ctr" eaLnBrk="1" hangingPunct="1">
              <a:buFont typeface="Arial" panose="020B0604020202020204" pitchFamily="34" charset="0"/>
              <a:buNone/>
            </a:pPr>
            <a:r>
              <a:rPr lang="ja-JP" altLang="en-US" sz="3600" dirty="0"/>
              <a:t>共感：自分だったらどうするか？</a:t>
            </a:r>
          </a:p>
        </p:txBody>
      </p:sp>
      <p:sp>
        <p:nvSpPr>
          <p:cNvPr id="6" name="テキスト ボックス 5"/>
          <p:cNvSpPr txBox="1">
            <a:spLocks noChangeArrowheads="1"/>
          </p:cNvSpPr>
          <p:nvPr/>
        </p:nvSpPr>
        <p:spPr bwMode="auto">
          <a:xfrm>
            <a:off x="323019" y="5118024"/>
            <a:ext cx="842493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4400" dirty="0" smtClean="0"/>
              <a:t>41</a:t>
            </a:r>
            <a:r>
              <a:rPr lang="ja-JP" altLang="en-US" sz="4400" dirty="0" smtClean="0"/>
              <a:t>年間耐えてきた私</a:t>
            </a:r>
            <a:endParaRPr lang="en-US" altLang="ja-JP" sz="4400" dirty="0" smtClean="0"/>
          </a:p>
          <a:p>
            <a:pPr algn="ctr" eaLnBrk="1" hangingPunct="1">
              <a:spcBef>
                <a:spcPct val="0"/>
              </a:spcBef>
              <a:buFontTx/>
              <a:buNone/>
            </a:pPr>
            <a:r>
              <a:rPr lang="ja-JP" altLang="en-US" sz="4400" dirty="0" smtClean="0"/>
              <a:t>同じ「視線」があなたを待っている</a:t>
            </a:r>
            <a:endParaRPr lang="en-US" altLang="ja-JP" sz="4400" dirty="0" smtClean="0"/>
          </a:p>
        </p:txBody>
      </p:sp>
      <p:sp>
        <p:nvSpPr>
          <p:cNvPr id="2" name="テキスト ボックス 1"/>
          <p:cNvSpPr txBox="1"/>
          <p:nvPr/>
        </p:nvSpPr>
        <p:spPr>
          <a:xfrm>
            <a:off x="724940" y="2132856"/>
            <a:ext cx="7621091" cy="1323439"/>
          </a:xfrm>
          <a:prstGeom prst="rect">
            <a:avLst/>
          </a:prstGeom>
          <a:noFill/>
        </p:spPr>
        <p:txBody>
          <a:bodyPr wrap="square" rtlCol="0">
            <a:spAutoFit/>
          </a:bodyPr>
          <a:lstStyle/>
          <a:p>
            <a:pPr algn="ctr" eaLnBrk="1" hangingPunct="1"/>
            <a:r>
              <a:rPr lang="ja-JP" altLang="en-US" sz="4000" dirty="0">
                <a:solidFill>
                  <a:schemeClr val="bg1"/>
                </a:solidFill>
              </a:rPr>
              <a:t>（あなたは私に同情するばかりで、共感することができない）</a:t>
            </a:r>
            <a:endParaRPr lang="en-US" altLang="ja-JP" sz="4000" dirty="0">
              <a:solidFill>
                <a:schemeClr val="bg1"/>
              </a:solidFill>
            </a:endParaRPr>
          </a:p>
        </p:txBody>
      </p:sp>
    </p:spTree>
    <p:extLst>
      <p:ext uri="{BB962C8B-B14F-4D97-AF65-F5344CB8AC3E}">
        <p14:creationId xmlns:p14="http://schemas.microsoft.com/office/powerpoint/2010/main" val="29853324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90538" y="260350"/>
            <a:ext cx="8229600" cy="1570038"/>
          </a:xfrm>
        </p:spPr>
        <p:txBody>
          <a:bodyPr/>
          <a:lstStyle/>
          <a:p>
            <a:pPr eaLnBrk="1" hangingPunct="1"/>
            <a:r>
              <a:rPr lang="ja-JP" altLang="en-US" dirty="0" smtClean="0"/>
              <a:t>患者から医者への攻撃</a:t>
            </a:r>
            <a:r>
              <a:rPr lang="en-US" altLang="ja-JP" dirty="0" smtClean="0"/>
              <a:t/>
            </a:r>
            <a:br>
              <a:rPr lang="en-US" altLang="ja-JP" dirty="0" smtClean="0"/>
            </a:br>
            <a:r>
              <a:rPr lang="ja-JP" altLang="en-US" sz="3600" dirty="0" err="1" smtClean="0"/>
              <a:t>ー</a:t>
            </a:r>
            <a:r>
              <a:rPr lang="ja-JP" altLang="en-US" sz="3600" dirty="0" smtClean="0"/>
              <a:t>不可視・非言語</a:t>
            </a:r>
            <a:r>
              <a:rPr lang="ja-JP" altLang="en-US" sz="3600" dirty="0" err="1" smtClean="0"/>
              <a:t>ー</a:t>
            </a:r>
            <a:endParaRPr lang="ja-JP" altLang="en-US" sz="3600" dirty="0" smtClean="0"/>
          </a:p>
        </p:txBody>
      </p:sp>
      <p:sp>
        <p:nvSpPr>
          <p:cNvPr id="15363" name="Rectangle 3"/>
          <p:cNvSpPr>
            <a:spLocks noGrp="1" noChangeArrowheads="1"/>
          </p:cNvSpPr>
          <p:nvPr>
            <p:ph type="body" idx="1"/>
          </p:nvPr>
        </p:nvSpPr>
        <p:spPr>
          <a:xfrm>
            <a:off x="490538" y="1773238"/>
            <a:ext cx="8229600" cy="4132262"/>
          </a:xfrm>
        </p:spPr>
        <p:txBody>
          <a:bodyPr/>
          <a:lstStyle/>
          <a:p>
            <a:pPr eaLnBrk="1" hangingPunct="1"/>
            <a:r>
              <a:rPr lang="ja-JP" altLang="en-US" sz="3600" dirty="0" smtClean="0"/>
              <a:t>あなたは若くて健康でいいですね</a:t>
            </a:r>
          </a:p>
          <a:p>
            <a:pPr eaLnBrk="1" hangingPunct="1"/>
            <a:r>
              <a:rPr lang="ja-JP" altLang="en-US" sz="3600" dirty="0" smtClean="0"/>
              <a:t>病気になった人間は駄目なのですか？</a:t>
            </a:r>
          </a:p>
          <a:p>
            <a:pPr eaLnBrk="1" hangingPunct="1"/>
            <a:r>
              <a:rPr lang="ja-JP" altLang="en-US" sz="3600" dirty="0" smtClean="0"/>
              <a:t>私を元の体に戻して下さい</a:t>
            </a:r>
          </a:p>
          <a:p>
            <a:pPr eaLnBrk="1" hangingPunct="1"/>
            <a:r>
              <a:rPr lang="ja-JP" altLang="en-US" sz="3600" dirty="0" smtClean="0"/>
              <a:t>それがあなたの仕事でしょう</a:t>
            </a:r>
          </a:p>
          <a:p>
            <a:pPr eaLnBrk="1" hangingPunct="1"/>
            <a:r>
              <a:rPr lang="ja-JP" altLang="en-US" sz="3600" dirty="0" smtClean="0"/>
              <a:t>その約束が果たせなければ</a:t>
            </a:r>
          </a:p>
          <a:p>
            <a:pPr eaLnBrk="1" hangingPunct="1"/>
            <a:r>
              <a:rPr lang="ja-JP" altLang="en-US" sz="3600" dirty="0" smtClean="0"/>
              <a:t>私はあなたを認めません</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4365104"/>
            <a:ext cx="2360855" cy="2232248"/>
          </a:xfrm>
          <a:prstGeom prst="rect">
            <a:avLst/>
          </a:prstGeom>
        </p:spPr>
      </p:pic>
      <p:sp>
        <p:nvSpPr>
          <p:cNvPr id="3" name="テキスト ボックス 2"/>
          <p:cNvSpPr txBox="1"/>
          <p:nvPr/>
        </p:nvSpPr>
        <p:spPr>
          <a:xfrm>
            <a:off x="467544" y="5949280"/>
            <a:ext cx="6877204" cy="523220"/>
          </a:xfrm>
          <a:prstGeom prst="rect">
            <a:avLst/>
          </a:prstGeom>
          <a:noFill/>
        </p:spPr>
        <p:txBody>
          <a:bodyPr wrap="none" rtlCol="0">
            <a:spAutoFit/>
          </a:bodyPr>
          <a:lstStyle/>
          <a:p>
            <a:r>
              <a:rPr lang="ja-JP" altLang="en-US" sz="2800" dirty="0" smtClean="0">
                <a:solidFill>
                  <a:srgbClr val="FFFF00"/>
                </a:solidFill>
              </a:rPr>
              <a:t>「病気を治す」というメッセージがブーメランに</a:t>
            </a:r>
            <a:endParaRPr lang="en-GB" sz="2800" dirty="0">
              <a:solidFill>
                <a:srgbClr val="FFFF00"/>
              </a:solidFill>
            </a:endParaRPr>
          </a:p>
        </p:txBody>
      </p:sp>
    </p:spTree>
    <p:extLst>
      <p:ext uri="{BB962C8B-B14F-4D97-AF65-F5344CB8AC3E}">
        <p14:creationId xmlns:p14="http://schemas.microsoft.com/office/powerpoint/2010/main" val="20701509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45691" y="188640"/>
            <a:ext cx="8367712" cy="990600"/>
          </a:xfrm>
        </p:spPr>
        <p:txBody>
          <a:bodyPr/>
          <a:lstStyle/>
          <a:p>
            <a:pPr eaLnBrk="1" hangingPunct="1"/>
            <a:r>
              <a:rPr kumimoji="0" lang="ja-JP" altLang="en-US" dirty="0" smtClean="0"/>
              <a:t>同じ所に立っているのに</a:t>
            </a:r>
            <a:r>
              <a:rPr kumimoji="0" lang="ja-JP" altLang="en-US" dirty="0" smtClean="0">
                <a:solidFill>
                  <a:srgbClr val="FFFF00"/>
                </a:solidFill>
              </a:rPr>
              <a:t>共感欠如</a:t>
            </a:r>
          </a:p>
        </p:txBody>
      </p:sp>
      <p:sp>
        <p:nvSpPr>
          <p:cNvPr id="19459" name="Rectangle 3"/>
          <p:cNvSpPr>
            <a:spLocks noGrp="1" noChangeArrowheads="1"/>
          </p:cNvSpPr>
          <p:nvPr>
            <p:ph type="body" sz="half" idx="1"/>
          </p:nvPr>
        </p:nvSpPr>
        <p:spPr>
          <a:xfrm>
            <a:off x="107504" y="1268760"/>
            <a:ext cx="3801616" cy="2362200"/>
          </a:xfrm>
        </p:spPr>
        <p:txBody>
          <a:bodyPr/>
          <a:lstStyle/>
          <a:p>
            <a:pPr eaLnBrk="1" hangingPunct="1"/>
            <a:r>
              <a:rPr lang="ja-JP" altLang="en-US" sz="3200" dirty="0" smtClean="0"/>
              <a:t>医療者側から</a:t>
            </a:r>
          </a:p>
          <a:p>
            <a:pPr lvl="1" eaLnBrk="1" hangingPunct="1"/>
            <a:r>
              <a:rPr lang="en-US" altLang="ja-JP" sz="3200" dirty="0" smtClean="0"/>
              <a:t>Monster Patient</a:t>
            </a:r>
          </a:p>
          <a:p>
            <a:pPr lvl="1" eaLnBrk="1" hangingPunct="1"/>
            <a:r>
              <a:rPr lang="ja-JP" altLang="en-US" sz="3200" dirty="0" smtClean="0"/>
              <a:t>刑事裁判</a:t>
            </a:r>
          </a:p>
          <a:p>
            <a:pPr lvl="1" eaLnBrk="1" hangingPunct="1"/>
            <a:r>
              <a:rPr lang="ja-JP" altLang="en-US" sz="3200" dirty="0" smtClean="0"/>
              <a:t>コンビニ受診</a:t>
            </a:r>
          </a:p>
          <a:p>
            <a:pPr eaLnBrk="1" hangingPunct="1"/>
            <a:endParaRPr lang="en-US" altLang="ja-JP" sz="3200" dirty="0" smtClean="0"/>
          </a:p>
        </p:txBody>
      </p:sp>
      <p:sp>
        <p:nvSpPr>
          <p:cNvPr id="19460" name="Rectangle 4"/>
          <p:cNvSpPr>
            <a:spLocks noGrp="1" noChangeArrowheads="1"/>
          </p:cNvSpPr>
          <p:nvPr>
            <p:ph type="body" sz="half" idx="2"/>
          </p:nvPr>
        </p:nvSpPr>
        <p:spPr>
          <a:xfrm>
            <a:off x="6156176" y="1340768"/>
            <a:ext cx="2808312" cy="2514600"/>
          </a:xfrm>
        </p:spPr>
        <p:txBody>
          <a:bodyPr/>
          <a:lstStyle/>
          <a:p>
            <a:pPr eaLnBrk="1" hangingPunct="1"/>
            <a:r>
              <a:rPr lang="ja-JP" altLang="en-US" sz="3200" dirty="0" smtClean="0"/>
              <a:t>患者側から</a:t>
            </a:r>
          </a:p>
          <a:p>
            <a:pPr lvl="1" eaLnBrk="1" hangingPunct="1"/>
            <a:r>
              <a:rPr lang="ja-JP" altLang="en-US" sz="3200" dirty="0" smtClean="0"/>
              <a:t>ドクハラ</a:t>
            </a:r>
          </a:p>
          <a:p>
            <a:pPr lvl="1" eaLnBrk="1" hangingPunct="1"/>
            <a:r>
              <a:rPr lang="ja-JP" altLang="en-US" sz="3200" dirty="0" smtClean="0"/>
              <a:t>医療過誤</a:t>
            </a:r>
          </a:p>
          <a:p>
            <a:pPr lvl="1" eaLnBrk="1" hangingPunct="1"/>
            <a:r>
              <a:rPr lang="ja-JP" altLang="en-US" sz="3200" dirty="0" smtClean="0"/>
              <a:t>たらい回し</a:t>
            </a:r>
          </a:p>
          <a:p>
            <a:pPr eaLnBrk="1" hangingPunct="1"/>
            <a:endParaRPr lang="en-US" altLang="ja-JP" sz="3200" dirty="0" smtClean="0"/>
          </a:p>
        </p:txBody>
      </p:sp>
      <p:pic>
        <p:nvPicPr>
          <p:cNvPr id="19461" name="Picture 5" descr="C:\Documents and Settings\Administrator\デスクトップ\ladies.j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6542" y="2852936"/>
            <a:ext cx="3124936"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1151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293688" y="116632"/>
            <a:ext cx="8496300" cy="1371600"/>
          </a:xfrm>
        </p:spPr>
        <p:txBody>
          <a:bodyPr/>
          <a:lstStyle/>
          <a:p>
            <a:pPr eaLnBrk="1" hangingPunct="1"/>
            <a:r>
              <a:rPr lang="ja-JP" altLang="en-US" dirty="0" smtClean="0"/>
              <a:t>実は同じ絵を見ていることを認める</a:t>
            </a:r>
          </a:p>
        </p:txBody>
      </p:sp>
      <p:pic>
        <p:nvPicPr>
          <p:cNvPr id="17411" name="Picture 4" descr="C:\Documents and Settings\Administrator\デスクトップ\ladies.j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1340767"/>
            <a:ext cx="4392488" cy="526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線矢印コネクタ 2"/>
          <p:cNvCxnSpPr/>
          <p:nvPr/>
        </p:nvCxnSpPr>
        <p:spPr>
          <a:xfrm rot="10800000">
            <a:off x="5652120" y="3717032"/>
            <a:ext cx="432048" cy="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rot="10800000">
            <a:off x="5461627" y="4293096"/>
            <a:ext cx="432048" cy="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rot="10800000">
            <a:off x="4932040" y="4653136"/>
            <a:ext cx="432048" cy="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rot="16200000">
            <a:off x="4904323" y="3973163"/>
            <a:ext cx="432048"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rot="10800000">
            <a:off x="5043230" y="1844824"/>
            <a:ext cx="432048" cy="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02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1304" y="188640"/>
            <a:ext cx="8153400" cy="2290762"/>
          </a:xfrm>
        </p:spPr>
        <p:txBody>
          <a:bodyPr/>
          <a:lstStyle/>
          <a:p>
            <a:pPr eaLnBrk="1" hangingPunct="1"/>
            <a:r>
              <a:rPr lang="ja-JP" altLang="en-US" dirty="0"/>
              <a:t>攻撃</a:t>
            </a:r>
            <a:r>
              <a:rPr lang="ja-JP" altLang="en-US" dirty="0" smtClean="0"/>
              <a:t>を生じさせない</a:t>
            </a:r>
            <a:br>
              <a:rPr lang="ja-JP" altLang="en-US" dirty="0" smtClean="0"/>
            </a:br>
            <a:r>
              <a:rPr lang="ja-JP" altLang="en-US" dirty="0" smtClean="0"/>
              <a:t>共感による「</a:t>
            </a:r>
            <a:r>
              <a:rPr lang="ja-JP" altLang="en-US" dirty="0" smtClean="0">
                <a:solidFill>
                  <a:srgbClr val="FFFF00"/>
                </a:solidFill>
              </a:rPr>
              <a:t>武装解除</a:t>
            </a:r>
            <a:r>
              <a:rPr lang="ja-JP" altLang="en-US" dirty="0" smtClean="0"/>
              <a:t>」</a:t>
            </a:r>
            <a:r>
              <a:rPr lang="en-US" altLang="ja-JP" dirty="0" smtClean="0"/>
              <a:t/>
            </a:r>
            <a:br>
              <a:rPr lang="en-US" altLang="ja-JP" dirty="0" smtClean="0"/>
            </a:br>
            <a:r>
              <a:rPr lang="ja-JP" altLang="en-US" sz="4000" dirty="0" smtClean="0"/>
              <a:t>生老病死：誰にでもある基礎控除</a:t>
            </a:r>
          </a:p>
        </p:txBody>
      </p:sp>
      <p:sp>
        <p:nvSpPr>
          <p:cNvPr id="14339" name="Rectangle 3"/>
          <p:cNvSpPr>
            <a:spLocks noGrp="1" noChangeArrowheads="1"/>
          </p:cNvSpPr>
          <p:nvPr>
            <p:ph type="body" idx="1"/>
          </p:nvPr>
        </p:nvSpPr>
        <p:spPr>
          <a:xfrm>
            <a:off x="323528" y="2479402"/>
            <a:ext cx="8568952" cy="3455988"/>
          </a:xfrm>
        </p:spPr>
        <p:txBody>
          <a:bodyPr/>
          <a:lstStyle/>
          <a:p>
            <a:pPr eaLnBrk="1" hangingPunct="1"/>
            <a:r>
              <a:rPr lang="ja-JP" altLang="en-US" dirty="0" smtClean="0"/>
              <a:t>自分は悩める医療者。神でも魔法使いでもない</a:t>
            </a:r>
          </a:p>
          <a:p>
            <a:pPr eaLnBrk="1" hangingPunct="1"/>
            <a:r>
              <a:rPr lang="ja-JP" altLang="en-US" dirty="0" smtClean="0"/>
              <a:t>自分も病者と共通点がある</a:t>
            </a:r>
          </a:p>
          <a:p>
            <a:pPr lvl="1" eaLnBrk="1" hangingPunct="1"/>
            <a:r>
              <a:rPr lang="ja-JP" altLang="en-US" dirty="0" smtClean="0"/>
              <a:t>自分も病んでいる：心・体</a:t>
            </a:r>
          </a:p>
          <a:p>
            <a:pPr lvl="1" eaLnBrk="1" hangingPunct="1"/>
            <a:r>
              <a:rPr lang="ja-JP" altLang="en-US" dirty="0" smtClean="0"/>
              <a:t>自分も年を</a:t>
            </a:r>
            <a:r>
              <a:rPr lang="ja-JP" altLang="en-US" dirty="0"/>
              <a:t>取る</a:t>
            </a:r>
            <a:endParaRPr lang="ja-JP" altLang="en-US" dirty="0" smtClean="0"/>
          </a:p>
          <a:p>
            <a:pPr lvl="1" eaLnBrk="1" hangingPunct="1"/>
            <a:r>
              <a:rPr lang="ja-JP" altLang="en-US" dirty="0" smtClean="0"/>
              <a:t>自分も死に行く者である</a:t>
            </a:r>
            <a:r>
              <a:rPr lang="ja-JP" altLang="en-US" sz="3200" dirty="0" smtClean="0"/>
              <a:t>．</a:t>
            </a:r>
          </a:p>
          <a:p>
            <a:pPr eaLnBrk="1" hangingPunct="1"/>
            <a:r>
              <a:rPr lang="ja-JP" altLang="en-US" dirty="0" smtClean="0"/>
              <a:t>差別と対立構造を解消し，共感を生み出す</a:t>
            </a:r>
          </a:p>
          <a:p>
            <a:pPr lvl="1" eaLnBrk="1" hangingPunct="1"/>
            <a:endParaRPr lang="en-US" altLang="ja-JP" sz="3200" dirty="0" smtClean="0"/>
          </a:p>
        </p:txBody>
      </p:sp>
      <p:sp>
        <p:nvSpPr>
          <p:cNvPr id="2" name="テキスト ボックス 1"/>
          <p:cNvSpPr txBox="1"/>
          <p:nvPr/>
        </p:nvSpPr>
        <p:spPr>
          <a:xfrm>
            <a:off x="7956" y="6021288"/>
            <a:ext cx="9217588" cy="646331"/>
          </a:xfrm>
          <a:prstGeom prst="rect">
            <a:avLst/>
          </a:prstGeom>
          <a:noFill/>
        </p:spPr>
        <p:txBody>
          <a:bodyPr wrap="none" rtlCol="0">
            <a:spAutoFit/>
          </a:bodyPr>
          <a:lstStyle/>
          <a:p>
            <a:r>
              <a:rPr lang="ja-JP" altLang="en-US" sz="3600" dirty="0" smtClean="0">
                <a:solidFill>
                  <a:srgbClr val="FFFF00"/>
                </a:solidFill>
              </a:rPr>
              <a:t>医療者と患者の間で病だけでなく死も共有する</a:t>
            </a:r>
            <a:endParaRPr lang="en-GB" sz="3600" dirty="0">
              <a:solidFill>
                <a:srgbClr val="FFFF00"/>
              </a:solidFill>
            </a:endParaRPr>
          </a:p>
        </p:txBody>
      </p:sp>
    </p:spTree>
    <p:extLst>
      <p:ext uri="{BB962C8B-B14F-4D97-AF65-F5344CB8AC3E}">
        <p14:creationId xmlns:p14="http://schemas.microsoft.com/office/powerpoint/2010/main" val="408835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 calcmode="lin" valueType="num">
                                      <p:cBhvr additive="base">
                                        <p:cTn id="17"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33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339">
                                            <p:txEl>
                                              <p:pRg st="3" end="3"/>
                                            </p:txEl>
                                          </p:spTgt>
                                        </p:tgtEl>
                                        <p:attrNameLst>
                                          <p:attrName>style.visibility</p:attrName>
                                        </p:attrNameLst>
                                      </p:cBhvr>
                                      <p:to>
                                        <p:strVal val="visible"/>
                                      </p:to>
                                    </p:set>
                                    <p:anim calcmode="lin" valueType="num">
                                      <p:cBhvr additive="base">
                                        <p:cTn id="21"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33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339">
                                            <p:txEl>
                                              <p:pRg st="4" end="4"/>
                                            </p:txEl>
                                          </p:spTgt>
                                        </p:tgtEl>
                                        <p:attrNameLst>
                                          <p:attrName>style.visibility</p:attrName>
                                        </p:attrNameLst>
                                      </p:cBhvr>
                                      <p:to>
                                        <p:strVal val="visible"/>
                                      </p:to>
                                    </p:set>
                                    <p:anim calcmode="lin" valueType="num">
                                      <p:cBhvr additive="base">
                                        <p:cTn id="25"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5" end="5"/>
                                            </p:txEl>
                                          </p:spTgt>
                                        </p:tgtEl>
                                        <p:attrNameLst>
                                          <p:attrName>style.visibility</p:attrName>
                                        </p:attrNameLst>
                                      </p:cBhvr>
                                      <p:to>
                                        <p:strVal val="visible"/>
                                      </p:to>
                                    </p:set>
                                    <p:anim calcmode="lin" valueType="num">
                                      <p:cBhvr additive="base">
                                        <p:cTn id="31"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1403350" y="2736850"/>
            <a:ext cx="2166938" cy="3200400"/>
            <a:chOff x="1152" y="1536"/>
            <a:chExt cx="1365" cy="2016"/>
          </a:xfrm>
        </p:grpSpPr>
        <p:sp>
          <p:nvSpPr>
            <p:cNvPr id="22541" name="Rectangle 3"/>
            <p:cNvSpPr>
              <a:spLocks noChangeArrowheads="1"/>
            </p:cNvSpPr>
            <p:nvPr/>
          </p:nvSpPr>
          <p:spPr bwMode="auto">
            <a:xfrm>
              <a:off x="1152" y="1536"/>
              <a:ext cx="1365" cy="1008"/>
            </a:xfrm>
            <a:prstGeom prst="rect">
              <a:avLst/>
            </a:prstGeom>
            <a:solidFill>
              <a:schemeClr val="tx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1"/>
                </a:solidFill>
                <a:latin typeface="Arial" panose="020B0604020202020204" pitchFamily="34" charset="0"/>
              </a:endParaRPr>
            </a:p>
          </p:txBody>
        </p:sp>
        <p:sp>
          <p:nvSpPr>
            <p:cNvPr id="22542" name="Rectangle 4"/>
            <p:cNvSpPr>
              <a:spLocks noChangeArrowheads="1"/>
            </p:cNvSpPr>
            <p:nvPr/>
          </p:nvSpPr>
          <p:spPr bwMode="auto">
            <a:xfrm>
              <a:off x="1152" y="2544"/>
              <a:ext cx="1365" cy="1008"/>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1"/>
                </a:solidFill>
                <a:latin typeface="Arial" panose="020B0604020202020204" pitchFamily="34" charset="0"/>
              </a:endParaRPr>
            </a:p>
          </p:txBody>
        </p:sp>
      </p:grpSp>
      <p:sp>
        <p:nvSpPr>
          <p:cNvPr id="22531" name="Rectangle 5"/>
          <p:cNvSpPr>
            <a:spLocks noChangeArrowheads="1"/>
          </p:cNvSpPr>
          <p:nvPr/>
        </p:nvSpPr>
        <p:spPr bwMode="auto">
          <a:xfrm>
            <a:off x="5257800" y="2759075"/>
            <a:ext cx="2327275" cy="3225800"/>
          </a:xfrm>
          <a:prstGeom prst="rect">
            <a:avLst/>
          </a:prstGeom>
          <a:gradFill rotWithShape="0">
            <a:gsLst>
              <a:gs pos="0">
                <a:schemeClr val="tx1"/>
              </a:gs>
              <a:gs pos="100000">
                <a:schemeClr val="bg1"/>
              </a:gs>
            </a:gsLst>
            <a:lin ang="5400000" scaled="1"/>
          </a:gra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1"/>
              </a:solidFill>
              <a:latin typeface="Arial" panose="020B0604020202020204" pitchFamily="34" charset="0"/>
            </a:endParaRPr>
          </a:p>
        </p:txBody>
      </p:sp>
      <p:sp>
        <p:nvSpPr>
          <p:cNvPr id="22532" name="Rectangle 6"/>
          <p:cNvSpPr>
            <a:spLocks noGrp="1" noChangeArrowheads="1"/>
          </p:cNvSpPr>
          <p:nvPr>
            <p:ph type="title" idx="4294967295"/>
          </p:nvPr>
        </p:nvSpPr>
        <p:spPr>
          <a:xfrm>
            <a:off x="685800" y="381000"/>
            <a:ext cx="7702550" cy="1247775"/>
          </a:xfrm>
        </p:spPr>
        <p:txBody>
          <a:bodyPr/>
          <a:lstStyle/>
          <a:p>
            <a:pPr eaLnBrk="1" hangingPunct="1"/>
            <a:r>
              <a:rPr lang="ja-JP" altLang="en-US" sz="4000" smtClean="0"/>
              <a:t>同情と共感の鑑別診断</a:t>
            </a:r>
            <a:r>
              <a:rPr lang="en-US" altLang="ja-JP" sz="4000" smtClean="0"/>
              <a:t/>
            </a:r>
            <a:br>
              <a:rPr lang="en-US" altLang="ja-JP" sz="4000" smtClean="0"/>
            </a:br>
            <a:r>
              <a:rPr lang="ja-JP" altLang="en-US" sz="4000" smtClean="0"/>
              <a:t>ー</a:t>
            </a:r>
            <a:r>
              <a:rPr lang="ja-JP" altLang="en-US" sz="3600" smtClean="0"/>
              <a:t>「武装解除」の基本コンセプトー</a:t>
            </a:r>
          </a:p>
        </p:txBody>
      </p:sp>
      <p:sp>
        <p:nvSpPr>
          <p:cNvPr id="22533" name="Text Box 7"/>
          <p:cNvSpPr txBox="1">
            <a:spLocks noChangeArrowheads="1"/>
          </p:cNvSpPr>
          <p:nvPr/>
        </p:nvSpPr>
        <p:spPr bwMode="auto">
          <a:xfrm>
            <a:off x="4273550" y="6264275"/>
            <a:ext cx="4464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latin typeface="Times New Roman" panose="02020603050405020304" pitchFamily="18" charset="0"/>
              </a:rPr>
              <a:t>共感＝病者と健常者のつながり</a:t>
            </a:r>
          </a:p>
        </p:txBody>
      </p:sp>
      <p:sp>
        <p:nvSpPr>
          <p:cNvPr id="22534" name="Text Box 8"/>
          <p:cNvSpPr txBox="1">
            <a:spLocks noChangeArrowheads="1"/>
          </p:cNvSpPr>
          <p:nvPr/>
        </p:nvSpPr>
        <p:spPr bwMode="auto">
          <a:xfrm>
            <a:off x="827088" y="1773238"/>
            <a:ext cx="3778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a:latin typeface="Times New Roman" panose="02020603050405020304" pitchFamily="18" charset="0"/>
              </a:rPr>
              <a:t>従来型解釈モデル</a:t>
            </a:r>
          </a:p>
        </p:txBody>
      </p:sp>
      <p:sp>
        <p:nvSpPr>
          <p:cNvPr id="22535" name="Text Box 9"/>
          <p:cNvSpPr txBox="1">
            <a:spLocks noChangeArrowheads="1"/>
          </p:cNvSpPr>
          <p:nvPr/>
        </p:nvSpPr>
        <p:spPr bwMode="auto">
          <a:xfrm>
            <a:off x="2133600" y="3216275"/>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a:latin typeface="Times New Roman" panose="02020603050405020304" pitchFamily="18" charset="0"/>
              </a:rPr>
              <a:t>病</a:t>
            </a:r>
          </a:p>
        </p:txBody>
      </p:sp>
      <p:sp>
        <p:nvSpPr>
          <p:cNvPr id="22536" name="Text Box 10"/>
          <p:cNvSpPr txBox="1">
            <a:spLocks noChangeArrowheads="1"/>
          </p:cNvSpPr>
          <p:nvPr/>
        </p:nvSpPr>
        <p:spPr bwMode="auto">
          <a:xfrm>
            <a:off x="2133600" y="4816475"/>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a:solidFill>
                  <a:schemeClr val="tx1"/>
                </a:solidFill>
                <a:latin typeface="Times New Roman" panose="02020603050405020304" pitchFamily="18" charset="0"/>
              </a:rPr>
              <a:t>健</a:t>
            </a:r>
          </a:p>
        </p:txBody>
      </p:sp>
      <p:sp>
        <p:nvSpPr>
          <p:cNvPr id="22537" name="Text Box 11"/>
          <p:cNvSpPr txBox="1">
            <a:spLocks noChangeArrowheads="1"/>
          </p:cNvSpPr>
          <p:nvPr/>
        </p:nvSpPr>
        <p:spPr bwMode="auto">
          <a:xfrm>
            <a:off x="6084888" y="2847975"/>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a:latin typeface="Times New Roman" panose="02020603050405020304" pitchFamily="18" charset="0"/>
              </a:rPr>
              <a:t>病</a:t>
            </a:r>
          </a:p>
        </p:txBody>
      </p:sp>
      <p:sp>
        <p:nvSpPr>
          <p:cNvPr id="22538" name="Text Box 12"/>
          <p:cNvSpPr txBox="1">
            <a:spLocks noChangeArrowheads="1"/>
          </p:cNvSpPr>
          <p:nvPr/>
        </p:nvSpPr>
        <p:spPr bwMode="auto">
          <a:xfrm>
            <a:off x="6011863" y="5080000"/>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a:solidFill>
                  <a:schemeClr val="tx1"/>
                </a:solidFill>
                <a:latin typeface="Times New Roman" panose="02020603050405020304" pitchFamily="18" charset="0"/>
              </a:rPr>
              <a:t>健</a:t>
            </a:r>
          </a:p>
        </p:txBody>
      </p:sp>
      <p:sp>
        <p:nvSpPr>
          <p:cNvPr id="22539" name="Text Box 13"/>
          <p:cNvSpPr txBox="1">
            <a:spLocks noChangeArrowheads="1"/>
          </p:cNvSpPr>
          <p:nvPr/>
        </p:nvSpPr>
        <p:spPr bwMode="auto">
          <a:xfrm>
            <a:off x="381000" y="6264275"/>
            <a:ext cx="389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latin typeface="Times New Roman" panose="02020603050405020304" pitchFamily="18" charset="0"/>
              </a:rPr>
              <a:t>同情＝病者の否定</a:t>
            </a:r>
          </a:p>
        </p:txBody>
      </p:sp>
      <p:sp>
        <p:nvSpPr>
          <p:cNvPr id="22540" name="Text Box 14"/>
          <p:cNvSpPr txBox="1">
            <a:spLocks noChangeArrowheads="1"/>
          </p:cNvSpPr>
          <p:nvPr/>
        </p:nvSpPr>
        <p:spPr bwMode="auto">
          <a:xfrm>
            <a:off x="5105400" y="1768475"/>
            <a:ext cx="2749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a:latin typeface="Times New Roman" panose="02020603050405020304" pitchFamily="18" charset="0"/>
              </a:rPr>
              <a:t>より“現実的”</a:t>
            </a:r>
          </a:p>
        </p:txBody>
      </p:sp>
    </p:spTree>
    <p:extLst>
      <p:ext uri="{BB962C8B-B14F-4D97-AF65-F5344CB8AC3E}">
        <p14:creationId xmlns:p14="http://schemas.microsoft.com/office/powerpoint/2010/main" val="1398064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404664"/>
            <a:ext cx="8856984" cy="6124754"/>
          </a:xfrm>
          <a:prstGeom prst="rect">
            <a:avLst/>
          </a:prstGeom>
          <a:noFill/>
        </p:spPr>
        <p:txBody>
          <a:bodyPr wrap="square" rtlCol="0">
            <a:spAutoFit/>
          </a:bodyPr>
          <a:lstStyle/>
          <a:p>
            <a:r>
              <a:rPr lang="ja-JP" altLang="en-US" sz="2800" dirty="0">
                <a:solidFill>
                  <a:schemeClr val="bg1"/>
                </a:solidFill>
              </a:rPr>
              <a:t>幼いころから，私は重症の引きこもり愛好症でした（と一応過去形にしておきます）。母親は，果たしてこの子はまともな社会生活が営めるのだろうかと，ひどく心配したものでした。将来は内閣府の奥まった一室に引きこもって世論操作の仕事がしたいと思っていたぐらいなので，自分が医者に向いていないことはわかっていました</a:t>
            </a:r>
            <a:r>
              <a:rPr lang="ja-JP" altLang="en-US" sz="2800" dirty="0" smtClean="0">
                <a:solidFill>
                  <a:schemeClr val="bg1"/>
                </a:solidFill>
              </a:rPr>
              <a:t>。</a:t>
            </a:r>
            <a:endParaRPr lang="en-US" altLang="ja-JP" sz="2800" dirty="0" smtClean="0">
              <a:solidFill>
                <a:schemeClr val="bg1"/>
              </a:solidFill>
            </a:endParaRPr>
          </a:p>
          <a:p>
            <a:endParaRPr lang="ja-JP" altLang="en-US" sz="2800" dirty="0">
              <a:solidFill>
                <a:schemeClr val="bg1"/>
              </a:solidFill>
            </a:endParaRPr>
          </a:p>
          <a:p>
            <a:r>
              <a:rPr lang="ja-JP" altLang="en-US" sz="2800" dirty="0">
                <a:solidFill>
                  <a:schemeClr val="bg1"/>
                </a:solidFill>
              </a:rPr>
              <a:t>　何しろ，筋金入りの引きこもり愛好症です。現場へ出るようになってからも，毎日毎日，「精進しろ」「勉強が足りない」と，私の中にすむ審査官が，私を責め続けました。そして，いつも最後に出てくる，あの決まり文句。</a:t>
            </a:r>
            <a:r>
              <a:rPr lang="ja-JP" altLang="en-US" sz="2800" dirty="0">
                <a:solidFill>
                  <a:srgbClr val="FFFF00"/>
                </a:solidFill>
              </a:rPr>
              <a:t>「医者が自分の天職だと思えないのだったら，医者なんか辞めちまえ！」</a:t>
            </a:r>
            <a:r>
              <a:rPr lang="ja-JP" altLang="en-US" sz="2800" dirty="0">
                <a:solidFill>
                  <a:schemeClr val="bg1"/>
                </a:solidFill>
              </a:rPr>
              <a:t>。彼のそんな暴言が，当初は</a:t>
            </a:r>
            <a:r>
              <a:rPr lang="ja-JP" altLang="en-US" sz="2800" dirty="0" smtClean="0">
                <a:solidFill>
                  <a:schemeClr val="bg1"/>
                </a:solidFill>
              </a:rPr>
              <a:t>ひどく応えました。</a:t>
            </a:r>
            <a:r>
              <a:rPr lang="ja-JP" altLang="en-US" sz="2800" dirty="0">
                <a:solidFill>
                  <a:srgbClr val="FFFF00"/>
                </a:solidFill>
              </a:rPr>
              <a:t>何度辞めようと思ったことか</a:t>
            </a:r>
            <a:r>
              <a:rPr lang="ja-JP" altLang="en-US" sz="2800" dirty="0" smtClean="0">
                <a:solidFill>
                  <a:srgbClr val="FFFF00"/>
                </a:solidFill>
              </a:rPr>
              <a:t>。</a:t>
            </a:r>
            <a:endParaRPr lang="en-US" altLang="ja-JP" sz="2800" dirty="0" smtClean="0">
              <a:solidFill>
                <a:srgbClr val="FFFF00"/>
              </a:solidFill>
            </a:endParaRPr>
          </a:p>
        </p:txBody>
      </p:sp>
    </p:spTree>
    <p:extLst>
      <p:ext uri="{BB962C8B-B14F-4D97-AF65-F5344CB8AC3E}">
        <p14:creationId xmlns:p14="http://schemas.microsoft.com/office/powerpoint/2010/main" val="9474557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1403350" y="2492375"/>
            <a:ext cx="2166938" cy="3200400"/>
            <a:chOff x="1152" y="1536"/>
            <a:chExt cx="1365" cy="2016"/>
          </a:xfrm>
        </p:grpSpPr>
        <p:sp>
          <p:nvSpPr>
            <p:cNvPr id="26637" name="Rectangle 3"/>
            <p:cNvSpPr>
              <a:spLocks noChangeArrowheads="1"/>
            </p:cNvSpPr>
            <p:nvPr/>
          </p:nvSpPr>
          <p:spPr bwMode="auto">
            <a:xfrm>
              <a:off x="1152" y="1536"/>
              <a:ext cx="1365" cy="1008"/>
            </a:xfrm>
            <a:prstGeom prst="rect">
              <a:avLst/>
            </a:prstGeom>
            <a:solidFill>
              <a:schemeClr val="tx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1"/>
                </a:solidFill>
                <a:latin typeface="Arial" panose="020B0604020202020204" pitchFamily="34" charset="0"/>
              </a:endParaRPr>
            </a:p>
          </p:txBody>
        </p:sp>
        <p:sp>
          <p:nvSpPr>
            <p:cNvPr id="26638" name="Rectangle 4"/>
            <p:cNvSpPr>
              <a:spLocks noChangeArrowheads="1"/>
            </p:cNvSpPr>
            <p:nvPr/>
          </p:nvSpPr>
          <p:spPr bwMode="auto">
            <a:xfrm>
              <a:off x="1152" y="2544"/>
              <a:ext cx="1365" cy="1008"/>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1"/>
                </a:solidFill>
                <a:latin typeface="Arial" panose="020B0604020202020204" pitchFamily="34" charset="0"/>
              </a:endParaRPr>
            </a:p>
          </p:txBody>
        </p:sp>
      </p:grpSp>
      <p:sp>
        <p:nvSpPr>
          <p:cNvPr id="26627" name="Rectangle 5"/>
          <p:cNvSpPr>
            <a:spLocks noChangeArrowheads="1"/>
          </p:cNvSpPr>
          <p:nvPr/>
        </p:nvSpPr>
        <p:spPr bwMode="auto">
          <a:xfrm>
            <a:off x="5257800" y="2514600"/>
            <a:ext cx="2327275" cy="3225800"/>
          </a:xfrm>
          <a:prstGeom prst="rect">
            <a:avLst/>
          </a:prstGeom>
          <a:gradFill rotWithShape="0">
            <a:gsLst>
              <a:gs pos="0">
                <a:schemeClr val="tx1"/>
              </a:gs>
              <a:gs pos="100000">
                <a:schemeClr val="bg1"/>
              </a:gs>
            </a:gsLst>
            <a:lin ang="5400000" scaled="1"/>
          </a:gra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1"/>
              </a:solidFill>
              <a:latin typeface="Arial" panose="020B0604020202020204" pitchFamily="34" charset="0"/>
            </a:endParaRPr>
          </a:p>
        </p:txBody>
      </p:sp>
      <p:sp>
        <p:nvSpPr>
          <p:cNvPr id="26628" name="Rectangle 6"/>
          <p:cNvSpPr>
            <a:spLocks noGrp="1" noChangeArrowheads="1"/>
          </p:cNvSpPr>
          <p:nvPr>
            <p:ph type="title"/>
          </p:nvPr>
        </p:nvSpPr>
        <p:spPr>
          <a:xfrm>
            <a:off x="313594" y="404664"/>
            <a:ext cx="8583488" cy="887413"/>
          </a:xfrm>
        </p:spPr>
        <p:txBody>
          <a:bodyPr/>
          <a:lstStyle/>
          <a:p>
            <a:pPr eaLnBrk="1" hangingPunct="1"/>
            <a:r>
              <a:rPr lang="ja-JP" altLang="en-US" dirty="0" smtClean="0"/>
              <a:t>三徴候は「御都合主義」に過ぎない</a:t>
            </a:r>
          </a:p>
        </p:txBody>
      </p:sp>
      <p:sp>
        <p:nvSpPr>
          <p:cNvPr id="26629" name="Text Box 7"/>
          <p:cNvSpPr txBox="1">
            <a:spLocks noChangeArrowheads="1"/>
          </p:cNvSpPr>
          <p:nvPr/>
        </p:nvSpPr>
        <p:spPr bwMode="auto">
          <a:xfrm>
            <a:off x="4724400" y="5943600"/>
            <a:ext cx="3262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latin typeface="Times New Roman" panose="02020603050405020304" pitchFamily="18" charset="0"/>
              </a:rPr>
              <a:t>毎日少しずつ死んでいく</a:t>
            </a:r>
          </a:p>
        </p:txBody>
      </p:sp>
      <p:sp>
        <p:nvSpPr>
          <p:cNvPr id="26630" name="Text Box 8"/>
          <p:cNvSpPr txBox="1">
            <a:spLocks noChangeArrowheads="1"/>
          </p:cNvSpPr>
          <p:nvPr/>
        </p:nvSpPr>
        <p:spPr bwMode="auto">
          <a:xfrm>
            <a:off x="755576" y="1530350"/>
            <a:ext cx="3778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dirty="0">
                <a:latin typeface="Times New Roman" panose="02020603050405020304" pitchFamily="18" charset="0"/>
              </a:rPr>
              <a:t>従来型解釈モデル</a:t>
            </a:r>
          </a:p>
        </p:txBody>
      </p:sp>
      <p:sp>
        <p:nvSpPr>
          <p:cNvPr id="26631" name="Text Box 9"/>
          <p:cNvSpPr txBox="1">
            <a:spLocks noChangeArrowheads="1"/>
          </p:cNvSpPr>
          <p:nvPr/>
        </p:nvSpPr>
        <p:spPr bwMode="auto">
          <a:xfrm>
            <a:off x="2133600" y="2971800"/>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a:latin typeface="Times New Roman" panose="02020603050405020304" pitchFamily="18" charset="0"/>
              </a:rPr>
              <a:t>死</a:t>
            </a:r>
          </a:p>
        </p:txBody>
      </p:sp>
      <p:sp>
        <p:nvSpPr>
          <p:cNvPr id="26632" name="Text Box 10"/>
          <p:cNvSpPr txBox="1">
            <a:spLocks noChangeArrowheads="1"/>
          </p:cNvSpPr>
          <p:nvPr/>
        </p:nvSpPr>
        <p:spPr bwMode="auto">
          <a:xfrm>
            <a:off x="2133600" y="4572000"/>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a:solidFill>
                  <a:schemeClr val="tx1"/>
                </a:solidFill>
                <a:latin typeface="Times New Roman" panose="02020603050405020304" pitchFamily="18" charset="0"/>
              </a:rPr>
              <a:t>生</a:t>
            </a:r>
          </a:p>
        </p:txBody>
      </p:sp>
      <p:sp>
        <p:nvSpPr>
          <p:cNvPr id="26633" name="Text Box 11"/>
          <p:cNvSpPr txBox="1">
            <a:spLocks noChangeArrowheads="1"/>
          </p:cNvSpPr>
          <p:nvPr/>
        </p:nvSpPr>
        <p:spPr bwMode="auto">
          <a:xfrm>
            <a:off x="6084888" y="2603500"/>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a:latin typeface="Times New Roman" panose="02020603050405020304" pitchFamily="18" charset="0"/>
              </a:rPr>
              <a:t>死</a:t>
            </a:r>
          </a:p>
        </p:txBody>
      </p:sp>
      <p:sp>
        <p:nvSpPr>
          <p:cNvPr id="26634" name="Text Box 12"/>
          <p:cNvSpPr txBox="1">
            <a:spLocks noChangeArrowheads="1"/>
          </p:cNvSpPr>
          <p:nvPr/>
        </p:nvSpPr>
        <p:spPr bwMode="auto">
          <a:xfrm>
            <a:off x="6011863" y="4835525"/>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a:solidFill>
                  <a:schemeClr val="tx1"/>
                </a:solidFill>
                <a:latin typeface="Times New Roman" panose="02020603050405020304" pitchFamily="18" charset="0"/>
              </a:rPr>
              <a:t>生</a:t>
            </a:r>
          </a:p>
        </p:txBody>
      </p:sp>
      <p:sp>
        <p:nvSpPr>
          <p:cNvPr id="26635" name="Text Box 13"/>
          <p:cNvSpPr txBox="1">
            <a:spLocks noChangeArrowheads="1"/>
          </p:cNvSpPr>
          <p:nvPr/>
        </p:nvSpPr>
        <p:spPr bwMode="auto">
          <a:xfrm>
            <a:off x="611560" y="5943600"/>
            <a:ext cx="37444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dirty="0" smtClean="0">
                <a:latin typeface="Times New Roman" panose="02020603050405020304" pitchFamily="18" charset="0"/>
              </a:rPr>
              <a:t>これじゃ飲み屋の閉店時間</a:t>
            </a:r>
            <a:endParaRPr lang="en-US" altLang="ja-JP" sz="2400" dirty="0">
              <a:latin typeface="Times New Roman" panose="02020603050405020304" pitchFamily="18" charset="0"/>
            </a:endParaRPr>
          </a:p>
        </p:txBody>
      </p:sp>
      <p:sp>
        <p:nvSpPr>
          <p:cNvPr id="26636" name="Text Box 14"/>
          <p:cNvSpPr txBox="1">
            <a:spLocks noChangeArrowheads="1"/>
          </p:cNvSpPr>
          <p:nvPr/>
        </p:nvSpPr>
        <p:spPr bwMode="auto">
          <a:xfrm>
            <a:off x="4860032" y="1524000"/>
            <a:ext cx="33378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dirty="0" smtClean="0">
                <a:latin typeface="Times New Roman" panose="02020603050405020304" pitchFamily="18" charset="0"/>
              </a:rPr>
              <a:t>これが“現実！”</a:t>
            </a:r>
            <a:endParaRPr lang="ja-JP" altLang="en-US" sz="3600" dirty="0">
              <a:latin typeface="Times New Roman" panose="02020603050405020304" pitchFamily="18" charset="0"/>
            </a:endParaRPr>
          </a:p>
        </p:txBody>
      </p:sp>
      <p:grpSp>
        <p:nvGrpSpPr>
          <p:cNvPr id="2" name="グループ化 1"/>
          <p:cNvGrpSpPr/>
          <p:nvPr/>
        </p:nvGrpSpPr>
        <p:grpSpPr>
          <a:xfrm>
            <a:off x="611560" y="1292077"/>
            <a:ext cx="3824808" cy="4600723"/>
            <a:chOff x="611560" y="1292077"/>
            <a:chExt cx="3824808" cy="4600723"/>
          </a:xfrm>
        </p:grpSpPr>
        <p:cxnSp>
          <p:nvCxnSpPr>
            <p:cNvPr id="3" name="直線コネクタ 2"/>
            <p:cNvCxnSpPr/>
            <p:nvPr/>
          </p:nvCxnSpPr>
          <p:spPr>
            <a:xfrm>
              <a:off x="611560" y="1292077"/>
              <a:ext cx="3672408" cy="4448323"/>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763960" y="1444477"/>
              <a:ext cx="3672408" cy="4448323"/>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2407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340768"/>
            <a:ext cx="6653560" cy="5252017"/>
          </a:xfrm>
          <a:prstGeom prst="rect">
            <a:avLst/>
          </a:prstGeom>
        </p:spPr>
      </p:pic>
      <p:sp>
        <p:nvSpPr>
          <p:cNvPr id="3" name="タイトル 2"/>
          <p:cNvSpPr>
            <a:spLocks noGrp="1"/>
          </p:cNvSpPr>
          <p:nvPr>
            <p:ph type="title"/>
          </p:nvPr>
        </p:nvSpPr>
        <p:spPr>
          <a:xfrm>
            <a:off x="107504" y="260648"/>
            <a:ext cx="8655372" cy="922114"/>
          </a:xfrm>
        </p:spPr>
        <p:txBody>
          <a:bodyPr/>
          <a:lstStyle/>
          <a:p>
            <a:r>
              <a:rPr lang="ja-JP" altLang="en-US" sz="4000" dirty="0" smtClean="0"/>
              <a:t>ジョン・ハンター：全ては解剖のために</a:t>
            </a:r>
            <a:endParaRPr lang="en-GB" sz="4000" dirty="0"/>
          </a:p>
        </p:txBody>
      </p:sp>
      <p:sp>
        <p:nvSpPr>
          <p:cNvPr id="4" name="テキスト ボックス 3"/>
          <p:cNvSpPr txBox="1"/>
          <p:nvPr/>
        </p:nvSpPr>
        <p:spPr>
          <a:xfrm>
            <a:off x="2195736" y="1444133"/>
            <a:ext cx="5468164" cy="461665"/>
          </a:xfrm>
          <a:prstGeom prst="rect">
            <a:avLst/>
          </a:prstGeom>
          <a:solidFill>
            <a:schemeClr val="bg1"/>
          </a:solidFill>
        </p:spPr>
        <p:txBody>
          <a:bodyPr wrap="none" rtlCol="0">
            <a:spAutoFit/>
          </a:bodyPr>
          <a:lstStyle/>
          <a:p>
            <a:r>
              <a:rPr lang="ja-JP" altLang="en-US" sz="2400" b="1" dirty="0" smtClean="0"/>
              <a:t>死刑囚だけじゃ実習用の死体を賄えない</a:t>
            </a:r>
            <a:endParaRPr lang="en-GB" sz="2400" b="1" dirty="0"/>
          </a:p>
        </p:txBody>
      </p:sp>
    </p:spTree>
    <p:extLst>
      <p:ext uri="{BB962C8B-B14F-4D97-AF65-F5344CB8AC3E}">
        <p14:creationId xmlns:p14="http://schemas.microsoft.com/office/powerpoint/2010/main" val="20489308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19" y="1412776"/>
            <a:ext cx="8709573" cy="5184576"/>
          </a:xfrm>
          <a:prstGeom prst="rect">
            <a:avLst/>
          </a:prstGeom>
        </p:spPr>
      </p:pic>
      <p:sp>
        <p:nvSpPr>
          <p:cNvPr id="5" name="タイトル 4"/>
          <p:cNvSpPr>
            <a:spLocks noGrp="1"/>
          </p:cNvSpPr>
          <p:nvPr>
            <p:ph type="title"/>
          </p:nvPr>
        </p:nvSpPr>
        <p:spPr>
          <a:xfrm>
            <a:off x="491506" y="197768"/>
            <a:ext cx="8229600" cy="1143000"/>
          </a:xfrm>
        </p:spPr>
        <p:txBody>
          <a:bodyPr/>
          <a:lstStyle/>
          <a:p>
            <a:r>
              <a:rPr lang="ja-JP" altLang="en-US" dirty="0" smtClean="0"/>
              <a:t>死の三徴候の特異度や如何</a:t>
            </a:r>
            <a:endParaRPr lang="en-GB" dirty="0"/>
          </a:p>
        </p:txBody>
      </p:sp>
    </p:spTree>
    <p:extLst>
      <p:ext uri="{BB962C8B-B14F-4D97-AF65-F5344CB8AC3E}">
        <p14:creationId xmlns:p14="http://schemas.microsoft.com/office/powerpoint/2010/main" val="8005445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サブタイトル 4"/>
          <p:cNvSpPr>
            <a:spLocks noGrp="1"/>
          </p:cNvSpPr>
          <p:nvPr>
            <p:ph type="subTitle" idx="1"/>
          </p:nvPr>
        </p:nvSpPr>
        <p:spPr>
          <a:xfrm>
            <a:off x="760413" y="4941888"/>
            <a:ext cx="7629525" cy="1752600"/>
          </a:xfrm>
        </p:spPr>
        <p:txBody>
          <a:bodyPr/>
          <a:lstStyle/>
          <a:p>
            <a:pPr algn="l" eaLnBrk="1" hangingPunct="1"/>
            <a:r>
              <a:rPr lang="ja-JP" altLang="en-US" sz="2800" dirty="0" smtClean="0"/>
              <a:t>「北斗の拳」という作品の代名詞となっており、後年，他作品内のパロディとしてもこの台詞が用いられることが多く、</a:t>
            </a:r>
            <a:r>
              <a:rPr lang="en-US" altLang="ja-JP" sz="2800" dirty="0" smtClean="0"/>
              <a:t>『</a:t>
            </a:r>
            <a:r>
              <a:rPr lang="ja-JP" altLang="en-US" sz="2800" dirty="0" smtClean="0"/>
              <a:t>「北斗の拳」はよく知らないけど、この台詞なら知っている</a:t>
            </a:r>
            <a:r>
              <a:rPr lang="en-US" altLang="ja-JP" sz="2800" dirty="0" smtClean="0"/>
              <a:t>』</a:t>
            </a:r>
            <a:r>
              <a:rPr lang="ja-JP" altLang="en-US" sz="2800" dirty="0" smtClean="0"/>
              <a:t>という人も多い。</a:t>
            </a:r>
          </a:p>
        </p:txBody>
      </p:sp>
      <p:sp>
        <p:nvSpPr>
          <p:cNvPr id="3" name="テキスト ボックス 2"/>
          <p:cNvSpPr txBox="1">
            <a:spLocks noChangeArrowheads="1"/>
          </p:cNvSpPr>
          <p:nvPr/>
        </p:nvSpPr>
        <p:spPr bwMode="auto">
          <a:xfrm>
            <a:off x="3563888" y="3573016"/>
            <a:ext cx="50165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800" dirty="0"/>
              <a:t>1983-88</a:t>
            </a:r>
            <a:r>
              <a:rPr lang="ja-JP" altLang="en-US" sz="2800" dirty="0"/>
              <a:t>　週刊少年ジャンプ連載</a:t>
            </a:r>
            <a:endParaRPr lang="en-US" altLang="ja-JP" sz="2800" dirty="0"/>
          </a:p>
          <a:p>
            <a:pPr eaLnBrk="1" hangingPunct="1">
              <a:spcBef>
                <a:spcPct val="0"/>
              </a:spcBef>
              <a:buFontTx/>
              <a:buNone/>
            </a:pPr>
            <a:r>
              <a:rPr lang="en-US" altLang="ja-JP" sz="2800" dirty="0"/>
              <a:t>1984-88</a:t>
            </a:r>
            <a:r>
              <a:rPr lang="ja-JP" altLang="en-US" sz="2800" dirty="0"/>
              <a:t>　フジテレビでアニメ化</a:t>
            </a:r>
          </a:p>
        </p:txBody>
      </p:sp>
      <p:sp>
        <p:nvSpPr>
          <p:cNvPr id="7" name="テキスト ボックス 6"/>
          <p:cNvSpPr txBox="1">
            <a:spLocks noChangeArrowheads="1"/>
          </p:cNvSpPr>
          <p:nvPr/>
        </p:nvSpPr>
        <p:spPr bwMode="auto">
          <a:xfrm>
            <a:off x="3491880" y="2345674"/>
            <a:ext cx="50165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dirty="0" smtClean="0"/>
              <a:t>時間軸を除きさえすれば</a:t>
            </a:r>
            <a:endParaRPr lang="en-US" altLang="ja-JP" dirty="0" smtClean="0"/>
          </a:p>
          <a:p>
            <a:pPr eaLnBrk="1" hangingPunct="1">
              <a:spcBef>
                <a:spcPct val="0"/>
              </a:spcBef>
              <a:buFontTx/>
              <a:buNone/>
            </a:pPr>
            <a:r>
              <a:rPr lang="ja-JP" altLang="en-US" dirty="0" smtClean="0"/>
              <a:t>あなたも私も</a:t>
            </a:r>
            <a:r>
              <a:rPr lang="en-US" altLang="ja-JP" dirty="0"/>
              <a:t>100</a:t>
            </a:r>
            <a:r>
              <a:rPr lang="en-US" altLang="ja-JP" dirty="0" smtClean="0"/>
              <a:t>%</a:t>
            </a:r>
            <a:r>
              <a:rPr lang="ja-JP" altLang="en-US" dirty="0" smtClean="0"/>
              <a:t>の死亡率</a:t>
            </a:r>
            <a:endParaRPr lang="en-US" altLang="ja-JP" dirty="0" smtClean="0"/>
          </a:p>
        </p:txBody>
      </p:sp>
      <p:sp>
        <p:nvSpPr>
          <p:cNvPr id="14338" name="タイトル 3"/>
          <p:cNvSpPr>
            <a:spLocks noGrp="1"/>
          </p:cNvSpPr>
          <p:nvPr>
            <p:ph type="ctrTitle"/>
          </p:nvPr>
        </p:nvSpPr>
        <p:spPr>
          <a:xfrm>
            <a:off x="467544" y="476672"/>
            <a:ext cx="7918450" cy="1478916"/>
          </a:xfrm>
        </p:spPr>
        <p:txBody>
          <a:bodyPr/>
          <a:lstStyle/>
          <a:p>
            <a:pPr eaLnBrk="1" hangingPunct="1"/>
            <a:r>
              <a:rPr lang="ja-JP" altLang="en-US" dirty="0" smtClean="0"/>
              <a:t>病と死</a:t>
            </a:r>
            <a:r>
              <a:rPr lang="en-US" altLang="ja-JP" sz="4000" dirty="0" smtClean="0"/>
              <a:t/>
            </a:r>
            <a:br>
              <a:rPr lang="en-US" altLang="ja-JP" sz="4000" dirty="0" smtClean="0"/>
            </a:br>
            <a:r>
              <a:rPr lang="ja-JP" altLang="en-US" sz="4000" dirty="0" smtClean="0"/>
              <a:t>その「当事者意識」を「取り戻す」</a:t>
            </a:r>
          </a:p>
        </p:txBody>
      </p:sp>
      <p:sp>
        <p:nvSpPr>
          <p:cNvPr id="2" name="テキスト ボックス 1"/>
          <p:cNvSpPr txBox="1">
            <a:spLocks noChangeArrowheads="1"/>
          </p:cNvSpPr>
          <p:nvPr/>
        </p:nvSpPr>
        <p:spPr bwMode="auto">
          <a:xfrm>
            <a:off x="179512" y="332656"/>
            <a:ext cx="8712968" cy="1938992"/>
          </a:xfrm>
          <a:prstGeom prst="rect">
            <a:avLst/>
          </a:prstGeom>
          <a:solidFill>
            <a:schemeClr val="tx2">
              <a:lumMod val="50000"/>
            </a:schemeClr>
          </a:solidFill>
          <a:ln>
            <a:noFill/>
          </a:ln>
          <a:extLst/>
        </p:spPr>
        <p:txBody>
          <a:bodyPr wrap="squar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6000" dirty="0" smtClean="0"/>
              <a:t>お前は</a:t>
            </a:r>
            <a:r>
              <a:rPr lang="ja-JP" altLang="en-US" sz="6000" dirty="0"/>
              <a:t>もう</a:t>
            </a:r>
            <a:r>
              <a:rPr lang="ja-JP" altLang="en-US" sz="6000" dirty="0" smtClean="0"/>
              <a:t>死んでいる</a:t>
            </a:r>
            <a:endParaRPr lang="en-US" altLang="ja-JP" sz="6000" dirty="0" smtClean="0"/>
          </a:p>
          <a:p>
            <a:pPr algn="ctr" eaLnBrk="1" hangingPunct="1">
              <a:spcBef>
                <a:spcPct val="0"/>
              </a:spcBef>
              <a:buFontTx/>
              <a:buNone/>
            </a:pPr>
            <a:endParaRPr lang="en-US" altLang="ja-JP" sz="6000" dirty="0" smtClean="0"/>
          </a:p>
        </p:txBody>
      </p:sp>
    </p:spTree>
    <p:extLst>
      <p:ext uri="{BB962C8B-B14F-4D97-AF65-F5344CB8AC3E}">
        <p14:creationId xmlns:p14="http://schemas.microsoft.com/office/powerpoint/2010/main" val="87845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99">
                                            <p:txEl>
                                              <p:pRg st="0" end="0"/>
                                            </p:txEl>
                                          </p:spTgt>
                                        </p:tgtEl>
                                        <p:attrNameLst>
                                          <p:attrName>style.visibility</p:attrName>
                                        </p:attrNameLst>
                                      </p:cBhvr>
                                      <p:to>
                                        <p:strVal val="visible"/>
                                      </p:to>
                                    </p:set>
                                    <p:anim calcmode="lin" valueType="num">
                                      <p:cBhvr additive="base">
                                        <p:cTn id="11"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ja-JP" altLang="en-US" sz="6000" smtClean="0"/>
              <a:t>不完全な死体</a:t>
            </a:r>
          </a:p>
        </p:txBody>
      </p:sp>
      <p:sp>
        <p:nvSpPr>
          <p:cNvPr id="24579" name="Text Box 3"/>
          <p:cNvSpPr txBox="1">
            <a:spLocks noChangeArrowheads="1"/>
          </p:cNvSpPr>
          <p:nvPr/>
        </p:nvSpPr>
        <p:spPr bwMode="auto">
          <a:xfrm>
            <a:off x="898525" y="2232025"/>
            <a:ext cx="7331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800">
              <a:solidFill>
                <a:schemeClr val="tx1"/>
              </a:solidFill>
              <a:latin typeface="Arial" panose="020B0604020202020204" pitchFamily="34" charset="0"/>
            </a:endParaRPr>
          </a:p>
        </p:txBody>
      </p:sp>
      <p:sp>
        <p:nvSpPr>
          <p:cNvPr id="24580" name="Text Box 4"/>
          <p:cNvSpPr txBox="1">
            <a:spLocks noChangeArrowheads="1"/>
          </p:cNvSpPr>
          <p:nvPr/>
        </p:nvSpPr>
        <p:spPr bwMode="auto">
          <a:xfrm>
            <a:off x="609600" y="1981200"/>
            <a:ext cx="81534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Arial" panose="020B0604020202020204" pitchFamily="34" charset="0"/>
              </a:rPr>
              <a:t>昭和十年十二月十日に</a:t>
            </a:r>
          </a:p>
          <a:p>
            <a:pPr eaLnBrk="1" hangingPunct="1">
              <a:spcBef>
                <a:spcPct val="0"/>
              </a:spcBef>
              <a:buFontTx/>
              <a:buNone/>
            </a:pPr>
            <a:r>
              <a:rPr lang="ja-JP" altLang="en-US" sz="4000" dirty="0">
                <a:latin typeface="Arial" panose="020B0604020202020204" pitchFamily="34" charset="0"/>
              </a:rPr>
              <a:t>ぼくは不完全な死体として生まれ</a:t>
            </a:r>
          </a:p>
          <a:p>
            <a:pPr eaLnBrk="1" hangingPunct="1">
              <a:spcBef>
                <a:spcPct val="0"/>
              </a:spcBef>
              <a:buFontTx/>
              <a:buNone/>
            </a:pPr>
            <a:r>
              <a:rPr lang="ja-JP" altLang="en-US" sz="4000" dirty="0">
                <a:latin typeface="Arial" panose="020B0604020202020204" pitchFamily="34" charset="0"/>
              </a:rPr>
              <a:t>何十年か</a:t>
            </a:r>
            <a:r>
              <a:rPr lang="ja-JP" altLang="en-US" sz="4000" dirty="0" err="1">
                <a:latin typeface="Arial" panose="020B0604020202020204" pitchFamily="34" charset="0"/>
              </a:rPr>
              <a:t>かゝって</a:t>
            </a:r>
            <a:endParaRPr lang="ja-JP" altLang="en-US" sz="4000" dirty="0">
              <a:latin typeface="Arial" panose="020B0604020202020204" pitchFamily="34" charset="0"/>
            </a:endParaRPr>
          </a:p>
          <a:p>
            <a:pPr eaLnBrk="1" hangingPunct="1">
              <a:spcBef>
                <a:spcPct val="0"/>
              </a:spcBef>
              <a:buFontTx/>
              <a:buNone/>
            </a:pPr>
            <a:r>
              <a:rPr lang="ja-JP" altLang="en-US" sz="4000" dirty="0">
                <a:latin typeface="Arial" panose="020B0604020202020204" pitchFamily="34" charset="0"/>
              </a:rPr>
              <a:t>完全な死体となるのである</a:t>
            </a:r>
          </a:p>
          <a:p>
            <a:pPr eaLnBrk="1" hangingPunct="1">
              <a:spcBef>
                <a:spcPct val="0"/>
              </a:spcBef>
              <a:buFontTx/>
              <a:buNone/>
            </a:pPr>
            <a:endParaRPr lang="ja-JP" altLang="en-US" sz="4000" dirty="0">
              <a:latin typeface="Arial" panose="020B0604020202020204" pitchFamily="34" charset="0"/>
            </a:endParaRPr>
          </a:p>
          <a:p>
            <a:pPr eaLnBrk="1" hangingPunct="1">
              <a:spcBef>
                <a:spcPct val="0"/>
              </a:spcBef>
              <a:buFontTx/>
              <a:buNone/>
            </a:pPr>
            <a:r>
              <a:rPr lang="ja-JP" altLang="en-US" sz="3600" dirty="0">
                <a:latin typeface="Arial" panose="020B0604020202020204" pitchFamily="34" charset="0"/>
              </a:rPr>
              <a:t>（「懐かしのわが家」　寺山修司</a:t>
            </a:r>
            <a:r>
              <a:rPr lang="en-US" altLang="ja-JP" sz="3600" dirty="0">
                <a:latin typeface="Arial" panose="020B0604020202020204" pitchFamily="34" charset="0"/>
              </a:rPr>
              <a:t>1935-83</a:t>
            </a:r>
            <a:r>
              <a:rPr lang="ja-JP" altLang="en-US" sz="3600" dirty="0" smtClean="0">
                <a:latin typeface="Arial" panose="020B0604020202020204" pitchFamily="34" charset="0"/>
              </a:rPr>
              <a:t>）</a:t>
            </a:r>
            <a:endParaRPr lang="ja-JP" altLang="en-US" sz="3600" dirty="0">
              <a:latin typeface="Arial" panose="020B0604020202020204" pitchFamily="34" charset="0"/>
            </a:endParaRPr>
          </a:p>
        </p:txBody>
      </p:sp>
      <p:sp>
        <p:nvSpPr>
          <p:cNvPr id="2" name="テキスト ボックス 1"/>
          <p:cNvSpPr txBox="1"/>
          <p:nvPr/>
        </p:nvSpPr>
        <p:spPr>
          <a:xfrm>
            <a:off x="140415" y="6021288"/>
            <a:ext cx="8847294" cy="400110"/>
          </a:xfrm>
          <a:prstGeom prst="rect">
            <a:avLst/>
          </a:prstGeom>
          <a:noFill/>
        </p:spPr>
        <p:txBody>
          <a:bodyPr wrap="none" rtlCol="0">
            <a:spAutoFit/>
          </a:bodyPr>
          <a:lstStyle/>
          <a:p>
            <a:r>
              <a:rPr lang="ja-JP" altLang="en-US" sz="2000" dirty="0">
                <a:solidFill>
                  <a:schemeClr val="bg1"/>
                </a:solidFill>
                <a:latin typeface="Arial" panose="020B0604020202020204" pitchFamily="34" charset="0"/>
              </a:rPr>
              <a:t>“死体”を忌み嫌う病気（癌，認知症）に置き換えて</a:t>
            </a:r>
            <a:r>
              <a:rPr lang="ja-JP" altLang="en-US" sz="2000" dirty="0" smtClean="0">
                <a:solidFill>
                  <a:schemeClr val="bg1"/>
                </a:solidFill>
                <a:latin typeface="Arial" panose="020B0604020202020204" pitchFamily="34" charset="0"/>
              </a:rPr>
              <a:t>み</a:t>
            </a:r>
            <a:r>
              <a:rPr lang="ja-JP" altLang="en-US" sz="2000" dirty="0">
                <a:solidFill>
                  <a:schemeClr val="bg1"/>
                </a:solidFill>
                <a:latin typeface="Arial" panose="020B0604020202020204" pitchFamily="34" charset="0"/>
              </a:rPr>
              <a:t>る</a:t>
            </a:r>
            <a:r>
              <a:rPr lang="ja-JP" altLang="en-US" sz="2000" dirty="0" smtClean="0">
                <a:solidFill>
                  <a:schemeClr val="bg1"/>
                </a:solidFill>
                <a:latin typeface="Arial" panose="020B0604020202020204" pitchFamily="34" charset="0"/>
              </a:rPr>
              <a:t>。そこに私達の学びがある</a:t>
            </a:r>
            <a:endParaRPr lang="ja-JP" altLang="en-US" sz="2000" dirty="0">
              <a:solidFill>
                <a:schemeClr val="bg1"/>
              </a:solidFill>
              <a:latin typeface="Arial" panose="020B0604020202020204" pitchFamily="34" charset="0"/>
            </a:endParaRPr>
          </a:p>
        </p:txBody>
      </p:sp>
    </p:spTree>
    <p:extLst>
      <p:ext uri="{BB962C8B-B14F-4D97-AF65-F5344CB8AC3E}">
        <p14:creationId xmlns:p14="http://schemas.microsoft.com/office/powerpoint/2010/main" val="38067894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1" y="1412776"/>
            <a:ext cx="8856983" cy="4671374"/>
          </a:xfrm>
        </p:spPr>
        <p:txBody>
          <a:bodyPr/>
          <a:lstStyle/>
          <a:p>
            <a:r>
              <a:rPr lang="ja-JP" altLang="en-US" sz="4000" dirty="0" smtClean="0"/>
              <a:t>カムアウト：私の場合</a:t>
            </a:r>
            <a:endParaRPr lang="en-US" altLang="ja-JP" sz="4000" dirty="0" smtClean="0"/>
          </a:p>
          <a:p>
            <a:r>
              <a:rPr lang="ja-JP" altLang="en-US" sz="4000" dirty="0" smtClean="0"/>
              <a:t>あなたの命を左右する「エンドポイント」</a:t>
            </a:r>
            <a:endParaRPr lang="en-US" altLang="ja-JP" sz="4000" dirty="0" smtClean="0"/>
          </a:p>
          <a:p>
            <a:r>
              <a:rPr lang="ja-JP" altLang="en-US" sz="4000" dirty="0" smtClean="0"/>
              <a:t>「やりがい」は何処へ行った？</a:t>
            </a:r>
            <a:endParaRPr lang="en-US" altLang="ja-JP" sz="4000" dirty="0" smtClean="0"/>
          </a:p>
          <a:p>
            <a:r>
              <a:rPr lang="ja-JP" altLang="en-US" sz="4000" dirty="0" smtClean="0"/>
              <a:t>名医原理主義が生む自己攻撃性</a:t>
            </a:r>
            <a:endParaRPr lang="en-US" altLang="ja-JP" sz="4000" dirty="0" smtClean="0"/>
          </a:p>
          <a:p>
            <a:r>
              <a:rPr lang="ja-JP" altLang="en-US" sz="4000" dirty="0"/>
              <a:t>患者</a:t>
            </a:r>
            <a:r>
              <a:rPr lang="ja-JP" altLang="en-US" sz="4000" dirty="0" smtClean="0"/>
              <a:t>からも攻撃される</a:t>
            </a:r>
            <a:endParaRPr lang="en-US" altLang="ja-JP" sz="4000" dirty="0" smtClean="0"/>
          </a:p>
          <a:p>
            <a:r>
              <a:rPr lang="ja-JP" altLang="en-US" sz="4000" dirty="0">
                <a:solidFill>
                  <a:srgbClr val="FFFF00"/>
                </a:solidFill>
              </a:rPr>
              <a:t>結局は</a:t>
            </a:r>
            <a:r>
              <a:rPr lang="ja-JP" altLang="en-US" sz="4000" dirty="0" smtClean="0">
                <a:solidFill>
                  <a:srgbClr val="FFFF00"/>
                </a:solidFill>
              </a:rPr>
              <a:t>みんな錯覚だった</a:t>
            </a:r>
            <a:endParaRPr lang="en-US" altLang="ja-JP" sz="4000" dirty="0">
              <a:solidFill>
                <a:srgbClr val="FFFF00"/>
              </a:solidFill>
            </a:endParaRPr>
          </a:p>
        </p:txBody>
      </p:sp>
      <p:sp>
        <p:nvSpPr>
          <p:cNvPr id="6" name="タイトル 1"/>
          <p:cNvSpPr>
            <a:spLocks noGrp="1"/>
          </p:cNvSpPr>
          <p:nvPr>
            <p:ph type="title"/>
          </p:nvPr>
        </p:nvSpPr>
        <p:spPr>
          <a:xfrm>
            <a:off x="495767" y="188640"/>
            <a:ext cx="8229600" cy="1143000"/>
          </a:xfrm>
        </p:spPr>
        <p:txBody>
          <a:bodyPr/>
          <a:lstStyle/>
          <a:p>
            <a:r>
              <a:rPr kumimoji="1" lang="ja-JP" altLang="en-US" sz="4800" dirty="0" smtClean="0"/>
              <a:t>キャリアパス幻想とその崩壊</a:t>
            </a:r>
            <a:endParaRPr kumimoji="1" lang="ja-JP" altLang="en-US" sz="4800" dirty="0"/>
          </a:p>
        </p:txBody>
      </p:sp>
      <p:sp>
        <p:nvSpPr>
          <p:cNvPr id="2" name="テキスト ボックス 1"/>
          <p:cNvSpPr txBox="1"/>
          <p:nvPr/>
        </p:nvSpPr>
        <p:spPr>
          <a:xfrm>
            <a:off x="356711" y="6165286"/>
            <a:ext cx="8502584" cy="523220"/>
          </a:xfrm>
          <a:prstGeom prst="rect">
            <a:avLst/>
          </a:prstGeom>
          <a:noFill/>
        </p:spPr>
        <p:txBody>
          <a:bodyPr wrap="none" rtlCol="0">
            <a:spAutoFit/>
          </a:bodyPr>
          <a:lstStyle/>
          <a:p>
            <a:r>
              <a:rPr lang="ja-JP" altLang="en-US" sz="2800" dirty="0" smtClean="0">
                <a:solidFill>
                  <a:schemeClr val="bg1"/>
                </a:solidFill>
              </a:rPr>
              <a:t>戴いたメールは必ず読みます：</a:t>
            </a:r>
            <a:r>
              <a:rPr lang="en-US" altLang="ja-JP" sz="2800" dirty="0" smtClean="0">
                <a:solidFill>
                  <a:schemeClr val="bg1"/>
                </a:solidFill>
              </a:rPr>
              <a:t>massie.ikeda@gmail.com</a:t>
            </a:r>
            <a:endParaRPr lang="en-GB" sz="2800" dirty="0">
              <a:solidFill>
                <a:schemeClr val="bg1"/>
              </a:solidFill>
            </a:endParaRPr>
          </a:p>
        </p:txBody>
      </p:sp>
    </p:spTree>
    <p:extLst>
      <p:ext uri="{BB962C8B-B14F-4D97-AF65-F5344CB8AC3E}">
        <p14:creationId xmlns:p14="http://schemas.microsoft.com/office/powerpoint/2010/main" val="37963401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251520" y="188640"/>
            <a:ext cx="8623622" cy="864096"/>
          </a:xfrm>
        </p:spPr>
        <p:txBody>
          <a:bodyPr>
            <a:normAutofit fontScale="90000"/>
          </a:bodyPr>
          <a:lstStyle/>
          <a:p>
            <a:pPr eaLnBrk="1" hangingPunct="1"/>
            <a:r>
              <a:rPr lang="ja-JP" altLang="en-US" sz="4000" dirty="0" smtClean="0"/>
              <a:t>夢にも思っていなかったジェットコースター</a:t>
            </a:r>
            <a:endParaRPr lang="en-US" altLang="ja-JP" sz="4000" dirty="0" smtClean="0"/>
          </a:p>
        </p:txBody>
      </p:sp>
      <p:sp>
        <p:nvSpPr>
          <p:cNvPr id="29700" name="スライド番号プレースホルダ 35"/>
          <p:cNvSpPr>
            <a:spLocks noGrp="1"/>
          </p:cNvSpPr>
          <p:nvPr>
            <p:ph type="sldNum" sz="quarter" idx="12"/>
          </p:nvPr>
        </p:nvSpPr>
        <p:spPr bwMode="auto">
          <a:xfrm>
            <a:off x="8143875" y="6286500"/>
            <a:ext cx="476250" cy="457200"/>
          </a:xfrm>
          <a:noFill/>
          <a:ln>
            <a:miter lim="800000"/>
            <a:headEnd/>
            <a:tailEnd/>
          </a:ln>
        </p:spPr>
        <p:txBody>
          <a:bodyPr/>
          <a:lstStyle/>
          <a:p>
            <a:fld id="{070FE5B2-82BF-43D9-90A3-BDD3B06A70A2}" type="slidenum">
              <a:rPr lang="ja-JP" altLang="en-US" sz="1600" smtClean="0">
                <a:latin typeface="Times New Roman" pitchFamily="18" charset="0"/>
                <a:ea typeface="ＭＳ Ｐゴシック" charset="-128"/>
              </a:rPr>
              <a:pPr/>
              <a:t>46</a:t>
            </a:fld>
            <a:endParaRPr lang="ja-JP" altLang="en-US" sz="1600" smtClean="0">
              <a:latin typeface="Times New Roman" pitchFamily="18" charset="0"/>
              <a:ea typeface="ＭＳ Ｐゴシック" charset="-128"/>
            </a:endParaRPr>
          </a:p>
        </p:txBody>
      </p:sp>
      <p:sp>
        <p:nvSpPr>
          <p:cNvPr id="6" name="Rectangle 1027"/>
          <p:cNvSpPr txBox="1">
            <a:spLocks noChangeArrowheads="1"/>
          </p:cNvSpPr>
          <p:nvPr/>
        </p:nvSpPr>
        <p:spPr bwMode="auto">
          <a:xfrm>
            <a:off x="107504" y="1268760"/>
            <a:ext cx="8767638" cy="539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fontAlgn="auto" hangingPunct="1">
              <a:lnSpc>
                <a:spcPct val="90000"/>
              </a:lnSpc>
              <a:spcAft>
                <a:spcPts val="0"/>
              </a:spcAft>
              <a:defRPr/>
            </a:pPr>
            <a:r>
              <a:rPr lang="en-US" altLang="ja-JP" sz="2800" smtClean="0"/>
              <a:t>1976</a:t>
            </a:r>
            <a:r>
              <a:rPr lang="ja-JP" altLang="en-US" sz="2800" smtClean="0"/>
              <a:t>：医学部入学：とにかく臨床をやりたくなかった</a:t>
            </a:r>
            <a:endParaRPr lang="en-US" altLang="ja-JP" sz="2800" smtClean="0"/>
          </a:p>
          <a:p>
            <a:pPr eaLnBrk="1" fontAlgn="auto" hangingPunct="1">
              <a:lnSpc>
                <a:spcPct val="90000"/>
              </a:lnSpc>
              <a:spcAft>
                <a:spcPts val="0"/>
              </a:spcAft>
              <a:defRPr/>
            </a:pPr>
            <a:r>
              <a:rPr lang="en-US" altLang="ja-JP" sz="2800" smtClean="0">
                <a:solidFill>
                  <a:srgbClr val="FF0000"/>
                </a:solidFill>
              </a:rPr>
              <a:t>1982</a:t>
            </a:r>
            <a:r>
              <a:rPr lang="ja-JP" altLang="en-US" sz="2800" smtClean="0">
                <a:solidFill>
                  <a:srgbClr val="FF0000"/>
                </a:solidFill>
              </a:rPr>
              <a:t>：</a:t>
            </a:r>
            <a:r>
              <a:rPr lang="ja-JP" altLang="en-US" sz="2800" u="sng" smtClean="0">
                <a:solidFill>
                  <a:srgbClr val="FF0000"/>
                </a:solidFill>
              </a:rPr>
              <a:t>諸般の事情（後述）</a:t>
            </a:r>
            <a:r>
              <a:rPr lang="ja-JP" altLang="en-US" sz="2800" smtClean="0">
                <a:solidFill>
                  <a:srgbClr val="FF0000"/>
                </a:solidFill>
              </a:rPr>
              <a:t>で卒後内科一般研修</a:t>
            </a:r>
          </a:p>
          <a:p>
            <a:pPr eaLnBrk="1" fontAlgn="auto" hangingPunct="1">
              <a:lnSpc>
                <a:spcPct val="90000"/>
              </a:lnSpc>
              <a:spcAft>
                <a:spcPts val="0"/>
              </a:spcAft>
              <a:defRPr/>
            </a:pPr>
            <a:r>
              <a:rPr lang="en-US" altLang="ja-JP" sz="2800" smtClean="0">
                <a:solidFill>
                  <a:srgbClr val="FF0000"/>
                </a:solidFill>
              </a:rPr>
              <a:t>1984</a:t>
            </a:r>
            <a:r>
              <a:rPr lang="ja-JP" altLang="en-US" sz="2800" smtClean="0">
                <a:solidFill>
                  <a:srgbClr val="FF0000"/>
                </a:solidFill>
              </a:rPr>
              <a:t>：</a:t>
            </a:r>
            <a:r>
              <a:rPr lang="en-US" altLang="ja-JP" sz="2800" smtClean="0">
                <a:solidFill>
                  <a:srgbClr val="FF0000"/>
                </a:solidFill>
              </a:rPr>
              <a:t>NTT</a:t>
            </a:r>
            <a:r>
              <a:rPr lang="ja-JP" altLang="en-US" sz="2800" smtClean="0">
                <a:solidFill>
                  <a:srgbClr val="FF0000"/>
                </a:solidFill>
              </a:rPr>
              <a:t>東日本関東病院</a:t>
            </a:r>
            <a:endParaRPr lang="en-US" altLang="ja-JP" sz="2800" smtClean="0">
              <a:solidFill>
                <a:srgbClr val="FF0000"/>
              </a:solidFill>
            </a:endParaRPr>
          </a:p>
          <a:p>
            <a:pPr eaLnBrk="1" fontAlgn="auto" hangingPunct="1">
              <a:lnSpc>
                <a:spcPct val="90000"/>
              </a:lnSpc>
              <a:spcAft>
                <a:spcPts val="0"/>
              </a:spcAft>
              <a:defRPr/>
            </a:pPr>
            <a:r>
              <a:rPr lang="en-US" altLang="ja-JP" sz="2800" smtClean="0">
                <a:solidFill>
                  <a:schemeClr val="accent3">
                    <a:lumMod val="60000"/>
                    <a:lumOff val="40000"/>
                  </a:schemeClr>
                </a:solidFill>
              </a:rPr>
              <a:t>1986</a:t>
            </a:r>
            <a:r>
              <a:rPr lang="ja-JP" altLang="en-US" sz="2800" smtClean="0">
                <a:solidFill>
                  <a:schemeClr val="accent3">
                    <a:lumMod val="60000"/>
                    <a:lumOff val="40000"/>
                  </a:schemeClr>
                </a:solidFill>
              </a:rPr>
              <a:t>：国立精神神経センター研究所（神経科学） ←避難</a:t>
            </a:r>
            <a:endParaRPr lang="ja-JP" altLang="en-US" sz="2800" b="1" smtClean="0">
              <a:solidFill>
                <a:srgbClr val="FF0000"/>
              </a:solidFill>
            </a:endParaRPr>
          </a:p>
          <a:p>
            <a:pPr eaLnBrk="1" fontAlgn="auto" hangingPunct="1">
              <a:lnSpc>
                <a:spcPct val="90000"/>
              </a:lnSpc>
              <a:spcAft>
                <a:spcPts val="0"/>
              </a:spcAft>
              <a:defRPr/>
            </a:pPr>
            <a:r>
              <a:rPr lang="en-US" altLang="ja-JP" sz="2800" smtClean="0">
                <a:solidFill>
                  <a:srgbClr val="FF0000"/>
                </a:solidFill>
              </a:rPr>
              <a:t>1988</a:t>
            </a:r>
            <a:r>
              <a:rPr lang="ja-JP" altLang="en-US" sz="2800" smtClean="0">
                <a:solidFill>
                  <a:srgbClr val="FF0000"/>
                </a:solidFill>
              </a:rPr>
              <a:t>：旭中央病院（神経内科）：「自主研修」　</a:t>
            </a:r>
            <a:r>
              <a:rPr lang="en-US" altLang="ja-JP" sz="2800" smtClean="0">
                <a:solidFill>
                  <a:srgbClr val="FF0000"/>
                </a:solidFill>
              </a:rPr>
              <a:t>5</a:t>
            </a:r>
            <a:r>
              <a:rPr lang="ja-JP" altLang="en-US" sz="2800" smtClean="0">
                <a:solidFill>
                  <a:srgbClr val="FF0000"/>
                </a:solidFill>
              </a:rPr>
              <a:t>～</a:t>
            </a:r>
            <a:r>
              <a:rPr lang="en-US" altLang="ja-JP" sz="2800" smtClean="0">
                <a:solidFill>
                  <a:srgbClr val="FF0000"/>
                </a:solidFill>
              </a:rPr>
              <a:t>6</a:t>
            </a:r>
            <a:r>
              <a:rPr lang="ja-JP" altLang="en-US" sz="2800" smtClean="0">
                <a:solidFill>
                  <a:srgbClr val="FF0000"/>
                </a:solidFill>
              </a:rPr>
              <a:t>時間</a:t>
            </a:r>
            <a:r>
              <a:rPr lang="en-US" altLang="ja-JP" sz="2800" smtClean="0">
                <a:solidFill>
                  <a:srgbClr val="FF0000"/>
                </a:solidFill>
              </a:rPr>
              <a:t>/</a:t>
            </a:r>
            <a:r>
              <a:rPr lang="ja-JP" altLang="en-US" sz="2800" smtClean="0">
                <a:solidFill>
                  <a:srgbClr val="FF0000"/>
                </a:solidFill>
              </a:rPr>
              <a:t>日</a:t>
            </a:r>
            <a:endParaRPr lang="en-US" altLang="ja-JP" sz="2800" smtClean="0">
              <a:solidFill>
                <a:srgbClr val="FF0000"/>
              </a:solidFill>
            </a:endParaRPr>
          </a:p>
          <a:p>
            <a:pPr>
              <a:lnSpc>
                <a:spcPct val="90000"/>
              </a:lnSpc>
              <a:defRPr/>
            </a:pPr>
            <a:r>
              <a:rPr lang="en-US" altLang="ja-JP" sz="2800" smtClean="0">
                <a:solidFill>
                  <a:schemeClr val="accent3">
                    <a:lumMod val="60000"/>
                    <a:lumOff val="40000"/>
                  </a:schemeClr>
                </a:solidFill>
              </a:rPr>
              <a:t>1990</a:t>
            </a:r>
            <a:r>
              <a:rPr lang="ja-JP" altLang="en-US" sz="2800" smtClean="0">
                <a:solidFill>
                  <a:schemeClr val="accent3">
                    <a:lumMod val="60000"/>
                    <a:lumOff val="40000"/>
                  </a:schemeClr>
                </a:solidFill>
              </a:rPr>
              <a:t>：グラスゴー大学（スコットランド旅行、ゴルフ）←脱走！</a:t>
            </a:r>
            <a:endParaRPr lang="en-US" altLang="ja-JP" sz="2800" smtClean="0">
              <a:solidFill>
                <a:schemeClr val="accent3">
                  <a:lumMod val="60000"/>
                  <a:lumOff val="40000"/>
                </a:schemeClr>
              </a:solidFill>
            </a:endParaRPr>
          </a:p>
          <a:p>
            <a:pPr eaLnBrk="1" fontAlgn="auto" hangingPunct="1">
              <a:lnSpc>
                <a:spcPct val="90000"/>
              </a:lnSpc>
              <a:spcAft>
                <a:spcPts val="0"/>
              </a:spcAft>
              <a:defRPr/>
            </a:pPr>
            <a:r>
              <a:rPr lang="en-US" altLang="ja-JP" sz="2800" smtClean="0">
                <a:solidFill>
                  <a:schemeClr val="accent3">
                    <a:lumMod val="60000"/>
                    <a:lumOff val="40000"/>
                  </a:schemeClr>
                </a:solidFill>
              </a:rPr>
              <a:t>1992</a:t>
            </a:r>
            <a:r>
              <a:rPr lang="ja-JP" altLang="en-US" sz="2800" smtClean="0">
                <a:solidFill>
                  <a:schemeClr val="accent3">
                    <a:lumMod val="60000"/>
                    <a:lumOff val="40000"/>
                  </a:schemeClr>
                </a:solidFill>
              </a:rPr>
              <a:t>：東京医科歯科大学助手（神経科学）</a:t>
            </a:r>
          </a:p>
          <a:p>
            <a:pPr eaLnBrk="1" fontAlgn="auto" hangingPunct="1">
              <a:lnSpc>
                <a:spcPct val="90000"/>
              </a:lnSpc>
              <a:spcAft>
                <a:spcPts val="0"/>
              </a:spcAft>
              <a:defRPr/>
            </a:pPr>
            <a:r>
              <a:rPr lang="en-US" altLang="ja-JP" sz="2800" smtClean="0">
                <a:solidFill>
                  <a:srgbClr val="FFFF00"/>
                </a:solidFill>
              </a:rPr>
              <a:t>1993</a:t>
            </a:r>
            <a:r>
              <a:rPr lang="ja-JP" altLang="en-US" sz="2800" smtClean="0">
                <a:solidFill>
                  <a:srgbClr val="FFFF00"/>
                </a:solidFill>
              </a:rPr>
              <a:t>：埼玉県立嵐山郷（知的障害・自閉症、総合診療）</a:t>
            </a:r>
          </a:p>
          <a:p>
            <a:pPr eaLnBrk="1" fontAlgn="auto" hangingPunct="1">
              <a:lnSpc>
                <a:spcPct val="90000"/>
              </a:lnSpc>
              <a:spcAft>
                <a:spcPts val="0"/>
              </a:spcAft>
              <a:defRPr/>
            </a:pPr>
            <a:r>
              <a:rPr lang="en-US" altLang="ja-JP" sz="2800" smtClean="0">
                <a:solidFill>
                  <a:srgbClr val="FFFF00"/>
                </a:solidFill>
              </a:rPr>
              <a:t>1999</a:t>
            </a:r>
            <a:r>
              <a:rPr lang="ja-JP" altLang="en-US" sz="2800" smtClean="0">
                <a:solidFill>
                  <a:srgbClr val="FFFF00"/>
                </a:solidFill>
              </a:rPr>
              <a:t>：国立犀潟病院（精神疾患、食の安全評論、神経病理）</a:t>
            </a:r>
          </a:p>
          <a:p>
            <a:pPr eaLnBrk="1" fontAlgn="auto" hangingPunct="1">
              <a:lnSpc>
                <a:spcPct val="90000"/>
              </a:lnSpc>
              <a:spcAft>
                <a:spcPts val="0"/>
              </a:spcAft>
              <a:defRPr/>
            </a:pPr>
            <a:r>
              <a:rPr lang="en-US" altLang="ja-JP" sz="2800" smtClean="0">
                <a:solidFill>
                  <a:schemeClr val="tx2">
                    <a:lumMod val="40000"/>
                    <a:lumOff val="60000"/>
                  </a:schemeClr>
                </a:solidFill>
              </a:rPr>
              <a:t>2003</a:t>
            </a:r>
            <a:r>
              <a:rPr lang="ja-JP" altLang="en-US" sz="2800" smtClean="0">
                <a:solidFill>
                  <a:schemeClr val="tx2">
                    <a:lumMod val="40000"/>
                    <a:lumOff val="60000"/>
                  </a:schemeClr>
                </a:solidFill>
              </a:rPr>
              <a:t>：厚生労働省（レギュラトリーサイエンス、臨床研究）</a:t>
            </a:r>
          </a:p>
          <a:p>
            <a:pPr eaLnBrk="1" fontAlgn="auto" hangingPunct="1">
              <a:lnSpc>
                <a:spcPct val="90000"/>
              </a:lnSpc>
              <a:spcAft>
                <a:spcPts val="0"/>
              </a:spcAft>
              <a:defRPr/>
            </a:pPr>
            <a:r>
              <a:rPr lang="en-US" altLang="ja-JP" sz="2800" smtClean="0">
                <a:solidFill>
                  <a:srgbClr val="FFFF00"/>
                </a:solidFill>
              </a:rPr>
              <a:t>2007</a:t>
            </a:r>
            <a:r>
              <a:rPr lang="ja-JP" altLang="en-US" sz="2800" smtClean="0">
                <a:solidFill>
                  <a:srgbClr val="FFFF00"/>
                </a:solidFill>
              </a:rPr>
              <a:t>：国立秩父学園（発達障害、医学教育、医療面接）</a:t>
            </a:r>
          </a:p>
          <a:p>
            <a:pPr eaLnBrk="1" fontAlgn="auto" hangingPunct="1">
              <a:lnSpc>
                <a:spcPct val="90000"/>
              </a:lnSpc>
              <a:spcAft>
                <a:spcPts val="0"/>
              </a:spcAft>
              <a:defRPr/>
            </a:pPr>
            <a:r>
              <a:rPr lang="en-US" altLang="ja-JP" sz="2800" smtClean="0">
                <a:solidFill>
                  <a:schemeClr val="tx2">
                    <a:lumMod val="40000"/>
                    <a:lumOff val="60000"/>
                  </a:schemeClr>
                </a:solidFill>
              </a:rPr>
              <a:t>2008</a:t>
            </a:r>
            <a:r>
              <a:rPr lang="ja-JP" altLang="en-US" sz="2800" smtClean="0">
                <a:solidFill>
                  <a:schemeClr val="tx2">
                    <a:lumMod val="40000"/>
                    <a:lumOff val="60000"/>
                  </a:schemeClr>
                </a:solidFill>
              </a:rPr>
              <a:t>：長崎大学（大学教授、製薬医学、薬事評論）</a:t>
            </a:r>
            <a:endParaRPr lang="en-US" altLang="ja-JP" sz="2800" smtClean="0">
              <a:solidFill>
                <a:schemeClr val="tx2">
                  <a:lumMod val="40000"/>
                  <a:lumOff val="60000"/>
                </a:schemeClr>
              </a:solidFill>
            </a:endParaRPr>
          </a:p>
          <a:p>
            <a:pPr eaLnBrk="1" fontAlgn="auto" hangingPunct="1">
              <a:lnSpc>
                <a:spcPct val="90000"/>
              </a:lnSpc>
              <a:spcAft>
                <a:spcPts val="0"/>
              </a:spcAft>
              <a:defRPr/>
            </a:pPr>
            <a:r>
              <a:rPr lang="en-US" altLang="ja-JP" sz="2800" smtClean="0">
                <a:solidFill>
                  <a:schemeClr val="tx2">
                    <a:lumMod val="40000"/>
                    <a:lumOff val="60000"/>
                  </a:schemeClr>
                </a:solidFill>
              </a:rPr>
              <a:t>2013</a:t>
            </a:r>
            <a:r>
              <a:rPr lang="ja-JP" altLang="en-US" sz="2800" smtClean="0">
                <a:solidFill>
                  <a:schemeClr val="tx2">
                    <a:lumMod val="40000"/>
                    <a:lumOff val="60000"/>
                  </a:schemeClr>
                </a:solidFill>
              </a:rPr>
              <a:t>：法務省（医療法務コンサルタント）</a:t>
            </a:r>
            <a:r>
              <a:rPr lang="ja-JP" altLang="en-US" sz="2800" b="1" smtClean="0">
                <a:solidFill>
                  <a:srgbClr val="FF0000"/>
                </a:solidFill>
              </a:rPr>
              <a:t> </a:t>
            </a:r>
            <a:r>
              <a:rPr lang="ja-JP" altLang="en-US" sz="2800" b="1" smtClean="0"/>
              <a:t>←現在に至る</a:t>
            </a:r>
            <a:endParaRPr lang="ja-JP" altLang="en-US" sz="2800" dirty="0" smtClean="0"/>
          </a:p>
        </p:txBody>
      </p:sp>
    </p:spTree>
    <p:extLst>
      <p:ext uri="{BB962C8B-B14F-4D97-AF65-F5344CB8AC3E}">
        <p14:creationId xmlns:p14="http://schemas.microsoft.com/office/powerpoint/2010/main" val="279692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57200" y="274638"/>
            <a:ext cx="8229600" cy="1641475"/>
          </a:xfrm>
        </p:spPr>
        <p:txBody>
          <a:bodyPr/>
          <a:lstStyle/>
          <a:p>
            <a:pPr eaLnBrk="1" hangingPunct="1"/>
            <a:r>
              <a:rPr lang="ja-JP" altLang="en-US" dirty="0" smtClean="0"/>
              <a:t>人が行きたがらないところで</a:t>
            </a:r>
            <a:r>
              <a:rPr lang="en-US" altLang="ja-JP" dirty="0" smtClean="0"/>
              <a:t/>
            </a:r>
            <a:br>
              <a:rPr lang="en-US" altLang="ja-JP" dirty="0" smtClean="0"/>
            </a:br>
            <a:r>
              <a:rPr lang="ja-JP" altLang="en-US" dirty="0" smtClean="0"/>
              <a:t>人がやりたがらないことをやる</a:t>
            </a:r>
          </a:p>
        </p:txBody>
      </p:sp>
      <p:sp>
        <p:nvSpPr>
          <p:cNvPr id="5123" name="コンテンツ プレースホルダ 2"/>
          <p:cNvSpPr>
            <a:spLocks noGrp="1"/>
          </p:cNvSpPr>
          <p:nvPr>
            <p:ph idx="1"/>
          </p:nvPr>
        </p:nvSpPr>
        <p:spPr>
          <a:xfrm>
            <a:off x="458906" y="2002111"/>
            <a:ext cx="8229600" cy="3993009"/>
          </a:xfrm>
        </p:spPr>
        <p:txBody>
          <a:bodyPr/>
          <a:lstStyle/>
          <a:p>
            <a:pPr eaLnBrk="1" hangingPunct="1"/>
            <a:r>
              <a:rPr lang="ja-JP" altLang="en-US" dirty="0" smtClean="0"/>
              <a:t>競争がないので日々心安らかに働ける</a:t>
            </a:r>
            <a:endParaRPr lang="en-US" altLang="ja-JP" dirty="0" smtClean="0"/>
          </a:p>
          <a:p>
            <a:pPr eaLnBrk="1" hangingPunct="1"/>
            <a:r>
              <a:rPr lang="ja-JP" altLang="en-US" dirty="0" smtClean="0"/>
              <a:t>こつこつ働くだけで大切にしてもらえる</a:t>
            </a:r>
            <a:endParaRPr lang="en-US" altLang="ja-JP" dirty="0" smtClean="0"/>
          </a:p>
          <a:p>
            <a:pPr eaLnBrk="1" hangingPunct="1"/>
            <a:r>
              <a:rPr lang="ja-JP" altLang="en-US" dirty="0" smtClean="0"/>
              <a:t>葛藤 </a:t>
            </a:r>
            <a:r>
              <a:rPr lang="en-US" altLang="ja-JP" dirty="0" smtClean="0"/>
              <a:t>(conflict) </a:t>
            </a:r>
            <a:r>
              <a:rPr lang="ja-JP" altLang="en-US" dirty="0" smtClean="0"/>
              <a:t>のストレスが少ない職場</a:t>
            </a:r>
            <a:endParaRPr lang="en-US" altLang="ja-JP" dirty="0" smtClean="0"/>
          </a:p>
          <a:p>
            <a:pPr lvl="1" eaLnBrk="1" hangingPunct="1"/>
            <a:r>
              <a:rPr lang="en-US" altLang="ja-JP" dirty="0" smtClean="0"/>
              <a:t>Conflict Management</a:t>
            </a:r>
            <a:r>
              <a:rPr lang="ja-JP" altLang="en-US" dirty="0" smtClean="0"/>
              <a:t>不要</a:t>
            </a:r>
            <a:endParaRPr lang="en-US" altLang="ja-JP" dirty="0" smtClean="0"/>
          </a:p>
          <a:p>
            <a:pPr lvl="1" eaLnBrk="1" hangingPunct="1"/>
            <a:r>
              <a:rPr lang="ja-JP" altLang="en-US" dirty="0" smtClean="0"/>
              <a:t>無駄な時間がなく、効率的に働ける</a:t>
            </a:r>
          </a:p>
          <a:p>
            <a:pPr eaLnBrk="1" hangingPunct="1"/>
            <a:r>
              <a:rPr lang="ja-JP" altLang="en-US" dirty="0" smtClean="0"/>
              <a:t>競争がない→独創性が担保される</a:t>
            </a:r>
            <a:endParaRPr lang="en-US" altLang="ja-JP" dirty="0" smtClean="0"/>
          </a:p>
          <a:p>
            <a:pPr eaLnBrk="1" hangingPunct="1"/>
            <a:r>
              <a:rPr lang="ja-JP" altLang="en-US" dirty="0" smtClean="0"/>
              <a:t>じっくり腰を据えて質の高い仕事ができる</a:t>
            </a:r>
            <a:endParaRPr lang="en-US" altLang="ja-JP" dirty="0" smtClean="0"/>
          </a:p>
        </p:txBody>
      </p:sp>
      <p:sp>
        <p:nvSpPr>
          <p:cNvPr id="4" name="タイトル 1"/>
          <p:cNvSpPr txBox="1">
            <a:spLocks/>
          </p:cNvSpPr>
          <p:nvPr/>
        </p:nvSpPr>
        <p:spPr bwMode="auto">
          <a:xfrm>
            <a:off x="390150" y="188640"/>
            <a:ext cx="8229600" cy="1481545"/>
          </a:xfrm>
          <a:prstGeom prst="rect">
            <a:avLst/>
          </a:prstGeom>
          <a:solidFill>
            <a:schemeClr val="tx2">
              <a:lumMod val="50000"/>
            </a:schemeClr>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bg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bg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bg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bg1"/>
                </a:solidFill>
                <a:latin typeface="Calibri" pitchFamily="34" charset="0"/>
                <a:ea typeface="ＭＳ Ｐゴシック" pitchFamily="50" charset="-128"/>
              </a:defRPr>
            </a:lvl9pPr>
          </a:lstStyle>
          <a:p>
            <a:pPr eaLnBrk="1" hangingPunct="1"/>
            <a:r>
              <a:rPr lang="ja-JP" altLang="en-US" sz="3200" dirty="0" smtClean="0">
                <a:solidFill>
                  <a:srgbClr val="FFFF00"/>
                </a:solidFill>
              </a:rPr>
              <a:t>人が行きたがらないところしか行くところがなく</a:t>
            </a:r>
            <a:r>
              <a:rPr lang="en-US" altLang="ja-JP" sz="3200" dirty="0" smtClean="0">
                <a:solidFill>
                  <a:srgbClr val="FFFF00"/>
                </a:solidFill>
              </a:rPr>
              <a:t/>
            </a:r>
            <a:br>
              <a:rPr lang="en-US" altLang="ja-JP" sz="3200" dirty="0" smtClean="0">
                <a:solidFill>
                  <a:srgbClr val="FFFF00"/>
                </a:solidFill>
              </a:rPr>
            </a:br>
            <a:r>
              <a:rPr lang="ja-JP" altLang="en-US" sz="3200" dirty="0" smtClean="0">
                <a:solidFill>
                  <a:srgbClr val="FFFF00"/>
                </a:solidFill>
              </a:rPr>
              <a:t>人がやりたがらないことしかやることがなかった</a:t>
            </a:r>
          </a:p>
        </p:txBody>
      </p:sp>
      <p:sp>
        <p:nvSpPr>
          <p:cNvPr id="2" name="テキスト ボックス 1"/>
          <p:cNvSpPr txBox="1"/>
          <p:nvPr/>
        </p:nvSpPr>
        <p:spPr>
          <a:xfrm>
            <a:off x="1115616" y="6021288"/>
            <a:ext cx="6713697" cy="584775"/>
          </a:xfrm>
          <a:prstGeom prst="rect">
            <a:avLst/>
          </a:prstGeom>
          <a:noFill/>
        </p:spPr>
        <p:txBody>
          <a:bodyPr wrap="none" rtlCol="0">
            <a:spAutoFit/>
          </a:bodyPr>
          <a:lstStyle/>
          <a:p>
            <a:r>
              <a:rPr kumimoji="1" lang="ja-JP" altLang="en-US" sz="3200" dirty="0" smtClean="0">
                <a:solidFill>
                  <a:srgbClr val="FFFF00"/>
                </a:solidFill>
              </a:rPr>
              <a:t>後からなら，なんとでも格好良く書ける</a:t>
            </a:r>
            <a:endParaRPr kumimoji="1" lang="ja-JP" altLang="en-US" sz="3200" dirty="0">
              <a:solidFill>
                <a:srgbClr val="FFFF00"/>
              </a:solidFill>
            </a:endParaRPr>
          </a:p>
        </p:txBody>
      </p:sp>
      <p:sp>
        <p:nvSpPr>
          <p:cNvPr id="3" name="テキスト ボックス 2"/>
          <p:cNvSpPr txBox="1"/>
          <p:nvPr/>
        </p:nvSpPr>
        <p:spPr>
          <a:xfrm>
            <a:off x="390150" y="6109011"/>
            <a:ext cx="8523512" cy="523220"/>
          </a:xfrm>
          <a:prstGeom prst="rect">
            <a:avLst/>
          </a:prstGeom>
          <a:solidFill>
            <a:schemeClr val="tx2">
              <a:lumMod val="50000"/>
            </a:schemeClr>
          </a:solidFill>
        </p:spPr>
        <p:txBody>
          <a:bodyPr wrap="square" rtlCol="0">
            <a:spAutoFit/>
          </a:bodyPr>
          <a:lstStyle/>
          <a:p>
            <a:r>
              <a:rPr lang="ja-JP" altLang="en-US" sz="2800" dirty="0" smtClean="0">
                <a:solidFill>
                  <a:srgbClr val="FFFF00"/>
                </a:solidFill>
              </a:rPr>
              <a:t>と言うか、結果を踏まえての感想は後からしか書けない</a:t>
            </a:r>
            <a:endParaRPr lang="en-GB"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テキスト ボックス 3"/>
          <p:cNvSpPr txBox="1">
            <a:spLocks noChangeArrowheads="1"/>
          </p:cNvSpPr>
          <p:nvPr/>
        </p:nvSpPr>
        <p:spPr bwMode="auto">
          <a:xfrm>
            <a:off x="96838" y="188913"/>
            <a:ext cx="8928100" cy="655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dirty="0"/>
              <a:t>実際にわが身にどんなことが起きるか、その９９％は自力ではどうにもならない。自分の手で未来を切り開けるということはない。（中略）多くの人は誤解しているが、願望達成の可能性は、努力とも才能とも幸運とも関係がなく、自分の未来についての開放度の関数なのである。それは「未来を切り開く」という表現からはきわめて遠い態度である。未来の未知性に敬意を抱くものはいずれ「宿命」に出会う。未来を既知の図面に従わせようとするものは決して「宿命」には出会わない。</a:t>
            </a:r>
            <a:r>
              <a:rPr lang="ja-JP" altLang="en-US" sz="2800" b="1" dirty="0">
                <a:solidFill>
                  <a:srgbClr val="FFFF00"/>
                </a:solidFill>
              </a:rPr>
              <a:t>真に自由な人間</a:t>
            </a:r>
            <a:r>
              <a:rPr lang="ja-JP" altLang="en-US" sz="2800" dirty="0"/>
              <a:t>だけが宿命に出会うことができる。（中略）潜在的願望と現実が合致した人間は、そこにあたかも宿命に導かれてたどりついたような</a:t>
            </a:r>
            <a:r>
              <a:rPr lang="ja-JP" altLang="en-US" sz="2800" dirty="0">
                <a:solidFill>
                  <a:srgbClr val="FFFF00"/>
                </a:solidFill>
              </a:rPr>
              <a:t>「錯覚」</a:t>
            </a:r>
            <a:r>
              <a:rPr lang="ja-JP" altLang="en-US" sz="2800" dirty="0"/>
              <a:t>を抱くことになる。そう、</a:t>
            </a:r>
            <a:r>
              <a:rPr lang="ja-JP" altLang="en-US" sz="2800" dirty="0">
                <a:solidFill>
                  <a:srgbClr val="FFFF00"/>
                </a:solidFill>
              </a:rPr>
              <a:t>「錯覚」</a:t>
            </a:r>
            <a:r>
              <a:rPr lang="ja-JP" altLang="en-US" sz="2800" dirty="0"/>
              <a:t>なのである。そして、</a:t>
            </a:r>
            <a:r>
              <a:rPr lang="ja-JP" altLang="en-US" sz="2800" dirty="0">
                <a:solidFill>
                  <a:srgbClr val="FFFF00"/>
                </a:solidFill>
              </a:rPr>
              <a:t>「錯覚」</a:t>
            </a:r>
            <a:r>
              <a:rPr lang="ja-JP" altLang="en-US" sz="2800" dirty="0"/>
              <a:t>であるにもかかわらず、</a:t>
            </a:r>
            <a:r>
              <a:rPr lang="ja-JP" altLang="en-US" sz="2800" dirty="0">
                <a:solidFill>
                  <a:srgbClr val="FFFF00"/>
                </a:solidFill>
              </a:rPr>
              <a:t>「錯覚できる人間」</a:t>
            </a:r>
            <a:r>
              <a:rPr lang="ja-JP" altLang="en-US" sz="2800" dirty="0"/>
              <a:t>と「できない人間」のあいだには</a:t>
            </a:r>
            <a:r>
              <a:rPr lang="ja-JP" altLang="en-US" sz="2800" dirty="0">
                <a:solidFill>
                  <a:srgbClr val="FFFF00"/>
                </a:solidFill>
              </a:rPr>
              <a:t>千里の径庭</a:t>
            </a:r>
            <a:r>
              <a:rPr lang="ja-JP" altLang="en-US" sz="2800" dirty="0"/>
              <a:t>がよこたわっている。（未来の未知性について　内田　樹）</a:t>
            </a:r>
          </a:p>
        </p:txBody>
      </p:sp>
    </p:spTree>
    <p:extLst>
      <p:ext uri="{BB962C8B-B14F-4D97-AF65-F5344CB8AC3E}">
        <p14:creationId xmlns:p14="http://schemas.microsoft.com/office/powerpoint/2010/main" val="9648782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426170"/>
          </a:xfrm>
        </p:spPr>
        <p:txBody>
          <a:bodyPr/>
          <a:lstStyle/>
          <a:p>
            <a:r>
              <a:rPr lang="ja-JP" altLang="en-US" dirty="0" smtClean="0"/>
              <a:t>真のエンドポイント：私の場合</a:t>
            </a:r>
            <a:r>
              <a:rPr lang="en-US" altLang="ja-JP" dirty="0" smtClean="0"/>
              <a:t/>
            </a:r>
            <a:br>
              <a:rPr lang="en-US" altLang="ja-JP" dirty="0" smtClean="0"/>
            </a:br>
            <a:r>
              <a:rPr lang="ja-JP" altLang="en-US" dirty="0" err="1" smtClean="0"/>
              <a:t>ー</a:t>
            </a:r>
            <a:r>
              <a:rPr lang="ja-JP" altLang="en-US" dirty="0" smtClean="0"/>
              <a:t>幸せになりたいー</a:t>
            </a:r>
            <a:endParaRPr lang="en-GB" dirty="0"/>
          </a:p>
        </p:txBody>
      </p:sp>
      <p:sp>
        <p:nvSpPr>
          <p:cNvPr id="4" name="テキスト ボックス 3"/>
          <p:cNvSpPr txBox="1"/>
          <p:nvPr/>
        </p:nvSpPr>
        <p:spPr>
          <a:xfrm>
            <a:off x="287525" y="1820250"/>
            <a:ext cx="8568950" cy="2308324"/>
          </a:xfrm>
          <a:prstGeom prst="rect">
            <a:avLst/>
          </a:prstGeom>
          <a:noFill/>
        </p:spPr>
        <p:txBody>
          <a:bodyPr wrap="square" rtlCol="0">
            <a:spAutoFit/>
          </a:bodyPr>
          <a:lstStyle/>
          <a:p>
            <a:r>
              <a:rPr lang="ja-JP" altLang="en-US" sz="3600" dirty="0">
                <a:solidFill>
                  <a:schemeClr val="bg1"/>
                </a:solidFill>
              </a:rPr>
              <a:t>日本国憲法第</a:t>
            </a:r>
            <a:r>
              <a:rPr lang="en-US" altLang="ja-JP" sz="3600" dirty="0">
                <a:solidFill>
                  <a:schemeClr val="bg1"/>
                </a:solidFill>
              </a:rPr>
              <a:t>13</a:t>
            </a:r>
            <a:r>
              <a:rPr lang="ja-JP" altLang="en-US" sz="3600" dirty="0" smtClean="0">
                <a:solidFill>
                  <a:schemeClr val="bg1"/>
                </a:solidFill>
              </a:rPr>
              <a:t>条：すべて</a:t>
            </a:r>
            <a:r>
              <a:rPr lang="ja-JP" altLang="en-US" sz="3600" dirty="0">
                <a:solidFill>
                  <a:schemeClr val="bg1"/>
                </a:solidFill>
              </a:rPr>
              <a:t>国民は、個人として尊重される。 生命、自由及び</a:t>
            </a:r>
            <a:r>
              <a:rPr lang="ja-JP" altLang="en-US" sz="3600" u="sng" dirty="0">
                <a:solidFill>
                  <a:srgbClr val="FFFF00"/>
                </a:solidFill>
              </a:rPr>
              <a:t>幸福追求に対する国民の権利</a:t>
            </a:r>
            <a:r>
              <a:rPr lang="ja-JP" altLang="en-US" sz="3600" dirty="0">
                <a:solidFill>
                  <a:schemeClr val="bg1"/>
                </a:solidFill>
              </a:rPr>
              <a:t>については</a:t>
            </a:r>
            <a:r>
              <a:rPr lang="ja-JP" altLang="en-US" sz="3600" dirty="0" smtClean="0">
                <a:solidFill>
                  <a:schemeClr val="bg1"/>
                </a:solidFill>
              </a:rPr>
              <a:t>、立法</a:t>
            </a:r>
            <a:r>
              <a:rPr lang="ja-JP" altLang="en-US" sz="3600" dirty="0">
                <a:solidFill>
                  <a:schemeClr val="bg1"/>
                </a:solidFill>
              </a:rPr>
              <a:t>その他の国政の上で、最大の尊重を必要と</a:t>
            </a:r>
            <a:r>
              <a:rPr lang="ja-JP" altLang="en-US" sz="3600" dirty="0" smtClean="0">
                <a:solidFill>
                  <a:schemeClr val="bg1"/>
                </a:solidFill>
              </a:rPr>
              <a:t>する</a:t>
            </a:r>
            <a:endParaRPr lang="en-US" altLang="ja-JP" sz="3600" dirty="0" smtClean="0">
              <a:solidFill>
                <a:schemeClr val="bg1"/>
              </a:solidFill>
            </a:endParaRPr>
          </a:p>
        </p:txBody>
      </p:sp>
      <p:sp>
        <p:nvSpPr>
          <p:cNvPr id="5" name="テキスト ボックス 4"/>
          <p:cNvSpPr txBox="1"/>
          <p:nvPr/>
        </p:nvSpPr>
        <p:spPr>
          <a:xfrm>
            <a:off x="249556" y="4365104"/>
            <a:ext cx="8568951" cy="2062103"/>
          </a:xfrm>
          <a:prstGeom prst="rect">
            <a:avLst/>
          </a:prstGeom>
          <a:noFill/>
        </p:spPr>
        <p:txBody>
          <a:bodyPr wrap="square" rtlCol="0">
            <a:spAutoFit/>
          </a:bodyPr>
          <a:lstStyle/>
          <a:p>
            <a:r>
              <a:rPr lang="ja-JP" altLang="en-US" sz="3200" dirty="0" smtClean="0">
                <a:solidFill>
                  <a:schemeClr val="bg1"/>
                </a:solidFill>
              </a:rPr>
              <a:t>●どの</a:t>
            </a:r>
            <a:r>
              <a:rPr lang="ja-JP" altLang="en-US" sz="3200" dirty="0">
                <a:solidFill>
                  <a:schemeClr val="bg1"/>
                </a:solidFill>
              </a:rPr>
              <a:t>ような</a:t>
            </a:r>
            <a:r>
              <a:rPr lang="ja-JP" altLang="en-US" sz="3200" dirty="0" smtClean="0">
                <a:solidFill>
                  <a:schemeClr val="bg1"/>
                </a:solidFill>
              </a:rPr>
              <a:t>形で医師として生きていこう</a:t>
            </a:r>
            <a:r>
              <a:rPr lang="ja-JP" altLang="en-US" sz="3200" dirty="0" smtClean="0">
                <a:solidFill>
                  <a:schemeClr val="bg1"/>
                </a:solidFill>
              </a:rPr>
              <a:t>と</a:t>
            </a:r>
            <a:endParaRPr lang="en-US" altLang="ja-JP" sz="3200" dirty="0" smtClean="0">
              <a:solidFill>
                <a:schemeClr val="bg1"/>
              </a:solidFill>
            </a:endParaRPr>
          </a:p>
          <a:p>
            <a:r>
              <a:rPr lang="ja-JP" altLang="en-US" sz="3200" dirty="0" smtClean="0">
                <a:solidFill>
                  <a:schemeClr val="bg1"/>
                </a:solidFill>
              </a:rPr>
              <a:t>●人生</a:t>
            </a:r>
            <a:r>
              <a:rPr lang="ja-JP" altLang="en-US" sz="3200" dirty="0" smtClean="0">
                <a:solidFill>
                  <a:schemeClr val="bg1"/>
                </a:solidFill>
              </a:rPr>
              <a:t>の真のエンドポイントをどう設定しよう</a:t>
            </a:r>
            <a:r>
              <a:rPr lang="ja-JP" altLang="en-US" sz="3200" dirty="0" smtClean="0">
                <a:solidFill>
                  <a:schemeClr val="bg1"/>
                </a:solidFill>
              </a:rPr>
              <a:t>と</a:t>
            </a:r>
            <a:endParaRPr lang="en-US" altLang="ja-JP" sz="3200" dirty="0" smtClean="0">
              <a:solidFill>
                <a:schemeClr val="bg1"/>
              </a:solidFill>
            </a:endParaRPr>
          </a:p>
          <a:p>
            <a:r>
              <a:rPr lang="ja-JP" altLang="en-US" sz="3200" dirty="0" smtClean="0">
                <a:solidFill>
                  <a:schemeClr val="bg1"/>
                </a:solidFill>
              </a:rPr>
              <a:t>●全て私の自由</a:t>
            </a:r>
            <a:endParaRPr lang="en-US" altLang="ja-JP" sz="3200" dirty="0" smtClean="0">
              <a:solidFill>
                <a:schemeClr val="bg1"/>
              </a:solidFill>
            </a:endParaRPr>
          </a:p>
          <a:p>
            <a:r>
              <a:rPr lang="ja-JP" altLang="en-US" sz="3200" dirty="0">
                <a:solidFill>
                  <a:schemeClr val="bg1"/>
                </a:solidFill>
              </a:rPr>
              <a:t>●</a:t>
            </a:r>
            <a:r>
              <a:rPr lang="ja-JP" altLang="en-US" sz="3200" dirty="0" smtClean="0">
                <a:solidFill>
                  <a:schemeClr val="bg1"/>
                </a:solidFill>
              </a:rPr>
              <a:t>たとえそれが錯覚であろうとも</a:t>
            </a:r>
            <a:endParaRPr lang="en-GB" sz="3200" dirty="0">
              <a:solidFill>
                <a:schemeClr val="bg1"/>
              </a:solidFill>
            </a:endParaRPr>
          </a:p>
        </p:txBody>
      </p:sp>
    </p:spTree>
    <p:extLst>
      <p:ext uri="{BB962C8B-B14F-4D97-AF65-F5344CB8AC3E}">
        <p14:creationId xmlns:p14="http://schemas.microsoft.com/office/powerpoint/2010/main" val="2272744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WS000001.JPG"/>
          <p:cNvPicPr>
            <a:picLocks noChangeAspect="1"/>
          </p:cNvPicPr>
          <p:nvPr/>
        </p:nvPicPr>
        <p:blipFill>
          <a:blip r:embed="rId3" cstate="print"/>
          <a:stretch>
            <a:fillRect/>
          </a:stretch>
        </p:blipFill>
        <p:spPr>
          <a:xfrm>
            <a:off x="776287" y="128587"/>
            <a:ext cx="7591425" cy="6600825"/>
          </a:xfrm>
          <a:prstGeom prst="rect">
            <a:avLst/>
          </a:prstGeom>
        </p:spPr>
      </p:pic>
      <p:sp>
        <p:nvSpPr>
          <p:cNvPr id="6" name="テキスト ボックス 5"/>
          <p:cNvSpPr txBox="1"/>
          <p:nvPr/>
        </p:nvSpPr>
        <p:spPr>
          <a:xfrm>
            <a:off x="4119409" y="1092806"/>
            <a:ext cx="4068743" cy="338554"/>
          </a:xfrm>
          <a:prstGeom prst="rect">
            <a:avLst/>
          </a:prstGeom>
          <a:noFill/>
        </p:spPr>
        <p:txBody>
          <a:bodyPr wrap="none" rtlCol="0">
            <a:spAutoFit/>
          </a:bodyPr>
          <a:lstStyle/>
          <a:p>
            <a:r>
              <a:rPr kumimoji="1" lang="zh-CN" altLang="en-US" sz="1600" b="1" dirty="0"/>
              <a:t>週刊医学界新聞</a:t>
            </a:r>
            <a:r>
              <a:rPr kumimoji="1" lang="en-US" altLang="zh-CN" sz="1600" b="1" dirty="0"/>
              <a:t>(</a:t>
            </a:r>
            <a:r>
              <a:rPr kumimoji="1" lang="zh-CN" altLang="en-US" sz="1600" b="1" dirty="0"/>
              <a:t>第</a:t>
            </a:r>
            <a:r>
              <a:rPr kumimoji="1" lang="en-US" altLang="zh-CN" sz="1600" b="1" dirty="0"/>
              <a:t>2911</a:t>
            </a:r>
            <a:r>
              <a:rPr kumimoji="1" lang="zh-CN" altLang="en-US" sz="1600" b="1" dirty="0"/>
              <a:t>号 </a:t>
            </a:r>
            <a:r>
              <a:rPr kumimoji="1" lang="en-US" altLang="zh-CN" sz="1600" b="1" dirty="0"/>
              <a:t>2011</a:t>
            </a:r>
            <a:r>
              <a:rPr kumimoji="1" lang="zh-CN" altLang="en-US" sz="1600" b="1" dirty="0"/>
              <a:t>年</a:t>
            </a:r>
            <a:r>
              <a:rPr kumimoji="1" lang="en-US" altLang="zh-CN" sz="1600" b="1" dirty="0"/>
              <a:t>01</a:t>
            </a:r>
            <a:r>
              <a:rPr kumimoji="1" lang="zh-CN" altLang="en-US" sz="1600" b="1" dirty="0"/>
              <a:t>月</a:t>
            </a:r>
            <a:r>
              <a:rPr kumimoji="1" lang="en-US" altLang="zh-CN" sz="1600" b="1" dirty="0"/>
              <a:t>10</a:t>
            </a:r>
            <a:r>
              <a:rPr kumimoji="1" lang="zh-CN" altLang="en-US" sz="1600" b="1" dirty="0"/>
              <a:t>日</a:t>
            </a:r>
            <a:r>
              <a:rPr kumimoji="1" lang="en-US" altLang="zh-CN" sz="1600" b="1" dirty="0"/>
              <a:t>)</a:t>
            </a:r>
            <a:endParaRPr kumimoji="1" lang="ja-JP" altLang="en-US" sz="1600" b="1" dirty="0"/>
          </a:p>
        </p:txBody>
      </p:sp>
    </p:spTree>
    <p:extLst>
      <p:ext uri="{BB962C8B-B14F-4D97-AF65-F5344CB8AC3E}">
        <p14:creationId xmlns:p14="http://schemas.microsoft.com/office/powerpoint/2010/main" val="7307067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5957"/>
            <a:ext cx="9144000" cy="5642043"/>
          </a:xfrm>
          <a:prstGeom prst="rect">
            <a:avLst/>
          </a:prstGeom>
        </p:spPr>
      </p:pic>
      <p:sp>
        <p:nvSpPr>
          <p:cNvPr id="5" name="タイトル 4"/>
          <p:cNvSpPr>
            <a:spLocks noGrp="1"/>
          </p:cNvSpPr>
          <p:nvPr>
            <p:ph type="title"/>
          </p:nvPr>
        </p:nvSpPr>
        <p:spPr>
          <a:xfrm>
            <a:off x="251520" y="116632"/>
            <a:ext cx="8640960" cy="941319"/>
          </a:xfrm>
        </p:spPr>
        <p:txBody>
          <a:bodyPr/>
          <a:lstStyle/>
          <a:p>
            <a:r>
              <a:rPr lang="ja-JP" altLang="en-US" dirty="0" smtClean="0"/>
              <a:t>これも錯覚：大きく感じる小さな幸せ</a:t>
            </a:r>
            <a:endParaRPr lang="en-GB" dirty="0"/>
          </a:p>
        </p:txBody>
      </p:sp>
      <p:sp>
        <p:nvSpPr>
          <p:cNvPr id="2" name="テキスト ボックス 1"/>
          <p:cNvSpPr txBox="1"/>
          <p:nvPr/>
        </p:nvSpPr>
        <p:spPr>
          <a:xfrm>
            <a:off x="5580112" y="6381328"/>
            <a:ext cx="3491661" cy="400110"/>
          </a:xfrm>
          <a:prstGeom prst="rect">
            <a:avLst/>
          </a:prstGeom>
          <a:noFill/>
        </p:spPr>
        <p:txBody>
          <a:bodyPr wrap="none" rtlCol="0">
            <a:spAutoFit/>
          </a:bodyPr>
          <a:lstStyle/>
          <a:p>
            <a:r>
              <a:rPr lang="zh-TW" altLang="en-US" sz="2000" dirty="0">
                <a:solidFill>
                  <a:schemeClr val="bg1"/>
                </a:solidFill>
              </a:rPr>
              <a:t>香川県高松市多賀町</a:t>
            </a:r>
            <a:r>
              <a:rPr lang="en-US" altLang="zh-TW" sz="2000" dirty="0">
                <a:solidFill>
                  <a:schemeClr val="bg1"/>
                </a:solidFill>
              </a:rPr>
              <a:t>1</a:t>
            </a:r>
            <a:r>
              <a:rPr lang="zh-TW" altLang="en-US" sz="2000" dirty="0">
                <a:solidFill>
                  <a:schemeClr val="bg1"/>
                </a:solidFill>
              </a:rPr>
              <a:t>丁目</a:t>
            </a:r>
            <a:r>
              <a:rPr lang="en-US" altLang="zh-TW" sz="2000" dirty="0">
                <a:solidFill>
                  <a:schemeClr val="bg1"/>
                </a:solidFill>
              </a:rPr>
              <a:t>4-7</a:t>
            </a:r>
            <a:endParaRPr lang="en-GB" sz="2000" dirty="0">
              <a:solidFill>
                <a:schemeClr val="bg1"/>
              </a:solidFill>
            </a:endParaRPr>
          </a:p>
        </p:txBody>
      </p:sp>
    </p:spTree>
    <p:extLst>
      <p:ext uri="{BB962C8B-B14F-4D97-AF65-F5344CB8AC3E}">
        <p14:creationId xmlns:p14="http://schemas.microsoft.com/office/powerpoint/2010/main" val="924319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251520" y="188640"/>
            <a:ext cx="8623622" cy="864096"/>
          </a:xfrm>
        </p:spPr>
        <p:txBody>
          <a:bodyPr>
            <a:normAutofit/>
          </a:bodyPr>
          <a:lstStyle/>
          <a:p>
            <a:pPr eaLnBrk="1" hangingPunct="1"/>
            <a:r>
              <a:rPr lang="ja-JP" altLang="en-US" dirty="0" smtClean="0">
                <a:solidFill>
                  <a:srgbClr val="FF0000"/>
                </a:solidFill>
              </a:rPr>
              <a:t>実は私も過労死予備軍だった</a:t>
            </a:r>
            <a:endParaRPr lang="en-US" altLang="ja-JP" dirty="0" smtClean="0">
              <a:solidFill>
                <a:srgbClr val="FF0000"/>
              </a:solidFill>
            </a:endParaRPr>
          </a:p>
        </p:txBody>
      </p:sp>
      <p:sp>
        <p:nvSpPr>
          <p:cNvPr id="3075" name="Rectangle 1027"/>
          <p:cNvSpPr>
            <a:spLocks noGrp="1" noChangeArrowheads="1"/>
          </p:cNvSpPr>
          <p:nvPr>
            <p:ph type="body" idx="1"/>
          </p:nvPr>
        </p:nvSpPr>
        <p:spPr>
          <a:xfrm>
            <a:off x="107504" y="1268760"/>
            <a:ext cx="8767638" cy="5398268"/>
          </a:xfrm>
        </p:spPr>
        <p:txBody>
          <a:bodyPr rtlCol="0">
            <a:normAutofit fontScale="92500" lnSpcReduction="10000"/>
          </a:bodyPr>
          <a:lstStyle/>
          <a:p>
            <a:pPr eaLnBrk="1" fontAlgn="auto" hangingPunct="1">
              <a:lnSpc>
                <a:spcPct val="90000"/>
              </a:lnSpc>
              <a:spcAft>
                <a:spcPts val="0"/>
              </a:spcAft>
              <a:buFont typeface="Arial" pitchFamily="34" charset="0"/>
              <a:buChar char="•"/>
              <a:defRPr/>
            </a:pPr>
            <a:r>
              <a:rPr lang="en-US" altLang="ja-JP" sz="2800" dirty="0" smtClean="0"/>
              <a:t>1976</a:t>
            </a:r>
            <a:r>
              <a:rPr lang="ja-JP" altLang="en-US" sz="2800" dirty="0" smtClean="0"/>
              <a:t>：医学部入学：とにかく臨床をやりたくなかった</a:t>
            </a:r>
            <a:endParaRPr lang="en-US" altLang="ja-JP" sz="2800" dirty="0" smtClean="0"/>
          </a:p>
          <a:p>
            <a:pPr eaLnBrk="1" fontAlgn="auto" hangingPunct="1">
              <a:lnSpc>
                <a:spcPct val="90000"/>
              </a:lnSpc>
              <a:spcAft>
                <a:spcPts val="0"/>
              </a:spcAft>
              <a:buFont typeface="Arial" pitchFamily="34" charset="0"/>
              <a:buChar char="•"/>
              <a:defRPr/>
            </a:pPr>
            <a:r>
              <a:rPr lang="en-US" altLang="ja-JP" sz="2800" dirty="0" smtClean="0">
                <a:solidFill>
                  <a:srgbClr val="FF0000"/>
                </a:solidFill>
              </a:rPr>
              <a:t>1982</a:t>
            </a:r>
            <a:r>
              <a:rPr lang="ja-JP" altLang="en-US" sz="2800" dirty="0" smtClean="0">
                <a:solidFill>
                  <a:srgbClr val="FF0000"/>
                </a:solidFill>
              </a:rPr>
              <a:t>：</a:t>
            </a:r>
            <a:r>
              <a:rPr lang="ja-JP" altLang="en-US" sz="2800" u="sng" dirty="0" smtClean="0">
                <a:solidFill>
                  <a:srgbClr val="FF0000"/>
                </a:solidFill>
              </a:rPr>
              <a:t>諸般の事情（後述）</a:t>
            </a:r>
            <a:r>
              <a:rPr lang="ja-JP" altLang="en-US" sz="2800" dirty="0" smtClean="0">
                <a:solidFill>
                  <a:srgbClr val="FF0000"/>
                </a:solidFill>
              </a:rPr>
              <a:t>で卒後内科一般研修</a:t>
            </a:r>
          </a:p>
          <a:p>
            <a:pPr eaLnBrk="1" fontAlgn="auto" hangingPunct="1">
              <a:lnSpc>
                <a:spcPct val="90000"/>
              </a:lnSpc>
              <a:spcAft>
                <a:spcPts val="0"/>
              </a:spcAft>
              <a:buFont typeface="Arial" pitchFamily="34" charset="0"/>
              <a:buChar char="•"/>
              <a:defRPr/>
            </a:pPr>
            <a:r>
              <a:rPr lang="en-US" altLang="ja-JP" sz="2800" dirty="0" smtClean="0">
                <a:solidFill>
                  <a:srgbClr val="FF0000"/>
                </a:solidFill>
              </a:rPr>
              <a:t>1984</a:t>
            </a:r>
            <a:r>
              <a:rPr lang="ja-JP" altLang="en-US" sz="2800" dirty="0" smtClean="0">
                <a:solidFill>
                  <a:srgbClr val="FF0000"/>
                </a:solidFill>
              </a:rPr>
              <a:t>：</a:t>
            </a:r>
            <a:r>
              <a:rPr lang="en-US" altLang="ja-JP" sz="2800" dirty="0" smtClean="0">
                <a:solidFill>
                  <a:srgbClr val="FF0000"/>
                </a:solidFill>
              </a:rPr>
              <a:t>NTT</a:t>
            </a:r>
            <a:r>
              <a:rPr lang="ja-JP" altLang="en-US" sz="2800" dirty="0" smtClean="0">
                <a:solidFill>
                  <a:srgbClr val="FF0000"/>
                </a:solidFill>
              </a:rPr>
              <a:t>東日本関東病院</a:t>
            </a:r>
            <a:endParaRPr lang="en-US" altLang="ja-JP" sz="2800" dirty="0" smtClean="0">
              <a:solidFill>
                <a:srgbClr val="FF0000"/>
              </a:solidFill>
            </a:endParaRPr>
          </a:p>
          <a:p>
            <a:pPr eaLnBrk="1" fontAlgn="auto" hangingPunct="1">
              <a:lnSpc>
                <a:spcPct val="90000"/>
              </a:lnSpc>
              <a:spcAft>
                <a:spcPts val="0"/>
              </a:spcAft>
              <a:buFont typeface="Arial" pitchFamily="34" charset="0"/>
              <a:buChar char="•"/>
              <a:defRPr/>
            </a:pPr>
            <a:r>
              <a:rPr lang="en-US" altLang="ja-JP" sz="2800" dirty="0" smtClean="0">
                <a:solidFill>
                  <a:schemeClr val="accent3">
                    <a:lumMod val="60000"/>
                    <a:lumOff val="40000"/>
                  </a:schemeClr>
                </a:solidFill>
              </a:rPr>
              <a:t>1986</a:t>
            </a:r>
            <a:r>
              <a:rPr lang="ja-JP" altLang="en-US" sz="2800" dirty="0" smtClean="0">
                <a:solidFill>
                  <a:schemeClr val="accent3">
                    <a:lumMod val="60000"/>
                    <a:lumOff val="40000"/>
                  </a:schemeClr>
                </a:solidFill>
              </a:rPr>
              <a:t>：国立精神神経センター研究所（神経科学</a:t>
            </a:r>
            <a:r>
              <a:rPr lang="ja-JP" altLang="en-US" sz="2800" dirty="0">
                <a:solidFill>
                  <a:schemeClr val="accent3">
                    <a:lumMod val="60000"/>
                    <a:lumOff val="40000"/>
                  </a:schemeClr>
                </a:solidFill>
              </a:rPr>
              <a:t>） </a:t>
            </a:r>
            <a:r>
              <a:rPr lang="ja-JP" altLang="en-US" sz="2800" dirty="0" smtClean="0">
                <a:solidFill>
                  <a:schemeClr val="accent3">
                    <a:lumMod val="60000"/>
                    <a:lumOff val="40000"/>
                  </a:schemeClr>
                </a:solidFill>
              </a:rPr>
              <a:t>←避難</a:t>
            </a:r>
            <a:endParaRPr lang="ja-JP" altLang="en-US" sz="2800" b="1" dirty="0" smtClean="0">
              <a:solidFill>
                <a:srgbClr val="FF0000"/>
              </a:solidFill>
            </a:endParaRPr>
          </a:p>
          <a:p>
            <a:pPr eaLnBrk="1" fontAlgn="auto" hangingPunct="1">
              <a:lnSpc>
                <a:spcPct val="90000"/>
              </a:lnSpc>
              <a:spcAft>
                <a:spcPts val="0"/>
              </a:spcAft>
              <a:buFont typeface="Arial" pitchFamily="34" charset="0"/>
              <a:buChar char="•"/>
              <a:defRPr/>
            </a:pPr>
            <a:r>
              <a:rPr lang="en-US" altLang="ja-JP" sz="2800" dirty="0" smtClean="0">
                <a:solidFill>
                  <a:srgbClr val="FF0000"/>
                </a:solidFill>
              </a:rPr>
              <a:t>1988</a:t>
            </a:r>
            <a:r>
              <a:rPr lang="ja-JP" altLang="en-US" sz="2800" dirty="0" smtClean="0">
                <a:solidFill>
                  <a:srgbClr val="FF0000"/>
                </a:solidFill>
              </a:rPr>
              <a:t>：旭中央病院（神経内科）：「自主研修」　</a:t>
            </a:r>
            <a:r>
              <a:rPr lang="en-US" altLang="ja-JP" sz="2800" dirty="0" smtClean="0">
                <a:solidFill>
                  <a:srgbClr val="FF0000"/>
                </a:solidFill>
              </a:rPr>
              <a:t>5</a:t>
            </a:r>
            <a:r>
              <a:rPr lang="ja-JP" altLang="en-US" sz="2800" dirty="0" smtClean="0">
                <a:solidFill>
                  <a:srgbClr val="FF0000"/>
                </a:solidFill>
              </a:rPr>
              <a:t>～</a:t>
            </a:r>
            <a:r>
              <a:rPr lang="en-US" altLang="ja-JP" sz="2800" dirty="0" smtClean="0">
                <a:solidFill>
                  <a:srgbClr val="FF0000"/>
                </a:solidFill>
              </a:rPr>
              <a:t>6</a:t>
            </a:r>
            <a:r>
              <a:rPr lang="ja-JP" altLang="en-US" sz="2800" dirty="0" smtClean="0">
                <a:solidFill>
                  <a:srgbClr val="FF0000"/>
                </a:solidFill>
              </a:rPr>
              <a:t>時間</a:t>
            </a:r>
            <a:r>
              <a:rPr lang="en-US" altLang="ja-JP" sz="2800" dirty="0" smtClean="0">
                <a:solidFill>
                  <a:srgbClr val="FF0000"/>
                </a:solidFill>
              </a:rPr>
              <a:t>/</a:t>
            </a:r>
            <a:r>
              <a:rPr lang="ja-JP" altLang="en-US" sz="2800" dirty="0" smtClean="0">
                <a:solidFill>
                  <a:srgbClr val="FF0000"/>
                </a:solidFill>
              </a:rPr>
              <a:t>日</a:t>
            </a:r>
            <a:endParaRPr lang="en-US" altLang="ja-JP" sz="2800" dirty="0">
              <a:solidFill>
                <a:srgbClr val="FF0000"/>
              </a:solidFill>
            </a:endParaRPr>
          </a:p>
          <a:p>
            <a:pPr>
              <a:lnSpc>
                <a:spcPct val="90000"/>
              </a:lnSpc>
              <a:defRPr/>
            </a:pPr>
            <a:r>
              <a:rPr lang="en-US" altLang="ja-JP" sz="2800" dirty="0" smtClean="0">
                <a:solidFill>
                  <a:schemeClr val="accent3">
                    <a:lumMod val="60000"/>
                    <a:lumOff val="40000"/>
                  </a:schemeClr>
                </a:solidFill>
              </a:rPr>
              <a:t>1990</a:t>
            </a:r>
            <a:r>
              <a:rPr lang="ja-JP" altLang="en-US" sz="2800" dirty="0" smtClean="0">
                <a:solidFill>
                  <a:schemeClr val="accent3">
                    <a:lumMod val="60000"/>
                    <a:lumOff val="40000"/>
                  </a:schemeClr>
                </a:solidFill>
              </a:rPr>
              <a:t>：グラスゴー大学</a:t>
            </a:r>
            <a:r>
              <a:rPr lang="ja-JP" altLang="en-US" sz="2800" dirty="0">
                <a:solidFill>
                  <a:schemeClr val="accent3">
                    <a:lumMod val="60000"/>
                    <a:lumOff val="40000"/>
                  </a:schemeClr>
                </a:solidFill>
              </a:rPr>
              <a:t>（スコットランド</a:t>
            </a:r>
            <a:r>
              <a:rPr lang="ja-JP" altLang="en-US" sz="2800" dirty="0" smtClean="0">
                <a:solidFill>
                  <a:schemeClr val="accent3">
                    <a:lumMod val="60000"/>
                    <a:lumOff val="40000"/>
                  </a:schemeClr>
                </a:solidFill>
              </a:rPr>
              <a:t>旅行、ゴルフ）←脱走！</a:t>
            </a:r>
            <a:endParaRPr lang="en-US" altLang="ja-JP" sz="2800" dirty="0" smtClean="0">
              <a:solidFill>
                <a:schemeClr val="accent3">
                  <a:lumMod val="60000"/>
                  <a:lumOff val="40000"/>
                </a:schemeClr>
              </a:solidFill>
            </a:endParaRPr>
          </a:p>
          <a:p>
            <a:pPr eaLnBrk="1" fontAlgn="auto" hangingPunct="1">
              <a:lnSpc>
                <a:spcPct val="90000"/>
              </a:lnSpc>
              <a:spcAft>
                <a:spcPts val="0"/>
              </a:spcAft>
              <a:buFont typeface="Arial" pitchFamily="34" charset="0"/>
              <a:buChar char="•"/>
              <a:defRPr/>
            </a:pPr>
            <a:r>
              <a:rPr lang="en-US" altLang="ja-JP" sz="2800" dirty="0" smtClean="0">
                <a:solidFill>
                  <a:schemeClr val="accent3">
                    <a:lumMod val="60000"/>
                    <a:lumOff val="40000"/>
                  </a:schemeClr>
                </a:solidFill>
              </a:rPr>
              <a:t>1992</a:t>
            </a:r>
            <a:r>
              <a:rPr lang="ja-JP" altLang="en-US" sz="2800" dirty="0" smtClean="0">
                <a:solidFill>
                  <a:schemeClr val="accent3">
                    <a:lumMod val="60000"/>
                    <a:lumOff val="40000"/>
                  </a:schemeClr>
                </a:solidFill>
              </a:rPr>
              <a:t>：東京医科歯科大学助手（神経科学）</a:t>
            </a:r>
          </a:p>
          <a:p>
            <a:pPr eaLnBrk="1" fontAlgn="auto" hangingPunct="1">
              <a:lnSpc>
                <a:spcPct val="90000"/>
              </a:lnSpc>
              <a:spcAft>
                <a:spcPts val="0"/>
              </a:spcAft>
              <a:buFont typeface="Arial" pitchFamily="34" charset="0"/>
              <a:buChar char="•"/>
              <a:defRPr/>
            </a:pPr>
            <a:r>
              <a:rPr lang="en-US" altLang="ja-JP" sz="2800" dirty="0" smtClean="0">
                <a:solidFill>
                  <a:srgbClr val="FFFF00"/>
                </a:solidFill>
              </a:rPr>
              <a:t>1993</a:t>
            </a:r>
            <a:r>
              <a:rPr lang="ja-JP" altLang="en-US" sz="2800" dirty="0" smtClean="0">
                <a:solidFill>
                  <a:srgbClr val="FFFF00"/>
                </a:solidFill>
              </a:rPr>
              <a:t>：埼玉県立嵐山郷（知的障害・自閉症、総合診療）</a:t>
            </a:r>
          </a:p>
          <a:p>
            <a:pPr eaLnBrk="1" fontAlgn="auto" hangingPunct="1">
              <a:lnSpc>
                <a:spcPct val="90000"/>
              </a:lnSpc>
              <a:spcAft>
                <a:spcPts val="0"/>
              </a:spcAft>
              <a:defRPr/>
            </a:pPr>
            <a:r>
              <a:rPr lang="en-US" altLang="ja-JP" sz="2800" dirty="0" smtClean="0">
                <a:solidFill>
                  <a:srgbClr val="FFFF00"/>
                </a:solidFill>
              </a:rPr>
              <a:t>1999</a:t>
            </a:r>
            <a:r>
              <a:rPr lang="ja-JP" altLang="en-US" sz="2800" dirty="0" smtClean="0">
                <a:solidFill>
                  <a:srgbClr val="FFFF00"/>
                </a:solidFill>
              </a:rPr>
              <a:t>：国立犀潟病院（精神疾患、食</a:t>
            </a:r>
            <a:r>
              <a:rPr lang="ja-JP" altLang="en-US" sz="2800" dirty="0">
                <a:solidFill>
                  <a:srgbClr val="FFFF00"/>
                </a:solidFill>
              </a:rPr>
              <a:t>の安全</a:t>
            </a:r>
            <a:r>
              <a:rPr lang="ja-JP" altLang="en-US" sz="2800" dirty="0" smtClean="0">
                <a:solidFill>
                  <a:srgbClr val="FFFF00"/>
                </a:solidFill>
              </a:rPr>
              <a:t>評論、神経病理）</a:t>
            </a:r>
          </a:p>
          <a:p>
            <a:pPr eaLnBrk="1" fontAlgn="auto" hangingPunct="1">
              <a:lnSpc>
                <a:spcPct val="90000"/>
              </a:lnSpc>
              <a:spcAft>
                <a:spcPts val="0"/>
              </a:spcAft>
              <a:buFont typeface="Arial" pitchFamily="34" charset="0"/>
              <a:buChar char="•"/>
              <a:defRPr/>
            </a:pPr>
            <a:r>
              <a:rPr lang="en-US" altLang="ja-JP" sz="2800" dirty="0" smtClean="0">
                <a:solidFill>
                  <a:schemeClr val="tx2">
                    <a:lumMod val="40000"/>
                    <a:lumOff val="60000"/>
                  </a:schemeClr>
                </a:solidFill>
              </a:rPr>
              <a:t>2003</a:t>
            </a:r>
            <a:r>
              <a:rPr lang="ja-JP" altLang="en-US" sz="2800" dirty="0" smtClean="0">
                <a:solidFill>
                  <a:schemeClr val="tx2">
                    <a:lumMod val="40000"/>
                    <a:lumOff val="60000"/>
                  </a:schemeClr>
                </a:solidFill>
              </a:rPr>
              <a:t>：厚生労働省（レギュラトリーサイエンス、臨床研究）</a:t>
            </a:r>
          </a:p>
          <a:p>
            <a:pPr eaLnBrk="1" fontAlgn="auto" hangingPunct="1">
              <a:lnSpc>
                <a:spcPct val="90000"/>
              </a:lnSpc>
              <a:spcAft>
                <a:spcPts val="0"/>
              </a:spcAft>
              <a:buFont typeface="Arial" pitchFamily="34" charset="0"/>
              <a:buChar char="•"/>
              <a:defRPr/>
            </a:pPr>
            <a:r>
              <a:rPr lang="en-US" altLang="ja-JP" sz="2800" dirty="0" smtClean="0">
                <a:solidFill>
                  <a:srgbClr val="FFFF00"/>
                </a:solidFill>
              </a:rPr>
              <a:t>2007</a:t>
            </a:r>
            <a:r>
              <a:rPr lang="ja-JP" altLang="en-US" sz="2800" dirty="0" smtClean="0">
                <a:solidFill>
                  <a:srgbClr val="FFFF00"/>
                </a:solidFill>
              </a:rPr>
              <a:t>：国立秩父学園（発達障害、医学教育、医療面接）</a:t>
            </a:r>
          </a:p>
          <a:p>
            <a:pPr eaLnBrk="1" fontAlgn="auto" hangingPunct="1">
              <a:lnSpc>
                <a:spcPct val="90000"/>
              </a:lnSpc>
              <a:spcAft>
                <a:spcPts val="0"/>
              </a:spcAft>
              <a:buFont typeface="Arial" pitchFamily="34" charset="0"/>
              <a:buChar char="•"/>
              <a:defRPr/>
            </a:pPr>
            <a:r>
              <a:rPr lang="en-US" altLang="ja-JP" sz="2800" dirty="0" smtClean="0">
                <a:solidFill>
                  <a:schemeClr val="tx2">
                    <a:lumMod val="40000"/>
                    <a:lumOff val="60000"/>
                  </a:schemeClr>
                </a:solidFill>
              </a:rPr>
              <a:t>2008</a:t>
            </a:r>
            <a:r>
              <a:rPr lang="ja-JP" altLang="en-US" sz="2800" dirty="0" smtClean="0">
                <a:solidFill>
                  <a:schemeClr val="tx2">
                    <a:lumMod val="40000"/>
                    <a:lumOff val="60000"/>
                  </a:schemeClr>
                </a:solidFill>
              </a:rPr>
              <a:t>：長崎大学（大学教授、製薬医学、薬事評論）</a:t>
            </a:r>
            <a:endParaRPr lang="en-US" altLang="ja-JP" sz="2800" dirty="0" smtClean="0">
              <a:solidFill>
                <a:schemeClr val="tx2">
                  <a:lumMod val="40000"/>
                  <a:lumOff val="60000"/>
                </a:schemeClr>
              </a:solidFill>
            </a:endParaRPr>
          </a:p>
          <a:p>
            <a:pPr eaLnBrk="1" fontAlgn="auto" hangingPunct="1">
              <a:lnSpc>
                <a:spcPct val="90000"/>
              </a:lnSpc>
              <a:spcAft>
                <a:spcPts val="0"/>
              </a:spcAft>
              <a:defRPr/>
            </a:pPr>
            <a:r>
              <a:rPr lang="en-US" altLang="ja-JP" sz="2800" dirty="0" smtClean="0">
                <a:solidFill>
                  <a:schemeClr val="tx2">
                    <a:lumMod val="40000"/>
                    <a:lumOff val="60000"/>
                  </a:schemeClr>
                </a:solidFill>
              </a:rPr>
              <a:t>2013</a:t>
            </a:r>
            <a:r>
              <a:rPr lang="ja-JP" altLang="en-US" sz="2800" dirty="0" smtClean="0">
                <a:solidFill>
                  <a:schemeClr val="tx2">
                    <a:lumMod val="40000"/>
                    <a:lumOff val="60000"/>
                  </a:schemeClr>
                </a:solidFill>
              </a:rPr>
              <a:t>：法務省（医療法務コンサルタント）</a:t>
            </a:r>
            <a:r>
              <a:rPr lang="ja-JP" altLang="en-US" sz="2800" b="1" dirty="0">
                <a:solidFill>
                  <a:srgbClr val="FF0000"/>
                </a:solidFill>
              </a:rPr>
              <a:t> </a:t>
            </a:r>
            <a:r>
              <a:rPr lang="ja-JP" altLang="en-US" sz="2800" b="1" dirty="0"/>
              <a:t>←現在に至る</a:t>
            </a:r>
            <a:endParaRPr lang="ja-JP" altLang="en-US" sz="2800" dirty="0" smtClean="0"/>
          </a:p>
        </p:txBody>
      </p:sp>
      <p:sp>
        <p:nvSpPr>
          <p:cNvPr id="29700" name="スライド番号プレースホルダ 35"/>
          <p:cNvSpPr>
            <a:spLocks noGrp="1"/>
          </p:cNvSpPr>
          <p:nvPr>
            <p:ph type="sldNum" sz="quarter" idx="12"/>
          </p:nvPr>
        </p:nvSpPr>
        <p:spPr bwMode="auto">
          <a:xfrm>
            <a:off x="8143875" y="6286500"/>
            <a:ext cx="476250" cy="457200"/>
          </a:xfrm>
          <a:noFill/>
          <a:ln>
            <a:miter lim="800000"/>
            <a:headEnd/>
            <a:tailEnd/>
          </a:ln>
        </p:spPr>
        <p:txBody>
          <a:bodyPr/>
          <a:lstStyle/>
          <a:p>
            <a:fld id="{070FE5B2-82BF-43D9-90A3-BDD3B06A70A2}" type="slidenum">
              <a:rPr lang="ja-JP" altLang="en-US" sz="1600" smtClean="0">
                <a:latin typeface="Times New Roman" pitchFamily="18" charset="0"/>
                <a:ea typeface="ＭＳ Ｐゴシック" charset="-128"/>
              </a:rPr>
              <a:pPr/>
              <a:t>6</a:t>
            </a:fld>
            <a:endParaRPr lang="ja-JP" altLang="en-US" sz="1600" smtClean="0">
              <a:latin typeface="Times New Roman" pitchFamily="18" charset="0"/>
              <a:ea typeface="ＭＳ Ｐゴシック" charset="-128"/>
            </a:endParaRPr>
          </a:p>
        </p:txBody>
      </p:sp>
    </p:spTree>
    <p:extLst>
      <p:ext uri="{BB962C8B-B14F-4D97-AF65-F5344CB8AC3E}">
        <p14:creationId xmlns:p14="http://schemas.microsoft.com/office/powerpoint/2010/main" val="3034549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3" y="188640"/>
            <a:ext cx="8856983" cy="1080120"/>
          </a:xfrm>
        </p:spPr>
        <p:txBody>
          <a:bodyPr/>
          <a:lstStyle/>
          <a:p>
            <a:r>
              <a:rPr lang="ja-JP" altLang="en-US" dirty="0" smtClean="0"/>
              <a:t>生き残った私の務め</a:t>
            </a:r>
            <a:endParaRPr lang="en-GB" dirty="0"/>
          </a:p>
        </p:txBody>
      </p:sp>
      <p:sp>
        <p:nvSpPr>
          <p:cNvPr id="5" name="タイトル 1"/>
          <p:cNvSpPr txBox="1">
            <a:spLocks/>
          </p:cNvSpPr>
          <p:nvPr/>
        </p:nvSpPr>
        <p:spPr bwMode="auto">
          <a:xfrm>
            <a:off x="107503" y="6023956"/>
            <a:ext cx="8856983" cy="82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bg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bg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bg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bg1"/>
                </a:solidFill>
                <a:latin typeface="Calibri" pitchFamily="34" charset="0"/>
                <a:ea typeface="ＭＳ Ｐゴシック" pitchFamily="50" charset="-128"/>
              </a:defRPr>
            </a:lvl9pPr>
          </a:lstStyle>
          <a:p>
            <a:r>
              <a:rPr lang="ja-JP" altLang="en-US" sz="4000" dirty="0" smtClean="0"/>
              <a:t>「どう生きるか？」を共に考える</a:t>
            </a:r>
            <a:endParaRPr lang="en-GB" sz="4000" dirty="0"/>
          </a:p>
        </p:txBody>
      </p:sp>
    </p:spTree>
    <p:extLst>
      <p:ext uri="{BB962C8B-B14F-4D97-AF65-F5344CB8AC3E}">
        <p14:creationId xmlns:p14="http://schemas.microsoft.com/office/powerpoint/2010/main" val="1582753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1" y="1412776"/>
            <a:ext cx="8856983" cy="4671374"/>
          </a:xfrm>
        </p:spPr>
        <p:txBody>
          <a:bodyPr/>
          <a:lstStyle/>
          <a:p>
            <a:r>
              <a:rPr lang="ja-JP" altLang="en-US" sz="4000" dirty="0" smtClean="0"/>
              <a:t>カムアウト：私の場合</a:t>
            </a:r>
            <a:endParaRPr lang="en-US" altLang="ja-JP" sz="4000" dirty="0" smtClean="0"/>
          </a:p>
          <a:p>
            <a:r>
              <a:rPr lang="ja-JP" altLang="en-US" sz="4000" dirty="0" smtClean="0">
                <a:solidFill>
                  <a:srgbClr val="FFFF00"/>
                </a:solidFill>
              </a:rPr>
              <a:t>あなたの命を左右する「エンドポイント」</a:t>
            </a:r>
            <a:endParaRPr lang="en-US" altLang="ja-JP" sz="4000" dirty="0" smtClean="0">
              <a:solidFill>
                <a:srgbClr val="FFFF00"/>
              </a:solidFill>
            </a:endParaRPr>
          </a:p>
          <a:p>
            <a:r>
              <a:rPr lang="ja-JP" altLang="en-US" sz="4000" dirty="0" smtClean="0"/>
              <a:t>「やりがい」は何処へ行った？</a:t>
            </a:r>
            <a:endParaRPr lang="en-US" altLang="ja-JP" sz="4000" dirty="0" smtClean="0"/>
          </a:p>
          <a:p>
            <a:r>
              <a:rPr lang="ja-JP" altLang="en-US" sz="4000" dirty="0" smtClean="0"/>
              <a:t>名医原理主義が生む自己攻撃性</a:t>
            </a:r>
            <a:endParaRPr lang="en-US" altLang="ja-JP" sz="4000" dirty="0" smtClean="0"/>
          </a:p>
          <a:p>
            <a:r>
              <a:rPr lang="ja-JP" altLang="en-US" sz="4000" dirty="0"/>
              <a:t>患者</a:t>
            </a:r>
            <a:r>
              <a:rPr lang="ja-JP" altLang="en-US" sz="4000" dirty="0" smtClean="0"/>
              <a:t>からも攻撃される</a:t>
            </a:r>
            <a:endParaRPr lang="en-US" altLang="ja-JP" sz="4000" dirty="0" smtClean="0"/>
          </a:p>
          <a:p>
            <a:r>
              <a:rPr lang="ja-JP" altLang="en-US" sz="4000" dirty="0"/>
              <a:t>結局は</a:t>
            </a:r>
            <a:r>
              <a:rPr lang="ja-JP" altLang="en-US" sz="4000" dirty="0" smtClean="0"/>
              <a:t>みんな錯覚だった</a:t>
            </a:r>
            <a:endParaRPr lang="en-US" altLang="ja-JP" sz="4000" dirty="0"/>
          </a:p>
        </p:txBody>
      </p:sp>
      <p:sp>
        <p:nvSpPr>
          <p:cNvPr id="6" name="タイトル 1"/>
          <p:cNvSpPr>
            <a:spLocks noGrp="1"/>
          </p:cNvSpPr>
          <p:nvPr>
            <p:ph type="title"/>
          </p:nvPr>
        </p:nvSpPr>
        <p:spPr>
          <a:xfrm>
            <a:off x="495767" y="188640"/>
            <a:ext cx="8229600" cy="1143000"/>
          </a:xfrm>
        </p:spPr>
        <p:txBody>
          <a:bodyPr/>
          <a:lstStyle/>
          <a:p>
            <a:r>
              <a:rPr kumimoji="1" lang="ja-JP" altLang="en-US" sz="4800" dirty="0" smtClean="0"/>
              <a:t>キャリアパス幻想とその崩壊</a:t>
            </a:r>
            <a:endParaRPr kumimoji="1" lang="ja-JP" altLang="en-US" sz="4800" dirty="0"/>
          </a:p>
        </p:txBody>
      </p:sp>
      <p:sp>
        <p:nvSpPr>
          <p:cNvPr id="2" name="テキスト ボックス 1"/>
          <p:cNvSpPr txBox="1"/>
          <p:nvPr/>
        </p:nvSpPr>
        <p:spPr>
          <a:xfrm>
            <a:off x="356711" y="6165286"/>
            <a:ext cx="8502584" cy="523220"/>
          </a:xfrm>
          <a:prstGeom prst="rect">
            <a:avLst/>
          </a:prstGeom>
          <a:noFill/>
        </p:spPr>
        <p:txBody>
          <a:bodyPr wrap="none" rtlCol="0">
            <a:spAutoFit/>
          </a:bodyPr>
          <a:lstStyle/>
          <a:p>
            <a:r>
              <a:rPr lang="ja-JP" altLang="en-US" sz="2800" dirty="0" smtClean="0">
                <a:solidFill>
                  <a:schemeClr val="bg1"/>
                </a:solidFill>
              </a:rPr>
              <a:t>戴いたメールは必ず読みます：</a:t>
            </a:r>
            <a:r>
              <a:rPr lang="en-US" altLang="ja-JP" sz="2800" dirty="0" smtClean="0">
                <a:solidFill>
                  <a:schemeClr val="bg1"/>
                </a:solidFill>
              </a:rPr>
              <a:t>massie.ikeda@gmail.com</a:t>
            </a:r>
            <a:endParaRPr lang="en-GB" sz="2800" dirty="0">
              <a:solidFill>
                <a:schemeClr val="bg1"/>
              </a:solidFill>
            </a:endParaRPr>
          </a:p>
        </p:txBody>
      </p:sp>
    </p:spTree>
    <p:extLst>
      <p:ext uri="{BB962C8B-B14F-4D97-AF65-F5344CB8AC3E}">
        <p14:creationId xmlns:p14="http://schemas.microsoft.com/office/powerpoint/2010/main" val="3754064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642938" y="404664"/>
            <a:ext cx="7858125" cy="1500336"/>
          </a:xfrm>
        </p:spPr>
        <p:txBody>
          <a:bodyPr/>
          <a:lstStyle/>
          <a:p>
            <a:pPr eaLnBrk="1" hangingPunct="1"/>
            <a:r>
              <a:rPr lang="ja-JP" altLang="en-US" dirty="0" smtClean="0"/>
              <a:t>「手段の目的化」を考える</a:t>
            </a:r>
            <a:r>
              <a:rPr lang="en-US" altLang="ja-JP" dirty="0" smtClean="0"/>
              <a:t/>
            </a:r>
            <a:br>
              <a:rPr lang="en-US" altLang="ja-JP" dirty="0" smtClean="0"/>
            </a:br>
            <a:r>
              <a:rPr lang="ja-JP" altLang="en-US" dirty="0" smtClean="0"/>
              <a:t>ひきこもりで何が悪い！？</a:t>
            </a:r>
            <a:endParaRPr lang="ja-JP" altLang="en-US" sz="3600" dirty="0" smtClean="0"/>
          </a:p>
        </p:txBody>
      </p:sp>
      <p:sp>
        <p:nvSpPr>
          <p:cNvPr id="184323" name="Rectangle 3"/>
          <p:cNvSpPr>
            <a:spLocks noGrp="1" noChangeArrowheads="1"/>
          </p:cNvSpPr>
          <p:nvPr>
            <p:ph type="body" idx="4294967295"/>
          </p:nvPr>
        </p:nvSpPr>
        <p:spPr>
          <a:xfrm>
            <a:off x="685800" y="2209800"/>
            <a:ext cx="7924800" cy="4343400"/>
          </a:xfrm>
        </p:spPr>
        <p:txBody>
          <a:bodyPr/>
          <a:lstStyle/>
          <a:p>
            <a:pPr eaLnBrk="1" hangingPunct="1">
              <a:lnSpc>
                <a:spcPct val="90000"/>
              </a:lnSpc>
              <a:buFontTx/>
              <a:buNone/>
            </a:pPr>
            <a:r>
              <a:rPr lang="ja-JP" altLang="en-US" dirty="0" smtClean="0"/>
              <a:t>いい若い者がなんだ。起きて働いたらどうだ</a:t>
            </a:r>
          </a:p>
          <a:p>
            <a:pPr eaLnBrk="1" hangingPunct="1">
              <a:lnSpc>
                <a:spcPct val="90000"/>
              </a:lnSpc>
              <a:buFontTx/>
              <a:buNone/>
            </a:pPr>
            <a:r>
              <a:rPr lang="ja-JP" altLang="en-US" dirty="0" smtClean="0"/>
              <a:t>働くとどうなるんですか</a:t>
            </a:r>
          </a:p>
          <a:p>
            <a:pPr eaLnBrk="1" hangingPunct="1">
              <a:lnSpc>
                <a:spcPct val="90000"/>
              </a:lnSpc>
              <a:buFontTx/>
              <a:buNone/>
            </a:pPr>
            <a:r>
              <a:rPr lang="ja-JP" altLang="en-US" dirty="0" smtClean="0"/>
              <a:t>働けば給料がもらえる</a:t>
            </a:r>
          </a:p>
          <a:p>
            <a:pPr eaLnBrk="1" hangingPunct="1">
              <a:lnSpc>
                <a:spcPct val="90000"/>
              </a:lnSpc>
              <a:buFontTx/>
              <a:buNone/>
            </a:pPr>
            <a:r>
              <a:rPr lang="ja-JP" altLang="en-US" dirty="0" smtClean="0"/>
              <a:t>給料がもらえるとどうなるんですか</a:t>
            </a:r>
          </a:p>
          <a:p>
            <a:pPr eaLnBrk="1" hangingPunct="1">
              <a:lnSpc>
                <a:spcPct val="90000"/>
              </a:lnSpc>
              <a:buFontTx/>
              <a:buNone/>
            </a:pPr>
            <a:r>
              <a:rPr lang="ja-JP" altLang="en-US" dirty="0" smtClean="0"/>
              <a:t>金持ちになれる</a:t>
            </a:r>
          </a:p>
          <a:p>
            <a:pPr eaLnBrk="1" hangingPunct="1">
              <a:lnSpc>
                <a:spcPct val="90000"/>
              </a:lnSpc>
              <a:buFontTx/>
              <a:buNone/>
            </a:pPr>
            <a:r>
              <a:rPr lang="ja-JP" altLang="en-US" dirty="0" smtClean="0"/>
              <a:t>金持ちになるとどうなるんですか</a:t>
            </a:r>
          </a:p>
          <a:p>
            <a:pPr eaLnBrk="1" hangingPunct="1">
              <a:lnSpc>
                <a:spcPct val="90000"/>
              </a:lnSpc>
              <a:buFontTx/>
              <a:buNone/>
            </a:pPr>
            <a:r>
              <a:rPr lang="ja-JP" altLang="en-US" dirty="0" smtClean="0"/>
              <a:t>寝て暮らせる</a:t>
            </a:r>
          </a:p>
          <a:p>
            <a:pPr eaLnBrk="1" hangingPunct="1">
              <a:lnSpc>
                <a:spcPct val="90000"/>
              </a:lnSpc>
              <a:buFontTx/>
              <a:buNone/>
            </a:pPr>
            <a:r>
              <a:rPr lang="ja-JP" altLang="en-US" dirty="0" smtClean="0"/>
              <a:t>はあ、もう寝て暮らしてますが</a:t>
            </a:r>
          </a:p>
        </p:txBody>
      </p:sp>
    </p:spTree>
    <p:extLst>
      <p:ext uri="{BB962C8B-B14F-4D97-AF65-F5344CB8AC3E}">
        <p14:creationId xmlns:p14="http://schemas.microsoft.com/office/powerpoint/2010/main" val="1250829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 calcmode="lin" valueType="num">
                                      <p:cBhvr additive="base">
                                        <p:cTn id="7" dur="500" fill="hold"/>
                                        <p:tgtEl>
                                          <p:spTgt spid="184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23">
                                            <p:txEl>
                                              <p:pRg st="1" end="1"/>
                                            </p:txEl>
                                          </p:spTgt>
                                        </p:tgtEl>
                                        <p:attrNameLst>
                                          <p:attrName>style.visibility</p:attrName>
                                        </p:attrNameLst>
                                      </p:cBhvr>
                                      <p:to>
                                        <p:strVal val="visible"/>
                                      </p:to>
                                    </p:set>
                                    <p:anim calcmode="lin" valueType="num">
                                      <p:cBhvr additive="base">
                                        <p:cTn id="13" dur="500" fill="hold"/>
                                        <p:tgtEl>
                                          <p:spTgt spid="1843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23">
                                            <p:txEl>
                                              <p:pRg st="2" end="2"/>
                                            </p:txEl>
                                          </p:spTgt>
                                        </p:tgtEl>
                                        <p:attrNameLst>
                                          <p:attrName>style.visibility</p:attrName>
                                        </p:attrNameLst>
                                      </p:cBhvr>
                                      <p:to>
                                        <p:strVal val="visible"/>
                                      </p:to>
                                    </p:set>
                                    <p:anim calcmode="lin" valueType="num">
                                      <p:cBhvr additive="base">
                                        <p:cTn id="19" dur="500" fill="hold"/>
                                        <p:tgtEl>
                                          <p:spTgt spid="1843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23">
                                            <p:txEl>
                                              <p:pRg st="3" end="3"/>
                                            </p:txEl>
                                          </p:spTgt>
                                        </p:tgtEl>
                                        <p:attrNameLst>
                                          <p:attrName>style.visibility</p:attrName>
                                        </p:attrNameLst>
                                      </p:cBhvr>
                                      <p:to>
                                        <p:strVal val="visible"/>
                                      </p:to>
                                    </p:set>
                                    <p:anim calcmode="lin" valueType="num">
                                      <p:cBhvr additive="base">
                                        <p:cTn id="25" dur="500" fill="hold"/>
                                        <p:tgtEl>
                                          <p:spTgt spid="1843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23">
                                            <p:txEl>
                                              <p:pRg st="4" end="4"/>
                                            </p:txEl>
                                          </p:spTgt>
                                        </p:tgtEl>
                                        <p:attrNameLst>
                                          <p:attrName>style.visibility</p:attrName>
                                        </p:attrNameLst>
                                      </p:cBhvr>
                                      <p:to>
                                        <p:strVal val="visible"/>
                                      </p:to>
                                    </p:set>
                                    <p:anim calcmode="lin" valueType="num">
                                      <p:cBhvr additive="base">
                                        <p:cTn id="31" dur="500" fill="hold"/>
                                        <p:tgtEl>
                                          <p:spTgt spid="1843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23">
                                            <p:txEl>
                                              <p:pRg st="5" end="5"/>
                                            </p:txEl>
                                          </p:spTgt>
                                        </p:tgtEl>
                                        <p:attrNameLst>
                                          <p:attrName>style.visibility</p:attrName>
                                        </p:attrNameLst>
                                      </p:cBhvr>
                                      <p:to>
                                        <p:strVal val="visible"/>
                                      </p:to>
                                    </p:set>
                                    <p:anim calcmode="lin" valueType="num">
                                      <p:cBhvr additive="base">
                                        <p:cTn id="37" dur="500" fill="hold"/>
                                        <p:tgtEl>
                                          <p:spTgt spid="1843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4323">
                                            <p:txEl>
                                              <p:pRg st="6" end="6"/>
                                            </p:txEl>
                                          </p:spTgt>
                                        </p:tgtEl>
                                        <p:attrNameLst>
                                          <p:attrName>style.visibility</p:attrName>
                                        </p:attrNameLst>
                                      </p:cBhvr>
                                      <p:to>
                                        <p:strVal val="visible"/>
                                      </p:to>
                                    </p:set>
                                    <p:anim calcmode="lin" valueType="num">
                                      <p:cBhvr additive="base">
                                        <p:cTn id="43" dur="500" fill="hold"/>
                                        <p:tgtEl>
                                          <p:spTgt spid="18432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43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4323">
                                            <p:txEl>
                                              <p:pRg st="7" end="7"/>
                                            </p:txEl>
                                          </p:spTgt>
                                        </p:tgtEl>
                                        <p:attrNameLst>
                                          <p:attrName>style.visibility</p:attrName>
                                        </p:attrNameLst>
                                      </p:cBhvr>
                                      <p:to>
                                        <p:strVal val="visible"/>
                                      </p:to>
                                    </p:set>
                                    <p:anim calcmode="lin" valueType="num">
                                      <p:cBhvr additive="base">
                                        <p:cTn id="49" dur="500" fill="hold"/>
                                        <p:tgtEl>
                                          <p:spTgt spid="18432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43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autoUpdateAnimBg="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5674</TotalTime>
  <Words>3057</Words>
  <Application>Microsoft Office PowerPoint</Application>
  <PresentationFormat>画面に合わせる (4:3)</PresentationFormat>
  <Paragraphs>358</Paragraphs>
  <Slides>50</Slides>
  <Notes>35</Notes>
  <HiddenSlides>0</HiddenSlides>
  <MMClips>0</MMClips>
  <ScaleCrop>false</ScaleCrop>
  <HeadingPairs>
    <vt:vector size="4" baseType="variant">
      <vt:variant>
        <vt:lpstr>テーマ</vt:lpstr>
      </vt:variant>
      <vt:variant>
        <vt:i4>1</vt:i4>
      </vt:variant>
      <vt:variant>
        <vt:lpstr>スライド タイトル</vt:lpstr>
      </vt:variant>
      <vt:variant>
        <vt:i4>50</vt:i4>
      </vt:variant>
    </vt:vector>
  </HeadingPairs>
  <TitlesOfParts>
    <vt:vector size="51" baseType="lpstr">
      <vt:lpstr>Office テーマ</vt:lpstr>
      <vt:lpstr>キャリアパス幻想とその崩壊</vt:lpstr>
      <vt:lpstr>「一回休職したら二度と戻れない」と答えた弟</vt:lpstr>
      <vt:lpstr>四半世紀前の事件→和解まで11年</vt:lpstr>
      <vt:lpstr>PowerPoint プレゼンテーション</vt:lpstr>
      <vt:lpstr>PowerPoint プレゼンテーション</vt:lpstr>
      <vt:lpstr>実は私も過労死予備軍だった</vt:lpstr>
      <vt:lpstr>生き残った私の務め</vt:lpstr>
      <vt:lpstr>キャリアパス幻想とその崩壊</vt:lpstr>
      <vt:lpstr>「手段の目的化」を考える ひきこもりで何が悪い！？</vt:lpstr>
      <vt:lpstr>評価指標（エンドポイント）とは？</vt:lpstr>
      <vt:lpstr>エンドポイントを共有できない悲劇</vt:lpstr>
      <vt:lpstr>エンドポイントの鑑別診断 －「手段の目的化回避」のためにー</vt:lpstr>
      <vt:lpstr>代用EPとハードEPを混同しない</vt:lpstr>
      <vt:lpstr>エンドポイント：左と右でどう違う</vt:lpstr>
      <vt:lpstr>風邪の治療薬のエンドポイント 有効性評価の指標は何か？</vt:lpstr>
      <vt:lpstr>代用 vs　ハードエンドポイント</vt:lpstr>
      <vt:lpstr>急性気管支炎に対するアジスロマイシン ２２０人の試験：プラセボ108、実薬112 Lancet 2002;359:1648 </vt:lpstr>
      <vt:lpstr>ー当事者意識で考えるEPー キャリアパスのEPはあなたの命を左右する</vt:lpstr>
      <vt:lpstr>キャリアパス幻想とその崩壊</vt:lpstr>
      <vt:lpstr>「キャリアパス」の胡散臭さ</vt:lpstr>
      <vt:lpstr>明日は我が身：過労はないけれど ーEPを見失うということー</vt:lpstr>
      <vt:lpstr>PowerPoint プレゼンテーション</vt:lpstr>
      <vt:lpstr>私の学生時代（一浪後47年前入学）</vt:lpstr>
      <vt:lpstr>PowerPoint プレゼンテーション</vt:lpstr>
      <vt:lpstr>私の優位性：「医者は不似合い」と自覚</vt:lpstr>
      <vt:lpstr>ジェットコースター化した「やりがい」</vt:lpstr>
      <vt:lpstr>1982年5月6日：某大学病院での 研修医オリエンテーション冒頭</vt:lpstr>
      <vt:lpstr>キャリアパス幻想とその崩壊</vt:lpstr>
      <vt:lpstr>名医原理主義教団</vt:lpstr>
      <vt:lpstr>名医になれない自分の攻撃材料 ー名医原理主義に常に忠実であろうとすればー</vt:lpstr>
      <vt:lpstr>教団経典30条セット：押売に屈しない！ 「今はそれは要りません」という勇気！ 「私は分割購入します」という勇気！</vt:lpstr>
      <vt:lpstr>「努力が足りない・もっと精進せよ」 ー人命軽視のスローガンー</vt:lpstr>
      <vt:lpstr>キャリアパス幻想とその崩壊</vt:lpstr>
      <vt:lpstr>先生はいいですね，若くて健康で</vt:lpstr>
      <vt:lpstr>患者から医者への攻撃 ー不可視・非言語ー</vt:lpstr>
      <vt:lpstr>同じ所に立っているのに共感欠如</vt:lpstr>
      <vt:lpstr>実は同じ絵を見ていることを認める</vt:lpstr>
      <vt:lpstr>攻撃を生じさせない 共感による「武装解除」 生老病死：誰にでもある基礎控除</vt:lpstr>
      <vt:lpstr>同情と共感の鑑別診断 ー「武装解除」の基本コンセプトー</vt:lpstr>
      <vt:lpstr>三徴候は「御都合主義」に過ぎない</vt:lpstr>
      <vt:lpstr>ジョン・ハンター：全ては解剖のために</vt:lpstr>
      <vt:lpstr>死の三徴候の特異度や如何</vt:lpstr>
      <vt:lpstr>病と死 その「当事者意識」を「取り戻す」</vt:lpstr>
      <vt:lpstr>不完全な死体</vt:lpstr>
      <vt:lpstr>キャリアパス幻想とその崩壊</vt:lpstr>
      <vt:lpstr>夢にも思っていなかったジェットコースター</vt:lpstr>
      <vt:lpstr>人が行きたがらないところで 人がやりたがらないことをやる</vt:lpstr>
      <vt:lpstr>PowerPoint プレゼンテーション</vt:lpstr>
      <vt:lpstr>真のエンドポイント：私の場合 ー幸せになりたいー</vt:lpstr>
      <vt:lpstr>これも錯覚：大きく感じる小さな幸せ</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GIM 2015</dc:title>
  <dc:creator>Massie</dc:creator>
  <cp:lastModifiedBy>massie</cp:lastModifiedBy>
  <cp:revision>531</cp:revision>
  <cp:lastPrinted>2018-10-05T23:53:59Z</cp:lastPrinted>
  <dcterms:created xsi:type="dcterms:W3CDTF">2014-08-19T01:57:30Z</dcterms:created>
  <dcterms:modified xsi:type="dcterms:W3CDTF">2023-10-17T22:39:22Z</dcterms:modified>
</cp:coreProperties>
</file>