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手術部領域の疫学と針刺し・切創・皮膚・粘膜曝露の予防対策およびエピネット日本版（手術部版）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TW" smtClean="0"/>
              <a:t>©</a:t>
            </a:r>
            <a:r>
              <a:rPr kumimoji="1" lang="zh-TW" altLang="en-US" smtClean="0"/>
              <a:t>職業感染制御研究会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7ECF-E67B-4E03-A94C-7E255C3568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3032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手術部領域の疫学と針刺し・切創・皮膚・粘膜曝露の予防対策およびエピネット日本版（手術部版）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TW" smtClean="0"/>
              <a:t>©</a:t>
            </a:r>
            <a:r>
              <a:rPr kumimoji="1" lang="zh-TW" altLang="en-US" smtClean="0"/>
              <a:t>職業感染制御研究会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57FD1-B48F-4A36-85C3-0293415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30973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57FD1-B48F-4A36-85C3-0293415FE57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©</a:t>
            </a:r>
            <a:r>
              <a:rPr kumimoji="1" lang="zh-TW" altLang="en-US" smtClean="0"/>
              <a:t>職業感染制御研究会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手術部領域の疫学と針刺し・切創・皮膚・粘膜曝露の予防対策およびエピネット日本版（手術部版）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69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0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C1CD-A7AF-43E9-A6B7-16BAE94F4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9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sz="3600" smtClean="0"/>
              <a:t>手術部領域の疫学と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ja-JP" sz="3600" smtClean="0"/>
              <a:t>針刺し・切創，皮膚・粘膜曝露の予防対策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ja-JP" sz="3600" smtClean="0"/>
              <a:t>およびエピネット日本版（手術部版）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～</a:t>
            </a:r>
            <a:r>
              <a:rPr lang="en-US" altLang="ja-JP" sz="3600" smtClean="0"/>
              <a:t>JES2013</a:t>
            </a:r>
            <a:r>
              <a:rPr lang="ja-JP" altLang="en-US" sz="3600" smtClean="0"/>
              <a:t>および施設調査より～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42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smtClean="0"/>
              <a:t>結果８：手術室での原因器材の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針刺し切創発生状況</a:t>
            </a:r>
            <a:r>
              <a:rPr lang="ja-JP" altLang="en-US" sz="2800" smtClean="0"/>
              <a:t>（</a:t>
            </a:r>
            <a:r>
              <a:rPr lang="en-US" altLang="ja-JP" sz="2800" smtClean="0"/>
              <a:t>11-12</a:t>
            </a:r>
            <a:r>
              <a:rPr lang="ja-JP" altLang="en-US" sz="2800" smtClean="0"/>
              <a:t>年度</a:t>
            </a:r>
            <a:r>
              <a:rPr lang="en-US" altLang="ja-JP" sz="2800" baseline="30000" smtClean="0"/>
              <a:t>※</a:t>
            </a:r>
            <a:r>
              <a:rPr lang="ja-JP" altLang="en-US" sz="2800" smtClean="0"/>
              <a:t>）</a:t>
            </a:r>
            <a:endParaRPr kumimoji="1" lang="ja-JP" altLang="en-US" sz="28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22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smtClean="0">
                <a:latin typeface="+mn-ea"/>
                <a:ea typeface="+mn-ea"/>
              </a:rPr>
              <a:t>「数段階の処置操作間（数回の注射の合間や薬剤の追加器材の受け渡し時など）」のフリコメより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95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77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6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smtClean="0"/>
              <a:t>結果９：手術室における</a:t>
            </a:r>
            <a:r>
              <a:rPr kumimoji="1" lang="en-US" altLang="ja-JP" sz="3600" smtClean="0"/>
              <a:t/>
            </a:r>
            <a:br>
              <a:rPr kumimoji="1" lang="en-US" altLang="ja-JP" sz="3600" smtClean="0"/>
            </a:br>
            <a:r>
              <a:rPr kumimoji="1" lang="ja-JP" altLang="en-US" sz="3600" smtClean="0"/>
              <a:t>ハンズフリーテクニックの実施状況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66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3200" smtClean="0"/>
              <a:t>結果</a:t>
            </a:r>
            <a:r>
              <a:rPr lang="en-US" altLang="ja-JP" sz="3200" smtClean="0"/>
              <a:t>10</a:t>
            </a:r>
            <a:r>
              <a:rPr lang="ja-JP" altLang="en-US" sz="3200" smtClean="0"/>
              <a:t>：ハンズフリーテクニック実施関連コメント</a:t>
            </a:r>
            <a:r>
              <a:rPr lang="en-US" altLang="ja-JP" sz="3200" smtClean="0"/>
              <a:t>=88</a:t>
            </a:r>
            <a:endParaRPr kumimoji="1" lang="ja-JP" altLang="en-US" sz="3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83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結果</a:t>
            </a:r>
            <a:r>
              <a:rPr lang="en-US" altLang="ja-JP" sz="3600" smtClean="0"/>
              <a:t>11</a:t>
            </a:r>
            <a:r>
              <a:rPr lang="ja-JP" altLang="en-US" sz="3600" smtClean="0"/>
              <a:t>：手術室における眼保護具（ｾｰﾌﾃｨｱｲｳｪｱ及びﾌｪｰｽｶﾞｰﾄﾞ付きﾏｽｸ）の配備状況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6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01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8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37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4000" smtClean="0"/>
              <a:t>施設調査の内容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2800" smtClean="0"/>
              <a:t>（注：この発表では全内容は網羅されていない）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endParaRPr kumimoji="1" lang="ja-JP" altLang="en-US" sz="28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8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77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27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315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590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123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エピネット日本版手術部版の活用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特定可能となる実態と予防策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044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まとめ－１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03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まとめー２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399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まとめー３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41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【</a:t>
            </a:r>
            <a:r>
              <a:rPr lang="ja-JP" altLang="en-US" smtClean="0"/>
              <a:t>注意事項・免責事項</a:t>
            </a:r>
            <a:r>
              <a:rPr lang="en-US" altLang="ja-JP" smtClean="0"/>
              <a:t>】</a:t>
            </a:r>
            <a:endParaRPr lang="ja-JP" altLang="en-US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ja-JP" altLang="en-US" sz="3600" smtClean="0"/>
              <a:t>結果１：</a:t>
            </a:r>
            <a:r>
              <a:rPr lang="en-US" altLang="ja-JP" sz="3600" smtClean="0"/>
              <a:t>100</a:t>
            </a:r>
            <a:r>
              <a:rPr lang="ja-JP" altLang="en-US" sz="3600" smtClean="0"/>
              <a:t>稼動病床数あたりの針刺し件数</a:t>
            </a:r>
            <a:br>
              <a:rPr lang="ja-JP" altLang="en-US" sz="3600" smtClean="0"/>
            </a:br>
            <a:r>
              <a:rPr lang="ja-JP" altLang="en-US" sz="3600" smtClean="0"/>
              <a:t>および</a:t>
            </a:r>
            <a:r>
              <a:rPr lang="en-US" altLang="ja-JP" sz="3600" smtClean="0"/>
              <a:t>HCV</a:t>
            </a:r>
            <a:r>
              <a:rPr lang="ja-JP" altLang="en-US" sz="3600" smtClean="0"/>
              <a:t>針刺し割合各々の平均値の比較</a:t>
            </a:r>
            <a:endParaRPr lang="ja-JP" altLang="en-US" sz="3200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83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結果２：職種別針刺し発生率</a:t>
            </a:r>
            <a:endParaRPr lang="ja-JP" altLang="en-US" sz="2800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7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結果３：安全器材導入状況  </a:t>
            </a:r>
            <a:r>
              <a:rPr lang="en-US" altLang="ja-JP" sz="3600" smtClean="0"/>
              <a:t>2012</a:t>
            </a:r>
            <a:r>
              <a:rPr lang="ja-JP" altLang="en-US" sz="3600" smtClean="0"/>
              <a:t>年度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82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結果４：</a:t>
            </a:r>
            <a:r>
              <a:rPr lang="en-US" altLang="ja-JP" sz="3200" smtClean="0"/>
              <a:t>10</a:t>
            </a:r>
            <a:r>
              <a:rPr lang="ja-JP" altLang="en-US" sz="3200" smtClean="0"/>
              <a:t>万本使用あたりの針刺し発生頻度と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ja-JP" altLang="en-US" sz="3200" smtClean="0"/>
              <a:t>安全器材による針刺し割合  </a:t>
            </a:r>
            <a:r>
              <a:rPr lang="en-US" altLang="ja-JP" sz="2800" smtClean="0"/>
              <a:t>2012</a:t>
            </a:r>
            <a:r>
              <a:rPr lang="ja-JP" altLang="en-US" sz="2800" smtClean="0"/>
              <a:t>年度（</a:t>
            </a:r>
            <a:r>
              <a:rPr lang="en-US" altLang="ja-JP" sz="2800" smtClean="0"/>
              <a:t>n=3,018</a:t>
            </a:r>
            <a:r>
              <a:rPr lang="ja-JP" altLang="en-US" sz="2800" smtClean="0"/>
              <a:t>）</a:t>
            </a:r>
            <a:r>
              <a:rPr lang="ja-JP" altLang="en-US" sz="2400" smtClean="0"/>
              <a:t>　</a:t>
            </a:r>
            <a:endParaRPr lang="ja-JP" altLang="en-US" sz="2400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73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smtClean="0"/>
              <a:t>結果５：針刺し切創の発生場所の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割合の推移</a:t>
            </a:r>
            <a:endParaRPr lang="ja-JP" altLang="en-US" sz="3600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95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smtClean="0"/>
              <a:t>結果６：手術室での針刺し発生の割合</a:t>
            </a:r>
            <a:r>
              <a:rPr kumimoji="1" lang="en-US" altLang="ja-JP" sz="3600" smtClean="0"/>
              <a:t/>
            </a:r>
            <a:br>
              <a:rPr kumimoji="1" lang="en-US" altLang="ja-JP" sz="3600" smtClean="0"/>
            </a:br>
            <a:r>
              <a:rPr kumimoji="1" lang="ja-JP" altLang="en-US" sz="3200" smtClean="0"/>
              <a:t>（</a:t>
            </a:r>
            <a:r>
              <a:rPr lang="ja-JP" altLang="en-US" sz="3200" smtClean="0"/>
              <a:t>手術</a:t>
            </a:r>
            <a:r>
              <a:rPr lang="en-US" altLang="ja-JP" sz="3200" smtClean="0"/>
              <a:t>1,000</a:t>
            </a:r>
            <a:r>
              <a:rPr lang="ja-JP" altLang="en-US" sz="3200" smtClean="0"/>
              <a:t>件あたりの発生頻度、</a:t>
            </a:r>
            <a:r>
              <a:rPr lang="en-US" altLang="ja-JP" sz="3200" smtClean="0"/>
              <a:t>2012</a:t>
            </a:r>
            <a:r>
              <a:rPr lang="ja-JP" altLang="en-US" sz="3200" smtClean="0"/>
              <a:t>年度）</a:t>
            </a:r>
            <a:endParaRPr kumimoji="1" lang="ja-JP" altLang="en-US" sz="3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smtClean="0"/>
              <a:t>結果７：手術室における主な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針刺し切創原因器材割合の推移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3C1CD-A7AF-43E9-A6B7-16BAE94F476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60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247</Words>
  <Application>Microsoft Office PowerPoint</Application>
  <PresentationFormat>画面に合わせる (4:3)</PresentationFormat>
  <Paragraphs>81</Paragraphs>
  <Slides>29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手術部領域の疫学と 針刺し・切創，皮膚・粘膜曝露の予防対策 およびエピネット日本版（手術部版） ～JES2013および施設調査より～</vt:lpstr>
      <vt:lpstr> 施設調査の内容 （注：この発表では全内容は網羅されていない） </vt:lpstr>
      <vt:lpstr>結果１：100稼動病床数あたりの針刺し件数 およびHCV針刺し割合各々の平均値の比較</vt:lpstr>
      <vt:lpstr>結果２：職種別針刺し発生率</vt:lpstr>
      <vt:lpstr>結果３：安全器材導入状況  2012年度</vt:lpstr>
      <vt:lpstr>結果４：10万本使用あたりの針刺し発生頻度と 安全器材による針刺し割合  2012年度（n=3,018）　</vt:lpstr>
      <vt:lpstr>結果５：針刺し切創の発生場所の 割合の推移</vt:lpstr>
      <vt:lpstr>結果６：手術室での針刺し発生の割合 （手術1,000件あたりの発生頻度、2012年度）</vt:lpstr>
      <vt:lpstr>結果７：手術室における主な 針刺し切創原因器材割合の推移</vt:lpstr>
      <vt:lpstr>結果８：手術室での原因器材の 針刺し切創発生状況（11-12年度※）</vt:lpstr>
      <vt:lpstr>「数段階の処置操作間（数回の注射の合間や薬剤の追加器材の受け渡し時など）」のフリコメより</vt:lpstr>
      <vt:lpstr>PowerPoint プレゼンテーション</vt:lpstr>
      <vt:lpstr>PowerPoint プレゼンテーション</vt:lpstr>
      <vt:lpstr>結果９：手術室における ハンズフリーテクニックの実施状況</vt:lpstr>
      <vt:lpstr>結果10：ハンズフリーテクニック実施関連コメント=88</vt:lpstr>
      <vt:lpstr>結果11：手術室における眼保護具（ｾｰﾌﾃｨｱｲｳｪｱ及びﾌｪｰｽｶﾞｰﾄﾞ付きﾏｽｸ）の配備状況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エピネット日本版手術部版の活用 特定可能となる実態と予防策</vt:lpstr>
      <vt:lpstr>まとめ－１</vt:lpstr>
      <vt:lpstr>まとめー２</vt:lpstr>
      <vt:lpstr>まとめー３</vt:lpstr>
      <vt:lpstr>【注意事項・免責事項】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手術部領域の疫学と 針刺し・切創，皮膚・粘膜曝露の予防対策 およびエピネット日本版（手術部版） ～JES2013および施設調査より～</dc:title>
  <dc:creator>JRGOICP</dc:creator>
  <cp:lastModifiedBy>JRGOICP</cp:lastModifiedBy>
  <cp:revision>4</cp:revision>
  <cp:lastPrinted>2014-09-05T06:33:19Z</cp:lastPrinted>
  <dcterms:created xsi:type="dcterms:W3CDTF">2014-09-05T06:24:44Z</dcterms:created>
  <dcterms:modified xsi:type="dcterms:W3CDTF">2014-09-05T06:34:04Z</dcterms:modified>
</cp:coreProperties>
</file>