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99"/>
    <a:srgbClr val="FFFF66"/>
    <a:srgbClr val="FF6699"/>
    <a:srgbClr val="FF99CC"/>
    <a:srgbClr val="FF3399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45" autoAdjust="0"/>
    <p:restoredTop sz="91950" autoAdjust="0"/>
  </p:normalViewPr>
  <p:slideViewPr>
    <p:cSldViewPr>
      <p:cViewPr varScale="1">
        <p:scale>
          <a:sx n="65" d="100"/>
          <a:sy n="65" d="100"/>
        </p:scale>
        <p:origin x="3078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89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0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03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49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29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5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57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05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44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5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DD2D3-EB2C-4BBB-A7E9-8A07ACA7D17F}" type="datetimeFigureOut">
              <a:rPr kumimoji="1" lang="ja-JP" altLang="en-US" smtClean="0"/>
              <a:pPr/>
              <a:t>2018/3/23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90CD-780E-4DD1-8CCC-23D0F7D560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12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/>
          <p:cNvSpPr/>
          <p:nvPr/>
        </p:nvSpPr>
        <p:spPr>
          <a:xfrm>
            <a:off x="91776" y="128463"/>
            <a:ext cx="6624000" cy="360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Rectangle 36"/>
          <p:cNvSpPr>
            <a:spLocks noChangeArrowheads="1"/>
          </p:cNvSpPr>
          <p:nvPr/>
        </p:nvSpPr>
        <p:spPr bwMode="auto">
          <a:xfrm>
            <a:off x="1342800" y="0"/>
            <a:ext cx="4668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血管外漏出時の対応手順</a:t>
            </a:r>
            <a:endParaRPr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8" name="角丸四角形 2057"/>
          <p:cNvSpPr/>
          <p:nvPr/>
        </p:nvSpPr>
        <p:spPr>
          <a:xfrm>
            <a:off x="851570" y="611832"/>
            <a:ext cx="5868000" cy="1532856"/>
          </a:xfrm>
          <a:prstGeom prst="roundRect">
            <a:avLst>
              <a:gd name="adj" fmla="val 3758"/>
            </a:avLst>
          </a:prstGeom>
          <a:ln w="12700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●患者の自覚症状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　 ❐違和感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しびれ等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腫脹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局所的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腫れ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❐浮腫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腕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全体的に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出現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❐紅斑　　　　　  　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疼痛 　　　　       　 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熱感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               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冷感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医療従事者による客観的評価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　 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明らか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な漏出　　　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❐点滴の滴下不良　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注射筒への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抵抗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ワンショット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注射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　 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穿刺部位とその周辺の皮膚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異常（❐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浮腫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紅斑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熱感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❐冷感）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フローチャート: 処理 2058"/>
          <p:cNvSpPr/>
          <p:nvPr/>
        </p:nvSpPr>
        <p:spPr>
          <a:xfrm>
            <a:off x="3198984" y="1710747"/>
            <a:ext cx="2304000" cy="360000"/>
          </a:xfrm>
          <a:prstGeom prst="flowChartProcess">
            <a:avLst/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点滴一時停止</a:t>
            </a:r>
            <a:endParaRPr kumimoji="1" lang="ja-JP" altLang="en-US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87013" y="3628281"/>
            <a:ext cx="3096344" cy="250415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患者へ処置の説明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061" name="角丸四角形 2060"/>
          <p:cNvSpPr/>
          <p:nvPr/>
        </p:nvSpPr>
        <p:spPr>
          <a:xfrm>
            <a:off x="851570" y="2180692"/>
            <a:ext cx="5868000" cy="612068"/>
          </a:xfrm>
          <a:prstGeom prst="roundRect">
            <a:avLst>
              <a:gd name="adj" fmla="val 8367"/>
            </a:avLst>
          </a:prstGeom>
          <a:ln w="12700">
            <a:solidFill>
              <a:srgbClr val="92D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200" dirty="0" smtClean="0"/>
              <a:t>　●原則、医療従事者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名以上で</a:t>
            </a:r>
            <a:r>
              <a:rPr lang="ja-JP" altLang="en-US" sz="1200" dirty="0"/>
              <a:t>確認</a:t>
            </a:r>
            <a:endParaRPr lang="en-US" altLang="ja-JP" sz="1200" dirty="0" smtClean="0"/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❐</a:t>
            </a:r>
            <a:r>
              <a:rPr lang="ja-JP" altLang="en-US" sz="1000" dirty="0" smtClean="0"/>
              <a:t>患者</a:t>
            </a:r>
            <a:r>
              <a:rPr lang="ja-JP" altLang="en-US" sz="1000" dirty="0"/>
              <a:t>氏名 </a:t>
            </a:r>
            <a:r>
              <a:rPr lang="ja-JP" altLang="en-US" sz="1000" dirty="0" smtClean="0"/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000" dirty="0" smtClean="0"/>
              <a:t>抗</a:t>
            </a:r>
            <a:r>
              <a:rPr lang="ja-JP" altLang="en-US" sz="1000" dirty="0"/>
              <a:t>がん</a:t>
            </a:r>
            <a:r>
              <a:rPr lang="ja-JP" altLang="en-US" sz="1000" dirty="0" smtClean="0"/>
              <a:t>剤名　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zh-TW" altLang="en-US" sz="1000" dirty="0" smtClean="0"/>
              <a:t>最終</a:t>
            </a:r>
            <a:r>
              <a:rPr lang="zh-TW" altLang="en-US" sz="1000" dirty="0"/>
              <a:t>確認時刻 </a:t>
            </a:r>
            <a:r>
              <a:rPr lang="ja-JP" altLang="en-US" sz="1000" dirty="0" smtClean="0"/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000" dirty="0" smtClean="0"/>
              <a:t>発見時刻　　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000" dirty="0" smtClean="0"/>
              <a:t>患部</a:t>
            </a:r>
            <a:r>
              <a:rPr lang="ja-JP" altLang="en-US" sz="1000" dirty="0"/>
              <a:t>の</a:t>
            </a:r>
            <a:r>
              <a:rPr lang="ja-JP" altLang="en-US" sz="1000" dirty="0" smtClean="0"/>
              <a:t>腫れ</a:t>
            </a:r>
            <a:r>
              <a:rPr lang="en-US" altLang="ja-JP" sz="1000" dirty="0" smtClean="0"/>
              <a:t>(</a:t>
            </a:r>
            <a:r>
              <a:rPr lang="ja-JP" altLang="en-US" sz="1000" dirty="0" smtClean="0"/>
              <a:t>有</a:t>
            </a:r>
            <a:r>
              <a:rPr lang="ja-JP" altLang="en-US" sz="1000" dirty="0"/>
              <a:t>・</a:t>
            </a:r>
            <a:r>
              <a:rPr lang="ja-JP" altLang="en-US" sz="1000" dirty="0" smtClean="0"/>
              <a:t>無</a:t>
            </a:r>
            <a:r>
              <a:rPr lang="en-US" altLang="ja-JP" sz="1000" dirty="0"/>
              <a:t>)</a:t>
            </a:r>
            <a:endParaRPr lang="en-US" altLang="ja-JP" sz="1000" dirty="0" smtClean="0"/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❐</a:t>
            </a:r>
            <a:r>
              <a:rPr lang="ja-JP" altLang="en-US" sz="1000" dirty="0" smtClean="0"/>
              <a:t>患部</a:t>
            </a:r>
            <a:r>
              <a:rPr lang="ja-JP" altLang="en-US" sz="1000" dirty="0"/>
              <a:t>の</a:t>
            </a:r>
            <a:r>
              <a:rPr lang="ja-JP" altLang="en-US" sz="1000" dirty="0" smtClean="0"/>
              <a:t>疼痛</a:t>
            </a:r>
            <a:r>
              <a:rPr lang="en-US" altLang="ja-JP" sz="1000" dirty="0" smtClean="0"/>
              <a:t>(</a:t>
            </a:r>
            <a:r>
              <a:rPr lang="ja-JP" altLang="en-US" sz="1000" dirty="0" smtClean="0"/>
              <a:t>有</a:t>
            </a:r>
            <a:r>
              <a:rPr lang="ja-JP" altLang="en-US" sz="1000" dirty="0"/>
              <a:t>・</a:t>
            </a:r>
            <a:r>
              <a:rPr lang="ja-JP" altLang="en-US" sz="1000" dirty="0" smtClean="0"/>
              <a:t>無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❐</a:t>
            </a:r>
            <a:r>
              <a:rPr lang="ja-JP" altLang="en-US" sz="1000" dirty="0" smtClean="0"/>
              <a:t>点滴</a:t>
            </a:r>
            <a:r>
              <a:rPr lang="ja-JP" altLang="en-US" sz="1000" dirty="0"/>
              <a:t>の注入量 </a:t>
            </a:r>
            <a:r>
              <a:rPr lang="ja-JP" altLang="en-US" sz="1000" dirty="0" smtClean="0"/>
              <a:t>　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❐</a:t>
            </a:r>
            <a:r>
              <a:rPr lang="ja-JP" altLang="en-US" sz="1000" dirty="0" smtClean="0"/>
              <a:t>血液</a:t>
            </a:r>
            <a:r>
              <a:rPr lang="ja-JP" altLang="en-US" sz="1000" dirty="0"/>
              <a:t>の</a:t>
            </a:r>
            <a:r>
              <a:rPr lang="ja-JP" altLang="en-US" sz="1000" dirty="0" smtClean="0"/>
              <a:t>逆流</a:t>
            </a:r>
            <a:r>
              <a:rPr lang="en-US" altLang="ja-JP" sz="1000" dirty="0" smtClean="0"/>
              <a:t>(</a:t>
            </a:r>
            <a:r>
              <a:rPr lang="ja-JP" altLang="en-US" sz="1000" dirty="0" smtClean="0"/>
              <a:t>有</a:t>
            </a:r>
            <a:r>
              <a:rPr lang="ja-JP" altLang="en-US" sz="1000" dirty="0"/>
              <a:t>・</a:t>
            </a:r>
            <a:r>
              <a:rPr lang="ja-JP" altLang="en-US" sz="1000" dirty="0" smtClean="0"/>
              <a:t>無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　</a:t>
            </a:r>
            <a:endParaRPr lang="en-US" altLang="ja-JP" sz="1000" dirty="0" smtClean="0"/>
          </a:p>
        </p:txBody>
      </p:sp>
      <p:sp>
        <p:nvSpPr>
          <p:cNvPr id="53" name="角丸四角形 52"/>
          <p:cNvSpPr/>
          <p:nvPr/>
        </p:nvSpPr>
        <p:spPr>
          <a:xfrm>
            <a:off x="3918767" y="3626696"/>
            <a:ext cx="2808312" cy="252000"/>
          </a:xfrm>
          <a:prstGeom prst="round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抜針せずに再度観察</a:t>
            </a:r>
            <a:endParaRPr kumimoji="1" lang="ja-JP" altLang="en-US" sz="1200" dirty="0"/>
          </a:p>
        </p:txBody>
      </p:sp>
      <p:sp>
        <p:nvSpPr>
          <p:cNvPr id="2069" name="正方形/長方形 2068"/>
          <p:cNvSpPr/>
          <p:nvPr/>
        </p:nvSpPr>
        <p:spPr>
          <a:xfrm>
            <a:off x="185897" y="6966944"/>
            <a:ext cx="2160000" cy="504000"/>
          </a:xfrm>
          <a:prstGeom prst="rect">
            <a:avLst/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起壊死性抗がん剤</a:t>
            </a:r>
            <a:endParaRPr kumimoji="1" lang="en-US" altLang="ja-JP" sz="12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80000"/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炎症性抗がん</a:t>
            </a: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剤</a:t>
            </a:r>
            <a:r>
              <a:rPr lang="en-US" altLang="ja-JP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</a:t>
            </a: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量</a:t>
            </a:r>
            <a:r>
              <a:rPr lang="en-US" altLang="ja-JP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536329" y="6966944"/>
            <a:ext cx="2160000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炎症性抗</a:t>
            </a:r>
            <a:r>
              <a:rPr lang="ja-JP" altLang="en-US" sz="120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がん</a:t>
            </a:r>
            <a:r>
              <a:rPr lang="ja-JP" altLang="en-US" sz="12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剤</a:t>
            </a:r>
            <a:endParaRPr kumimoji="1" lang="ja-JP" altLang="en-US" sz="1200" dirty="0">
              <a:ln w="18415" cmpd="sng">
                <a:noFill/>
                <a:prstDash val="solid"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87013" y="4639672"/>
            <a:ext cx="3096344" cy="432000"/>
          </a:xfrm>
          <a:prstGeom prst="roundRect">
            <a:avLst>
              <a:gd name="adj" fmla="val 7847"/>
            </a:avLst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薬液を可能な限り吸引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陰圧にしながら抜針</a:t>
            </a:r>
            <a:endParaRPr kumimoji="1" lang="ja-JP" altLang="en-US" sz="1200" dirty="0"/>
          </a:p>
        </p:txBody>
      </p:sp>
      <p:sp>
        <p:nvSpPr>
          <p:cNvPr id="73" name="角丸四角形 72"/>
          <p:cNvSpPr/>
          <p:nvPr/>
        </p:nvSpPr>
        <p:spPr>
          <a:xfrm>
            <a:off x="87013" y="5889104"/>
            <a:ext cx="3096343" cy="252000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患部のマーキング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写真撮影</a:t>
            </a:r>
            <a:endParaRPr kumimoji="1" lang="en-US" altLang="ja-JP" sz="1200" dirty="0" smtClean="0"/>
          </a:p>
        </p:txBody>
      </p:sp>
      <p:sp>
        <p:nvSpPr>
          <p:cNvPr id="71" name="正方形/長方形 70"/>
          <p:cNvSpPr/>
          <p:nvPr/>
        </p:nvSpPr>
        <p:spPr>
          <a:xfrm>
            <a:off x="4889958" y="6966944"/>
            <a:ext cx="1800000" cy="504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非壊死性抗がん剤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820451" y="7510855"/>
            <a:ext cx="1944000" cy="1548000"/>
          </a:xfrm>
          <a:prstGeom prst="roundRect">
            <a:avLst>
              <a:gd name="adj" fmla="val 3320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●経過観察</a:t>
            </a:r>
            <a:endParaRPr kumimoji="1" lang="ja-JP" altLang="en-US" sz="1200" b="1" dirty="0"/>
          </a:p>
        </p:txBody>
      </p:sp>
      <p:sp>
        <p:nvSpPr>
          <p:cNvPr id="2070" name="角丸四角形 2069"/>
          <p:cNvSpPr/>
          <p:nvPr/>
        </p:nvSpPr>
        <p:spPr>
          <a:xfrm>
            <a:off x="88056" y="7510855"/>
            <a:ext cx="2304000" cy="1548000"/>
          </a:xfrm>
          <a:prstGeom prst="roundRect">
            <a:avLst>
              <a:gd name="adj" fmla="val 3175"/>
            </a:avLst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●局所皮下注射</a:t>
            </a:r>
            <a:r>
              <a:rPr lang="ja-JP" altLang="en-US" sz="1200" b="1" dirty="0">
                <a:solidFill>
                  <a:schemeClr val="tx1"/>
                </a:solidFill>
              </a:rPr>
              <a:t>（</a:t>
            </a:r>
            <a:r>
              <a:rPr kumimoji="1"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時間以内</a:t>
            </a:r>
            <a:r>
              <a:rPr lang="ja-JP" altLang="en-US" sz="1200" b="1" dirty="0">
                <a:solidFill>
                  <a:schemeClr val="tx1"/>
                </a:solidFill>
              </a:rPr>
              <a:t>）</a:t>
            </a:r>
            <a:endParaRPr kumimoji="1" lang="en-US" altLang="ja-JP" sz="1200" b="1" u="sng" dirty="0" smtClean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ja-JP" altLang="en-US" sz="800" b="1" dirty="0" smtClean="0">
                <a:solidFill>
                  <a:srgbClr val="FF0000"/>
                </a:solidFill>
              </a:rPr>
              <a:t>ただし、ビンカアルカロイド系には禁忌</a:t>
            </a:r>
            <a:endParaRPr lang="en-US" altLang="ja-JP" sz="800" b="1" dirty="0">
              <a:solidFill>
                <a:srgbClr val="FF0000"/>
              </a:solidFill>
            </a:endParaRPr>
          </a:p>
          <a:p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処方例</a:t>
            </a:r>
            <a:r>
              <a:rPr lang="en-US" altLang="ja-JP" sz="1000" dirty="0" smtClean="0">
                <a:solidFill>
                  <a:schemeClr val="tx1"/>
                </a:solidFill>
              </a:rPr>
              <a:t>)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endParaRPr lang="en-US" altLang="ja-JP" sz="800" dirty="0" smtClean="0">
              <a:solidFill>
                <a:schemeClr val="tx1"/>
              </a:solidFill>
            </a:endParaRPr>
          </a:p>
          <a:p>
            <a:endParaRPr lang="en-US" altLang="ja-JP" sz="800" dirty="0">
              <a:solidFill>
                <a:schemeClr val="tx1"/>
              </a:solidFill>
            </a:endParaRPr>
          </a:p>
          <a:p>
            <a:endParaRPr lang="en-US" altLang="ja-JP" sz="800" dirty="0" smtClean="0">
              <a:solidFill>
                <a:schemeClr val="tx1"/>
              </a:solidFill>
            </a:endParaRPr>
          </a:p>
          <a:p>
            <a:endParaRPr lang="en-US" altLang="ja-JP" sz="800" dirty="0">
              <a:solidFill>
                <a:schemeClr val="tx1"/>
              </a:solidFill>
            </a:endParaRPr>
          </a:p>
          <a:p>
            <a:endParaRPr lang="en-US" altLang="ja-JP" sz="800" dirty="0" smtClean="0">
              <a:solidFill>
                <a:schemeClr val="tx1"/>
              </a:solidFill>
            </a:endParaRPr>
          </a:p>
          <a:p>
            <a:endParaRPr lang="en-US" altLang="ja-JP" sz="800" dirty="0">
              <a:solidFill>
                <a:schemeClr val="tx1"/>
              </a:solidFill>
            </a:endParaRPr>
          </a:p>
          <a:p>
            <a:endParaRPr lang="en-US" altLang="ja-JP" sz="800" dirty="0" smtClean="0">
              <a:solidFill>
                <a:schemeClr val="tx1"/>
              </a:solidFill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2450290" y="7510855"/>
            <a:ext cx="2304000" cy="1548000"/>
          </a:xfrm>
          <a:prstGeom prst="roundRect">
            <a:avLst>
              <a:gd name="adj" fmla="val 3259"/>
            </a:avLst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●局所外用薬処置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　・ステロイド軟膏</a:t>
            </a:r>
            <a:r>
              <a:rPr lang="en-US" altLang="ja-JP" sz="1000" dirty="0" smtClean="0">
                <a:solidFill>
                  <a:schemeClr val="tx1"/>
                </a:solidFill>
              </a:rPr>
              <a:t>(strong</a:t>
            </a:r>
            <a:r>
              <a:rPr lang="ja-JP" altLang="en-US" sz="1000" dirty="0" smtClean="0">
                <a:solidFill>
                  <a:schemeClr val="tx1"/>
                </a:solidFill>
              </a:rPr>
              <a:t>以上</a:t>
            </a:r>
            <a:r>
              <a:rPr lang="en-US" altLang="ja-JP" sz="1000" dirty="0" smtClean="0">
                <a:solidFill>
                  <a:schemeClr val="tx1"/>
                </a:solidFill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</a:rPr>
              <a:t>塗布　　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　　　　　　　</a:t>
            </a:r>
            <a:r>
              <a:rPr lang="en-US" altLang="ja-JP" sz="1000" dirty="0" smtClean="0">
                <a:solidFill>
                  <a:schemeClr val="tx1"/>
                </a:solidFill>
              </a:rPr>
              <a:t>1</a:t>
            </a:r>
            <a:r>
              <a:rPr lang="ja-JP" altLang="en-US" sz="1000" dirty="0" smtClean="0">
                <a:solidFill>
                  <a:schemeClr val="tx1"/>
                </a:solidFill>
              </a:rPr>
              <a:t>日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r>
              <a:rPr lang="ja-JP" altLang="en-US" sz="1000" dirty="0" smtClean="0">
                <a:solidFill>
                  <a:schemeClr val="tx1"/>
                </a:solidFill>
              </a:rPr>
              <a:t>～</a:t>
            </a:r>
            <a:r>
              <a:rPr lang="en-US" altLang="ja-JP" sz="1000" dirty="0" smtClean="0">
                <a:solidFill>
                  <a:schemeClr val="tx1"/>
                </a:solidFill>
              </a:rPr>
              <a:t>4</a:t>
            </a:r>
            <a:r>
              <a:rPr lang="ja-JP" altLang="en-US" sz="1000" dirty="0" smtClean="0">
                <a:solidFill>
                  <a:schemeClr val="tx1"/>
                </a:solidFill>
              </a:rPr>
              <a:t>回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071" name="テキスト ボックス 2070"/>
          <p:cNvSpPr txBox="1"/>
          <p:nvPr/>
        </p:nvSpPr>
        <p:spPr>
          <a:xfrm>
            <a:off x="102640" y="9206874"/>
            <a:ext cx="2289415" cy="584775"/>
          </a:xfrm>
          <a:prstGeom prst="rect">
            <a:avLst/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皮膚科受診の要否を</a:t>
            </a:r>
            <a:endParaRPr lang="en-US" altLang="ja-JP" sz="1600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担当医師と相談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72" name="テキスト ボックス 2071"/>
          <p:cNvSpPr txBox="1"/>
          <p:nvPr/>
        </p:nvSpPr>
        <p:spPr>
          <a:xfrm>
            <a:off x="2445526" y="9168506"/>
            <a:ext cx="4294311" cy="657225"/>
          </a:xfrm>
          <a:prstGeom prst="roundRect">
            <a:avLst>
              <a:gd name="adj" fmla="val 11073"/>
            </a:avLst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アン</a:t>
            </a:r>
            <a:r>
              <a:rPr lang="ja-JP" altLang="en-US" sz="1100" b="1" dirty="0" smtClean="0"/>
              <a:t>ト</a:t>
            </a:r>
            <a:r>
              <a:rPr kumimoji="1" lang="ja-JP" altLang="en-US" sz="1100" b="1" dirty="0" smtClean="0"/>
              <a:t>ラサイクリン系</a:t>
            </a:r>
            <a:r>
              <a:rPr kumimoji="1" lang="ja-JP" altLang="en-US" sz="1100" dirty="0" smtClean="0"/>
              <a:t> と </a:t>
            </a:r>
            <a:r>
              <a:rPr kumimoji="1" lang="ja-JP" altLang="en-US" sz="1100" b="1" dirty="0" smtClean="0"/>
              <a:t>ビンカアルカロイド系 </a:t>
            </a:r>
            <a:r>
              <a:rPr lang="ja-JP" altLang="en-US" sz="1100" dirty="0" smtClean="0"/>
              <a:t>（裏面参照）は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一週間以上経過して潰瘍形成を起こす可能性</a:t>
            </a:r>
            <a:endParaRPr kumimoji="1" lang="en-US" altLang="ja-JP" sz="1100" dirty="0" smtClean="0"/>
          </a:p>
          <a:p>
            <a:pPr algn="r"/>
            <a:r>
              <a:rPr lang="ja-JP" altLang="en-US" sz="1200" dirty="0">
                <a:solidFill>
                  <a:srgbClr val="FF0000"/>
                </a:solidFill>
              </a:rPr>
              <a:t>➥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症状悪化の場合は専門医に相談するよう患者説明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064" name="角丸四角形 2063"/>
          <p:cNvSpPr/>
          <p:nvPr/>
        </p:nvSpPr>
        <p:spPr>
          <a:xfrm>
            <a:off x="3928293" y="4146054"/>
            <a:ext cx="1378458" cy="1404000"/>
          </a:xfrm>
          <a:prstGeom prst="roundRect">
            <a:avLst>
              <a:gd name="adj" fmla="val 4229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5320109" y="4146054"/>
            <a:ext cx="1407021" cy="1404000"/>
          </a:xfrm>
          <a:prstGeom prst="roundRect">
            <a:avLst>
              <a:gd name="adj" fmla="val 4482"/>
            </a:avLst>
          </a:prstGeom>
          <a:ln w="127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13" name="Picture 65" descr="C:\Users\110332\Desktop\静脈炎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706" y="4233032"/>
            <a:ext cx="1000495" cy="124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4" name="Picture 66" descr="C:\Users\110332\Desktop\フレア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248" y="4218736"/>
            <a:ext cx="1007490" cy="125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テキスト ボックス 2064"/>
          <p:cNvSpPr txBox="1"/>
          <p:nvPr/>
        </p:nvSpPr>
        <p:spPr>
          <a:xfrm>
            <a:off x="3889597" y="4160912"/>
            <a:ext cx="691314" cy="306467"/>
          </a:xfrm>
          <a:prstGeom prst="round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sz="1200" b="1" spc="50" dirty="0" smtClean="0">
                <a:ln w="11430"/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静脈炎</a:t>
            </a:r>
            <a:endParaRPr kumimoji="1" lang="ja-JP" altLang="en-US" sz="1200" b="1" spc="50" dirty="0">
              <a:ln w="11430"/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66" name="テキスト ボックス 2065"/>
          <p:cNvSpPr txBox="1"/>
          <p:nvPr/>
        </p:nvSpPr>
        <p:spPr>
          <a:xfrm>
            <a:off x="5298410" y="4160912"/>
            <a:ext cx="938902" cy="306467"/>
          </a:xfrm>
          <a:prstGeom prst="round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sz="1200" b="1" spc="50" dirty="0" smtClean="0">
                <a:ln w="11430"/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フレア反応</a:t>
            </a:r>
            <a:endParaRPr kumimoji="1" lang="ja-JP" altLang="en-US" sz="1200" b="1" spc="50" dirty="0">
              <a:ln w="11430"/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67" name="テキスト ボックス 2066"/>
          <p:cNvSpPr txBox="1"/>
          <p:nvPr/>
        </p:nvSpPr>
        <p:spPr>
          <a:xfrm>
            <a:off x="3933056" y="5366578"/>
            <a:ext cx="13701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effectLst>
                  <a:glow rad="127000">
                    <a:schemeClr val="bg1"/>
                  </a:glow>
                </a:effectLst>
              </a:rPr>
              <a:t>血管に沿った痛みと発赤</a:t>
            </a:r>
            <a:endParaRPr kumimoji="1" lang="ja-JP" altLang="en-US" sz="800" dirty="0"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70116" y="5366560"/>
            <a:ext cx="15183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dirty="0">
                <a:effectLst>
                  <a:glow rad="127000">
                    <a:schemeClr val="bg1"/>
                  </a:glow>
                </a:effectLst>
              </a:rPr>
              <a:t>主</a:t>
            </a:r>
            <a:r>
              <a:rPr kumimoji="1" lang="ja-JP" altLang="en-US" sz="800" dirty="0" smtClean="0">
                <a:effectLst>
                  <a:glow rad="127000">
                    <a:schemeClr val="bg1"/>
                  </a:glow>
                </a:effectLst>
              </a:rPr>
              <a:t>にかゆみ、蕁麻疹様の発疹</a:t>
            </a:r>
            <a:endParaRPr kumimoji="1" lang="ja-JP" altLang="en-US" sz="800" dirty="0">
              <a:effectLst>
                <a:glow rad="127000">
                  <a:schemeClr val="bg1"/>
                </a:glow>
              </a:effectLst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918767" y="3898404"/>
            <a:ext cx="2808000" cy="2286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下記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症状が見られたら</a:t>
            </a:r>
            <a:endParaRPr kumimoji="1" lang="ja-JP" altLang="en-US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7013" y="2855435"/>
            <a:ext cx="6628441" cy="34079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医師へ報告・協議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87013" y="3243180"/>
            <a:ext cx="3096000" cy="360000"/>
          </a:xfrm>
          <a:prstGeom prst="rect">
            <a:avLst/>
          </a:prstGeom>
          <a:solidFill>
            <a:srgbClr val="CC0000"/>
          </a:solidFill>
          <a:ln w="3175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血管外漏出確定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923530" y="3243180"/>
            <a:ext cx="2808000" cy="3608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血管外漏出ではない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87013" y="6171603"/>
            <a:ext cx="3096000" cy="360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障害性分類</a:t>
            </a: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（裏面参照）</a:t>
            </a:r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に基づく　　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918767" y="6171603"/>
            <a:ext cx="2808000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経過観察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3918767" y="5889104"/>
            <a:ext cx="2808000" cy="252000"/>
          </a:xfrm>
          <a:prstGeom prst="round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患部のマーキング・写真撮影</a:t>
            </a:r>
            <a:endParaRPr kumimoji="1" lang="ja-JP" altLang="en-US" sz="1200" dirty="0"/>
          </a:p>
        </p:txBody>
      </p:sp>
      <p:sp>
        <p:nvSpPr>
          <p:cNvPr id="68" name="正方形/長方形 67"/>
          <p:cNvSpPr/>
          <p:nvPr/>
        </p:nvSpPr>
        <p:spPr>
          <a:xfrm>
            <a:off x="3918767" y="5574115"/>
            <a:ext cx="28080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医師へ報告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24744" y="1752248"/>
            <a:ext cx="2082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いずれか１項目にチェック</a:t>
            </a:r>
            <a:endParaRPr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013" y="626130"/>
            <a:ext cx="738664" cy="151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患者自覚 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客観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評価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014" y="2180760"/>
            <a:ext cx="738664" cy="612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</a:t>
            </a:r>
          </a:p>
          <a:p>
            <a:pPr algn="ctr"/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収集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268760" y="656173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5777754" y="6677027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3573016" y="6686552"/>
            <a:ext cx="0" cy="2445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1268760" y="3963938"/>
            <a:ext cx="0" cy="61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278580" y="6696077"/>
            <a:ext cx="450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H="1">
            <a:off x="1262962" y="5169024"/>
            <a:ext cx="5798" cy="61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679600" y="8256657"/>
            <a:ext cx="153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 dirty="0" smtClean="0"/>
              <a:t>マニュアル</a:t>
            </a:r>
            <a:r>
              <a:rPr lang="ja-JP" altLang="en-US" sz="800" dirty="0"/>
              <a:t>を</a:t>
            </a:r>
            <a:r>
              <a:rPr lang="ja-JP" altLang="en-US" sz="800" dirty="0" smtClean="0"/>
              <a:t>参考に</a:t>
            </a:r>
            <a:endParaRPr lang="en-US" altLang="ja-JP" sz="800" dirty="0" smtClean="0"/>
          </a:p>
          <a:p>
            <a:r>
              <a:rPr lang="ja-JP" altLang="en-US" sz="800" dirty="0" smtClean="0"/>
              <a:t>　各医療</a:t>
            </a:r>
            <a:r>
              <a:rPr lang="ja-JP" altLang="en-US" sz="800" dirty="0"/>
              <a:t>機関で</a:t>
            </a:r>
            <a:r>
              <a:rPr lang="ja-JP" altLang="en-US" sz="800" dirty="0" smtClean="0"/>
              <a:t>処方を</a:t>
            </a:r>
            <a:endParaRPr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決めてください</a:t>
            </a:r>
            <a:endParaRPr lang="en-US" altLang="ja-JP" sz="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2564904" y="8256657"/>
            <a:ext cx="2086778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/>
              <a:t>・</a:t>
            </a:r>
            <a:r>
              <a:rPr lang="ja-JP" altLang="en-US" sz="800" b="1" dirty="0">
                <a:solidFill>
                  <a:srgbClr val="FF0000"/>
                </a:solidFill>
              </a:rPr>
              <a:t>冷庵法禁忌</a:t>
            </a:r>
            <a:r>
              <a:rPr lang="ja-JP" altLang="en-US" sz="800" dirty="0"/>
              <a:t>：オキサリプラチン</a:t>
            </a:r>
            <a:r>
              <a:rPr lang="ja-JP" altLang="en-US" sz="800" dirty="0" smtClean="0"/>
              <a:t>、</a:t>
            </a:r>
            <a:endParaRPr lang="en-US" altLang="ja-JP" sz="800" dirty="0" smtClean="0"/>
          </a:p>
          <a:p>
            <a:r>
              <a:rPr lang="ja-JP" altLang="en-US" sz="800" dirty="0" smtClean="0"/>
              <a:t>　ビンカアルカロイド</a:t>
            </a:r>
            <a:r>
              <a:rPr lang="ja-JP" altLang="en-US" sz="800" dirty="0"/>
              <a:t>系、</a:t>
            </a:r>
            <a:r>
              <a:rPr lang="ja-JP" altLang="en-US" sz="800" dirty="0" smtClean="0"/>
              <a:t>エトポシド</a:t>
            </a:r>
            <a:endParaRPr lang="en-US" altLang="ja-JP" sz="800" dirty="0" smtClean="0"/>
          </a:p>
          <a:p>
            <a:endParaRPr lang="en-US" altLang="ja-JP" sz="500" dirty="0"/>
          </a:p>
          <a:p>
            <a:r>
              <a:rPr lang="ja-JP" altLang="en-US" sz="800" dirty="0"/>
              <a:t>・</a:t>
            </a:r>
            <a:r>
              <a:rPr lang="ja-JP" altLang="en-US" sz="800" b="1" dirty="0">
                <a:solidFill>
                  <a:srgbClr val="FF0000"/>
                </a:solidFill>
              </a:rPr>
              <a:t>アクリノール湿布は接触性皮膚炎</a:t>
            </a:r>
            <a:r>
              <a:rPr lang="ja-JP" altLang="en-US" sz="800" dirty="0" smtClean="0"/>
              <a:t>の　</a:t>
            </a:r>
            <a:endParaRPr lang="en-US" altLang="ja-JP" sz="800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恐れ</a:t>
            </a:r>
            <a:r>
              <a:rPr lang="ja-JP" altLang="en-US" sz="800" dirty="0"/>
              <a:t>があるため行わない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12978" y="3238514"/>
            <a:ext cx="67771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判定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624" y="140425"/>
            <a:ext cx="1355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 smtClean="0"/>
              <a:t>ＳＳＯＰ血管外漏出対策</a:t>
            </a:r>
            <a:endParaRPr kumimoji="1" lang="en-US" altLang="ja-JP" sz="800" dirty="0" smtClean="0"/>
          </a:p>
          <a:p>
            <a:pPr algn="r"/>
            <a:r>
              <a:rPr kumimoji="1" lang="ja-JP" altLang="en-US" sz="800" dirty="0" smtClean="0"/>
              <a:t>ワーキンググループ編</a:t>
            </a:r>
            <a:endParaRPr kumimoji="1" lang="ja-JP" altLang="en-US" sz="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897493" y="241008"/>
            <a:ext cx="113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Ver.</a:t>
            </a:r>
            <a:r>
              <a:rPr lang="ja-JP" altLang="en-US" sz="1600" b="1" dirty="0"/>
              <a:t> </a:t>
            </a:r>
            <a:r>
              <a:rPr kumimoji="1" lang="en-US" altLang="ja-JP" sz="1600" b="1" dirty="0" smtClean="0"/>
              <a:t>1.0</a:t>
            </a:r>
            <a:endParaRPr kumimoji="1" lang="ja-JP" altLang="en-US" sz="1600" b="1" dirty="0"/>
          </a:p>
        </p:txBody>
      </p:sp>
      <p:sp>
        <p:nvSpPr>
          <p:cNvPr id="49" name="正方形/長方形 48"/>
          <p:cNvSpPr/>
          <p:nvPr/>
        </p:nvSpPr>
        <p:spPr>
          <a:xfrm>
            <a:off x="3231452" y="6171603"/>
            <a:ext cx="640765" cy="360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対応</a:t>
            </a:r>
            <a:endParaRPr kumimoji="1" lang="ja-JP" altLang="en-US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3371835" y="3728864"/>
            <a:ext cx="360000" cy="237649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742261" y="4664968"/>
            <a:ext cx="67771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処置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4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35081" y="56039"/>
            <a:ext cx="828000" cy="3600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149" y="-87560"/>
            <a:ext cx="1005403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資料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99551"/>
              </p:ext>
            </p:extLst>
          </p:nvPr>
        </p:nvGraphicFramePr>
        <p:xfrm>
          <a:off x="260648" y="488504"/>
          <a:ext cx="6408711" cy="609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6237"/>
                <a:gridCol w="2136237"/>
                <a:gridCol w="2136237"/>
              </a:tblGrid>
              <a:tr h="3190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起壊死性抗がん剤</a:t>
                      </a:r>
                      <a:endParaRPr kumimoji="1" lang="ja-JP" altLang="en-US" b="0" dirty="0">
                        <a:solidFill>
                          <a:schemeClr val="bg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炎症性抗がん剤</a:t>
                      </a:r>
                      <a:endParaRPr kumimoji="1" lang="ja-JP" altLang="en-US" b="0" dirty="0">
                        <a:solidFill>
                          <a:schemeClr val="bg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非壊死性抗がん剤</a:t>
                      </a:r>
                      <a:endParaRPr kumimoji="1" lang="ja-JP" altLang="en-US" b="0" dirty="0">
                        <a:solidFill>
                          <a:schemeClr val="bg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65525">
                <a:tc>
                  <a:txBody>
                    <a:bodyPr/>
                    <a:lstStyle/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アクチノマイシン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アムルビシン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イダルビシン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エピルビシン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カルムスチン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ゲムシズマブ</a:t>
                      </a:r>
                      <a:r>
                        <a:rPr kumimoji="1" lang="ja-JP" altLang="en-US" sz="1000" b="0" baseline="0" dirty="0" smtClean="0"/>
                        <a:t> </a:t>
                      </a:r>
                      <a:r>
                        <a:rPr kumimoji="1" lang="ja-JP" altLang="en-US" sz="1000" b="0" dirty="0" smtClean="0"/>
                        <a:t>オゾガマイシン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ストレプトゾシン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ダウノルビシン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ドキソルビシン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ドセタキセル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トラベクテジン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ニムスチン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dirty="0" smtClean="0"/>
                        <a:t>パクリタキセル</a:t>
                      </a:r>
                      <a:endParaRPr kumimoji="1" lang="en-US" altLang="ja-JP" sz="105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パクリタキセル </a:t>
                      </a:r>
                      <a:r>
                        <a:rPr kumimoji="1" lang="ja-JP" altLang="en-US" sz="900" b="0" dirty="0" smtClean="0"/>
                        <a:t>アルブミン懸濁型</a:t>
                      </a:r>
                      <a:endParaRPr kumimoji="1" lang="en-US" altLang="ja-JP" sz="9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ピラルビシン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ビンデシン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ビンブラスチン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ブスルファン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ベンダムスチン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マイトマイシンＣ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ミトキサントロン</a:t>
                      </a:r>
                      <a:endParaRPr kumimoji="1" lang="en-US" altLang="ja-JP" sz="1000" b="0" dirty="0" smtClean="0"/>
                    </a:p>
                    <a:p>
                      <a:pPr marL="72000" indent="-72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00" b="0" dirty="0" smtClean="0"/>
                        <a:t>メルファラン</a:t>
                      </a:r>
                      <a:endParaRPr kumimoji="1" lang="en-US" altLang="ja-JP" sz="1000" b="0" dirty="0" smtClean="0"/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ラニムスチン</a:t>
                      </a:r>
                      <a:endParaRPr kumimoji="1" lang="en-US" altLang="ja-JP" sz="10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アクラルビシン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アザシチジン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イホスファミド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イリノテカン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エトポシド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オキサリプラチン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カバジタキセル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カルボプラチン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ゲムシタビン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シクロホスファミド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シスプラチン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ジノスタチン</a:t>
                      </a:r>
                      <a:r>
                        <a:rPr kumimoji="1" lang="ja-JP" altLang="en-US" sz="1000" baseline="0" dirty="0" smtClean="0"/>
                        <a:t> </a:t>
                      </a:r>
                      <a:r>
                        <a:rPr kumimoji="1" lang="ja-JP" altLang="en-US" sz="1000" dirty="0" smtClean="0"/>
                        <a:t>スチマラマー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ダカルバジン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テガフール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テモゾロミド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トラスツズマブエムタンシン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ネダプラチン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ネララビン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フォトフリン</a:t>
                      </a:r>
                      <a:r>
                        <a:rPr kumimoji="1" lang="ja-JP" altLang="en-US" sz="1000" baseline="0" dirty="0" smtClean="0"/>
                        <a:t> </a:t>
                      </a:r>
                      <a:r>
                        <a:rPr kumimoji="1" lang="ja-JP" altLang="en-US" sz="1000" dirty="0" smtClean="0"/>
                        <a:t>ポルフィマー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フルオロウラシル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ブレオマイシン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ペプロマイシン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ボルテゾミブ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ミリプラチン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ラムシルマブ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リポソーマルドキソルビシン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レンチナン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三酸化ヒ素</a:t>
                      </a:r>
                      <a:endParaRPr kumimoji="1" lang="en-US" altLang="ja-JP" sz="1000" dirty="0" smtClean="0"/>
                    </a:p>
                    <a:p>
                      <a:pPr marL="108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000" dirty="0" smtClean="0"/>
                        <a:t>OK-432 </a:t>
                      </a:r>
                      <a:r>
                        <a:rPr kumimoji="1" lang="ja-JP" altLang="en-US" sz="1000" dirty="0" smtClean="0"/>
                        <a:t>ピシバニール</a:t>
                      </a:r>
                      <a:endParaRPr kumimoji="1" lang="en-US" altLang="ja-JP" sz="10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アレムツズマブ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イピリムマブ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イブリツモマブ</a:t>
                      </a:r>
                      <a:r>
                        <a:rPr kumimoji="1" lang="ja-JP" altLang="en-US" sz="1000" baseline="0" dirty="0" smtClean="0"/>
                        <a:t> </a:t>
                      </a:r>
                      <a:r>
                        <a:rPr kumimoji="1" lang="ja-JP" altLang="en-US" sz="1000" dirty="0" smtClean="0"/>
                        <a:t>チウキセタン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インターフェロン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エノシタビン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エリブリンメシル酸塩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オクトレオチド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オファツムマブ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クラドリビン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クロファラビン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ゴセレリン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シタラビン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セツキシマブ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セルモロイキン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タラポルフィンＮ</a:t>
                      </a:r>
                      <a:r>
                        <a:rPr kumimoji="1" lang="en-US" altLang="ja-JP" sz="1000" dirty="0" smtClean="0"/>
                        <a:t>a</a:t>
                      </a:r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デガレリクス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デクスラゾキサン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テセロイキン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テムシロリムス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トラスツズマブ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ニボルマブ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パニツムマブ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フルダラビン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フルベストラント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ブレンツキシマブベドチン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ベバシズマブ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ペメトレキセド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ペルツズマブ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ペントスタチン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メトトレキセート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モガムリズマブ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リツキシマブ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リュープロレリン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レボホリナート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00" dirty="0" smtClean="0"/>
                        <a:t>ロイコボリン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000" dirty="0" smtClean="0"/>
                        <a:t>L-</a:t>
                      </a:r>
                      <a:r>
                        <a:rPr kumimoji="1" lang="ja-JP" altLang="en-US" sz="1000" dirty="0" smtClean="0"/>
                        <a:t>アスパラギナーゼ</a:t>
                      </a:r>
                      <a:endParaRPr kumimoji="1" lang="en-US" altLang="ja-JP" sz="1000" dirty="0" smtClean="0"/>
                    </a:p>
                    <a:p>
                      <a:pPr marL="108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000" dirty="0" smtClean="0"/>
                        <a:t>BCG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983187" y="56456"/>
            <a:ext cx="5753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表１．血管外漏出時の組織障害性に基づく分類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83187" y="6741318"/>
            <a:ext cx="5758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表２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．アントラサイクリン系、ビンカアルカロイド系一覧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3001" y="9449210"/>
            <a:ext cx="4647426" cy="461665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アントラサイクリン系</a:t>
            </a:r>
            <a:r>
              <a:rPr lang="ja-JP" altLang="en-US" sz="1200" dirty="0" smtClean="0">
                <a:solidFill>
                  <a:srgbClr val="FF0000"/>
                </a:solidFill>
                <a:latin typeface="+mj-ea"/>
                <a:ea typeface="+mj-ea"/>
              </a:rPr>
              <a:t>抗</a:t>
            </a:r>
            <a:r>
              <a:rPr lang="ja-JP" altLang="en-US" sz="1200" dirty="0">
                <a:solidFill>
                  <a:srgbClr val="FF0000"/>
                </a:solidFill>
                <a:latin typeface="+mj-ea"/>
                <a:ea typeface="+mj-ea"/>
              </a:rPr>
              <a:t>がん</a:t>
            </a:r>
            <a:r>
              <a:rPr lang="ja-JP" altLang="en-US" sz="1200" dirty="0" smtClean="0">
                <a:solidFill>
                  <a:srgbClr val="FF0000"/>
                </a:solidFill>
                <a:latin typeface="+mj-ea"/>
                <a:ea typeface="+mj-ea"/>
              </a:rPr>
              <a:t>剤は、</a:t>
            </a:r>
            <a:endParaRPr lang="en-US" altLang="ja-JP" sz="12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+mj-ea"/>
                <a:ea typeface="+mj-ea"/>
              </a:rPr>
              <a:t>患部の症状により</a:t>
            </a:r>
            <a:r>
              <a:rPr lang="ja-JP" altLang="en-US" sz="12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血管外漏出治療剤サビーン</a:t>
            </a:r>
            <a:r>
              <a:rPr lang="en-US" altLang="ja-JP" sz="1200" b="1" baseline="30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®</a:t>
            </a:r>
            <a:r>
              <a:rPr lang="ja-JP" altLang="en-US" sz="1200" dirty="0" smtClean="0">
                <a:solidFill>
                  <a:srgbClr val="FF0000"/>
                </a:solidFill>
                <a:latin typeface="+mj-ea"/>
                <a:ea typeface="+mj-ea"/>
              </a:rPr>
              <a:t>の投与を検討する</a:t>
            </a:r>
            <a:endParaRPr kumimoji="1" lang="ja-JP" altLang="en-US" sz="1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23607"/>
              </p:ext>
            </p:extLst>
          </p:nvPr>
        </p:nvGraphicFramePr>
        <p:xfrm>
          <a:off x="260648" y="7137683"/>
          <a:ext cx="3240000" cy="228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43270"/>
                <a:gridCol w="1796730"/>
              </a:tblGrid>
              <a:tr h="28575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アントラサイクリン系抗がん剤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2078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一般名</a:t>
                      </a:r>
                      <a:endParaRPr kumimoji="1" lang="ja-JP" altLang="en-US" sz="1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先発品名</a:t>
                      </a:r>
                      <a:endParaRPr kumimoji="1" lang="ja-JP" altLang="en-US" sz="1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7824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アムルビシン</a:t>
                      </a:r>
                      <a:endParaRPr kumimoji="1" lang="en-US" altLang="ja-JP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カルセド</a:t>
                      </a:r>
                    </a:p>
                  </a:txBody>
                  <a:tcPr/>
                </a:tc>
              </a:tr>
              <a:tr h="207824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イダルビシン</a:t>
                      </a:r>
                      <a:endParaRPr kumimoji="1" lang="en-US" altLang="ja-JP" sz="1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イダマイシン</a:t>
                      </a:r>
                      <a:endParaRPr kumimoji="1" lang="en-US" altLang="ja-JP" sz="1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7824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エピルビシン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/>
                      <a:r>
                        <a:rPr kumimoji="1" lang="ja-JP" altLang="en-US" sz="1000" dirty="0" smtClean="0"/>
                        <a:t>ファルモルビシン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207824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ダウノルビシン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ダウノマイシン</a:t>
                      </a:r>
                      <a:endParaRPr kumimoji="1" lang="en-US" altLang="ja-JP" sz="1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7824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ドキソルビシン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アドリアシン</a:t>
                      </a:r>
                      <a:r>
                        <a:rPr kumimoji="1" lang="en-US" altLang="ja-JP" sz="1000" dirty="0" smtClean="0"/>
                        <a:t>,</a:t>
                      </a:r>
                      <a:r>
                        <a:rPr kumimoji="1" lang="ja-JP" altLang="en-US" sz="1000" dirty="0" smtClean="0"/>
                        <a:t>ドキシル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  <a:tr h="207824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ピラルビシン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ピノルビン</a:t>
                      </a:r>
                      <a:r>
                        <a:rPr kumimoji="1" lang="en-US" altLang="ja-JP" sz="1000" dirty="0" smtClean="0"/>
                        <a:t>,</a:t>
                      </a:r>
                      <a:r>
                        <a:rPr kumimoji="1" lang="ja-JP" altLang="en-US" sz="1000" dirty="0" smtClean="0"/>
                        <a:t>テラルビシン</a:t>
                      </a:r>
                      <a:endParaRPr kumimoji="1" lang="en-US" altLang="ja-JP" sz="1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7824">
                <a:tc>
                  <a:txBody>
                    <a:bodyPr/>
                    <a:lstStyle/>
                    <a:p>
                      <a:pPr marL="14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ミトキサントロン</a:t>
                      </a:r>
                      <a:endParaRPr kumimoji="1" lang="en-US" altLang="ja-JP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ノバントロン</a:t>
                      </a:r>
                      <a:endParaRPr kumimoji="1" lang="en-US" altLang="ja-JP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59660"/>
              </p:ext>
            </p:extLst>
          </p:nvPr>
        </p:nvGraphicFramePr>
        <p:xfrm>
          <a:off x="3553966" y="7137683"/>
          <a:ext cx="3132000" cy="1554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7804"/>
                <a:gridCol w="1604196"/>
              </a:tblGrid>
              <a:tr h="29598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ビンカアルカロイド系抗がん剤</a:t>
                      </a:r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215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一般名</a:t>
                      </a:r>
                      <a:endParaRPr kumimoji="1" lang="ja-JP" altLang="en-US" sz="1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先発品名</a:t>
                      </a:r>
                      <a:endParaRPr kumimoji="1" lang="ja-JP" altLang="en-US" sz="10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5260">
                <a:tc>
                  <a:txBody>
                    <a:bodyPr/>
                    <a:lstStyle/>
                    <a:p>
                      <a:pPr marL="21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ビノレルビン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2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ナベルビン</a:t>
                      </a:r>
                    </a:p>
                  </a:txBody>
                  <a:tcPr/>
                </a:tc>
              </a:tr>
              <a:tr h="215260">
                <a:tc>
                  <a:txBody>
                    <a:bodyPr/>
                    <a:lstStyle/>
                    <a:p>
                      <a:pPr marL="216000"/>
                      <a:r>
                        <a:rPr kumimoji="1" lang="ja-JP" altLang="en-US" sz="1000" kern="1200" dirty="0" smtClean="0">
                          <a:effectLst/>
                        </a:rPr>
                        <a:t>ビンクリスチン</a:t>
                      </a:r>
                      <a:endParaRPr kumimoji="1" lang="en-US" altLang="ja-JP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24000"/>
                      <a:r>
                        <a:rPr kumimoji="1" lang="ja-JP" altLang="en-US" sz="1000" kern="1200" dirty="0" smtClean="0">
                          <a:effectLst/>
                        </a:rPr>
                        <a:t>オンコビン</a:t>
                      </a:r>
                      <a:endParaRPr kumimoji="1" lang="en-US" altLang="ja-JP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15260">
                <a:tc>
                  <a:txBody>
                    <a:bodyPr/>
                    <a:lstStyle/>
                    <a:p>
                      <a:pPr marL="216000"/>
                      <a:r>
                        <a:rPr kumimoji="1" lang="ja-JP" altLang="en-US" sz="1000" kern="1200" dirty="0" smtClean="0">
                          <a:effectLst/>
                        </a:rPr>
                        <a:t>ビンデシン</a:t>
                      </a:r>
                      <a:endParaRPr kumimoji="1" lang="en-US" altLang="ja-JP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2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kern="1200" dirty="0" smtClean="0">
                          <a:effectLst/>
                        </a:rPr>
                        <a:t>フィルデシン</a:t>
                      </a:r>
                      <a:endParaRPr kumimoji="1" lang="en-US" altLang="ja-JP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5260">
                <a:tc>
                  <a:txBody>
                    <a:bodyPr/>
                    <a:lstStyle/>
                    <a:p>
                      <a:pPr marL="21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ビンブラスチン</a:t>
                      </a:r>
                      <a:endParaRPr kumimoji="1" lang="en-US" altLang="ja-JP" sz="1000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24000"/>
                      <a:r>
                        <a:rPr kumimoji="1" lang="ja-JP" altLang="en-US" sz="1000" dirty="0" smtClean="0"/>
                        <a:t>エクザール</a:t>
                      </a:r>
                      <a:endParaRPr kumimoji="1" lang="en-US" altLang="ja-JP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241551" y="6565751"/>
            <a:ext cx="3456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ＳＳＯＰ血管外漏出対策ワーキンググループ調査　２０１６年７月時点</a:t>
            </a:r>
            <a:endParaRPr kumimoji="1" lang="ja-JP" altLang="en-US" sz="800" dirty="0"/>
          </a:p>
        </p:txBody>
      </p:sp>
      <p:sp>
        <p:nvSpPr>
          <p:cNvPr id="8" name="正方形/長方形 7"/>
          <p:cNvSpPr/>
          <p:nvPr/>
        </p:nvSpPr>
        <p:spPr>
          <a:xfrm>
            <a:off x="177938" y="9406001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☞</a:t>
            </a:r>
            <a:endParaRPr lang="ja-JP" altLang="en-US" sz="20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3683" y="6576446"/>
            <a:ext cx="8557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一般名表記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0792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HG丸ｺﾞｼｯｸM-PRO"/>
        <a:cs typeface=""/>
      </a:majorFont>
      <a:minorFont>
        <a:latin typeface="Calibri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403</Words>
  <Application>Microsoft Office PowerPoint</Application>
  <PresentationFormat>A4 210 x 297 mm</PresentationFormat>
  <Paragraphs>198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HG丸ｺﾞｼｯｸM-PRO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埼玉県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埼玉県</dc:creator>
  <cp:lastModifiedBy>相澤　雄介</cp:lastModifiedBy>
  <cp:revision>92</cp:revision>
  <cp:lastPrinted>2016-04-25T08:16:07Z</cp:lastPrinted>
  <dcterms:created xsi:type="dcterms:W3CDTF">2016-01-26T08:14:10Z</dcterms:created>
  <dcterms:modified xsi:type="dcterms:W3CDTF">2018-03-23T04:12:53Z</dcterms:modified>
</cp:coreProperties>
</file>