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003399"/>
    <a:srgbClr val="FFFF66"/>
    <a:srgbClr val="FF6699"/>
    <a:srgbClr val="FF99CC"/>
    <a:srgbClr val="FF3399"/>
    <a:srgbClr val="FFFFCC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9145" autoAdjust="0"/>
    <p:restoredTop sz="91950" autoAdjust="0"/>
  </p:normalViewPr>
  <p:slideViewPr>
    <p:cSldViewPr>
      <p:cViewPr varScale="1">
        <p:scale>
          <a:sx n="65" d="100"/>
          <a:sy n="65" d="100"/>
        </p:scale>
        <p:origin x="3078" y="10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D2D3-EB2C-4BBB-A7E9-8A07ACA7D17F}" type="datetimeFigureOut">
              <a:rPr kumimoji="1" lang="ja-JP" altLang="en-US" smtClean="0"/>
              <a:pPr/>
              <a:t>2018/3/23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B90CD-780E-4DD1-8CCC-23D0F7D5606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3896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D2D3-EB2C-4BBB-A7E9-8A07ACA7D17F}" type="datetimeFigureOut">
              <a:rPr kumimoji="1" lang="ja-JP" altLang="en-US" smtClean="0"/>
              <a:pPr/>
              <a:t>2018/3/23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B90CD-780E-4DD1-8CCC-23D0F7D5606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601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D2D3-EB2C-4BBB-A7E9-8A07ACA7D17F}" type="datetimeFigureOut">
              <a:rPr kumimoji="1" lang="ja-JP" altLang="en-US" smtClean="0"/>
              <a:pPr/>
              <a:t>2018/3/23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B90CD-780E-4DD1-8CCC-23D0F7D5606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2033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D2D3-EB2C-4BBB-A7E9-8A07ACA7D17F}" type="datetimeFigureOut">
              <a:rPr kumimoji="1" lang="ja-JP" altLang="en-US" smtClean="0"/>
              <a:pPr/>
              <a:t>2018/3/23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B90CD-780E-4DD1-8CCC-23D0F7D5606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1495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D2D3-EB2C-4BBB-A7E9-8A07ACA7D17F}" type="datetimeFigureOut">
              <a:rPr kumimoji="1" lang="ja-JP" altLang="en-US" smtClean="0"/>
              <a:pPr/>
              <a:t>2018/3/23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B90CD-780E-4DD1-8CCC-23D0F7D5606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4297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D2D3-EB2C-4BBB-A7E9-8A07ACA7D17F}" type="datetimeFigureOut">
              <a:rPr kumimoji="1" lang="ja-JP" altLang="en-US" smtClean="0"/>
              <a:pPr/>
              <a:t>2018/3/23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B90CD-780E-4DD1-8CCC-23D0F7D5606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854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D2D3-EB2C-4BBB-A7E9-8A07ACA7D17F}" type="datetimeFigureOut">
              <a:rPr kumimoji="1" lang="ja-JP" altLang="en-US" smtClean="0"/>
              <a:pPr/>
              <a:t>2018/3/23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B90CD-780E-4DD1-8CCC-23D0F7D5606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2950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D2D3-EB2C-4BBB-A7E9-8A07ACA7D17F}" type="datetimeFigureOut">
              <a:rPr kumimoji="1" lang="ja-JP" altLang="en-US" smtClean="0"/>
              <a:pPr/>
              <a:t>2018/3/23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B90CD-780E-4DD1-8CCC-23D0F7D5606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1575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D2D3-EB2C-4BBB-A7E9-8A07ACA7D17F}" type="datetimeFigureOut">
              <a:rPr kumimoji="1" lang="ja-JP" altLang="en-US" smtClean="0"/>
              <a:pPr/>
              <a:t>2018/3/23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B90CD-780E-4DD1-8CCC-23D0F7D5606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4050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D2D3-EB2C-4BBB-A7E9-8A07ACA7D17F}" type="datetimeFigureOut">
              <a:rPr kumimoji="1" lang="ja-JP" altLang="en-US" smtClean="0"/>
              <a:pPr/>
              <a:t>2018/3/23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B90CD-780E-4DD1-8CCC-23D0F7D5606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8441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D2D3-EB2C-4BBB-A7E9-8A07ACA7D17F}" type="datetimeFigureOut">
              <a:rPr kumimoji="1" lang="ja-JP" altLang="en-US" smtClean="0"/>
              <a:pPr/>
              <a:t>2018/3/23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B90CD-780E-4DD1-8CCC-23D0F7D5606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3527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FDD2D3-EB2C-4BBB-A7E9-8A07ACA7D17F}" type="datetimeFigureOut">
              <a:rPr kumimoji="1" lang="ja-JP" altLang="en-US" smtClean="0"/>
              <a:pPr/>
              <a:t>2018/3/23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B90CD-780E-4DD1-8CCC-23D0F7D5606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4123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正方形/長方形 57"/>
          <p:cNvSpPr/>
          <p:nvPr/>
        </p:nvSpPr>
        <p:spPr>
          <a:xfrm>
            <a:off x="91776" y="128463"/>
            <a:ext cx="6624000" cy="360000"/>
          </a:xfrm>
          <a:prstGeom prst="rect">
            <a:avLst/>
          </a:prstGeom>
          <a:solidFill>
            <a:schemeClr val="bg2"/>
          </a:solidFill>
          <a:ln w="317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51" name="Rectangle 36"/>
          <p:cNvSpPr>
            <a:spLocks noChangeArrowheads="1"/>
          </p:cNvSpPr>
          <p:nvPr/>
        </p:nvSpPr>
        <p:spPr bwMode="auto">
          <a:xfrm>
            <a:off x="1342800" y="0"/>
            <a:ext cx="466826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ja-JP" altLang="en-US" sz="3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血管外漏出時の対応手順</a:t>
            </a:r>
            <a:endParaRPr lang="ja-JP" altLang="en-US" sz="3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058" name="角丸四角形 2057"/>
          <p:cNvSpPr/>
          <p:nvPr/>
        </p:nvSpPr>
        <p:spPr>
          <a:xfrm>
            <a:off x="851570" y="611832"/>
            <a:ext cx="5868000" cy="1532856"/>
          </a:xfrm>
          <a:prstGeom prst="roundRect">
            <a:avLst>
              <a:gd name="adj" fmla="val 3758"/>
            </a:avLst>
          </a:prstGeom>
          <a:ln w="12700">
            <a:solidFill>
              <a:srgbClr val="92D05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●患者の自覚症状</a:t>
            </a:r>
            <a:endParaRPr kumimoji="1" lang="en-US" altLang="ja-JP" sz="12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 　 ❐違和感</a:t>
            </a:r>
            <a:r>
              <a:rPr lang="en-US" altLang="ja-JP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しびれ等</a:t>
            </a:r>
            <a:r>
              <a:rPr lang="en-US" altLang="ja-JP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 </a:t>
            </a:r>
            <a:r>
              <a:rPr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❐</a:t>
            </a:r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腫脹</a:t>
            </a:r>
            <a:r>
              <a:rPr lang="en-US" altLang="ja-JP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局所的</a:t>
            </a:r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</a:t>
            </a:r>
            <a:r>
              <a:rPr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腫れ</a:t>
            </a:r>
            <a:r>
              <a:rPr lang="en-US" altLang="ja-JP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❐浮腫</a:t>
            </a:r>
            <a:r>
              <a:rPr lang="en-US" altLang="ja-JP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腕</a:t>
            </a:r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全体的に</a:t>
            </a:r>
            <a:r>
              <a:rPr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出現</a:t>
            </a:r>
            <a:r>
              <a:rPr lang="en-US" altLang="ja-JP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</a:p>
          <a:p>
            <a:r>
              <a:rPr lang="en-US" altLang="ja-JP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❐紅斑　　　　　  　 </a:t>
            </a:r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❐</a:t>
            </a:r>
            <a:r>
              <a:rPr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疼痛 　　　　       　 ❐</a:t>
            </a:r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熱感</a:t>
            </a:r>
            <a:r>
              <a:rPr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                 ❐</a:t>
            </a:r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冷感</a:t>
            </a:r>
            <a:endParaRPr lang="en-US" altLang="ja-JP" sz="10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●</a:t>
            </a:r>
            <a:r>
              <a:rPr lang="ja-JP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医療従事者による客観的評価</a:t>
            </a:r>
          </a:p>
          <a:p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　 ❐</a:t>
            </a:r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明らか</a:t>
            </a:r>
            <a:r>
              <a:rPr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な漏出　　　 </a:t>
            </a:r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❐点滴の滴下不良　 </a:t>
            </a:r>
            <a:r>
              <a:rPr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❐</a:t>
            </a:r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注射筒への</a:t>
            </a:r>
            <a:r>
              <a:rPr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抵抗</a:t>
            </a:r>
            <a:r>
              <a:rPr lang="en-US" altLang="ja-JP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ワンショット</a:t>
            </a:r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注射</a:t>
            </a:r>
            <a:r>
              <a:rPr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</a:t>
            </a:r>
            <a:r>
              <a:rPr lang="en-US" altLang="ja-JP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</a:p>
          <a:p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　 ❐</a:t>
            </a:r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穿刺部位とその周辺の皮膚</a:t>
            </a:r>
            <a:r>
              <a:rPr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異常（❐</a:t>
            </a:r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浮腫 </a:t>
            </a:r>
            <a:r>
              <a:rPr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❐</a:t>
            </a:r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紅斑 </a:t>
            </a:r>
            <a:r>
              <a:rPr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❐</a:t>
            </a:r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熱感 </a:t>
            </a:r>
            <a:r>
              <a:rPr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❐冷感）</a:t>
            </a:r>
            <a:endParaRPr lang="ja-JP" altLang="en-US" sz="1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059" name="フローチャート: 処理 2058"/>
          <p:cNvSpPr/>
          <p:nvPr/>
        </p:nvSpPr>
        <p:spPr>
          <a:xfrm>
            <a:off x="3198984" y="1710747"/>
            <a:ext cx="2304000" cy="360000"/>
          </a:xfrm>
          <a:prstGeom prst="flowChartProcess">
            <a:avLst/>
          </a:prstGeom>
          <a:solidFill>
            <a:srgbClr val="CC0000"/>
          </a:solidFill>
          <a:ln w="3175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点滴一時停止</a:t>
            </a:r>
            <a:endParaRPr kumimoji="1" lang="ja-JP" altLang="en-US" sz="20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2" name="角丸四角形 51"/>
          <p:cNvSpPr/>
          <p:nvPr/>
        </p:nvSpPr>
        <p:spPr>
          <a:xfrm>
            <a:off x="87013" y="3628281"/>
            <a:ext cx="3096344" cy="250415"/>
          </a:xfrm>
          <a:prstGeom prst="roundRect">
            <a:avLst/>
          </a:prstGeom>
          <a:ln w="63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患者へ処置の説明</a:t>
            </a:r>
            <a:endParaRPr kumimoji="1"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2061" name="角丸四角形 2060"/>
          <p:cNvSpPr/>
          <p:nvPr/>
        </p:nvSpPr>
        <p:spPr>
          <a:xfrm>
            <a:off x="851570" y="2180692"/>
            <a:ext cx="5868000" cy="612068"/>
          </a:xfrm>
          <a:prstGeom prst="roundRect">
            <a:avLst>
              <a:gd name="adj" fmla="val 8367"/>
            </a:avLst>
          </a:prstGeom>
          <a:ln w="12700">
            <a:solidFill>
              <a:srgbClr val="92D05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ja-JP" altLang="en-US" sz="1200" dirty="0" smtClean="0"/>
              <a:t>　●原則、医療従事者</a:t>
            </a:r>
            <a:r>
              <a:rPr lang="en-US" altLang="ja-JP" sz="1200" dirty="0" smtClean="0"/>
              <a:t>2</a:t>
            </a:r>
            <a:r>
              <a:rPr lang="ja-JP" altLang="en-US" sz="1200" dirty="0" smtClean="0"/>
              <a:t>名以上で</a:t>
            </a:r>
            <a:r>
              <a:rPr lang="ja-JP" altLang="en-US" sz="1200" dirty="0"/>
              <a:t>確認</a:t>
            </a:r>
            <a:endParaRPr lang="en-US" altLang="ja-JP" sz="1200" dirty="0" smtClean="0"/>
          </a:p>
          <a:p>
            <a:r>
              <a:rPr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❐</a:t>
            </a:r>
            <a:r>
              <a:rPr lang="ja-JP" altLang="en-US" sz="1000" dirty="0" smtClean="0"/>
              <a:t>患者</a:t>
            </a:r>
            <a:r>
              <a:rPr lang="ja-JP" altLang="en-US" sz="1000" dirty="0"/>
              <a:t>氏名 </a:t>
            </a:r>
            <a:r>
              <a:rPr lang="ja-JP" altLang="en-US" sz="1000" dirty="0" smtClean="0"/>
              <a:t>　</a:t>
            </a:r>
            <a:r>
              <a:rPr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❐</a:t>
            </a:r>
            <a:r>
              <a:rPr lang="ja-JP" altLang="en-US" sz="1000" dirty="0" smtClean="0"/>
              <a:t>抗</a:t>
            </a:r>
            <a:r>
              <a:rPr lang="ja-JP" altLang="en-US" sz="1000" dirty="0"/>
              <a:t>がん</a:t>
            </a:r>
            <a:r>
              <a:rPr lang="ja-JP" altLang="en-US" sz="1000" dirty="0" smtClean="0"/>
              <a:t>剤名　 </a:t>
            </a:r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❐</a:t>
            </a:r>
            <a:r>
              <a:rPr lang="zh-TW" altLang="en-US" sz="1000" dirty="0" smtClean="0"/>
              <a:t>最終</a:t>
            </a:r>
            <a:r>
              <a:rPr lang="zh-TW" altLang="en-US" sz="1000" dirty="0"/>
              <a:t>確認時刻 </a:t>
            </a:r>
            <a:r>
              <a:rPr lang="ja-JP" altLang="en-US" sz="1000" dirty="0" smtClean="0"/>
              <a:t>　</a:t>
            </a:r>
            <a:r>
              <a:rPr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❐</a:t>
            </a:r>
            <a:r>
              <a:rPr lang="ja-JP" altLang="en-US" sz="1000" dirty="0" smtClean="0"/>
              <a:t>発見時刻　　 </a:t>
            </a:r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❐</a:t>
            </a:r>
            <a:r>
              <a:rPr lang="ja-JP" altLang="en-US" sz="1000" dirty="0" smtClean="0"/>
              <a:t>患部</a:t>
            </a:r>
            <a:r>
              <a:rPr lang="ja-JP" altLang="en-US" sz="1000" dirty="0"/>
              <a:t>の</a:t>
            </a:r>
            <a:r>
              <a:rPr lang="ja-JP" altLang="en-US" sz="1000" dirty="0" smtClean="0"/>
              <a:t>腫れ</a:t>
            </a:r>
            <a:r>
              <a:rPr lang="en-US" altLang="ja-JP" sz="1000" dirty="0" smtClean="0"/>
              <a:t>(</a:t>
            </a:r>
            <a:r>
              <a:rPr lang="ja-JP" altLang="en-US" sz="1000" dirty="0" smtClean="0"/>
              <a:t>有</a:t>
            </a:r>
            <a:r>
              <a:rPr lang="ja-JP" altLang="en-US" sz="1000" dirty="0"/>
              <a:t>・</a:t>
            </a:r>
            <a:r>
              <a:rPr lang="ja-JP" altLang="en-US" sz="1000" dirty="0" smtClean="0"/>
              <a:t>無</a:t>
            </a:r>
            <a:r>
              <a:rPr lang="en-US" altLang="ja-JP" sz="1000" dirty="0"/>
              <a:t>)</a:t>
            </a:r>
            <a:endParaRPr lang="en-US" altLang="ja-JP" sz="1000" dirty="0" smtClean="0"/>
          </a:p>
          <a:p>
            <a:r>
              <a:rPr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❐</a:t>
            </a:r>
            <a:r>
              <a:rPr lang="ja-JP" altLang="en-US" sz="1000" dirty="0" smtClean="0"/>
              <a:t>患部</a:t>
            </a:r>
            <a:r>
              <a:rPr lang="ja-JP" altLang="en-US" sz="1000" dirty="0"/>
              <a:t>の</a:t>
            </a:r>
            <a:r>
              <a:rPr lang="ja-JP" altLang="en-US" sz="1000" dirty="0" smtClean="0"/>
              <a:t>疼痛</a:t>
            </a:r>
            <a:r>
              <a:rPr lang="en-US" altLang="ja-JP" sz="1000" dirty="0" smtClean="0"/>
              <a:t>(</a:t>
            </a:r>
            <a:r>
              <a:rPr lang="ja-JP" altLang="en-US" sz="1000" dirty="0" smtClean="0"/>
              <a:t>有</a:t>
            </a:r>
            <a:r>
              <a:rPr lang="ja-JP" altLang="en-US" sz="1000" dirty="0"/>
              <a:t>・</a:t>
            </a:r>
            <a:r>
              <a:rPr lang="ja-JP" altLang="en-US" sz="1000" dirty="0" smtClean="0"/>
              <a:t>無</a:t>
            </a:r>
            <a:r>
              <a:rPr lang="en-US" altLang="ja-JP" sz="1000" dirty="0" smtClean="0"/>
              <a:t>)</a:t>
            </a:r>
            <a:r>
              <a:rPr lang="ja-JP" altLang="en-US" sz="1000" dirty="0" smtClean="0"/>
              <a:t>　</a:t>
            </a:r>
            <a:r>
              <a:rPr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   ❐</a:t>
            </a:r>
            <a:r>
              <a:rPr lang="ja-JP" altLang="en-US" sz="1000" dirty="0" smtClean="0"/>
              <a:t>点滴</a:t>
            </a:r>
            <a:r>
              <a:rPr lang="ja-JP" altLang="en-US" sz="1000" dirty="0"/>
              <a:t>の注入量 </a:t>
            </a:r>
            <a:r>
              <a:rPr lang="ja-JP" altLang="en-US" sz="1000" dirty="0" smtClean="0"/>
              <a:t>　 </a:t>
            </a:r>
            <a:r>
              <a:rPr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❐</a:t>
            </a:r>
            <a:r>
              <a:rPr lang="ja-JP" altLang="en-US" sz="1000" dirty="0" smtClean="0"/>
              <a:t>血液</a:t>
            </a:r>
            <a:r>
              <a:rPr lang="ja-JP" altLang="en-US" sz="1000" dirty="0"/>
              <a:t>の</a:t>
            </a:r>
            <a:r>
              <a:rPr lang="ja-JP" altLang="en-US" sz="1000" dirty="0" smtClean="0"/>
              <a:t>逆流</a:t>
            </a:r>
            <a:r>
              <a:rPr lang="en-US" altLang="ja-JP" sz="1000" dirty="0" smtClean="0"/>
              <a:t>(</a:t>
            </a:r>
            <a:r>
              <a:rPr lang="ja-JP" altLang="en-US" sz="1000" dirty="0" smtClean="0"/>
              <a:t>有</a:t>
            </a:r>
            <a:r>
              <a:rPr lang="ja-JP" altLang="en-US" sz="1000" dirty="0"/>
              <a:t>・</a:t>
            </a:r>
            <a:r>
              <a:rPr lang="ja-JP" altLang="en-US" sz="1000" dirty="0" smtClean="0"/>
              <a:t>無</a:t>
            </a:r>
            <a:r>
              <a:rPr lang="en-US" altLang="ja-JP" sz="1000" dirty="0" smtClean="0"/>
              <a:t>)</a:t>
            </a:r>
            <a:r>
              <a:rPr lang="ja-JP" altLang="en-US" sz="1000" dirty="0" smtClean="0"/>
              <a:t>　</a:t>
            </a:r>
            <a:endParaRPr lang="en-US" altLang="ja-JP" sz="1000" dirty="0" smtClean="0"/>
          </a:p>
        </p:txBody>
      </p:sp>
      <p:sp>
        <p:nvSpPr>
          <p:cNvPr id="53" name="角丸四角形 52"/>
          <p:cNvSpPr/>
          <p:nvPr/>
        </p:nvSpPr>
        <p:spPr>
          <a:xfrm>
            <a:off x="3918767" y="3626696"/>
            <a:ext cx="2808312" cy="252000"/>
          </a:xfrm>
          <a:prstGeom prst="roundRect">
            <a:avLst/>
          </a:prstGeom>
          <a:ln w="63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/>
              <a:t>抜針せずに再度観察</a:t>
            </a:r>
            <a:endParaRPr kumimoji="1" lang="ja-JP" altLang="en-US" sz="1200" dirty="0"/>
          </a:p>
        </p:txBody>
      </p:sp>
      <p:sp>
        <p:nvSpPr>
          <p:cNvPr id="2069" name="正方形/長方形 2068"/>
          <p:cNvSpPr/>
          <p:nvPr/>
        </p:nvSpPr>
        <p:spPr>
          <a:xfrm>
            <a:off x="185897" y="6966944"/>
            <a:ext cx="2160000" cy="504000"/>
          </a:xfrm>
          <a:prstGeom prst="rect">
            <a:avLst/>
          </a:prstGeom>
          <a:solidFill>
            <a:srgbClr val="CC0000"/>
          </a:solidFill>
          <a:ln w="3175">
            <a:solidFill>
              <a:schemeClr val="tx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180000"/>
            <a:r>
              <a:rPr kumimoji="1" lang="ja-JP" altLang="en-US" sz="1200" dirty="0" smtClean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起壊死性抗がん剤</a:t>
            </a:r>
            <a:endParaRPr kumimoji="1" lang="en-US" altLang="ja-JP" sz="1200" dirty="0" smtClean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180000"/>
            <a:r>
              <a:rPr lang="ja-JP" altLang="en-US" sz="12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炎症性抗がん</a:t>
            </a:r>
            <a:r>
              <a:rPr lang="ja-JP" altLang="en-US" sz="1200" dirty="0" smtClean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剤</a:t>
            </a:r>
            <a:r>
              <a:rPr lang="en-US" altLang="ja-JP" sz="1200" dirty="0" smtClean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(</a:t>
            </a:r>
            <a:r>
              <a:rPr lang="ja-JP" altLang="en-US" sz="12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大</a:t>
            </a:r>
            <a:r>
              <a:rPr lang="ja-JP" altLang="en-US" sz="1200" dirty="0" smtClean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量</a:t>
            </a:r>
            <a:r>
              <a:rPr lang="en-US" altLang="ja-JP" sz="1200" dirty="0" smtClean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)</a:t>
            </a:r>
            <a:endParaRPr kumimoji="1" lang="ja-JP" altLang="en-US" sz="12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2536329" y="6966944"/>
            <a:ext cx="2160000" cy="504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>
                <a:ln w="18415" cmpd="sng">
                  <a:noFill/>
                  <a:prstDash val="solid"/>
                </a:ln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炎症性抗</a:t>
            </a:r>
            <a:r>
              <a:rPr lang="ja-JP" altLang="en-US" sz="1200" dirty="0">
                <a:ln w="18415" cmpd="sng">
                  <a:noFill/>
                  <a:prstDash val="solid"/>
                </a:ln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がん</a:t>
            </a:r>
            <a:r>
              <a:rPr lang="ja-JP" altLang="en-US" sz="1200" dirty="0" smtClean="0">
                <a:ln w="18415" cmpd="sng">
                  <a:noFill/>
                  <a:prstDash val="solid"/>
                </a:ln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剤</a:t>
            </a:r>
            <a:endParaRPr kumimoji="1" lang="ja-JP" altLang="en-US" sz="1200" dirty="0">
              <a:ln w="18415" cmpd="sng">
                <a:noFill/>
                <a:prstDash val="solid"/>
              </a:ln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2" name="角丸四角形 71"/>
          <p:cNvSpPr/>
          <p:nvPr/>
        </p:nvSpPr>
        <p:spPr>
          <a:xfrm>
            <a:off x="87013" y="4639672"/>
            <a:ext cx="3096344" cy="432000"/>
          </a:xfrm>
          <a:prstGeom prst="roundRect">
            <a:avLst>
              <a:gd name="adj" fmla="val 7847"/>
            </a:avLst>
          </a:prstGeom>
          <a:ln w="63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/>
              <a:t>薬液を可能な限り吸引</a:t>
            </a:r>
            <a:endParaRPr kumimoji="1" lang="en-US" altLang="ja-JP" sz="1200" dirty="0" smtClean="0"/>
          </a:p>
          <a:p>
            <a:pPr algn="ctr"/>
            <a:r>
              <a:rPr kumimoji="1" lang="ja-JP" altLang="en-US" sz="1200" dirty="0" smtClean="0"/>
              <a:t>陰圧にしながら抜針</a:t>
            </a:r>
            <a:endParaRPr kumimoji="1" lang="ja-JP" altLang="en-US" sz="1200" dirty="0"/>
          </a:p>
        </p:txBody>
      </p:sp>
      <p:sp>
        <p:nvSpPr>
          <p:cNvPr id="73" name="角丸四角形 72"/>
          <p:cNvSpPr/>
          <p:nvPr/>
        </p:nvSpPr>
        <p:spPr>
          <a:xfrm>
            <a:off x="87013" y="5889104"/>
            <a:ext cx="3096343" cy="252000"/>
          </a:xfrm>
          <a:prstGeom prst="roundRect">
            <a:avLst/>
          </a:prstGeom>
          <a:ln w="63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/>
              <a:t>患部のマーキング</a:t>
            </a:r>
            <a:r>
              <a:rPr lang="ja-JP" altLang="en-US" sz="1200" dirty="0"/>
              <a:t>・</a:t>
            </a:r>
            <a:r>
              <a:rPr lang="ja-JP" altLang="en-US" sz="1200" dirty="0" smtClean="0"/>
              <a:t>写真撮影</a:t>
            </a:r>
            <a:endParaRPr kumimoji="1" lang="en-US" altLang="ja-JP" sz="1200" dirty="0" smtClean="0"/>
          </a:p>
        </p:txBody>
      </p:sp>
      <p:sp>
        <p:nvSpPr>
          <p:cNvPr id="71" name="正方形/長方形 70"/>
          <p:cNvSpPr/>
          <p:nvPr/>
        </p:nvSpPr>
        <p:spPr>
          <a:xfrm>
            <a:off x="4889958" y="6966944"/>
            <a:ext cx="1800000" cy="5040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非壊死性抗がん剤</a:t>
            </a:r>
            <a:endParaRPr kumimoji="1" lang="ja-JP" altLang="en-US" sz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5" name="角丸四角形 74"/>
          <p:cNvSpPr/>
          <p:nvPr/>
        </p:nvSpPr>
        <p:spPr>
          <a:xfrm>
            <a:off x="4820451" y="7510855"/>
            <a:ext cx="1944000" cy="1548000"/>
          </a:xfrm>
          <a:prstGeom prst="roundRect">
            <a:avLst>
              <a:gd name="adj" fmla="val 3320"/>
            </a:avLst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b="1" dirty="0" smtClean="0"/>
              <a:t>●経過観察</a:t>
            </a:r>
            <a:endParaRPr kumimoji="1" lang="ja-JP" altLang="en-US" sz="1200" b="1" dirty="0"/>
          </a:p>
        </p:txBody>
      </p:sp>
      <p:sp>
        <p:nvSpPr>
          <p:cNvPr id="2070" name="角丸四角形 2069"/>
          <p:cNvSpPr/>
          <p:nvPr/>
        </p:nvSpPr>
        <p:spPr>
          <a:xfrm>
            <a:off x="88056" y="7510855"/>
            <a:ext cx="2304000" cy="1548000"/>
          </a:xfrm>
          <a:prstGeom prst="roundRect">
            <a:avLst>
              <a:gd name="adj" fmla="val 3175"/>
            </a:avLst>
          </a:prstGeom>
          <a:ln w="127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ja-JP" altLang="en-US" sz="1200" b="1" dirty="0" smtClean="0">
                <a:solidFill>
                  <a:schemeClr val="tx1"/>
                </a:solidFill>
              </a:rPr>
              <a:t>●局所皮下注射</a:t>
            </a:r>
            <a:r>
              <a:rPr lang="ja-JP" altLang="en-US" sz="1200" b="1" dirty="0">
                <a:solidFill>
                  <a:schemeClr val="tx1"/>
                </a:solidFill>
              </a:rPr>
              <a:t>（</a:t>
            </a:r>
            <a:r>
              <a:rPr kumimoji="1" lang="en-US" altLang="ja-JP" sz="1200" b="1" dirty="0" smtClean="0">
                <a:solidFill>
                  <a:schemeClr val="tx1"/>
                </a:solidFill>
              </a:rPr>
              <a:t>1</a:t>
            </a:r>
            <a:r>
              <a:rPr kumimoji="1" lang="ja-JP" altLang="en-US" sz="1200" b="1" dirty="0" smtClean="0">
                <a:solidFill>
                  <a:schemeClr val="tx1"/>
                </a:solidFill>
              </a:rPr>
              <a:t>時間以内</a:t>
            </a:r>
            <a:r>
              <a:rPr lang="ja-JP" altLang="en-US" sz="1200" b="1" dirty="0">
                <a:solidFill>
                  <a:schemeClr val="tx1"/>
                </a:solidFill>
              </a:rPr>
              <a:t>）</a:t>
            </a:r>
            <a:endParaRPr kumimoji="1" lang="en-US" altLang="ja-JP" sz="1200" b="1" u="sng" dirty="0" smtClean="0">
              <a:solidFill>
                <a:schemeClr val="tx1"/>
              </a:solidFill>
            </a:endParaRPr>
          </a:p>
          <a:p>
            <a:r>
              <a:rPr lang="ja-JP" altLang="en-US" sz="1000" b="1" dirty="0">
                <a:solidFill>
                  <a:schemeClr val="tx1"/>
                </a:solidFill>
              </a:rPr>
              <a:t>　</a:t>
            </a:r>
            <a:r>
              <a:rPr lang="ja-JP" altLang="en-US" sz="800" b="1" dirty="0" smtClean="0">
                <a:solidFill>
                  <a:srgbClr val="FF0000"/>
                </a:solidFill>
              </a:rPr>
              <a:t>ただし、ビンカアルカロイド系には禁忌</a:t>
            </a:r>
            <a:endParaRPr lang="en-US" altLang="ja-JP" sz="800" b="1" dirty="0">
              <a:solidFill>
                <a:srgbClr val="FF0000"/>
              </a:solidFill>
            </a:endParaRPr>
          </a:p>
          <a:p>
            <a:endParaRPr lang="en-US" altLang="ja-JP" sz="1000" dirty="0" smtClean="0">
              <a:solidFill>
                <a:schemeClr val="tx1"/>
              </a:solidFill>
            </a:endParaRPr>
          </a:p>
          <a:p>
            <a:r>
              <a:rPr lang="ja-JP" altLang="en-US" sz="1000" dirty="0" smtClean="0">
                <a:solidFill>
                  <a:schemeClr val="tx1"/>
                </a:solidFill>
              </a:rPr>
              <a:t>処方例</a:t>
            </a:r>
            <a:r>
              <a:rPr lang="en-US" altLang="ja-JP" sz="1000" dirty="0" smtClean="0">
                <a:solidFill>
                  <a:schemeClr val="tx1"/>
                </a:solidFill>
              </a:rPr>
              <a:t>)</a:t>
            </a:r>
            <a:endParaRPr lang="en-US" altLang="ja-JP" sz="800" dirty="0" smtClean="0">
              <a:solidFill>
                <a:schemeClr val="tx1"/>
              </a:solidFill>
            </a:endParaRPr>
          </a:p>
          <a:p>
            <a:endParaRPr lang="en-US" altLang="ja-JP" sz="800" dirty="0" smtClean="0">
              <a:solidFill>
                <a:schemeClr val="tx1"/>
              </a:solidFill>
            </a:endParaRPr>
          </a:p>
          <a:p>
            <a:endParaRPr lang="en-US" altLang="ja-JP" sz="800" dirty="0">
              <a:solidFill>
                <a:schemeClr val="tx1"/>
              </a:solidFill>
            </a:endParaRPr>
          </a:p>
          <a:p>
            <a:endParaRPr lang="en-US" altLang="ja-JP" sz="800" dirty="0" smtClean="0">
              <a:solidFill>
                <a:schemeClr val="tx1"/>
              </a:solidFill>
            </a:endParaRPr>
          </a:p>
          <a:p>
            <a:endParaRPr lang="en-US" altLang="ja-JP" sz="800" dirty="0">
              <a:solidFill>
                <a:schemeClr val="tx1"/>
              </a:solidFill>
            </a:endParaRPr>
          </a:p>
          <a:p>
            <a:endParaRPr lang="en-US" altLang="ja-JP" sz="800" dirty="0" smtClean="0">
              <a:solidFill>
                <a:schemeClr val="tx1"/>
              </a:solidFill>
            </a:endParaRPr>
          </a:p>
          <a:p>
            <a:endParaRPr lang="en-US" altLang="ja-JP" sz="800" dirty="0">
              <a:solidFill>
                <a:schemeClr val="tx1"/>
              </a:solidFill>
            </a:endParaRPr>
          </a:p>
          <a:p>
            <a:endParaRPr lang="en-US" altLang="ja-JP" sz="800" dirty="0" smtClean="0">
              <a:solidFill>
                <a:schemeClr val="tx1"/>
              </a:solidFill>
            </a:endParaRPr>
          </a:p>
        </p:txBody>
      </p:sp>
      <p:sp>
        <p:nvSpPr>
          <p:cNvPr id="77" name="角丸四角形 76"/>
          <p:cNvSpPr/>
          <p:nvPr/>
        </p:nvSpPr>
        <p:spPr>
          <a:xfrm>
            <a:off x="2450290" y="7510855"/>
            <a:ext cx="2304000" cy="1548000"/>
          </a:xfrm>
          <a:prstGeom prst="roundRect">
            <a:avLst>
              <a:gd name="adj" fmla="val 3259"/>
            </a:avLst>
          </a:prstGeom>
          <a:ln w="127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ja-JP" altLang="en-US" sz="1200" b="1" dirty="0" smtClean="0">
                <a:solidFill>
                  <a:schemeClr val="tx1"/>
                </a:solidFill>
              </a:rPr>
              <a:t>●局所外用薬処置</a:t>
            </a:r>
            <a:endParaRPr kumimoji="1" lang="en-US" altLang="ja-JP" sz="1200" b="1" dirty="0" smtClean="0">
              <a:solidFill>
                <a:schemeClr val="tx1"/>
              </a:solidFill>
            </a:endParaRPr>
          </a:p>
          <a:p>
            <a:r>
              <a:rPr lang="ja-JP" altLang="en-US" sz="1000" dirty="0" smtClean="0">
                <a:solidFill>
                  <a:schemeClr val="tx1"/>
                </a:solidFill>
              </a:rPr>
              <a:t>　・ステロイド軟膏</a:t>
            </a:r>
            <a:r>
              <a:rPr lang="en-US" altLang="ja-JP" sz="1000" dirty="0" smtClean="0">
                <a:solidFill>
                  <a:schemeClr val="tx1"/>
                </a:solidFill>
              </a:rPr>
              <a:t>(strong</a:t>
            </a:r>
            <a:r>
              <a:rPr lang="ja-JP" altLang="en-US" sz="1000" dirty="0" smtClean="0">
                <a:solidFill>
                  <a:schemeClr val="tx1"/>
                </a:solidFill>
              </a:rPr>
              <a:t>以上</a:t>
            </a:r>
            <a:r>
              <a:rPr lang="en-US" altLang="ja-JP" sz="1000" dirty="0" smtClean="0">
                <a:solidFill>
                  <a:schemeClr val="tx1"/>
                </a:solidFill>
              </a:rPr>
              <a:t>)</a:t>
            </a:r>
            <a:r>
              <a:rPr lang="ja-JP" altLang="en-US" sz="1000" dirty="0" smtClean="0">
                <a:solidFill>
                  <a:schemeClr val="tx1"/>
                </a:solidFill>
              </a:rPr>
              <a:t>塗布　　　</a:t>
            </a:r>
            <a:endParaRPr lang="en-US" altLang="ja-JP" sz="1000" dirty="0" smtClean="0">
              <a:solidFill>
                <a:schemeClr val="tx1"/>
              </a:solidFill>
            </a:endParaRPr>
          </a:p>
          <a:p>
            <a:r>
              <a:rPr lang="ja-JP" altLang="en-US" sz="1000" dirty="0">
                <a:solidFill>
                  <a:schemeClr val="tx1"/>
                </a:solidFill>
              </a:rPr>
              <a:t>　</a:t>
            </a:r>
            <a:r>
              <a:rPr lang="ja-JP" altLang="en-US" sz="1000" dirty="0" smtClean="0">
                <a:solidFill>
                  <a:schemeClr val="tx1"/>
                </a:solidFill>
              </a:rPr>
              <a:t>　　　　　　　　　　</a:t>
            </a:r>
            <a:r>
              <a:rPr lang="en-US" altLang="ja-JP" sz="1000" dirty="0" smtClean="0">
                <a:solidFill>
                  <a:schemeClr val="tx1"/>
                </a:solidFill>
              </a:rPr>
              <a:t>1</a:t>
            </a:r>
            <a:r>
              <a:rPr lang="ja-JP" altLang="en-US" sz="1000" dirty="0" smtClean="0">
                <a:solidFill>
                  <a:schemeClr val="tx1"/>
                </a:solidFill>
              </a:rPr>
              <a:t>日</a:t>
            </a:r>
            <a:r>
              <a:rPr lang="en-US" altLang="ja-JP" sz="1000" dirty="0" smtClean="0">
                <a:solidFill>
                  <a:schemeClr val="tx1"/>
                </a:solidFill>
              </a:rPr>
              <a:t>2</a:t>
            </a:r>
            <a:r>
              <a:rPr lang="ja-JP" altLang="en-US" sz="1000" dirty="0" smtClean="0">
                <a:solidFill>
                  <a:schemeClr val="tx1"/>
                </a:solidFill>
              </a:rPr>
              <a:t>～</a:t>
            </a:r>
            <a:r>
              <a:rPr lang="en-US" altLang="ja-JP" sz="1000" dirty="0" smtClean="0">
                <a:solidFill>
                  <a:schemeClr val="tx1"/>
                </a:solidFill>
              </a:rPr>
              <a:t>4</a:t>
            </a:r>
            <a:r>
              <a:rPr lang="ja-JP" altLang="en-US" sz="1000" dirty="0" smtClean="0">
                <a:solidFill>
                  <a:schemeClr val="tx1"/>
                </a:solidFill>
              </a:rPr>
              <a:t>回</a:t>
            </a:r>
            <a:endParaRPr lang="en-US" altLang="ja-JP" sz="1000" dirty="0" smtClean="0">
              <a:solidFill>
                <a:schemeClr val="tx1"/>
              </a:solidFill>
            </a:endParaRPr>
          </a:p>
          <a:p>
            <a:endParaRPr kumimoji="1" lang="en-US" altLang="ja-JP" sz="1000" dirty="0">
              <a:solidFill>
                <a:schemeClr val="tx1"/>
              </a:solidFill>
            </a:endParaRPr>
          </a:p>
        </p:txBody>
      </p:sp>
      <p:sp>
        <p:nvSpPr>
          <p:cNvPr id="2071" name="テキスト ボックス 2070"/>
          <p:cNvSpPr txBox="1"/>
          <p:nvPr/>
        </p:nvSpPr>
        <p:spPr>
          <a:xfrm>
            <a:off x="102640" y="9206874"/>
            <a:ext cx="2289415" cy="584775"/>
          </a:xfrm>
          <a:prstGeom prst="rect">
            <a:avLst/>
          </a:prstGeom>
          <a:solidFill>
            <a:srgbClr val="CC0000"/>
          </a:solidFill>
          <a:ln w="3175">
            <a:solidFill>
              <a:schemeClr val="tx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1600" dirty="0" smtClean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皮膚科受診の要否を</a:t>
            </a:r>
            <a:endParaRPr lang="en-US" altLang="ja-JP" sz="1600" dirty="0" smtClean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sz="1600" dirty="0" smtClean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担当医師と相談</a:t>
            </a:r>
            <a:endParaRPr kumimoji="1" lang="ja-JP" altLang="en-US" sz="16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072" name="テキスト ボックス 2071"/>
          <p:cNvSpPr txBox="1"/>
          <p:nvPr/>
        </p:nvSpPr>
        <p:spPr>
          <a:xfrm>
            <a:off x="2445526" y="9168506"/>
            <a:ext cx="4294311" cy="657225"/>
          </a:xfrm>
          <a:prstGeom prst="roundRect">
            <a:avLst>
              <a:gd name="adj" fmla="val 11073"/>
            </a:avLst>
          </a:prstGeom>
          <a:ln w="127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100" b="1" dirty="0" smtClean="0"/>
              <a:t>アン</a:t>
            </a:r>
            <a:r>
              <a:rPr lang="ja-JP" altLang="en-US" sz="1100" b="1" dirty="0" smtClean="0"/>
              <a:t>ト</a:t>
            </a:r>
            <a:r>
              <a:rPr kumimoji="1" lang="ja-JP" altLang="en-US" sz="1100" b="1" dirty="0" smtClean="0"/>
              <a:t>ラサイクリン系</a:t>
            </a:r>
            <a:r>
              <a:rPr kumimoji="1" lang="ja-JP" altLang="en-US" sz="1100" dirty="0" smtClean="0"/>
              <a:t> と </a:t>
            </a:r>
            <a:r>
              <a:rPr kumimoji="1" lang="ja-JP" altLang="en-US" sz="1100" b="1" dirty="0" smtClean="0"/>
              <a:t>ビンカアルカロイド系 </a:t>
            </a:r>
            <a:r>
              <a:rPr lang="ja-JP" altLang="en-US" sz="1100" dirty="0" smtClean="0"/>
              <a:t>（裏面参照）は</a:t>
            </a:r>
            <a:endParaRPr lang="en-US" altLang="ja-JP" sz="1100" dirty="0" smtClean="0"/>
          </a:p>
          <a:p>
            <a:r>
              <a:rPr kumimoji="1" lang="ja-JP" altLang="en-US" sz="1100" dirty="0" smtClean="0"/>
              <a:t>一週間以上経過して潰瘍形成を起こす可能性</a:t>
            </a:r>
            <a:endParaRPr kumimoji="1" lang="en-US" altLang="ja-JP" sz="1100" dirty="0" smtClean="0"/>
          </a:p>
          <a:p>
            <a:pPr algn="r"/>
            <a:r>
              <a:rPr lang="ja-JP" altLang="en-US" sz="1200" dirty="0">
                <a:solidFill>
                  <a:srgbClr val="FF0000"/>
                </a:solidFill>
              </a:rPr>
              <a:t>➥</a:t>
            </a:r>
            <a:r>
              <a:rPr kumimoji="1" lang="ja-JP" altLang="en-US" sz="1200" dirty="0" smtClean="0">
                <a:solidFill>
                  <a:srgbClr val="FF0000"/>
                </a:solidFill>
              </a:rPr>
              <a:t>症状悪化の場合は専門医に相談するよう患者説明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2064" name="角丸四角形 2063"/>
          <p:cNvSpPr/>
          <p:nvPr/>
        </p:nvSpPr>
        <p:spPr>
          <a:xfrm>
            <a:off x="3928293" y="4146054"/>
            <a:ext cx="1378458" cy="1404000"/>
          </a:xfrm>
          <a:prstGeom prst="roundRect">
            <a:avLst>
              <a:gd name="adj" fmla="val 4229"/>
            </a:avLst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角丸四角形 56"/>
          <p:cNvSpPr/>
          <p:nvPr/>
        </p:nvSpPr>
        <p:spPr>
          <a:xfrm>
            <a:off x="5320109" y="4146054"/>
            <a:ext cx="1407021" cy="1404000"/>
          </a:xfrm>
          <a:prstGeom prst="roundRect">
            <a:avLst>
              <a:gd name="adj" fmla="val 4482"/>
            </a:avLst>
          </a:prstGeom>
          <a:ln w="127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113" name="Picture 65" descr="C:\Users\110332\Desktop\静脈炎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8706" y="4233032"/>
            <a:ext cx="1000495" cy="1241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14" name="Picture 66" descr="C:\Users\110332\Desktop\フレア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4248" y="4218736"/>
            <a:ext cx="1007490" cy="1255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65" name="テキスト ボックス 2064"/>
          <p:cNvSpPr txBox="1"/>
          <p:nvPr/>
        </p:nvSpPr>
        <p:spPr>
          <a:xfrm>
            <a:off x="3889597" y="4160912"/>
            <a:ext cx="691314" cy="306467"/>
          </a:xfrm>
          <a:prstGeom prst="round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kumimoji="1" lang="ja-JP" altLang="en-US" sz="1200" b="1" spc="50" dirty="0" smtClean="0">
                <a:ln w="11430"/>
                <a:solidFill>
                  <a:sysClr val="windowText" lastClr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静脈炎</a:t>
            </a:r>
            <a:endParaRPr kumimoji="1" lang="ja-JP" altLang="en-US" sz="1200" b="1" spc="50" dirty="0">
              <a:ln w="11430"/>
              <a:solidFill>
                <a:sysClr val="windowText" lastClr="00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066" name="テキスト ボックス 2065"/>
          <p:cNvSpPr txBox="1"/>
          <p:nvPr/>
        </p:nvSpPr>
        <p:spPr>
          <a:xfrm>
            <a:off x="5298410" y="4160912"/>
            <a:ext cx="938902" cy="306467"/>
          </a:xfrm>
          <a:prstGeom prst="round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kumimoji="1" lang="ja-JP" altLang="en-US" sz="1200" b="1" spc="50" dirty="0" smtClean="0">
                <a:ln w="11430"/>
                <a:solidFill>
                  <a:sysClr val="windowText" lastClr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フレア反応</a:t>
            </a:r>
            <a:endParaRPr kumimoji="1" lang="ja-JP" altLang="en-US" sz="1200" b="1" spc="50" dirty="0">
              <a:ln w="11430"/>
              <a:solidFill>
                <a:sysClr val="windowText" lastClr="00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067" name="テキスト ボックス 2066"/>
          <p:cNvSpPr txBox="1"/>
          <p:nvPr/>
        </p:nvSpPr>
        <p:spPr>
          <a:xfrm>
            <a:off x="3933056" y="5366578"/>
            <a:ext cx="137011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" dirty="0" smtClean="0">
                <a:effectLst>
                  <a:glow rad="127000">
                    <a:schemeClr val="bg1"/>
                  </a:glow>
                </a:effectLst>
              </a:rPr>
              <a:t>血管に沿った痛みと発赤</a:t>
            </a:r>
            <a:endParaRPr kumimoji="1" lang="ja-JP" altLang="en-US" sz="800" dirty="0">
              <a:effectLst>
                <a:glow rad="127000">
                  <a:schemeClr val="bg1"/>
                </a:glow>
              </a:effectLst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5270116" y="5366560"/>
            <a:ext cx="151836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800" dirty="0">
                <a:effectLst>
                  <a:glow rad="127000">
                    <a:schemeClr val="bg1"/>
                  </a:glow>
                </a:effectLst>
              </a:rPr>
              <a:t>主</a:t>
            </a:r>
            <a:r>
              <a:rPr kumimoji="1" lang="ja-JP" altLang="en-US" sz="800" dirty="0" smtClean="0">
                <a:effectLst>
                  <a:glow rad="127000">
                    <a:schemeClr val="bg1"/>
                  </a:glow>
                </a:effectLst>
              </a:rPr>
              <a:t>にかゆみ、蕁麻疹様の発疹</a:t>
            </a:r>
            <a:endParaRPr kumimoji="1" lang="ja-JP" altLang="en-US" sz="800" dirty="0">
              <a:effectLst>
                <a:glow rad="127000">
                  <a:schemeClr val="bg1"/>
                </a:glow>
              </a:effectLst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3918767" y="3898404"/>
            <a:ext cx="2808000" cy="228600"/>
          </a:xfrm>
          <a:prstGeom prst="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下記</a:t>
            </a:r>
            <a:r>
              <a:rPr lang="ja-JP" altLang="en-US" sz="1200" dirty="0" smtClean="0">
                <a:latin typeface="HGP創英角ｺﾞｼｯｸUB" pitchFamily="50" charset="-128"/>
                <a:ea typeface="HGP創英角ｺﾞｼｯｸUB" pitchFamily="50" charset="-128"/>
              </a:rPr>
              <a:t>症状が見られたら</a:t>
            </a:r>
            <a:endParaRPr kumimoji="1" lang="ja-JP" altLang="en-US" sz="1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87013" y="2855435"/>
            <a:ext cx="6628441" cy="340795"/>
          </a:xfrm>
          <a:prstGeom prst="rect">
            <a:avLst/>
          </a:prstGeom>
          <a:solidFill>
            <a:schemeClr val="accent3">
              <a:lumMod val="75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医師へ報告・協議</a:t>
            </a:r>
            <a:endParaRPr kumimoji="1" lang="ja-JP" altLang="en-US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87013" y="3243180"/>
            <a:ext cx="3096000" cy="360000"/>
          </a:xfrm>
          <a:prstGeom prst="rect">
            <a:avLst/>
          </a:prstGeom>
          <a:solidFill>
            <a:srgbClr val="CC0000"/>
          </a:solidFill>
          <a:ln w="3175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血管外漏出確定</a:t>
            </a:r>
            <a:endParaRPr kumimoji="1" lang="ja-JP" altLang="en-US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3923530" y="3243180"/>
            <a:ext cx="2808000" cy="36081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血管外漏出ではない</a:t>
            </a:r>
            <a:endParaRPr kumimoji="1" lang="ja-JP" altLang="en-US" sz="1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4" name="正方形/長方形 73"/>
          <p:cNvSpPr/>
          <p:nvPr/>
        </p:nvSpPr>
        <p:spPr>
          <a:xfrm>
            <a:off x="87013" y="6171603"/>
            <a:ext cx="3096000" cy="36000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障害性分類</a:t>
            </a:r>
            <a:r>
              <a:rPr lang="ja-JP" altLang="en-US" sz="1200" dirty="0" smtClean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（裏面参照）</a:t>
            </a:r>
            <a:r>
              <a:rPr kumimoji="1" lang="ja-JP" altLang="en-US" dirty="0" smtClean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に基づく　　</a:t>
            </a:r>
            <a:endParaRPr kumimoji="1" lang="ja-JP" altLang="en-US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3918767" y="6171603"/>
            <a:ext cx="2808000" cy="3600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経過観察</a:t>
            </a:r>
            <a:endParaRPr kumimoji="1" lang="ja-JP" altLang="en-US" sz="1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7" name="角丸四角形 66"/>
          <p:cNvSpPr/>
          <p:nvPr/>
        </p:nvSpPr>
        <p:spPr>
          <a:xfrm>
            <a:off x="3918767" y="5889104"/>
            <a:ext cx="2808000" cy="252000"/>
          </a:xfrm>
          <a:prstGeom prst="roundRect">
            <a:avLst/>
          </a:prstGeom>
          <a:ln w="63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/>
              <a:t>患部のマーキング・写真撮影</a:t>
            </a:r>
            <a:endParaRPr kumimoji="1" lang="ja-JP" altLang="en-US" sz="1200" dirty="0"/>
          </a:p>
        </p:txBody>
      </p:sp>
      <p:sp>
        <p:nvSpPr>
          <p:cNvPr id="68" name="正方形/長方形 67"/>
          <p:cNvSpPr/>
          <p:nvPr/>
        </p:nvSpPr>
        <p:spPr>
          <a:xfrm>
            <a:off x="3918767" y="5574115"/>
            <a:ext cx="2808000" cy="28800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医師へ報告</a:t>
            </a:r>
            <a:endParaRPr kumimoji="1" lang="ja-JP" altLang="en-US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1124744" y="1752248"/>
            <a:ext cx="208262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2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いずれか１項目にチェック</a:t>
            </a:r>
            <a:endParaRPr lang="ja-JP" altLang="en-US" sz="12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7013" y="626130"/>
            <a:ext cx="738664" cy="151200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rtlCol="0" anchor="ctr">
            <a:spAutoFit/>
          </a:bodyPr>
          <a:lstStyle/>
          <a:p>
            <a:pPr algn="ctr"/>
            <a:r>
              <a:rPr lang="ja-JP" altLang="en-US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患者自覚 </a:t>
            </a:r>
            <a:endParaRPr lang="en-US" altLang="ja-JP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sz="1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</a:t>
            </a:r>
            <a:endParaRPr lang="en-US" altLang="ja-JP" sz="1400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客観</a:t>
            </a:r>
            <a:r>
              <a:rPr kumimoji="1" lang="ja-JP" altLang="en-US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評価</a:t>
            </a:r>
            <a:endParaRPr kumimoji="1" lang="ja-JP" altLang="en-US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87014" y="2180760"/>
            <a:ext cx="738664" cy="61200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rtlCol="0" anchor="ctr">
            <a:spAutoFit/>
          </a:bodyPr>
          <a:lstStyle/>
          <a:p>
            <a:pPr algn="ctr"/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情報</a:t>
            </a:r>
          </a:p>
          <a:p>
            <a:pPr algn="ctr"/>
            <a:r>
              <a:rPr kumimoji="1" lang="ja-JP" altLang="en-US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収集</a:t>
            </a:r>
            <a:endParaRPr kumimoji="1" lang="ja-JP" altLang="en-US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cxnSp>
        <p:nvCxnSpPr>
          <p:cNvPr id="9" name="直線矢印コネクタ 8"/>
          <p:cNvCxnSpPr/>
          <p:nvPr/>
        </p:nvCxnSpPr>
        <p:spPr>
          <a:xfrm>
            <a:off x="1268760" y="6561730"/>
            <a:ext cx="0" cy="3600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8" name="直線矢印コネクタ 77"/>
          <p:cNvCxnSpPr/>
          <p:nvPr/>
        </p:nvCxnSpPr>
        <p:spPr>
          <a:xfrm>
            <a:off x="5777754" y="6677027"/>
            <a:ext cx="0" cy="2520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1" name="直線矢印コネクタ 80"/>
          <p:cNvCxnSpPr/>
          <p:nvPr/>
        </p:nvCxnSpPr>
        <p:spPr>
          <a:xfrm>
            <a:off x="3573016" y="6686552"/>
            <a:ext cx="0" cy="24457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6" name="直線矢印コネクタ 85"/>
          <p:cNvCxnSpPr/>
          <p:nvPr/>
        </p:nvCxnSpPr>
        <p:spPr>
          <a:xfrm>
            <a:off x="1268760" y="3963938"/>
            <a:ext cx="0" cy="6120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>
            <a:off x="1278580" y="6696077"/>
            <a:ext cx="4500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8" name="直線矢印コネクタ 87"/>
          <p:cNvCxnSpPr/>
          <p:nvPr/>
        </p:nvCxnSpPr>
        <p:spPr>
          <a:xfrm flipH="1">
            <a:off x="1262962" y="5169024"/>
            <a:ext cx="5798" cy="6120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正方形/長方形 12"/>
          <p:cNvSpPr/>
          <p:nvPr/>
        </p:nvSpPr>
        <p:spPr>
          <a:xfrm>
            <a:off x="679600" y="8256657"/>
            <a:ext cx="153249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800" dirty="0"/>
              <a:t>※</a:t>
            </a:r>
            <a:r>
              <a:rPr lang="ja-JP" altLang="en-US" sz="800" dirty="0" smtClean="0"/>
              <a:t>マニュアル</a:t>
            </a:r>
            <a:r>
              <a:rPr lang="ja-JP" altLang="en-US" sz="800" dirty="0"/>
              <a:t>を</a:t>
            </a:r>
            <a:r>
              <a:rPr lang="ja-JP" altLang="en-US" sz="800" dirty="0" smtClean="0"/>
              <a:t>参考に</a:t>
            </a:r>
            <a:endParaRPr lang="en-US" altLang="ja-JP" sz="800" dirty="0" smtClean="0"/>
          </a:p>
          <a:p>
            <a:r>
              <a:rPr lang="ja-JP" altLang="en-US" sz="800" dirty="0" smtClean="0"/>
              <a:t>　各医療</a:t>
            </a:r>
            <a:r>
              <a:rPr lang="ja-JP" altLang="en-US" sz="800" dirty="0"/>
              <a:t>機関で</a:t>
            </a:r>
            <a:r>
              <a:rPr lang="ja-JP" altLang="en-US" sz="800" dirty="0" smtClean="0"/>
              <a:t>処方を</a:t>
            </a:r>
            <a:endParaRPr lang="en-US" altLang="ja-JP" sz="800" dirty="0" smtClean="0"/>
          </a:p>
          <a:p>
            <a:r>
              <a:rPr lang="ja-JP" altLang="en-US" sz="800" dirty="0"/>
              <a:t>　</a:t>
            </a:r>
            <a:r>
              <a:rPr lang="ja-JP" altLang="en-US" sz="800" dirty="0" smtClean="0"/>
              <a:t>決めてください</a:t>
            </a:r>
            <a:endParaRPr lang="en-US" altLang="ja-JP" sz="800" dirty="0"/>
          </a:p>
        </p:txBody>
      </p:sp>
      <p:sp>
        <p:nvSpPr>
          <p:cNvPr id="14" name="正方形/長方形 13"/>
          <p:cNvSpPr/>
          <p:nvPr/>
        </p:nvSpPr>
        <p:spPr>
          <a:xfrm>
            <a:off x="2564904" y="8256657"/>
            <a:ext cx="2086778" cy="661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800" dirty="0"/>
              <a:t>・</a:t>
            </a:r>
            <a:r>
              <a:rPr lang="ja-JP" altLang="en-US" sz="800" b="1" dirty="0">
                <a:solidFill>
                  <a:srgbClr val="FF0000"/>
                </a:solidFill>
              </a:rPr>
              <a:t>冷庵法禁忌</a:t>
            </a:r>
            <a:r>
              <a:rPr lang="ja-JP" altLang="en-US" sz="800" dirty="0"/>
              <a:t>：オキサリプラチン</a:t>
            </a:r>
            <a:r>
              <a:rPr lang="ja-JP" altLang="en-US" sz="800" dirty="0" smtClean="0"/>
              <a:t>、</a:t>
            </a:r>
            <a:endParaRPr lang="en-US" altLang="ja-JP" sz="800" dirty="0" smtClean="0"/>
          </a:p>
          <a:p>
            <a:r>
              <a:rPr lang="ja-JP" altLang="en-US" sz="800" dirty="0" smtClean="0"/>
              <a:t>　ビンカアルカロイド</a:t>
            </a:r>
            <a:r>
              <a:rPr lang="ja-JP" altLang="en-US" sz="800" dirty="0"/>
              <a:t>系、</a:t>
            </a:r>
            <a:r>
              <a:rPr lang="ja-JP" altLang="en-US" sz="800" dirty="0" smtClean="0"/>
              <a:t>エトポシド</a:t>
            </a:r>
            <a:endParaRPr lang="en-US" altLang="ja-JP" sz="800" dirty="0" smtClean="0"/>
          </a:p>
          <a:p>
            <a:endParaRPr lang="en-US" altLang="ja-JP" sz="500" dirty="0"/>
          </a:p>
          <a:p>
            <a:r>
              <a:rPr lang="ja-JP" altLang="en-US" sz="800" dirty="0"/>
              <a:t>・</a:t>
            </a:r>
            <a:r>
              <a:rPr lang="ja-JP" altLang="en-US" sz="800" b="1" dirty="0">
                <a:solidFill>
                  <a:srgbClr val="FF0000"/>
                </a:solidFill>
              </a:rPr>
              <a:t>アクリノール湿布は接触性皮膚炎</a:t>
            </a:r>
            <a:r>
              <a:rPr lang="ja-JP" altLang="en-US" sz="800" dirty="0" smtClean="0"/>
              <a:t>の　</a:t>
            </a:r>
            <a:endParaRPr lang="en-US" altLang="ja-JP" sz="800" dirty="0" smtClean="0"/>
          </a:p>
          <a:p>
            <a:r>
              <a:rPr lang="ja-JP" altLang="en-US" sz="800" dirty="0"/>
              <a:t>　</a:t>
            </a:r>
            <a:r>
              <a:rPr lang="ja-JP" altLang="en-US" sz="800" dirty="0" smtClean="0"/>
              <a:t>恐れ</a:t>
            </a:r>
            <a:r>
              <a:rPr lang="ja-JP" altLang="en-US" sz="800" dirty="0"/>
              <a:t>があるため行わない</a:t>
            </a: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3212978" y="3238514"/>
            <a:ext cx="677715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rtlCol="0" anchor="ctr">
            <a:spAutoFit/>
          </a:bodyPr>
          <a:lstStyle/>
          <a:p>
            <a:pPr algn="ctr"/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判定</a:t>
            </a:r>
            <a:endParaRPr kumimoji="1" lang="ja-JP" altLang="en-US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4624" y="140425"/>
            <a:ext cx="13557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800" dirty="0" smtClean="0"/>
              <a:t>ＳＳＯＰ血管外漏出対策</a:t>
            </a:r>
            <a:endParaRPr kumimoji="1" lang="en-US" altLang="ja-JP" sz="800" dirty="0" smtClean="0"/>
          </a:p>
          <a:p>
            <a:pPr algn="r"/>
            <a:r>
              <a:rPr kumimoji="1" lang="ja-JP" altLang="en-US" sz="800" dirty="0" smtClean="0"/>
              <a:t>ワーキンググループ編</a:t>
            </a:r>
            <a:endParaRPr kumimoji="1" lang="ja-JP" altLang="en-US" sz="800" dirty="0"/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5897493" y="241008"/>
            <a:ext cx="11319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 smtClean="0"/>
              <a:t>Ver.</a:t>
            </a:r>
            <a:r>
              <a:rPr lang="ja-JP" altLang="en-US" sz="1600" b="1" dirty="0"/>
              <a:t> </a:t>
            </a:r>
            <a:r>
              <a:rPr kumimoji="1" lang="en-US" altLang="ja-JP" sz="1600" b="1" dirty="0" smtClean="0"/>
              <a:t>1.0</a:t>
            </a:r>
            <a:endParaRPr kumimoji="1" lang="ja-JP" altLang="en-US" sz="1600" b="1" dirty="0"/>
          </a:p>
        </p:txBody>
      </p:sp>
      <p:sp>
        <p:nvSpPr>
          <p:cNvPr id="49" name="正方形/長方形 48"/>
          <p:cNvSpPr/>
          <p:nvPr/>
        </p:nvSpPr>
        <p:spPr>
          <a:xfrm>
            <a:off x="3231452" y="6171603"/>
            <a:ext cx="640765" cy="36000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対応</a:t>
            </a:r>
            <a:endParaRPr kumimoji="1" lang="ja-JP" altLang="en-US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" name="下矢印 2"/>
          <p:cNvSpPr/>
          <p:nvPr/>
        </p:nvSpPr>
        <p:spPr>
          <a:xfrm>
            <a:off x="3371835" y="3728864"/>
            <a:ext cx="360000" cy="2376493"/>
          </a:xfrm>
          <a:prstGeom prst="downArrow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2742261" y="4664968"/>
            <a:ext cx="677715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rtlCol="0" anchor="ctr">
            <a:spAutoFit/>
          </a:bodyPr>
          <a:lstStyle/>
          <a:p>
            <a:pPr algn="ctr"/>
            <a:r>
              <a:rPr lang="ja-JP" altLang="en-US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処置</a:t>
            </a:r>
            <a:endParaRPr kumimoji="1" lang="ja-JP" altLang="en-US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2432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135081" y="56039"/>
            <a:ext cx="828000" cy="360000"/>
          </a:xfrm>
          <a:prstGeom prst="rect">
            <a:avLst/>
          </a:prstGeom>
          <a:solidFill>
            <a:schemeClr val="bg2"/>
          </a:solidFill>
          <a:ln w="317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4149" y="-87560"/>
            <a:ext cx="1005403" cy="5847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資料</a:t>
            </a:r>
            <a:endParaRPr kumimoji="1" lang="ja-JP" altLang="en-US" sz="3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1799551"/>
              </p:ext>
            </p:extLst>
          </p:nvPr>
        </p:nvGraphicFramePr>
        <p:xfrm>
          <a:off x="260648" y="488504"/>
          <a:ext cx="6408711" cy="60960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36237"/>
                <a:gridCol w="2136237"/>
                <a:gridCol w="2136237"/>
              </a:tblGrid>
              <a:tr h="31905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bg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起壊死性抗がん剤</a:t>
                      </a:r>
                      <a:endParaRPr kumimoji="1" lang="ja-JP" altLang="en-US" b="0" dirty="0">
                        <a:solidFill>
                          <a:schemeClr val="bg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bg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炎症性抗がん剤</a:t>
                      </a:r>
                      <a:endParaRPr kumimoji="1" lang="ja-JP" altLang="en-US" b="0" dirty="0">
                        <a:solidFill>
                          <a:schemeClr val="bg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bg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非壊死性抗がん剤</a:t>
                      </a:r>
                      <a:endParaRPr kumimoji="1" lang="ja-JP" altLang="en-US" b="0" dirty="0">
                        <a:solidFill>
                          <a:schemeClr val="bg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4865525">
                <a:tc>
                  <a:txBody>
                    <a:bodyPr/>
                    <a:lstStyle/>
                    <a:p>
                      <a:pPr marL="72000" indent="-7200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000" b="0" dirty="0" smtClean="0"/>
                        <a:t>アクチノマイシン</a:t>
                      </a:r>
                      <a:endParaRPr kumimoji="1" lang="en-US" altLang="ja-JP" sz="1000" b="0" dirty="0" smtClean="0"/>
                    </a:p>
                    <a:p>
                      <a:pPr marL="72000" indent="-7200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000" b="0" dirty="0" smtClean="0"/>
                        <a:t>アムルビシン</a:t>
                      </a:r>
                      <a:endParaRPr kumimoji="1" lang="en-US" altLang="ja-JP" sz="1000" b="0" dirty="0" smtClean="0"/>
                    </a:p>
                    <a:p>
                      <a:pPr marL="72000" indent="-7200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000" b="0" dirty="0" smtClean="0"/>
                        <a:t>イダルビシン</a:t>
                      </a:r>
                      <a:endParaRPr kumimoji="1" lang="en-US" altLang="ja-JP" sz="1000" b="0" dirty="0" smtClean="0"/>
                    </a:p>
                    <a:p>
                      <a:pPr marL="72000" indent="-7200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000" b="0" dirty="0" smtClean="0"/>
                        <a:t>エピルビシン</a:t>
                      </a:r>
                      <a:endParaRPr kumimoji="1" lang="en-US" altLang="ja-JP" sz="1000" b="0" dirty="0" smtClean="0"/>
                    </a:p>
                    <a:p>
                      <a:pPr marL="72000" indent="-7200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000" b="0" dirty="0" smtClean="0"/>
                        <a:t>カルムスチン</a:t>
                      </a:r>
                      <a:endParaRPr kumimoji="1" lang="en-US" altLang="ja-JP" sz="1000" b="0" dirty="0" smtClean="0"/>
                    </a:p>
                    <a:p>
                      <a:pPr marL="72000" indent="-7200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000" b="0" dirty="0" smtClean="0"/>
                        <a:t>ゲムシズマブ</a:t>
                      </a:r>
                      <a:r>
                        <a:rPr kumimoji="1" lang="ja-JP" altLang="en-US" sz="1000" b="0" baseline="0" dirty="0" smtClean="0"/>
                        <a:t> </a:t>
                      </a:r>
                      <a:r>
                        <a:rPr kumimoji="1" lang="ja-JP" altLang="en-US" sz="1000" b="0" dirty="0" smtClean="0"/>
                        <a:t>オゾガマイシン</a:t>
                      </a:r>
                      <a:endParaRPr kumimoji="1" lang="en-US" altLang="ja-JP" sz="1000" b="0" dirty="0" smtClean="0"/>
                    </a:p>
                    <a:p>
                      <a:pPr marL="72000" indent="-7200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000" b="0" dirty="0" smtClean="0"/>
                        <a:t>ストレプトゾシン</a:t>
                      </a:r>
                      <a:endParaRPr kumimoji="1" lang="en-US" altLang="ja-JP" sz="1000" b="0" dirty="0" smtClean="0"/>
                    </a:p>
                    <a:p>
                      <a:pPr marL="72000" indent="-7200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000" b="0" dirty="0" smtClean="0"/>
                        <a:t>ダウノルビシン</a:t>
                      </a:r>
                      <a:endParaRPr kumimoji="1" lang="en-US" altLang="ja-JP" sz="1000" b="0" dirty="0" smtClean="0"/>
                    </a:p>
                    <a:p>
                      <a:pPr marL="72000" indent="-7200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000" b="0" dirty="0" smtClean="0"/>
                        <a:t>ドキソルビシン</a:t>
                      </a:r>
                      <a:endParaRPr kumimoji="1" lang="en-US" altLang="ja-JP" sz="1000" b="0" dirty="0" smtClean="0"/>
                    </a:p>
                    <a:p>
                      <a:pPr marL="72000" indent="-7200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000" b="0" dirty="0" smtClean="0"/>
                        <a:t>ドセタキセル</a:t>
                      </a:r>
                      <a:endParaRPr kumimoji="1" lang="en-US" altLang="ja-JP" sz="1000" b="0" dirty="0" smtClean="0"/>
                    </a:p>
                    <a:p>
                      <a:pPr marL="72000" indent="-7200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000" b="0" dirty="0" smtClean="0"/>
                        <a:t>トラベクテジン</a:t>
                      </a:r>
                      <a:endParaRPr kumimoji="1" lang="en-US" altLang="ja-JP" sz="1000" b="0" dirty="0" smtClean="0"/>
                    </a:p>
                    <a:p>
                      <a:pPr marL="72000" indent="-7200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000" b="0" dirty="0" smtClean="0"/>
                        <a:t>ニムスチン</a:t>
                      </a:r>
                      <a:endParaRPr kumimoji="1" lang="en-US" altLang="ja-JP" sz="1000" b="0" dirty="0" smtClean="0"/>
                    </a:p>
                    <a:p>
                      <a:pPr marL="72000" indent="-7200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050" b="0" dirty="0" smtClean="0"/>
                        <a:t>パクリタキセル</a:t>
                      </a:r>
                      <a:endParaRPr kumimoji="1" lang="en-US" altLang="ja-JP" sz="1050" b="0" dirty="0" smtClean="0"/>
                    </a:p>
                    <a:p>
                      <a:pPr marL="72000" indent="-7200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000" b="0" dirty="0" smtClean="0"/>
                        <a:t>パクリタキセル </a:t>
                      </a:r>
                      <a:r>
                        <a:rPr kumimoji="1" lang="ja-JP" altLang="en-US" sz="900" b="0" dirty="0" smtClean="0"/>
                        <a:t>アルブミン懸濁型</a:t>
                      </a:r>
                      <a:endParaRPr kumimoji="1" lang="en-US" altLang="ja-JP" sz="900" b="0" dirty="0" smtClean="0"/>
                    </a:p>
                    <a:p>
                      <a:pPr marL="72000" indent="-7200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000" b="0" dirty="0" smtClean="0"/>
                        <a:t>ピラルビシン</a:t>
                      </a:r>
                      <a:endParaRPr kumimoji="1" lang="en-US" altLang="ja-JP" sz="1000" b="0" dirty="0" smtClean="0"/>
                    </a:p>
                    <a:p>
                      <a:pPr marL="72000" indent="-7200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000" b="0" dirty="0" smtClean="0"/>
                        <a:t>ビンデシン</a:t>
                      </a:r>
                      <a:endParaRPr kumimoji="1" lang="en-US" altLang="ja-JP" sz="1000" b="0" dirty="0" smtClean="0"/>
                    </a:p>
                    <a:p>
                      <a:pPr marL="72000" indent="-7200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000" b="0" dirty="0" smtClean="0"/>
                        <a:t>ビンブラスチン</a:t>
                      </a:r>
                      <a:endParaRPr kumimoji="1" lang="en-US" altLang="ja-JP" sz="1000" b="0" dirty="0" smtClean="0"/>
                    </a:p>
                    <a:p>
                      <a:pPr marL="72000" indent="-7200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000" b="0" dirty="0" smtClean="0"/>
                        <a:t>ブスルファン</a:t>
                      </a:r>
                      <a:endParaRPr kumimoji="1" lang="en-US" altLang="ja-JP" sz="1000" b="0" dirty="0" smtClean="0"/>
                    </a:p>
                    <a:p>
                      <a:pPr marL="72000" indent="-7200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000" b="0" dirty="0" smtClean="0"/>
                        <a:t>ベンダムスチン</a:t>
                      </a:r>
                      <a:endParaRPr kumimoji="1" lang="en-US" altLang="ja-JP" sz="1000" b="0" dirty="0" smtClean="0"/>
                    </a:p>
                    <a:p>
                      <a:pPr marL="72000" indent="-7200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000" b="0" dirty="0" smtClean="0"/>
                        <a:t>マイトマイシンＣ</a:t>
                      </a:r>
                      <a:endParaRPr kumimoji="1" lang="en-US" altLang="ja-JP" sz="1000" b="0" dirty="0" smtClean="0"/>
                    </a:p>
                    <a:p>
                      <a:pPr marL="72000" indent="-7200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000" b="0" dirty="0" smtClean="0"/>
                        <a:t>ミトキサントロン</a:t>
                      </a:r>
                      <a:endParaRPr kumimoji="1" lang="en-US" altLang="ja-JP" sz="1000" b="0" dirty="0" smtClean="0"/>
                    </a:p>
                    <a:p>
                      <a:pPr marL="72000" indent="-7200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000" b="0" dirty="0" smtClean="0"/>
                        <a:t>メルファラン</a:t>
                      </a:r>
                      <a:endParaRPr kumimoji="1" lang="en-US" altLang="ja-JP" sz="1000" b="0" dirty="0" smtClean="0"/>
                    </a:p>
                    <a:p>
                      <a:pPr marL="72000" marR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ラニムスチン</a:t>
                      </a:r>
                      <a:endParaRPr kumimoji="1" lang="en-US" altLang="ja-JP" sz="1000" dirty="0" smtClean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08000" marR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アクラルビシン</a:t>
                      </a:r>
                      <a:endParaRPr kumimoji="1" lang="en-US" altLang="ja-JP" sz="1000" dirty="0" smtClean="0"/>
                    </a:p>
                    <a:p>
                      <a:pPr marL="108000" marR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アザシチジン</a:t>
                      </a:r>
                      <a:endParaRPr kumimoji="1" lang="en-US" altLang="ja-JP" sz="1000" dirty="0" smtClean="0"/>
                    </a:p>
                    <a:p>
                      <a:pPr marL="108000" marR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イホスファミド</a:t>
                      </a:r>
                      <a:endParaRPr kumimoji="1" lang="en-US" altLang="ja-JP" sz="1000" dirty="0" smtClean="0"/>
                    </a:p>
                    <a:p>
                      <a:pPr marL="108000" marR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イリノテカン</a:t>
                      </a:r>
                      <a:endParaRPr kumimoji="1" lang="en-US" altLang="ja-JP" sz="1000" dirty="0" smtClean="0"/>
                    </a:p>
                    <a:p>
                      <a:pPr marL="108000" marR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エトポシド</a:t>
                      </a:r>
                      <a:endParaRPr kumimoji="1" lang="en-US" altLang="ja-JP" sz="1000" dirty="0" smtClean="0"/>
                    </a:p>
                    <a:p>
                      <a:pPr marL="108000" marR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オキサリプラチン</a:t>
                      </a:r>
                      <a:endParaRPr kumimoji="1" lang="en-US" altLang="ja-JP" sz="1000" dirty="0" smtClean="0"/>
                    </a:p>
                    <a:p>
                      <a:pPr marL="108000" marR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カバジタキセル</a:t>
                      </a:r>
                      <a:endParaRPr kumimoji="1" lang="en-US" altLang="ja-JP" sz="1000" dirty="0" smtClean="0"/>
                    </a:p>
                    <a:p>
                      <a:pPr marL="108000" marR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カルボプラチン</a:t>
                      </a:r>
                      <a:endParaRPr kumimoji="1" lang="en-US" altLang="ja-JP" sz="1000" dirty="0" smtClean="0"/>
                    </a:p>
                    <a:p>
                      <a:pPr marL="108000" marR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ゲムシタビン</a:t>
                      </a:r>
                      <a:endParaRPr kumimoji="1" lang="en-US" altLang="ja-JP" sz="1000" dirty="0" smtClean="0"/>
                    </a:p>
                    <a:p>
                      <a:pPr marL="108000" marR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シクロホスファミド</a:t>
                      </a:r>
                      <a:endParaRPr kumimoji="1" lang="en-US" altLang="ja-JP" sz="1000" dirty="0" smtClean="0"/>
                    </a:p>
                    <a:p>
                      <a:pPr marL="108000" marR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シスプラチン</a:t>
                      </a:r>
                      <a:endParaRPr kumimoji="1" lang="en-US" altLang="ja-JP" sz="1000" dirty="0" smtClean="0"/>
                    </a:p>
                    <a:p>
                      <a:pPr marL="108000" marR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ジノスタチン</a:t>
                      </a:r>
                      <a:r>
                        <a:rPr kumimoji="1" lang="ja-JP" altLang="en-US" sz="1000" baseline="0" dirty="0" smtClean="0"/>
                        <a:t> </a:t>
                      </a:r>
                      <a:r>
                        <a:rPr kumimoji="1" lang="ja-JP" altLang="en-US" sz="1000" dirty="0" smtClean="0"/>
                        <a:t>スチマラマー</a:t>
                      </a:r>
                      <a:endParaRPr kumimoji="1" lang="en-US" altLang="ja-JP" sz="1000" dirty="0" smtClean="0"/>
                    </a:p>
                    <a:p>
                      <a:pPr marL="108000" marR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ダカルバジン</a:t>
                      </a:r>
                      <a:endParaRPr kumimoji="1" lang="en-US" altLang="ja-JP" sz="1000" dirty="0" smtClean="0"/>
                    </a:p>
                    <a:p>
                      <a:pPr marL="108000" marR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テガフール</a:t>
                      </a:r>
                      <a:endParaRPr kumimoji="1" lang="en-US" altLang="ja-JP" sz="1000" dirty="0" smtClean="0"/>
                    </a:p>
                    <a:p>
                      <a:pPr marL="108000" marR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テモゾロミド</a:t>
                      </a:r>
                      <a:endParaRPr kumimoji="1" lang="en-US" altLang="ja-JP" sz="1000" dirty="0" smtClean="0"/>
                    </a:p>
                    <a:p>
                      <a:pPr marL="108000" marR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トラスツズマブエムタンシン</a:t>
                      </a:r>
                      <a:endParaRPr kumimoji="1" lang="en-US" altLang="ja-JP" sz="1000" dirty="0" smtClean="0"/>
                    </a:p>
                    <a:p>
                      <a:pPr marL="108000" marR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ネダプラチン</a:t>
                      </a:r>
                      <a:endParaRPr kumimoji="1" lang="en-US" altLang="ja-JP" sz="1000" dirty="0" smtClean="0"/>
                    </a:p>
                    <a:p>
                      <a:pPr marL="108000" marR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ネララビン</a:t>
                      </a:r>
                      <a:endParaRPr kumimoji="1" lang="en-US" altLang="ja-JP" sz="1000" dirty="0" smtClean="0"/>
                    </a:p>
                    <a:p>
                      <a:pPr marL="108000" marR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フォトフリン</a:t>
                      </a:r>
                      <a:r>
                        <a:rPr kumimoji="1" lang="ja-JP" altLang="en-US" sz="1000" baseline="0" dirty="0" smtClean="0"/>
                        <a:t> </a:t>
                      </a:r>
                      <a:r>
                        <a:rPr kumimoji="1" lang="ja-JP" altLang="en-US" sz="1000" dirty="0" smtClean="0"/>
                        <a:t>ポルフィマー</a:t>
                      </a:r>
                      <a:endParaRPr kumimoji="1" lang="en-US" altLang="ja-JP" sz="1000" dirty="0" smtClean="0"/>
                    </a:p>
                    <a:p>
                      <a:pPr marL="108000" marR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フルオロウラシル</a:t>
                      </a:r>
                      <a:endParaRPr kumimoji="1" lang="en-US" altLang="ja-JP" sz="1000" dirty="0" smtClean="0"/>
                    </a:p>
                    <a:p>
                      <a:pPr marL="108000" marR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ブレオマイシン</a:t>
                      </a:r>
                      <a:endParaRPr kumimoji="1" lang="en-US" altLang="ja-JP" sz="1000" dirty="0" smtClean="0"/>
                    </a:p>
                    <a:p>
                      <a:pPr marL="108000" marR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ペプロマイシン</a:t>
                      </a:r>
                      <a:endParaRPr kumimoji="1" lang="en-US" altLang="ja-JP" sz="1000" dirty="0" smtClean="0"/>
                    </a:p>
                    <a:p>
                      <a:pPr marL="108000" marR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ボルテゾミブ</a:t>
                      </a:r>
                      <a:endParaRPr kumimoji="1" lang="en-US" altLang="ja-JP" sz="1000" dirty="0" smtClean="0"/>
                    </a:p>
                    <a:p>
                      <a:pPr marL="108000" marR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ミリプラチン</a:t>
                      </a:r>
                      <a:endParaRPr kumimoji="1" lang="en-US" altLang="ja-JP" sz="1000" dirty="0" smtClean="0"/>
                    </a:p>
                    <a:p>
                      <a:pPr marL="108000" marR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ラムシルマブ</a:t>
                      </a:r>
                      <a:endParaRPr kumimoji="1" lang="en-US" altLang="ja-JP" sz="1000" dirty="0" smtClean="0"/>
                    </a:p>
                    <a:p>
                      <a:pPr marL="108000" marR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リポソーマルドキソルビシン</a:t>
                      </a:r>
                      <a:endParaRPr kumimoji="1" lang="en-US" altLang="ja-JP" sz="1000" dirty="0" smtClean="0"/>
                    </a:p>
                    <a:p>
                      <a:pPr marL="108000" marR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レンチナン</a:t>
                      </a:r>
                      <a:endParaRPr kumimoji="1" lang="en-US" altLang="ja-JP" sz="1000" dirty="0" smtClean="0"/>
                    </a:p>
                    <a:p>
                      <a:pPr marL="108000" marR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三酸化ヒ素</a:t>
                      </a:r>
                      <a:endParaRPr kumimoji="1" lang="en-US" altLang="ja-JP" sz="1000" dirty="0" smtClean="0"/>
                    </a:p>
                    <a:p>
                      <a:pPr marL="108000" marR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000" dirty="0" smtClean="0"/>
                        <a:t>OK-432 </a:t>
                      </a:r>
                      <a:r>
                        <a:rPr kumimoji="1" lang="ja-JP" altLang="en-US" sz="1000" dirty="0" smtClean="0"/>
                        <a:t>ピシバニール</a:t>
                      </a:r>
                      <a:endParaRPr kumimoji="1" lang="en-US" altLang="ja-JP" sz="1000" dirty="0" smtClean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08000" marR="0" lvl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アレムツズマブ</a:t>
                      </a:r>
                      <a:endParaRPr kumimoji="1" lang="en-US" altLang="ja-JP" sz="1000" dirty="0" smtClean="0"/>
                    </a:p>
                    <a:p>
                      <a:pPr marL="108000" marR="0" lvl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イピリムマブ</a:t>
                      </a:r>
                      <a:endParaRPr kumimoji="1" lang="en-US" altLang="ja-JP" sz="1000" dirty="0" smtClean="0"/>
                    </a:p>
                    <a:p>
                      <a:pPr marL="108000" marR="0" lvl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イブリツモマブ</a:t>
                      </a:r>
                      <a:r>
                        <a:rPr kumimoji="1" lang="ja-JP" altLang="en-US" sz="1000" baseline="0" dirty="0" smtClean="0"/>
                        <a:t> </a:t>
                      </a:r>
                      <a:r>
                        <a:rPr kumimoji="1" lang="ja-JP" altLang="en-US" sz="1000" dirty="0" smtClean="0"/>
                        <a:t>チウキセタン</a:t>
                      </a:r>
                      <a:endParaRPr kumimoji="1" lang="en-US" altLang="ja-JP" sz="1000" dirty="0" smtClean="0"/>
                    </a:p>
                    <a:p>
                      <a:pPr marL="108000" marR="0" lvl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インターフェロン</a:t>
                      </a:r>
                      <a:endParaRPr kumimoji="1" lang="en-US" altLang="ja-JP" sz="1000" dirty="0" smtClean="0"/>
                    </a:p>
                    <a:p>
                      <a:pPr marL="108000" marR="0" lvl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エノシタビン</a:t>
                      </a:r>
                      <a:endParaRPr kumimoji="1" lang="en-US" altLang="ja-JP" sz="1000" dirty="0" smtClean="0"/>
                    </a:p>
                    <a:p>
                      <a:pPr marL="108000" marR="0" lvl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エリブリンメシル酸塩</a:t>
                      </a:r>
                      <a:endParaRPr kumimoji="1" lang="en-US" altLang="ja-JP" sz="1000" dirty="0" smtClean="0"/>
                    </a:p>
                    <a:p>
                      <a:pPr marL="108000" marR="0" lvl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オクトレオチド</a:t>
                      </a:r>
                      <a:endParaRPr kumimoji="1" lang="en-US" altLang="ja-JP" sz="1000" dirty="0" smtClean="0"/>
                    </a:p>
                    <a:p>
                      <a:pPr marL="108000" marR="0" lvl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オファツムマブ</a:t>
                      </a:r>
                      <a:endParaRPr kumimoji="1" lang="en-US" altLang="ja-JP" sz="1000" dirty="0" smtClean="0"/>
                    </a:p>
                    <a:p>
                      <a:pPr marL="108000" marR="0" lvl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クラドリビン</a:t>
                      </a:r>
                      <a:endParaRPr kumimoji="1" lang="en-US" altLang="ja-JP" sz="1000" dirty="0" smtClean="0"/>
                    </a:p>
                    <a:p>
                      <a:pPr marL="108000" marR="0" lvl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クロファラビン</a:t>
                      </a:r>
                      <a:endParaRPr kumimoji="1" lang="en-US" altLang="ja-JP" sz="1000" dirty="0" smtClean="0"/>
                    </a:p>
                    <a:p>
                      <a:pPr marL="108000" marR="0" lvl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ゴセレリン</a:t>
                      </a:r>
                      <a:endParaRPr kumimoji="1" lang="en-US" altLang="ja-JP" sz="1000" dirty="0" smtClean="0"/>
                    </a:p>
                    <a:p>
                      <a:pPr marL="108000" marR="0" lvl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シタラビン</a:t>
                      </a:r>
                      <a:endParaRPr kumimoji="1" lang="en-US" altLang="ja-JP" sz="1000" dirty="0" smtClean="0"/>
                    </a:p>
                    <a:p>
                      <a:pPr marL="108000" marR="0" lvl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セツキシマブ</a:t>
                      </a:r>
                      <a:endParaRPr kumimoji="1" lang="en-US" altLang="ja-JP" sz="1000" dirty="0" smtClean="0"/>
                    </a:p>
                    <a:p>
                      <a:pPr marL="108000" marR="0" lvl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セルモロイキン</a:t>
                      </a:r>
                      <a:endParaRPr kumimoji="1" lang="en-US" altLang="ja-JP" sz="1000" dirty="0" smtClean="0"/>
                    </a:p>
                    <a:p>
                      <a:pPr marL="108000" marR="0" lvl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タラポルフィンＮ</a:t>
                      </a:r>
                      <a:r>
                        <a:rPr kumimoji="1" lang="en-US" altLang="ja-JP" sz="1000" dirty="0" smtClean="0"/>
                        <a:t>a</a:t>
                      </a:r>
                    </a:p>
                    <a:p>
                      <a:pPr marL="108000" marR="0" lvl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デガレリクス</a:t>
                      </a:r>
                      <a:endParaRPr kumimoji="1" lang="en-US" altLang="ja-JP" sz="1000" dirty="0" smtClean="0"/>
                    </a:p>
                    <a:p>
                      <a:pPr marL="108000" marR="0" lvl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デクスラゾキサン</a:t>
                      </a:r>
                      <a:endParaRPr kumimoji="1" lang="en-US" altLang="ja-JP" sz="1000" dirty="0" smtClean="0"/>
                    </a:p>
                    <a:p>
                      <a:pPr marL="108000" marR="0" lvl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テセロイキン</a:t>
                      </a:r>
                      <a:endParaRPr kumimoji="1" lang="en-US" altLang="ja-JP" sz="1000" dirty="0" smtClean="0"/>
                    </a:p>
                    <a:p>
                      <a:pPr marL="108000" marR="0" lvl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テムシロリムス</a:t>
                      </a:r>
                      <a:endParaRPr kumimoji="1" lang="en-US" altLang="ja-JP" sz="1000" dirty="0" smtClean="0"/>
                    </a:p>
                    <a:p>
                      <a:pPr marL="108000" marR="0" lvl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トラスツズマブ</a:t>
                      </a:r>
                      <a:endParaRPr kumimoji="1" lang="en-US" altLang="ja-JP" sz="1000" dirty="0" smtClean="0"/>
                    </a:p>
                    <a:p>
                      <a:pPr marL="108000" marR="0" lvl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ニボルマブ</a:t>
                      </a:r>
                      <a:endParaRPr kumimoji="1" lang="en-US" altLang="ja-JP" sz="1000" dirty="0" smtClean="0"/>
                    </a:p>
                    <a:p>
                      <a:pPr marL="108000" marR="0" lvl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パニツムマブ</a:t>
                      </a:r>
                      <a:endParaRPr kumimoji="1" lang="en-US" altLang="ja-JP" sz="1000" dirty="0" smtClean="0"/>
                    </a:p>
                    <a:p>
                      <a:pPr marL="108000" marR="0" lvl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フルダラビン</a:t>
                      </a:r>
                      <a:endParaRPr kumimoji="1" lang="en-US" altLang="ja-JP" sz="1000" dirty="0" smtClean="0"/>
                    </a:p>
                    <a:p>
                      <a:pPr marL="108000" marR="0" lvl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フルベストラント</a:t>
                      </a:r>
                      <a:endParaRPr kumimoji="1" lang="en-US" altLang="ja-JP" sz="1000" dirty="0" smtClean="0"/>
                    </a:p>
                    <a:p>
                      <a:pPr marL="108000" marR="0" lvl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ブレンツキシマブベドチン</a:t>
                      </a:r>
                      <a:endParaRPr kumimoji="1" lang="en-US" altLang="ja-JP" sz="1000" dirty="0" smtClean="0"/>
                    </a:p>
                    <a:p>
                      <a:pPr marL="108000" marR="0" lvl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ベバシズマブ</a:t>
                      </a:r>
                      <a:endParaRPr kumimoji="1" lang="en-US" altLang="ja-JP" sz="1000" dirty="0" smtClean="0"/>
                    </a:p>
                    <a:p>
                      <a:pPr marL="108000" marR="0" lvl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ペメトレキセド</a:t>
                      </a:r>
                      <a:endParaRPr kumimoji="1" lang="en-US" altLang="ja-JP" sz="1000" dirty="0" smtClean="0"/>
                    </a:p>
                    <a:p>
                      <a:pPr marL="108000" marR="0" lvl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ペルツズマブ</a:t>
                      </a:r>
                      <a:endParaRPr kumimoji="1" lang="en-US" altLang="ja-JP" sz="1000" dirty="0" smtClean="0"/>
                    </a:p>
                    <a:p>
                      <a:pPr marL="108000" marR="0" lvl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ペントスタチン</a:t>
                      </a:r>
                      <a:endParaRPr kumimoji="1" lang="en-US" altLang="ja-JP" sz="1000" dirty="0" smtClean="0"/>
                    </a:p>
                    <a:p>
                      <a:pPr marL="108000" marR="0" lvl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メトトレキセート</a:t>
                      </a:r>
                      <a:endParaRPr kumimoji="1" lang="en-US" altLang="ja-JP" sz="1000" dirty="0" smtClean="0"/>
                    </a:p>
                    <a:p>
                      <a:pPr marL="108000" marR="0" lvl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モガムリズマブ</a:t>
                      </a:r>
                      <a:endParaRPr kumimoji="1" lang="en-US" altLang="ja-JP" sz="1000" dirty="0" smtClean="0"/>
                    </a:p>
                    <a:p>
                      <a:pPr marL="108000" marR="0" lvl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リツキシマブ</a:t>
                      </a:r>
                      <a:endParaRPr kumimoji="1" lang="en-US" altLang="ja-JP" sz="1000" dirty="0" smtClean="0"/>
                    </a:p>
                    <a:p>
                      <a:pPr marL="108000" marR="0" lvl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リュープロレリン</a:t>
                      </a:r>
                      <a:endParaRPr kumimoji="1" lang="en-US" altLang="ja-JP" sz="1000" dirty="0" smtClean="0"/>
                    </a:p>
                    <a:p>
                      <a:pPr marL="108000" marR="0" lvl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レボホリナート</a:t>
                      </a:r>
                      <a:endParaRPr kumimoji="1" lang="en-US" altLang="ja-JP" sz="1000" dirty="0" smtClean="0"/>
                    </a:p>
                    <a:p>
                      <a:pPr marL="108000" marR="0" lvl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000" dirty="0" smtClean="0"/>
                        <a:t>ロイコボリン</a:t>
                      </a:r>
                      <a:endParaRPr kumimoji="1" lang="en-US" altLang="ja-JP" sz="1000" dirty="0" smtClean="0"/>
                    </a:p>
                    <a:p>
                      <a:pPr marL="108000" marR="0" lvl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000" dirty="0" smtClean="0"/>
                        <a:t>L-</a:t>
                      </a:r>
                      <a:r>
                        <a:rPr kumimoji="1" lang="ja-JP" altLang="en-US" sz="1000" dirty="0" smtClean="0"/>
                        <a:t>アスパラギナーゼ</a:t>
                      </a:r>
                      <a:endParaRPr kumimoji="1" lang="en-US" altLang="ja-JP" sz="1000" dirty="0" smtClean="0"/>
                    </a:p>
                    <a:p>
                      <a:pPr marL="108000" marR="0" lvl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000" dirty="0" smtClean="0"/>
                        <a:t>BCG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983187" y="56456"/>
            <a:ext cx="5753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表１．血管外漏出時の組織障害性に基づく分類</a:t>
            </a:r>
            <a:endParaRPr kumimoji="1" lang="ja-JP" altLang="en-US" sz="2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983187" y="6741318"/>
            <a:ext cx="57581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表２</a:t>
            </a:r>
            <a:r>
              <a:rPr lang="ja-JP" altLang="en-US" sz="20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．アントラサイクリン系、ビンカアルカロイド系一覧</a:t>
            </a:r>
            <a:endParaRPr kumimoji="1" lang="ja-JP" altLang="en-US" sz="2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43001" y="9449210"/>
            <a:ext cx="4647426" cy="461665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アントラサイクリン系</a:t>
            </a:r>
            <a:r>
              <a:rPr lang="ja-JP" altLang="en-US" sz="1200" dirty="0" smtClean="0">
                <a:solidFill>
                  <a:srgbClr val="FF0000"/>
                </a:solidFill>
                <a:latin typeface="+mj-ea"/>
                <a:ea typeface="+mj-ea"/>
              </a:rPr>
              <a:t>抗</a:t>
            </a:r>
            <a:r>
              <a:rPr lang="ja-JP" altLang="en-US" sz="1200" dirty="0">
                <a:solidFill>
                  <a:srgbClr val="FF0000"/>
                </a:solidFill>
                <a:latin typeface="+mj-ea"/>
                <a:ea typeface="+mj-ea"/>
              </a:rPr>
              <a:t>がん</a:t>
            </a:r>
            <a:r>
              <a:rPr lang="ja-JP" altLang="en-US" sz="1200" dirty="0" smtClean="0">
                <a:solidFill>
                  <a:srgbClr val="FF0000"/>
                </a:solidFill>
                <a:latin typeface="+mj-ea"/>
                <a:ea typeface="+mj-ea"/>
              </a:rPr>
              <a:t>剤は、</a:t>
            </a:r>
            <a:endParaRPr lang="en-US" altLang="ja-JP" sz="1200" dirty="0" smtClean="0">
              <a:solidFill>
                <a:srgbClr val="FF0000"/>
              </a:solidFill>
              <a:latin typeface="+mj-ea"/>
              <a:ea typeface="+mj-ea"/>
            </a:endParaRPr>
          </a:p>
          <a:p>
            <a:r>
              <a:rPr lang="ja-JP" altLang="en-US" sz="1200" dirty="0" smtClean="0">
                <a:solidFill>
                  <a:srgbClr val="FF0000"/>
                </a:solidFill>
                <a:latin typeface="+mj-ea"/>
                <a:ea typeface="+mj-ea"/>
              </a:rPr>
              <a:t>患部の症状により</a:t>
            </a:r>
            <a:r>
              <a:rPr lang="ja-JP" altLang="en-US" sz="1200" b="1" dirty="0" smtClean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血管外漏出治療剤サビーン</a:t>
            </a:r>
            <a:r>
              <a:rPr lang="en-US" altLang="ja-JP" sz="1200" b="1" baseline="30000" dirty="0" smtClean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®</a:t>
            </a:r>
            <a:r>
              <a:rPr lang="ja-JP" altLang="en-US" sz="1200" dirty="0" smtClean="0">
                <a:solidFill>
                  <a:srgbClr val="FF0000"/>
                </a:solidFill>
                <a:latin typeface="+mj-ea"/>
                <a:ea typeface="+mj-ea"/>
              </a:rPr>
              <a:t>の投与を検討する</a:t>
            </a:r>
            <a:endParaRPr kumimoji="1" lang="ja-JP" altLang="en-US" sz="1200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7223607"/>
              </p:ext>
            </p:extLst>
          </p:nvPr>
        </p:nvGraphicFramePr>
        <p:xfrm>
          <a:off x="260648" y="7137683"/>
          <a:ext cx="3240000" cy="22860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43270"/>
                <a:gridCol w="1796730"/>
              </a:tblGrid>
              <a:tr h="285758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 smtClean="0"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アントラサイクリン系抗がん剤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/>
                </a:tc>
              </a:tr>
              <a:tr h="20782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一般名</a:t>
                      </a:r>
                      <a:endParaRPr kumimoji="1" lang="ja-JP" altLang="en-US" sz="1000" dirty="0"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先発品名</a:t>
                      </a:r>
                      <a:endParaRPr kumimoji="1" lang="ja-JP" altLang="en-US" sz="1000" dirty="0"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07824">
                <a:tc>
                  <a:txBody>
                    <a:bodyPr/>
                    <a:lstStyle/>
                    <a:p>
                      <a:pPr marL="1440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 smtClean="0"/>
                        <a:t>アムルビシン</a:t>
                      </a:r>
                      <a:endParaRPr kumimoji="1" lang="en-US" altLang="ja-JP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 smtClean="0"/>
                        <a:t>カルセド</a:t>
                      </a:r>
                    </a:p>
                  </a:txBody>
                  <a:tcPr/>
                </a:tc>
              </a:tr>
              <a:tr h="207824">
                <a:tc>
                  <a:txBody>
                    <a:bodyPr/>
                    <a:lstStyle/>
                    <a:p>
                      <a:pPr marL="1440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 smtClean="0"/>
                        <a:t>イダルビシン</a:t>
                      </a:r>
                      <a:endParaRPr kumimoji="1" lang="en-US" altLang="ja-JP" sz="1000" dirty="0" smtClean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 smtClean="0"/>
                        <a:t>イダマイシン</a:t>
                      </a:r>
                      <a:endParaRPr kumimoji="1" lang="en-US" altLang="ja-JP" sz="1000" dirty="0" smtClean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07824">
                <a:tc>
                  <a:txBody>
                    <a:bodyPr/>
                    <a:lstStyle/>
                    <a:p>
                      <a:pPr marL="1440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 smtClean="0"/>
                        <a:t>エピルビシン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/>
                      <a:r>
                        <a:rPr kumimoji="1" lang="ja-JP" altLang="en-US" sz="1000" dirty="0" smtClean="0"/>
                        <a:t>ファルモルビシン</a:t>
                      </a:r>
                      <a:endParaRPr kumimoji="1" lang="ja-JP" altLang="en-US" sz="1000" dirty="0"/>
                    </a:p>
                  </a:txBody>
                  <a:tcPr/>
                </a:tc>
              </a:tr>
              <a:tr h="207824">
                <a:tc>
                  <a:txBody>
                    <a:bodyPr/>
                    <a:lstStyle/>
                    <a:p>
                      <a:pPr marL="1440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 smtClean="0"/>
                        <a:t>ダウノルビシン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 smtClean="0"/>
                        <a:t>ダウノマイシン</a:t>
                      </a:r>
                      <a:endParaRPr kumimoji="1" lang="en-US" altLang="ja-JP" sz="1000" dirty="0" smtClean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07824">
                <a:tc>
                  <a:txBody>
                    <a:bodyPr/>
                    <a:lstStyle/>
                    <a:p>
                      <a:pPr marL="1440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 smtClean="0"/>
                        <a:t>ドキソルビシン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 smtClean="0"/>
                        <a:t>アドリアシン</a:t>
                      </a:r>
                      <a:r>
                        <a:rPr kumimoji="1" lang="en-US" altLang="ja-JP" sz="1000" dirty="0" smtClean="0"/>
                        <a:t>,</a:t>
                      </a:r>
                      <a:r>
                        <a:rPr kumimoji="1" lang="ja-JP" altLang="en-US" sz="1000" dirty="0" smtClean="0"/>
                        <a:t>ドキシル</a:t>
                      </a:r>
                      <a:endParaRPr kumimoji="1" lang="en-US" altLang="ja-JP" sz="1000" dirty="0" smtClean="0"/>
                    </a:p>
                  </a:txBody>
                  <a:tcPr/>
                </a:tc>
              </a:tr>
              <a:tr h="207824">
                <a:tc>
                  <a:txBody>
                    <a:bodyPr/>
                    <a:lstStyle/>
                    <a:p>
                      <a:pPr marL="1440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 smtClean="0"/>
                        <a:t>ピラルビシン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 smtClean="0"/>
                        <a:t>ピノルビン</a:t>
                      </a:r>
                      <a:r>
                        <a:rPr kumimoji="1" lang="en-US" altLang="ja-JP" sz="1000" dirty="0" smtClean="0"/>
                        <a:t>,</a:t>
                      </a:r>
                      <a:r>
                        <a:rPr kumimoji="1" lang="ja-JP" altLang="en-US" sz="1000" dirty="0" smtClean="0"/>
                        <a:t>テラルビシン</a:t>
                      </a:r>
                      <a:endParaRPr kumimoji="1" lang="en-US" altLang="ja-JP" sz="1000" dirty="0" smtClean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07824">
                <a:tc>
                  <a:txBody>
                    <a:bodyPr/>
                    <a:lstStyle/>
                    <a:p>
                      <a:pPr marL="1440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 smtClean="0"/>
                        <a:t>ミトキサントロン</a:t>
                      </a:r>
                      <a:endParaRPr kumimoji="1" lang="en-US" altLang="ja-JP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 smtClean="0"/>
                        <a:t>ノバントロン</a:t>
                      </a:r>
                      <a:endParaRPr kumimoji="1" lang="en-US" altLang="ja-JP" sz="1000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3859660"/>
              </p:ext>
            </p:extLst>
          </p:nvPr>
        </p:nvGraphicFramePr>
        <p:xfrm>
          <a:off x="3553966" y="7137683"/>
          <a:ext cx="3132000" cy="15544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527804"/>
                <a:gridCol w="1604196"/>
              </a:tblGrid>
              <a:tr h="295983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 smtClean="0"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ビンカアルカロイド系抗がん剤</a:t>
                      </a: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/>
                </a:tc>
              </a:tr>
              <a:tr h="2152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一般名</a:t>
                      </a:r>
                      <a:endParaRPr kumimoji="1" lang="ja-JP" altLang="en-US" sz="1000" dirty="0"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先発品名</a:t>
                      </a:r>
                      <a:endParaRPr kumimoji="1" lang="ja-JP" altLang="en-US" sz="1000" dirty="0"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215260">
                <a:tc>
                  <a:txBody>
                    <a:bodyPr/>
                    <a:lstStyle/>
                    <a:p>
                      <a:pPr marL="2160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 smtClean="0"/>
                        <a:t>ビノレルビン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240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 smtClean="0"/>
                        <a:t>ナベルビン</a:t>
                      </a:r>
                    </a:p>
                  </a:txBody>
                  <a:tcPr/>
                </a:tc>
              </a:tr>
              <a:tr h="215260">
                <a:tc>
                  <a:txBody>
                    <a:bodyPr/>
                    <a:lstStyle/>
                    <a:p>
                      <a:pPr marL="216000"/>
                      <a:r>
                        <a:rPr kumimoji="1" lang="ja-JP" altLang="en-US" sz="1000" kern="1200" dirty="0" smtClean="0">
                          <a:effectLst/>
                        </a:rPr>
                        <a:t>ビンクリスチン</a:t>
                      </a:r>
                      <a:endParaRPr kumimoji="1" lang="en-US" altLang="ja-JP" sz="1000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24000"/>
                      <a:r>
                        <a:rPr kumimoji="1" lang="ja-JP" altLang="en-US" sz="1000" kern="1200" dirty="0" smtClean="0">
                          <a:effectLst/>
                        </a:rPr>
                        <a:t>オンコビン</a:t>
                      </a:r>
                      <a:endParaRPr kumimoji="1" lang="en-US" altLang="ja-JP" sz="1000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215260">
                <a:tc>
                  <a:txBody>
                    <a:bodyPr/>
                    <a:lstStyle/>
                    <a:p>
                      <a:pPr marL="216000"/>
                      <a:r>
                        <a:rPr kumimoji="1" lang="ja-JP" altLang="en-US" sz="1000" kern="1200" dirty="0" smtClean="0">
                          <a:effectLst/>
                        </a:rPr>
                        <a:t>ビンデシン</a:t>
                      </a:r>
                      <a:endParaRPr kumimoji="1" lang="en-US" altLang="ja-JP" sz="1000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240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kern="1200" dirty="0" smtClean="0">
                          <a:effectLst/>
                        </a:rPr>
                        <a:t>フィルデシン</a:t>
                      </a:r>
                      <a:endParaRPr kumimoji="1" lang="en-US" altLang="ja-JP" sz="1000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15260">
                <a:tc>
                  <a:txBody>
                    <a:bodyPr/>
                    <a:lstStyle/>
                    <a:p>
                      <a:pPr marL="2160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 smtClean="0"/>
                        <a:t>ビンブラスチン</a:t>
                      </a:r>
                      <a:endParaRPr kumimoji="1" lang="en-US" altLang="ja-JP" sz="1000" dirty="0" smtClean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24000"/>
                      <a:r>
                        <a:rPr kumimoji="1" lang="ja-JP" altLang="en-US" sz="1000" dirty="0" smtClean="0"/>
                        <a:t>エクザール</a:t>
                      </a:r>
                      <a:endParaRPr kumimoji="1" lang="en-US" altLang="ja-JP" sz="1000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12" name="テキスト ボックス 11"/>
          <p:cNvSpPr txBox="1"/>
          <p:nvPr/>
        </p:nvSpPr>
        <p:spPr>
          <a:xfrm>
            <a:off x="3241551" y="6565751"/>
            <a:ext cx="34563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 smtClean="0"/>
              <a:t>ＳＳＯＰ血管外漏出対策ワーキンググループ調査　２０１６年７月時点</a:t>
            </a:r>
            <a:endParaRPr kumimoji="1" lang="ja-JP" altLang="en-US" sz="800" dirty="0"/>
          </a:p>
        </p:txBody>
      </p:sp>
      <p:sp>
        <p:nvSpPr>
          <p:cNvPr id="8" name="正方形/長方形 7"/>
          <p:cNvSpPr/>
          <p:nvPr/>
        </p:nvSpPr>
        <p:spPr>
          <a:xfrm>
            <a:off x="177938" y="9406001"/>
            <a:ext cx="4427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☞</a:t>
            </a:r>
            <a:endParaRPr lang="ja-JP" altLang="en-US" sz="2000" b="1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63683" y="6576446"/>
            <a:ext cx="85571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 smtClean="0"/>
              <a:t>※</a:t>
            </a:r>
            <a:r>
              <a:rPr kumimoji="1" lang="ja-JP" altLang="en-US" sz="800" dirty="0" smtClean="0"/>
              <a:t>一般名表記</a:t>
            </a:r>
            <a:endParaRPr kumimoji="1" lang="ja-JP" altLang="en-US" sz="800" dirty="0"/>
          </a:p>
        </p:txBody>
      </p:sp>
    </p:spTree>
    <p:extLst>
      <p:ext uri="{BB962C8B-B14F-4D97-AF65-F5344CB8AC3E}">
        <p14:creationId xmlns:p14="http://schemas.microsoft.com/office/powerpoint/2010/main" val="207922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Calibri"/>
        <a:ea typeface="HG丸ｺﾞｼｯｸM-PRO"/>
        <a:cs typeface=""/>
      </a:majorFont>
      <a:minorFont>
        <a:latin typeface="Calibri"/>
        <a:ea typeface="HG丸ｺﾞｼｯｸM-PRO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2191</TotalTime>
  <Words>403</Words>
  <Application>Microsoft Office PowerPoint</Application>
  <PresentationFormat>A4 210 x 297 mm</PresentationFormat>
  <Paragraphs>198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HGP創英角ｺﾞｼｯｸUB</vt:lpstr>
      <vt:lpstr>HG丸ｺﾞｼｯｸM-PRO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Company>埼玉県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埼玉県</dc:creator>
  <cp:lastModifiedBy>相澤　雄介</cp:lastModifiedBy>
  <cp:revision>92</cp:revision>
  <cp:lastPrinted>2016-04-25T08:16:07Z</cp:lastPrinted>
  <dcterms:created xsi:type="dcterms:W3CDTF">2016-01-26T08:14:10Z</dcterms:created>
  <dcterms:modified xsi:type="dcterms:W3CDTF">2018-03-23T04:12:53Z</dcterms:modified>
</cp:coreProperties>
</file>