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67" r:id="rId2"/>
    <p:sldId id="359" r:id="rId3"/>
    <p:sldId id="348" r:id="rId4"/>
    <p:sldId id="311" r:id="rId5"/>
    <p:sldId id="357" r:id="rId6"/>
    <p:sldId id="370" r:id="rId7"/>
    <p:sldId id="374" r:id="rId8"/>
    <p:sldId id="340" r:id="rId9"/>
    <p:sldId id="339" r:id="rId10"/>
    <p:sldId id="343" r:id="rId11"/>
    <p:sldId id="356" r:id="rId12"/>
    <p:sldId id="321" r:id="rId13"/>
    <p:sldId id="368" r:id="rId14"/>
    <p:sldId id="269" r:id="rId15"/>
    <p:sldId id="277" r:id="rId16"/>
    <p:sldId id="279" r:id="rId17"/>
    <p:sldId id="333" r:id="rId18"/>
    <p:sldId id="331" r:id="rId19"/>
    <p:sldId id="270" r:id="rId20"/>
    <p:sldId id="272" r:id="rId21"/>
    <p:sldId id="271" r:id="rId22"/>
    <p:sldId id="274" r:id="rId23"/>
    <p:sldId id="353" r:id="rId24"/>
    <p:sldId id="354" r:id="rId25"/>
    <p:sldId id="286" r:id="rId26"/>
    <p:sldId id="287" r:id="rId27"/>
    <p:sldId id="288" r:id="rId28"/>
    <p:sldId id="289" r:id="rId29"/>
    <p:sldId id="290" r:id="rId30"/>
    <p:sldId id="291" r:id="rId31"/>
    <p:sldId id="336" r:id="rId32"/>
    <p:sldId id="363" r:id="rId33"/>
    <p:sldId id="364" r:id="rId34"/>
    <p:sldId id="365" r:id="rId35"/>
    <p:sldId id="366" r:id="rId36"/>
    <p:sldId id="371" r:id="rId37"/>
    <p:sldId id="372" r:id="rId38"/>
    <p:sldId id="362"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3" autoAdjust="0"/>
    <p:restoredTop sz="87935" autoAdjust="0"/>
  </p:normalViewPr>
  <p:slideViewPr>
    <p:cSldViewPr>
      <p:cViewPr varScale="1">
        <p:scale>
          <a:sx n="84" d="100"/>
          <a:sy n="84" d="100"/>
        </p:scale>
        <p:origin x="-132"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7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36C05-4F83-4254-8D5B-38ADA5D71C22}" type="datetimeFigureOut">
              <a:rPr kumimoji="1" lang="ja-JP" altLang="en-US" smtClean="0"/>
              <a:pPr/>
              <a:t>2019/1/17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982807-2AE0-48DA-8AC4-CEF61DD456B1}" type="slidenum">
              <a:rPr kumimoji="1" lang="ja-JP" altLang="en-US" smtClean="0"/>
              <a:pPr/>
              <a:t>‹#›</a:t>
            </a:fld>
            <a:endParaRPr kumimoji="1" lang="ja-JP" altLang="en-US"/>
          </a:p>
        </p:txBody>
      </p:sp>
    </p:spTree>
    <p:extLst>
      <p:ext uri="{BB962C8B-B14F-4D97-AF65-F5344CB8AC3E}">
        <p14:creationId xmlns:p14="http://schemas.microsoft.com/office/powerpoint/2010/main" val="1210219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1</a:t>
            </a:fld>
            <a:endParaRPr kumimoji="1" lang="ja-JP" altLang="en-US"/>
          </a:p>
        </p:txBody>
      </p:sp>
    </p:spTree>
    <p:extLst>
      <p:ext uri="{BB962C8B-B14F-4D97-AF65-F5344CB8AC3E}">
        <p14:creationId xmlns:p14="http://schemas.microsoft.com/office/powerpoint/2010/main" val="200936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12</a:t>
            </a:fld>
            <a:endParaRPr kumimoji="1" lang="ja-JP" altLang="en-US"/>
          </a:p>
        </p:txBody>
      </p:sp>
    </p:spTree>
    <p:extLst>
      <p:ext uri="{BB962C8B-B14F-4D97-AF65-F5344CB8AC3E}">
        <p14:creationId xmlns:p14="http://schemas.microsoft.com/office/powerpoint/2010/main" val="225260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13</a:t>
            </a:fld>
            <a:endParaRPr kumimoji="1" lang="ja-JP" altLang="en-US"/>
          </a:p>
        </p:txBody>
      </p:sp>
    </p:spTree>
    <p:extLst>
      <p:ext uri="{BB962C8B-B14F-4D97-AF65-F5344CB8AC3E}">
        <p14:creationId xmlns:p14="http://schemas.microsoft.com/office/powerpoint/2010/main" val="2806933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E05A6BEC-2376-4B2E-B726-86A48217E69F}" type="slidenum">
              <a:rPr lang="en-US" altLang="ja-JP">
                <a:latin typeface="Calibri" panose="020F0502020204030204" pitchFamily="34" charset="0"/>
              </a:rPr>
              <a:pPr eaLnBrk="1" hangingPunct="1"/>
              <a:t>14</a:t>
            </a:fld>
            <a:endParaRPr lang="en-US" altLang="ja-JP">
              <a:latin typeface="Calibri" panose="020F0502020204030204" pitchFamily="34" charset="0"/>
            </a:endParaRPr>
          </a:p>
        </p:txBody>
      </p:sp>
      <p:sp>
        <p:nvSpPr>
          <p:cNvPr id="8499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p>
        </p:txBody>
      </p:sp>
    </p:spTree>
    <p:extLst>
      <p:ext uri="{BB962C8B-B14F-4D97-AF65-F5344CB8AC3E}">
        <p14:creationId xmlns:p14="http://schemas.microsoft.com/office/powerpoint/2010/main" val="172524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Tree>
    <p:extLst>
      <p:ext uri="{BB962C8B-B14F-4D97-AF65-F5344CB8AC3E}">
        <p14:creationId xmlns:p14="http://schemas.microsoft.com/office/powerpoint/2010/main" val="76995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9636" name="スライド番号プレースホル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lgn="r" eaLnBrk="1" hangingPunct="1">
              <a:spcBef>
                <a:spcPct val="0"/>
              </a:spcBef>
            </a:pPr>
            <a:fld id="{0EA34328-2173-4576-B572-700FF9B7FA80}" type="slidenum">
              <a:rPr lang="ja-JP" altLang="en-US"/>
              <a:pPr algn="r" eaLnBrk="1" hangingPunct="1">
                <a:spcBef>
                  <a:spcPct val="0"/>
                </a:spcBef>
              </a:pPr>
              <a:t>16</a:t>
            </a:fld>
            <a:endParaRPr lang="ja-JP" altLang="en-US"/>
          </a:p>
        </p:txBody>
      </p:sp>
    </p:spTree>
    <p:extLst>
      <p:ext uri="{BB962C8B-B14F-4D97-AF65-F5344CB8AC3E}">
        <p14:creationId xmlns:p14="http://schemas.microsoft.com/office/powerpoint/2010/main" val="1962892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17</a:t>
            </a:fld>
            <a:endParaRPr kumimoji="1" lang="ja-JP" altLang="en-US"/>
          </a:p>
        </p:txBody>
      </p:sp>
    </p:spTree>
    <p:extLst>
      <p:ext uri="{BB962C8B-B14F-4D97-AF65-F5344CB8AC3E}">
        <p14:creationId xmlns:p14="http://schemas.microsoft.com/office/powerpoint/2010/main" val="1530378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18</a:t>
            </a:fld>
            <a:endParaRPr kumimoji="1" lang="ja-JP" altLang="en-US"/>
          </a:p>
        </p:txBody>
      </p:sp>
    </p:spTree>
    <p:extLst>
      <p:ext uri="{BB962C8B-B14F-4D97-AF65-F5344CB8AC3E}">
        <p14:creationId xmlns:p14="http://schemas.microsoft.com/office/powerpoint/2010/main" val="249339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小学校高学年になると、社会的なルールに従えないというトラブルは激減する。しかし同時に周囲を気にするようになり、それまでの無関心な態度から一転して、被害妄想と言えるほど、ささいな働きかけに対して、いじめられたと大騒ぎをする例が少なくない。大多数では、しばらく時間をおいてトラブルが激減するが、一部の症例では著しく被害的な状況が続き、ささいなことでパニックを頻発させるなど、むしろ不適応状態がエスカレートしてしまう。</a:t>
            </a:r>
          </a:p>
        </p:txBody>
      </p:sp>
      <p:sp>
        <p:nvSpPr>
          <p:cNvPr id="49156"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561D5D4-E127-4C0C-A2ED-973229102017}" type="slidenum">
              <a:rPr lang="en-US" altLang="ja-JP">
                <a:latin typeface="Calibri" panose="020F0502020204030204" pitchFamily="34" charset="0"/>
              </a:rPr>
              <a:pPr eaLnBrk="1" hangingPunct="1"/>
              <a:t>19</a:t>
            </a:fld>
            <a:endParaRPr lang="en-US" altLang="ja-JP">
              <a:latin typeface="Calibri" panose="020F0502020204030204" pitchFamily="34" charset="0"/>
            </a:endParaRPr>
          </a:p>
        </p:txBody>
      </p:sp>
    </p:spTree>
    <p:extLst>
      <p:ext uri="{BB962C8B-B14F-4D97-AF65-F5344CB8AC3E}">
        <p14:creationId xmlns:p14="http://schemas.microsoft.com/office/powerpoint/2010/main" val="140638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1204"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425E1AD1-9EDD-48CD-86DB-AF41D9D5453A}" type="slidenum">
              <a:rPr lang="en-US" altLang="ja-JP">
                <a:latin typeface="Calibri" panose="020F0502020204030204" pitchFamily="34" charset="0"/>
              </a:rPr>
              <a:pPr eaLnBrk="1" hangingPunct="1"/>
              <a:t>20</a:t>
            </a:fld>
            <a:endParaRPr lang="en-US" altLang="ja-JP">
              <a:latin typeface="Calibri" panose="020F0502020204030204" pitchFamily="34" charset="0"/>
            </a:endParaRPr>
          </a:p>
        </p:txBody>
      </p:sp>
    </p:spTree>
    <p:extLst>
      <p:ext uri="{BB962C8B-B14F-4D97-AF65-F5344CB8AC3E}">
        <p14:creationId xmlns:p14="http://schemas.microsoft.com/office/powerpoint/2010/main" val="1832694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0180"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9800D5D9-DC6B-4B1D-AA61-39EA76099F26}" type="slidenum">
              <a:rPr lang="en-US" altLang="ja-JP">
                <a:latin typeface="Calibri" panose="020F0502020204030204" pitchFamily="34" charset="0"/>
              </a:rPr>
              <a:pPr eaLnBrk="1" hangingPunct="1"/>
              <a:t>21</a:t>
            </a:fld>
            <a:endParaRPr lang="en-US" altLang="ja-JP">
              <a:latin typeface="Calibri" panose="020F0502020204030204" pitchFamily="34" charset="0"/>
            </a:endParaRPr>
          </a:p>
        </p:txBody>
      </p:sp>
    </p:spTree>
    <p:extLst>
      <p:ext uri="{BB962C8B-B14F-4D97-AF65-F5344CB8AC3E}">
        <p14:creationId xmlns:p14="http://schemas.microsoft.com/office/powerpoint/2010/main" val="229753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2</a:t>
            </a:fld>
            <a:endParaRPr kumimoji="1" lang="ja-JP" altLang="en-US"/>
          </a:p>
        </p:txBody>
      </p:sp>
    </p:spTree>
    <p:extLst>
      <p:ext uri="{BB962C8B-B14F-4D97-AF65-F5344CB8AC3E}">
        <p14:creationId xmlns:p14="http://schemas.microsoft.com/office/powerpoint/2010/main" val="3016993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22</a:t>
            </a:fld>
            <a:endParaRPr kumimoji="1" lang="ja-JP" altLang="en-US"/>
          </a:p>
        </p:txBody>
      </p:sp>
    </p:spTree>
    <p:extLst>
      <p:ext uri="{BB962C8B-B14F-4D97-AF65-F5344CB8AC3E}">
        <p14:creationId xmlns:p14="http://schemas.microsoft.com/office/powerpoint/2010/main" val="3267068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景気動向指標より離婚指標が先行！</a:t>
            </a:r>
          </a:p>
        </p:txBody>
      </p:sp>
      <p:sp>
        <p:nvSpPr>
          <p:cNvPr id="839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spcBef>
                <a:spcPct val="0"/>
              </a:spcBef>
            </a:pPr>
            <a:fld id="{B8E3F2FD-4BA5-4118-849E-78CBCDB976B2}" type="slidenum">
              <a:rPr lang="en-US" altLang="ja-JP"/>
              <a:pPr>
                <a:spcBef>
                  <a:spcPct val="0"/>
                </a:spcBef>
              </a:pPr>
              <a:t>25</a:t>
            </a:fld>
            <a:endParaRPr lang="en-US" altLang="ja-JP"/>
          </a:p>
        </p:txBody>
      </p:sp>
    </p:spTree>
    <p:extLst>
      <p:ext uri="{BB962C8B-B14F-4D97-AF65-F5344CB8AC3E}">
        <p14:creationId xmlns:p14="http://schemas.microsoft.com/office/powerpoint/2010/main" val="2127858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浮気に気づいた出来事を教えてください　教えて！</a:t>
            </a:r>
            <a:r>
              <a:rPr lang="en-US" altLang="ja-JP" smtClean="0"/>
              <a:t>Goo</a:t>
            </a:r>
          </a:p>
          <a:p>
            <a:pPr eaLnBrk="1" hangingPunct="1">
              <a:spcBef>
                <a:spcPct val="0"/>
              </a:spcBef>
            </a:pPr>
            <a:r>
              <a:rPr lang="en-US" altLang="ja-JP" smtClean="0"/>
              <a:t>http://oshiete1.goo.ne.jp/qa2755453.html</a:t>
            </a:r>
          </a:p>
          <a:p>
            <a:pPr eaLnBrk="1" hangingPunct="1">
              <a:spcBef>
                <a:spcPct val="0"/>
              </a:spcBef>
            </a:pPr>
            <a:endParaRPr lang="en-US" altLang="ja-JP" smtClean="0"/>
          </a:p>
          <a:p>
            <a:pPr eaLnBrk="1" hangingPunct="1">
              <a:spcBef>
                <a:spcPct val="0"/>
              </a:spcBef>
            </a:pPr>
            <a:endParaRPr lang="en-US" altLang="ja-JP" smtClean="0"/>
          </a:p>
        </p:txBody>
      </p:sp>
      <p:sp>
        <p:nvSpPr>
          <p:cNvPr id="860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spcBef>
                <a:spcPct val="0"/>
              </a:spcBef>
            </a:pPr>
            <a:fld id="{8910223B-24FC-4BE5-9C1E-FF20662ECB29}" type="slidenum">
              <a:rPr lang="en-US" altLang="ja-JP"/>
              <a:pPr>
                <a:spcBef>
                  <a:spcPct val="0"/>
                </a:spcBef>
              </a:pPr>
              <a:t>26</a:t>
            </a:fld>
            <a:endParaRPr lang="en-US" altLang="ja-JP"/>
          </a:p>
        </p:txBody>
      </p:sp>
    </p:spTree>
    <p:extLst>
      <p:ext uri="{BB962C8B-B14F-4D97-AF65-F5344CB8AC3E}">
        <p14:creationId xmlns:p14="http://schemas.microsoft.com/office/powerpoint/2010/main" val="3659169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80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spcBef>
                <a:spcPct val="0"/>
              </a:spcBef>
            </a:pPr>
            <a:fld id="{B083480D-E091-4A69-8045-F1E50351D3AC}" type="slidenum">
              <a:rPr lang="en-US" altLang="ja-JP"/>
              <a:pPr>
                <a:spcBef>
                  <a:spcPct val="0"/>
                </a:spcBef>
              </a:pPr>
              <a:t>27</a:t>
            </a:fld>
            <a:endParaRPr lang="en-US" altLang="ja-JP"/>
          </a:p>
        </p:txBody>
      </p:sp>
    </p:spTree>
    <p:extLst>
      <p:ext uri="{BB962C8B-B14F-4D97-AF65-F5344CB8AC3E}">
        <p14:creationId xmlns:p14="http://schemas.microsoft.com/office/powerpoint/2010/main" val="1461157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spcBef>
                <a:spcPct val="0"/>
              </a:spcBef>
            </a:pPr>
            <a:fld id="{CD802490-2942-4B1E-ABE4-4894E54FFC4D}" type="slidenum">
              <a:rPr lang="en-US" altLang="ja-JP"/>
              <a:pPr>
                <a:spcBef>
                  <a:spcPct val="0"/>
                </a:spcBef>
              </a:pPr>
              <a:t>28</a:t>
            </a:fld>
            <a:endParaRPr lang="en-US" altLang="ja-JP"/>
          </a:p>
        </p:txBody>
      </p:sp>
      <p:sp>
        <p:nvSpPr>
          <p:cNvPr id="90115" name="Rectangle 307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07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ja-JP" smtClean="0"/>
          </a:p>
        </p:txBody>
      </p:sp>
    </p:spTree>
    <p:extLst>
      <p:ext uri="{BB962C8B-B14F-4D97-AF65-F5344CB8AC3E}">
        <p14:creationId xmlns:p14="http://schemas.microsoft.com/office/powerpoint/2010/main" val="2564925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21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spcBef>
                <a:spcPct val="0"/>
              </a:spcBef>
            </a:pPr>
            <a:fld id="{1BBD535B-8878-4959-82A2-B117B2574D4E}" type="slidenum">
              <a:rPr lang="en-US" altLang="ja-JP"/>
              <a:pPr>
                <a:spcBef>
                  <a:spcPct val="0"/>
                </a:spcBef>
              </a:pPr>
              <a:t>29</a:t>
            </a:fld>
            <a:endParaRPr lang="en-US" altLang="ja-JP"/>
          </a:p>
        </p:txBody>
      </p:sp>
    </p:spTree>
    <p:extLst>
      <p:ext uri="{BB962C8B-B14F-4D97-AF65-F5344CB8AC3E}">
        <p14:creationId xmlns:p14="http://schemas.microsoft.com/office/powerpoint/2010/main" val="3678951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42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spcBef>
                <a:spcPct val="0"/>
              </a:spcBef>
            </a:pPr>
            <a:fld id="{3E15FBDA-BCAA-4C69-BC3B-4E3C0F2178B6}" type="slidenum">
              <a:rPr lang="en-US" altLang="ja-JP"/>
              <a:pPr>
                <a:spcBef>
                  <a:spcPct val="0"/>
                </a:spcBef>
              </a:pPr>
              <a:t>30</a:t>
            </a:fld>
            <a:endParaRPr lang="en-US" altLang="ja-JP"/>
          </a:p>
        </p:txBody>
      </p:sp>
    </p:spTree>
    <p:extLst>
      <p:ext uri="{BB962C8B-B14F-4D97-AF65-F5344CB8AC3E}">
        <p14:creationId xmlns:p14="http://schemas.microsoft.com/office/powerpoint/2010/main" val="1363360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31</a:t>
            </a:fld>
            <a:endParaRPr kumimoji="1" lang="ja-JP" altLang="en-US"/>
          </a:p>
        </p:txBody>
      </p:sp>
    </p:spTree>
    <p:extLst>
      <p:ext uri="{BB962C8B-B14F-4D97-AF65-F5344CB8AC3E}">
        <p14:creationId xmlns:p14="http://schemas.microsoft.com/office/powerpoint/2010/main" val="1530378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36</a:t>
            </a:fld>
            <a:endParaRPr kumimoji="1" lang="ja-JP" altLang="en-US"/>
          </a:p>
        </p:txBody>
      </p:sp>
    </p:spTree>
    <p:extLst>
      <p:ext uri="{BB962C8B-B14F-4D97-AF65-F5344CB8AC3E}">
        <p14:creationId xmlns:p14="http://schemas.microsoft.com/office/powerpoint/2010/main" val="87560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4</a:t>
            </a:fld>
            <a:endParaRPr kumimoji="1" lang="ja-JP" altLang="en-US"/>
          </a:p>
        </p:txBody>
      </p:sp>
    </p:spTree>
    <p:extLst>
      <p:ext uri="{BB962C8B-B14F-4D97-AF65-F5344CB8AC3E}">
        <p14:creationId xmlns:p14="http://schemas.microsoft.com/office/powerpoint/2010/main" val="10012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charset="-128"/>
              </a:defRPr>
            </a:lvl1pPr>
            <a:lvl2pPr marL="742950" indent="-285750">
              <a:spcBef>
                <a:spcPct val="30000"/>
              </a:spcBef>
              <a:defRPr kumimoji="1" sz="1200">
                <a:solidFill>
                  <a:schemeClr val="tx1"/>
                </a:solidFill>
                <a:latin typeface="Calibri" pitchFamily="34" charset="0"/>
                <a:ea typeface="ＭＳ Ｐゴシック" charset="-128"/>
              </a:defRPr>
            </a:lvl2pPr>
            <a:lvl3pPr marL="1143000" indent="-228600">
              <a:spcBef>
                <a:spcPct val="30000"/>
              </a:spcBef>
              <a:defRPr kumimoji="1" sz="1200">
                <a:solidFill>
                  <a:schemeClr val="tx1"/>
                </a:solidFill>
                <a:latin typeface="Calibri" pitchFamily="34" charset="0"/>
                <a:ea typeface="ＭＳ Ｐゴシック" charset="-128"/>
              </a:defRPr>
            </a:lvl3pPr>
            <a:lvl4pPr marL="1600200" indent="-228600">
              <a:spcBef>
                <a:spcPct val="30000"/>
              </a:spcBef>
              <a:defRPr kumimoji="1" sz="1200">
                <a:solidFill>
                  <a:schemeClr val="tx1"/>
                </a:solidFill>
                <a:latin typeface="Calibri" pitchFamily="34" charset="0"/>
                <a:ea typeface="ＭＳ Ｐゴシック" charset="-128"/>
              </a:defRPr>
            </a:lvl4pPr>
            <a:lvl5pPr marL="2057400" indent="-22860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a:spcBef>
                <a:spcPct val="0"/>
              </a:spcBef>
            </a:pPr>
            <a:fld id="{259167DF-0D43-4C01-9FD8-2CEFC2EB1DD1}" type="slidenum">
              <a:rPr lang="en-US" altLang="ja-JP"/>
              <a:pPr>
                <a:spcBef>
                  <a:spcPct val="0"/>
                </a:spcBef>
              </a:pPr>
              <a:t>6</a:t>
            </a:fld>
            <a:endParaRPr lang="en-US" altLang="ja-JP"/>
          </a:p>
        </p:txBody>
      </p:sp>
      <p:sp>
        <p:nvSpPr>
          <p:cNvPr id="7373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排他的ではない。相手（患者、他の医療人）、状況によって使い分けているし、また、個人のキャリアでも変わる</a:t>
            </a:r>
          </a:p>
        </p:txBody>
      </p:sp>
    </p:spTree>
    <p:extLst>
      <p:ext uri="{BB962C8B-B14F-4D97-AF65-F5344CB8AC3E}">
        <p14:creationId xmlns:p14="http://schemas.microsoft.com/office/powerpoint/2010/main" val="326703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２人の息子は発達障害</a:t>
            </a:r>
            <a:r>
              <a:rPr lang="en-US" altLang="ja-JP" dirty="0" smtClean="0"/>
              <a:t>…</a:t>
            </a:r>
            <a:r>
              <a:rPr lang="ja-JP" altLang="en-US" dirty="0" smtClean="0"/>
              <a:t>だけど、こんなに違う</a:t>
            </a:r>
            <a:r>
              <a:rPr lang="en-US" altLang="ja-JP" dirty="0" smtClean="0"/>
              <a:t>︕ </a:t>
            </a:r>
            <a:r>
              <a:rPr lang="ja-JP" altLang="en-US" dirty="0" smtClean="0"/>
              <a:t>母が描く成功と失敗</a:t>
            </a:r>
            <a:endParaRPr lang="en-US" altLang="ja-JP" dirty="0" smtClean="0"/>
          </a:p>
          <a:p>
            <a:r>
              <a:rPr lang="en-GB" smtClean="0"/>
              <a:t>https://withnews.jp/article/f0181110003qq000000000000000W02q10101qq000018313A</a:t>
            </a:r>
            <a:endParaRPr lang="en-GB"/>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7</a:t>
            </a:fld>
            <a:endParaRPr kumimoji="1" lang="ja-JP" altLang="en-US"/>
          </a:p>
        </p:txBody>
      </p:sp>
    </p:spTree>
    <p:extLst>
      <p:ext uri="{BB962C8B-B14F-4D97-AF65-F5344CB8AC3E}">
        <p14:creationId xmlns:p14="http://schemas.microsoft.com/office/powerpoint/2010/main" val="103450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8</a:t>
            </a:fld>
            <a:endParaRPr kumimoji="1" lang="ja-JP" altLang="en-US"/>
          </a:p>
        </p:txBody>
      </p:sp>
    </p:spTree>
    <p:extLst>
      <p:ext uri="{BB962C8B-B14F-4D97-AF65-F5344CB8AC3E}">
        <p14:creationId xmlns:p14="http://schemas.microsoft.com/office/powerpoint/2010/main" val="359813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9</a:t>
            </a:fld>
            <a:endParaRPr kumimoji="1" lang="ja-JP" altLang="en-US"/>
          </a:p>
        </p:txBody>
      </p:sp>
    </p:spTree>
    <p:extLst>
      <p:ext uri="{BB962C8B-B14F-4D97-AF65-F5344CB8AC3E}">
        <p14:creationId xmlns:p14="http://schemas.microsoft.com/office/powerpoint/2010/main" val="308128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2982807-2AE0-48DA-8AC4-CEF61DD456B1}" type="slidenum">
              <a:rPr kumimoji="1" lang="ja-JP" altLang="en-US" smtClean="0"/>
              <a:pPr/>
              <a:t>10</a:t>
            </a:fld>
            <a:endParaRPr kumimoji="1" lang="ja-JP" altLang="en-US"/>
          </a:p>
        </p:txBody>
      </p:sp>
    </p:spTree>
    <p:extLst>
      <p:ext uri="{BB962C8B-B14F-4D97-AF65-F5344CB8AC3E}">
        <p14:creationId xmlns:p14="http://schemas.microsoft.com/office/powerpoint/2010/main" val="351860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710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7C749AA-F526-42E7-83C1-BB012BDBB295}" type="slidenum">
              <a:rPr lang="ja-JP" altLang="en-US">
                <a:latin typeface="Calibri" panose="020F0502020204030204" pitchFamily="34" charset="0"/>
              </a:rPr>
              <a:pPr eaLnBrk="1" hangingPunct="1"/>
              <a:t>11</a:t>
            </a:fld>
            <a:endParaRPr lang="ja-JP" altLang="en-US">
              <a:latin typeface="Calibri" panose="020F0502020204030204" pitchFamily="34" charset="0"/>
            </a:endParaRPr>
          </a:p>
        </p:txBody>
      </p:sp>
    </p:spTree>
    <p:extLst>
      <p:ext uri="{BB962C8B-B14F-4D97-AF65-F5344CB8AC3E}">
        <p14:creationId xmlns:p14="http://schemas.microsoft.com/office/powerpoint/2010/main" val="3268949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0EF1E3E-B5CE-47AA-8C80-FC64A17D15BE}" type="datetimeFigureOut">
              <a:rPr kumimoji="1" lang="ja-JP" altLang="en-US" smtClean="0"/>
              <a:pPr/>
              <a:t>2019/1/17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A2E1D99-16F5-4AAB-88BC-1F9DF1D7376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0EF1E3E-B5CE-47AA-8C80-FC64A17D15BE}" type="datetimeFigureOut">
              <a:rPr lang="ja-JP" altLang="en-US" smtClean="0"/>
              <a:pPr/>
              <a:t>2019/1/17</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A2E1D99-16F5-4AAB-88BC-1F9DF1D73760}"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404664"/>
            <a:ext cx="8229600" cy="778098"/>
          </a:xfrm>
        </p:spPr>
        <p:txBody>
          <a:bodyPr>
            <a:noAutofit/>
          </a:bodyPr>
          <a:lstStyle/>
          <a:p>
            <a:r>
              <a:rPr kumimoji="1" lang="ja-JP" altLang="en-US" sz="4800" dirty="0" smtClean="0"/>
              <a:t>今日のお話</a:t>
            </a:r>
            <a:endParaRPr kumimoji="1" lang="ja-JP" altLang="en-US" sz="4800" dirty="0"/>
          </a:p>
        </p:txBody>
      </p:sp>
      <p:sp>
        <p:nvSpPr>
          <p:cNvPr id="5" name="コンテンツ プレースホルダ 4"/>
          <p:cNvSpPr>
            <a:spLocks noGrp="1"/>
          </p:cNvSpPr>
          <p:nvPr>
            <p:ph idx="1"/>
          </p:nvPr>
        </p:nvSpPr>
        <p:spPr>
          <a:xfrm>
            <a:off x="467544" y="1700808"/>
            <a:ext cx="8352928" cy="4248472"/>
          </a:xfrm>
        </p:spPr>
        <p:txBody>
          <a:bodyPr>
            <a:normAutofit/>
          </a:bodyPr>
          <a:lstStyle/>
          <a:p>
            <a:r>
              <a:rPr kumimoji="1" lang="ja-JP" altLang="en-US" sz="3600" dirty="0" smtClean="0">
                <a:solidFill>
                  <a:srgbClr val="FFFF00"/>
                </a:solidFill>
              </a:rPr>
              <a:t>「</a:t>
            </a:r>
            <a:r>
              <a:rPr kumimoji="1" lang="ja-JP" altLang="en-US" sz="3600" dirty="0" smtClean="0">
                <a:solidFill>
                  <a:srgbClr val="FFFF00"/>
                </a:solidFill>
              </a:rPr>
              <a:t>病気」というラベルでは見えない「こと」</a:t>
            </a:r>
            <a:endParaRPr kumimoji="1" lang="en-US" altLang="ja-JP" sz="3600" dirty="0" smtClean="0">
              <a:solidFill>
                <a:srgbClr val="FFFF00"/>
              </a:solidFill>
            </a:endParaRPr>
          </a:p>
          <a:p>
            <a:r>
              <a:rPr lang="ja-JP" altLang="en-US" sz="3600" dirty="0" smtClean="0"/>
              <a:t>コミュニケーションの性差が面白い！</a:t>
            </a:r>
            <a:endParaRPr lang="en-US" altLang="ja-JP" sz="3600" dirty="0"/>
          </a:p>
          <a:p>
            <a:r>
              <a:rPr lang="en-US" altLang="ja-JP" sz="3600" dirty="0" smtClean="0"/>
              <a:t>ADHD</a:t>
            </a:r>
            <a:r>
              <a:rPr lang="ja-JP" altLang="en-US" sz="3600" dirty="0" smtClean="0"/>
              <a:t>の過剰診断</a:t>
            </a:r>
            <a:endParaRPr lang="en-US" altLang="ja-JP" sz="3600" dirty="0" smtClean="0"/>
          </a:p>
          <a:p>
            <a:r>
              <a:rPr lang="ja-JP" altLang="en-US" sz="3600" dirty="0"/>
              <a:t>女性の自閉症（発達障害）者を支援する</a:t>
            </a:r>
            <a:endParaRPr lang="en-US" altLang="ja-JP" sz="3600" dirty="0"/>
          </a:p>
          <a:p>
            <a:pPr marL="0" indent="0">
              <a:buNone/>
            </a:pPr>
            <a:endParaRPr lang="en-US" altLang="ja-JP" sz="3600" dirty="0" smtClean="0"/>
          </a:p>
        </p:txBody>
      </p:sp>
    </p:spTree>
    <p:extLst>
      <p:ext uri="{BB962C8B-B14F-4D97-AF65-F5344CB8AC3E}">
        <p14:creationId xmlns:p14="http://schemas.microsoft.com/office/powerpoint/2010/main" val="2124238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496944" cy="1143000"/>
          </a:xfrm>
        </p:spPr>
        <p:txBody>
          <a:bodyPr>
            <a:normAutofit fontScale="90000"/>
          </a:bodyPr>
          <a:lstStyle/>
          <a:p>
            <a:r>
              <a:rPr kumimoji="1" lang="ja-JP" altLang="en-US" dirty="0" smtClean="0"/>
              <a:t>当事者の</a:t>
            </a:r>
            <a:r>
              <a:rPr kumimoji="1" lang="ja-JP" altLang="en-US" dirty="0" smtClean="0"/>
              <a:t>困り事：共通していることは？</a:t>
            </a:r>
            <a:endParaRPr kumimoji="1" lang="ja-JP" altLang="en-US" dirty="0"/>
          </a:p>
        </p:txBody>
      </p:sp>
      <p:sp>
        <p:nvSpPr>
          <p:cNvPr id="3" name="コンテンツ プレースホルダ 2"/>
          <p:cNvSpPr>
            <a:spLocks noGrp="1"/>
          </p:cNvSpPr>
          <p:nvPr>
            <p:ph idx="1"/>
          </p:nvPr>
        </p:nvSpPr>
        <p:spPr>
          <a:xfrm>
            <a:off x="467544" y="1412776"/>
            <a:ext cx="5410944" cy="4248472"/>
          </a:xfrm>
        </p:spPr>
        <p:txBody>
          <a:bodyPr>
            <a:noAutofit/>
          </a:bodyPr>
          <a:lstStyle/>
          <a:p>
            <a:r>
              <a:rPr kumimoji="1" lang="en-US" altLang="ja-JP" sz="2800" dirty="0" smtClean="0"/>
              <a:t>KY</a:t>
            </a:r>
            <a:r>
              <a:rPr kumimoji="1" lang="ja-JP" altLang="en-US" sz="2800" dirty="0" smtClean="0"/>
              <a:t>とのラベルを貼られる</a:t>
            </a:r>
            <a:endParaRPr kumimoji="1" lang="en-US" altLang="ja-JP" sz="2800" dirty="0" smtClean="0"/>
          </a:p>
          <a:p>
            <a:r>
              <a:rPr lang="ja-JP" altLang="en-US" sz="2800" dirty="0" smtClean="0"/>
              <a:t>冗談はすべりまくる</a:t>
            </a:r>
            <a:endParaRPr lang="en-US" altLang="ja-JP" sz="2800" dirty="0" smtClean="0"/>
          </a:p>
          <a:p>
            <a:r>
              <a:rPr lang="ja-JP" altLang="en-US" sz="2800" dirty="0"/>
              <a:t>変人</a:t>
            </a:r>
            <a:r>
              <a:rPr lang="ja-JP" altLang="en-US" sz="2800" dirty="0" smtClean="0"/>
              <a:t>扱い</a:t>
            </a:r>
            <a:endParaRPr lang="en-US" altLang="ja-JP" sz="2800" dirty="0" smtClean="0"/>
          </a:p>
          <a:p>
            <a:r>
              <a:rPr lang="ja-JP" altLang="en-US" sz="2800" dirty="0"/>
              <a:t>誰</a:t>
            </a:r>
            <a:r>
              <a:rPr lang="ja-JP" altLang="en-US" sz="2800" dirty="0" smtClean="0"/>
              <a:t>も自分に</a:t>
            </a:r>
            <a:r>
              <a:rPr kumimoji="1" lang="ja-JP" altLang="en-US" sz="2800" dirty="0" smtClean="0"/>
              <a:t>近づかない</a:t>
            </a:r>
            <a:endParaRPr kumimoji="1" lang="en-US" altLang="ja-JP" sz="2800" dirty="0" smtClean="0"/>
          </a:p>
          <a:p>
            <a:r>
              <a:rPr kumimoji="1" lang="ja-JP" altLang="en-US" sz="2800" dirty="0" smtClean="0"/>
              <a:t>仲間はずれ・いじめ</a:t>
            </a:r>
            <a:endParaRPr kumimoji="1" lang="en-US" altLang="ja-JP" sz="2800" dirty="0" smtClean="0"/>
          </a:p>
          <a:p>
            <a:r>
              <a:rPr lang="ja-JP" altLang="en-US" sz="2800" dirty="0"/>
              <a:t>孤独感</a:t>
            </a:r>
            <a:r>
              <a:rPr lang="ja-JP" altLang="en-US" sz="2800" dirty="0" smtClean="0"/>
              <a:t>の</a:t>
            </a:r>
            <a:r>
              <a:rPr lang="ja-JP" altLang="en-US" sz="2800" dirty="0"/>
              <a:t>増大</a:t>
            </a:r>
            <a:endParaRPr kumimoji="1" lang="en-US" altLang="ja-JP" sz="2800" dirty="0" smtClean="0"/>
          </a:p>
          <a:p>
            <a:r>
              <a:rPr lang="ja-JP" altLang="en-US" sz="2800" dirty="0"/>
              <a:t>自己</a:t>
            </a:r>
            <a:r>
              <a:rPr lang="ja-JP" altLang="en-US" sz="2800" dirty="0" smtClean="0"/>
              <a:t>評価の低下</a:t>
            </a:r>
            <a:endParaRPr lang="en-US" altLang="ja-JP" sz="2800" dirty="0" smtClean="0"/>
          </a:p>
          <a:p>
            <a:r>
              <a:rPr kumimoji="1" lang="ja-JP" altLang="en-US" sz="2800" dirty="0" smtClean="0"/>
              <a:t>ひきこもり（傷つくのが怖い！）</a:t>
            </a:r>
            <a:endParaRPr kumimoji="1" lang="ja-JP" altLang="en-US" sz="2800" dirty="0"/>
          </a:p>
        </p:txBody>
      </p:sp>
      <p:sp>
        <p:nvSpPr>
          <p:cNvPr id="4" name="テキスト ボックス 3"/>
          <p:cNvSpPr txBox="1"/>
          <p:nvPr/>
        </p:nvSpPr>
        <p:spPr>
          <a:xfrm>
            <a:off x="4283968" y="2744975"/>
            <a:ext cx="4860032" cy="1569660"/>
          </a:xfrm>
          <a:prstGeom prst="rect">
            <a:avLst/>
          </a:prstGeom>
          <a:noFill/>
        </p:spPr>
        <p:txBody>
          <a:bodyPr wrap="square" rtlCol="0">
            <a:spAutoFit/>
          </a:bodyPr>
          <a:lstStyle/>
          <a:p>
            <a:pPr algn="ctr"/>
            <a:r>
              <a:rPr lang="ja-JP" altLang="en-US" sz="3200" dirty="0" smtClean="0">
                <a:solidFill>
                  <a:srgbClr val="FFFF00"/>
                </a:solidFill>
              </a:rPr>
              <a:t>他者との関係構築困難</a:t>
            </a:r>
            <a:endParaRPr lang="en-US" altLang="ja-JP" sz="3200" dirty="0" smtClean="0">
              <a:solidFill>
                <a:srgbClr val="FFFF00"/>
              </a:solidFill>
            </a:endParaRPr>
          </a:p>
          <a:p>
            <a:pPr algn="ctr"/>
            <a:r>
              <a:rPr lang="ja-JP" altLang="en-US" sz="3200" dirty="0" smtClean="0">
                <a:solidFill>
                  <a:srgbClr val="FFFF00"/>
                </a:solidFill>
              </a:rPr>
              <a:t>↑</a:t>
            </a:r>
            <a:endParaRPr lang="en-US" altLang="ja-JP" sz="3200" dirty="0" smtClean="0">
              <a:solidFill>
                <a:srgbClr val="FFFF00"/>
              </a:solidFill>
            </a:endParaRPr>
          </a:p>
          <a:p>
            <a:pPr algn="ctr"/>
            <a:r>
              <a:rPr lang="ja-JP" altLang="en-US" sz="3200" dirty="0" smtClean="0">
                <a:solidFill>
                  <a:srgbClr val="FFFF00"/>
                </a:solidFill>
              </a:rPr>
              <a:t>コミュニケーションの障害</a:t>
            </a:r>
            <a:endParaRPr lang="en-GB" sz="3200" dirty="0">
              <a:solidFill>
                <a:srgbClr val="FFFF00"/>
              </a:solidFill>
            </a:endParaRPr>
          </a:p>
        </p:txBody>
      </p:sp>
      <p:sp>
        <p:nvSpPr>
          <p:cNvPr id="5" name="テキスト ボックス 4"/>
          <p:cNvSpPr txBox="1"/>
          <p:nvPr/>
        </p:nvSpPr>
        <p:spPr>
          <a:xfrm>
            <a:off x="755576" y="5589240"/>
            <a:ext cx="7416824" cy="1077218"/>
          </a:xfrm>
          <a:prstGeom prst="rect">
            <a:avLst/>
          </a:prstGeom>
          <a:noFill/>
        </p:spPr>
        <p:txBody>
          <a:bodyPr wrap="square" rtlCol="0">
            <a:spAutoFit/>
          </a:bodyPr>
          <a:lstStyle/>
          <a:p>
            <a:pPr algn="ctr"/>
            <a:r>
              <a:rPr lang="ja-JP" altLang="en-US" sz="3200" dirty="0" smtClean="0">
                <a:solidFill>
                  <a:srgbClr val="FFFF00"/>
                </a:solidFill>
              </a:rPr>
              <a:t>家族・友人・地域社会の理解・協力が必須→誰にでも必ずできることがある！！</a:t>
            </a:r>
            <a:endParaRPr lang="en-GB" sz="3200" dirty="0">
              <a:solidFill>
                <a:srgbClr val="FFFF00"/>
              </a:solidFill>
            </a:endParaRPr>
          </a:p>
        </p:txBody>
      </p:sp>
    </p:spTree>
    <p:extLst>
      <p:ext uri="{BB962C8B-B14F-4D97-AF65-F5344CB8AC3E}">
        <p14:creationId xmlns:p14="http://schemas.microsoft.com/office/powerpoint/2010/main" val="17242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67544" y="162879"/>
            <a:ext cx="8229600" cy="1143000"/>
          </a:xfrm>
        </p:spPr>
        <p:txBody>
          <a:bodyPr/>
          <a:lstStyle/>
          <a:p>
            <a:r>
              <a:rPr lang="ja-JP" altLang="en-US" dirty="0"/>
              <a:t>立派な（ ？</a:t>
            </a:r>
            <a:r>
              <a:rPr lang="ja-JP" altLang="en-US" dirty="0" smtClean="0"/>
              <a:t>？）変人</a:t>
            </a:r>
            <a:r>
              <a:rPr lang="ja-JP" altLang="en-US" dirty="0"/>
              <a:t>達</a:t>
            </a:r>
            <a:endParaRPr lang="ja-JP" altLang="en-US" dirty="0" smtClean="0"/>
          </a:p>
        </p:txBody>
      </p:sp>
      <p:pic>
        <p:nvPicPr>
          <p:cNvPr id="27651" name="図 3" descr="1187192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241617"/>
            <a:ext cx="1753011" cy="243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図 4" descr="29billgates1_m.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3933056"/>
            <a:ext cx="321468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3831129"/>
            <a:ext cx="2112318" cy="2820053"/>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678" y="3879174"/>
            <a:ext cx="2016224" cy="2691762"/>
          </a:xfrm>
          <a:prstGeom prst="rect">
            <a:avLst/>
          </a:prstGeom>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489" y="1299399"/>
            <a:ext cx="1762125" cy="2381250"/>
          </a:xfrm>
          <a:prstGeom prst="rect">
            <a:avLst/>
          </a:prstGeom>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1800" y="1305879"/>
            <a:ext cx="2197577" cy="2374770"/>
          </a:xfrm>
          <a:prstGeom prst="rect">
            <a:avLst/>
          </a:prstGeom>
        </p:spPr>
      </p:pic>
      <p:pic>
        <p:nvPicPr>
          <p:cNvPr id="7" name="図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0239" y="1253989"/>
            <a:ext cx="1681417" cy="2426660"/>
          </a:xfrm>
          <a:prstGeom prst="rect">
            <a:avLst/>
          </a:prstGeom>
        </p:spPr>
      </p:pic>
    </p:spTree>
    <p:extLst>
      <p:ext uri="{BB962C8B-B14F-4D97-AF65-F5344CB8AC3E}">
        <p14:creationId xmlns:p14="http://schemas.microsoft.com/office/powerpoint/2010/main" val="2545351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23528" y="188640"/>
            <a:ext cx="8496944" cy="1368152"/>
          </a:xfrm>
        </p:spPr>
        <p:txBody>
          <a:bodyPr>
            <a:normAutofit/>
          </a:bodyPr>
          <a:lstStyle/>
          <a:p>
            <a:r>
              <a:rPr lang="ja-JP" altLang="en-US" sz="4000" u="sng" dirty="0">
                <a:solidFill>
                  <a:srgbClr val="FFFF00"/>
                </a:solidFill>
              </a:rPr>
              <a:t>ぼくら</a:t>
            </a:r>
            <a:r>
              <a:rPr lang="ja-JP" altLang="en-US" sz="4000" dirty="0"/>
              <a:t>の中の発達</a:t>
            </a:r>
            <a:r>
              <a:rPr lang="ja-JP" altLang="en-US" sz="4000" dirty="0" smtClean="0"/>
              <a:t>障害</a:t>
            </a:r>
            <a:r>
              <a:rPr lang="en-US" altLang="ja-JP" sz="4000" dirty="0" smtClean="0"/>
              <a:t/>
            </a:r>
            <a:br>
              <a:rPr lang="en-US" altLang="ja-JP" sz="4000" dirty="0" smtClean="0"/>
            </a:br>
            <a:r>
              <a:rPr lang="ja-JP" altLang="en-US" sz="4000" dirty="0" err="1" smtClean="0"/>
              <a:t>ー</a:t>
            </a:r>
            <a:r>
              <a:rPr lang="ja-JP" altLang="en-US" sz="4000" dirty="0" smtClean="0"/>
              <a:t>男性は「当事者」を意識しやすいー</a:t>
            </a:r>
            <a:endParaRPr kumimoji="1" lang="ja-JP" altLang="en-US" sz="4000" dirty="0"/>
          </a:p>
        </p:txBody>
      </p:sp>
      <p:pic>
        <p:nvPicPr>
          <p:cNvPr id="11" name="図 10" descr="4480688927 (1).jpg"/>
          <p:cNvPicPr>
            <a:picLocks noChangeAspect="1"/>
          </p:cNvPicPr>
          <p:nvPr/>
        </p:nvPicPr>
        <p:blipFill>
          <a:blip r:embed="rId3" cstate="print"/>
          <a:stretch>
            <a:fillRect/>
          </a:stretch>
        </p:blipFill>
        <p:spPr>
          <a:xfrm>
            <a:off x="899592" y="1700808"/>
            <a:ext cx="3024336" cy="4856178"/>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1733203"/>
            <a:ext cx="3816424" cy="4917317"/>
          </a:xfrm>
          <a:prstGeom prst="rect">
            <a:avLst/>
          </a:prstGeom>
        </p:spPr>
      </p:pic>
    </p:spTree>
    <p:extLst>
      <p:ext uri="{BB962C8B-B14F-4D97-AF65-F5344CB8AC3E}">
        <p14:creationId xmlns:p14="http://schemas.microsoft.com/office/powerpoint/2010/main" val="271456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404664"/>
            <a:ext cx="8229600" cy="778098"/>
          </a:xfrm>
        </p:spPr>
        <p:txBody>
          <a:bodyPr>
            <a:noAutofit/>
          </a:bodyPr>
          <a:lstStyle/>
          <a:p>
            <a:r>
              <a:rPr kumimoji="1" lang="ja-JP" altLang="en-US" sz="4800" dirty="0" smtClean="0"/>
              <a:t>今日のお話</a:t>
            </a:r>
            <a:endParaRPr kumimoji="1" lang="ja-JP" altLang="en-US" sz="4800" dirty="0"/>
          </a:p>
        </p:txBody>
      </p:sp>
      <p:sp>
        <p:nvSpPr>
          <p:cNvPr id="5" name="コンテンツ プレースホルダ 4"/>
          <p:cNvSpPr>
            <a:spLocks noGrp="1"/>
          </p:cNvSpPr>
          <p:nvPr>
            <p:ph idx="1"/>
          </p:nvPr>
        </p:nvSpPr>
        <p:spPr>
          <a:xfrm>
            <a:off x="467544" y="1700808"/>
            <a:ext cx="8352928" cy="4248472"/>
          </a:xfrm>
        </p:spPr>
        <p:txBody>
          <a:bodyPr>
            <a:normAutofit/>
          </a:bodyPr>
          <a:lstStyle/>
          <a:p>
            <a:r>
              <a:rPr kumimoji="1" lang="ja-JP" altLang="en-US" sz="3600" dirty="0" smtClean="0"/>
              <a:t>「</a:t>
            </a:r>
            <a:r>
              <a:rPr kumimoji="1" lang="ja-JP" altLang="en-US" sz="3600" dirty="0" smtClean="0"/>
              <a:t>病気」というラベルでは見えない「こと」</a:t>
            </a:r>
            <a:endParaRPr kumimoji="1" lang="en-US" altLang="ja-JP" sz="3600" dirty="0" smtClean="0"/>
          </a:p>
          <a:p>
            <a:r>
              <a:rPr lang="ja-JP" altLang="en-US" sz="3600" dirty="0">
                <a:solidFill>
                  <a:srgbClr val="FFFF00"/>
                </a:solidFill>
              </a:rPr>
              <a:t>コミュニケーションの性差が</a:t>
            </a:r>
            <a:r>
              <a:rPr lang="ja-JP" altLang="en-US" sz="3600" dirty="0" smtClean="0">
                <a:solidFill>
                  <a:srgbClr val="FFFF00"/>
                </a:solidFill>
              </a:rPr>
              <a:t>面白い！</a:t>
            </a:r>
            <a:endParaRPr lang="en-US" altLang="ja-JP" sz="3600" dirty="0" smtClean="0">
              <a:solidFill>
                <a:srgbClr val="FFFF00"/>
              </a:solidFill>
            </a:endParaRPr>
          </a:p>
          <a:p>
            <a:pPr lvl="1"/>
            <a:r>
              <a:rPr lang="ja-JP" altLang="en-US" dirty="0"/>
              <a:t>非定型発</a:t>
            </a:r>
            <a:r>
              <a:rPr lang="ja-JP" altLang="en-US" dirty="0" smtClean="0"/>
              <a:t>達者の男性</a:t>
            </a:r>
            <a:r>
              <a:rPr lang="ja-JP" altLang="en-US" dirty="0"/>
              <a:t>と定型</a:t>
            </a:r>
            <a:r>
              <a:rPr lang="ja-JP" altLang="en-US" dirty="0" smtClean="0"/>
              <a:t>発達の女性</a:t>
            </a:r>
            <a:r>
              <a:rPr lang="ja-JP" altLang="en-US" dirty="0"/>
              <a:t>の間に生じるコミュニケーションギャップの</a:t>
            </a:r>
            <a:r>
              <a:rPr lang="ja-JP" altLang="en-US" dirty="0" smtClean="0"/>
              <a:t>面白さ</a:t>
            </a:r>
            <a:endParaRPr lang="en-US" altLang="ja-JP" dirty="0">
              <a:solidFill>
                <a:srgbClr val="FFFF00"/>
              </a:solidFill>
            </a:endParaRPr>
          </a:p>
          <a:p>
            <a:r>
              <a:rPr lang="en-US" altLang="ja-JP" sz="3600" dirty="0" smtClean="0"/>
              <a:t>ADHD</a:t>
            </a:r>
            <a:r>
              <a:rPr lang="ja-JP" altLang="en-US" sz="3600" dirty="0" smtClean="0"/>
              <a:t>の過剰診断</a:t>
            </a:r>
            <a:endParaRPr lang="en-US" altLang="ja-JP" sz="3600" dirty="0" smtClean="0"/>
          </a:p>
          <a:p>
            <a:r>
              <a:rPr lang="ja-JP" altLang="en-US" sz="3600" dirty="0"/>
              <a:t>女性の自閉症（発達障害）者を支援する</a:t>
            </a:r>
            <a:endParaRPr lang="en-US" altLang="ja-JP" sz="3600" dirty="0"/>
          </a:p>
          <a:p>
            <a:pPr marL="0" indent="0">
              <a:buNone/>
            </a:pPr>
            <a:endParaRPr lang="en-US" altLang="ja-JP" sz="3600" dirty="0" smtClean="0"/>
          </a:p>
        </p:txBody>
      </p:sp>
    </p:spTree>
    <p:extLst>
      <p:ext uri="{BB962C8B-B14F-4D97-AF65-F5344CB8AC3E}">
        <p14:creationId xmlns:p14="http://schemas.microsoft.com/office/powerpoint/2010/main" val="1605890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533400"/>
            <a:ext cx="7772400" cy="1143000"/>
          </a:xfrm>
        </p:spPr>
        <p:txBody>
          <a:bodyPr/>
          <a:lstStyle/>
          <a:p>
            <a:pPr eaLnBrk="1" hangingPunct="1"/>
            <a:r>
              <a:rPr lang="ja-JP" altLang="en-US" smtClean="0"/>
              <a:t>発達障害（臨床的）</a:t>
            </a:r>
          </a:p>
        </p:txBody>
      </p:sp>
      <p:sp>
        <p:nvSpPr>
          <p:cNvPr id="28675" name="Rectangle 3"/>
          <p:cNvSpPr>
            <a:spLocks noGrp="1" noChangeArrowheads="1"/>
          </p:cNvSpPr>
          <p:nvPr>
            <p:ph type="body" idx="1"/>
          </p:nvPr>
        </p:nvSpPr>
        <p:spPr>
          <a:xfrm>
            <a:off x="762000" y="1828800"/>
            <a:ext cx="7924800" cy="4419600"/>
          </a:xfrm>
        </p:spPr>
        <p:txBody>
          <a:bodyPr/>
          <a:lstStyle/>
          <a:p>
            <a:pPr eaLnBrk="1" hangingPunct="1"/>
            <a:r>
              <a:rPr lang="ja-JP" altLang="en-US" dirty="0" smtClean="0"/>
              <a:t>最も多い「病気」</a:t>
            </a:r>
            <a:endParaRPr lang="en-US" altLang="ja-JP" dirty="0" smtClean="0"/>
          </a:p>
          <a:p>
            <a:pPr lvl="1" eaLnBrk="1" hangingPunct="1"/>
            <a:r>
              <a:rPr lang="ja-JP" altLang="en-US" dirty="0" smtClean="0"/>
              <a:t>全人口の</a:t>
            </a:r>
            <a:r>
              <a:rPr lang="en-US" altLang="ja-JP" dirty="0" smtClean="0"/>
              <a:t>1</a:t>
            </a:r>
            <a:r>
              <a:rPr lang="ja-JP" altLang="en-US" dirty="0" smtClean="0"/>
              <a:t>～</a:t>
            </a:r>
            <a:r>
              <a:rPr lang="en-US" altLang="ja-JP" dirty="0" smtClean="0"/>
              <a:t>6%</a:t>
            </a:r>
          </a:p>
          <a:p>
            <a:pPr eaLnBrk="1" hangingPunct="1"/>
            <a:r>
              <a:rPr lang="ja-JP" altLang="en-US" dirty="0" smtClean="0"/>
              <a:t>自閉症、アスペルガー症候群、</a:t>
            </a:r>
            <a:r>
              <a:rPr lang="en-US" altLang="ja-JP" dirty="0" smtClean="0"/>
              <a:t>ADHD</a:t>
            </a:r>
            <a:r>
              <a:rPr lang="ja-JP" altLang="en-US" dirty="0" smtClean="0"/>
              <a:t>・・</a:t>
            </a:r>
          </a:p>
          <a:p>
            <a:pPr eaLnBrk="1" hangingPunct="1"/>
            <a:r>
              <a:rPr lang="ja-JP" altLang="en-US" b="1" i="1" u="sng" dirty="0" smtClean="0">
                <a:solidFill>
                  <a:srgbClr val="FFFF00"/>
                </a:solidFill>
              </a:rPr>
              <a:t>男性に圧倒的に多い：</a:t>
            </a:r>
            <a:r>
              <a:rPr lang="en-US" altLang="ja-JP" b="1" i="1" u="sng" dirty="0" smtClean="0">
                <a:solidFill>
                  <a:srgbClr val="FFFF00"/>
                </a:solidFill>
              </a:rPr>
              <a:t>6:1 </a:t>
            </a:r>
            <a:r>
              <a:rPr lang="ja-JP" altLang="en-US" b="1" i="1" u="sng" dirty="0" smtClean="0">
                <a:solidFill>
                  <a:srgbClr val="FFFF00"/>
                </a:solidFill>
              </a:rPr>
              <a:t>～</a:t>
            </a:r>
            <a:r>
              <a:rPr lang="en-US" altLang="ja-JP" b="1" i="1" u="sng" dirty="0" smtClean="0">
                <a:solidFill>
                  <a:srgbClr val="FFFF00"/>
                </a:solidFill>
              </a:rPr>
              <a:t>9:1</a:t>
            </a:r>
          </a:p>
          <a:p>
            <a:pPr eaLnBrk="1" hangingPunct="1"/>
            <a:r>
              <a:rPr lang="ja-JP" altLang="en-US" dirty="0" smtClean="0"/>
              <a:t>コミュニケーション障害：特に非言語性</a:t>
            </a:r>
          </a:p>
          <a:p>
            <a:pPr eaLnBrk="1" hangingPunct="1"/>
            <a:r>
              <a:rPr lang="ja-JP" altLang="en-US" dirty="0" smtClean="0"/>
              <a:t>いじめの対象になりやすい：変わり者</a:t>
            </a:r>
          </a:p>
          <a:p>
            <a:pPr eaLnBrk="1" hangingPunct="1"/>
            <a:r>
              <a:rPr lang="ja-JP" altLang="en-US" dirty="0" smtClean="0"/>
              <a:t>二次障害：引きこもり、抑鬱、犯罪</a:t>
            </a:r>
          </a:p>
        </p:txBody>
      </p:sp>
    </p:spTree>
    <p:extLst>
      <p:ext uri="{BB962C8B-B14F-4D97-AF65-F5344CB8AC3E}">
        <p14:creationId xmlns:p14="http://schemas.microsoft.com/office/powerpoint/2010/main" val="2315193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3568" y="476672"/>
            <a:ext cx="7772400" cy="1368152"/>
          </a:xfrm>
        </p:spPr>
        <p:txBody>
          <a:bodyPr>
            <a:normAutofit fontScale="90000"/>
          </a:bodyPr>
          <a:lstStyle/>
          <a:p>
            <a:r>
              <a:rPr lang="ja-JP" altLang="en-US" sz="4900" dirty="0" smtClean="0"/>
              <a:t>男という生き物</a:t>
            </a:r>
            <a:r>
              <a:rPr lang="en-US" altLang="ja-JP" dirty="0" smtClean="0"/>
              <a:t/>
            </a:r>
            <a:br>
              <a:rPr lang="en-US" altLang="ja-JP" dirty="0" smtClean="0"/>
            </a:br>
            <a:r>
              <a:rPr lang="ja-JP" altLang="en-US" dirty="0" smtClean="0"/>
              <a:t>非定型発達者としての行動</a:t>
            </a:r>
            <a:r>
              <a:rPr lang="ja-JP" altLang="en-US" dirty="0" smtClean="0"/>
              <a:t>特性</a:t>
            </a:r>
            <a:endParaRPr lang="ja-JP" altLang="en-US" dirty="0" smtClean="0"/>
          </a:p>
        </p:txBody>
      </p:sp>
      <p:sp>
        <p:nvSpPr>
          <p:cNvPr id="122883" name="Rectangle 3"/>
          <p:cNvSpPr>
            <a:spLocks noGrp="1" noChangeArrowheads="1"/>
          </p:cNvSpPr>
          <p:nvPr>
            <p:ph type="body" idx="1"/>
          </p:nvPr>
        </p:nvSpPr>
        <p:spPr>
          <a:xfrm>
            <a:off x="683568" y="1988840"/>
            <a:ext cx="8077200" cy="4572000"/>
          </a:xfrm>
        </p:spPr>
        <p:txBody>
          <a:bodyPr/>
          <a:lstStyle/>
          <a:p>
            <a:pPr eaLnBrk="1" hangingPunct="1">
              <a:lnSpc>
                <a:spcPct val="90000"/>
              </a:lnSpc>
            </a:pPr>
            <a:r>
              <a:rPr lang="ja-JP" altLang="en-US" dirty="0" smtClean="0"/>
              <a:t>勝負事、ゲーム、スポーツ、戦争好き</a:t>
            </a:r>
          </a:p>
          <a:p>
            <a:pPr eaLnBrk="1" hangingPunct="1">
              <a:lnSpc>
                <a:spcPct val="90000"/>
              </a:lnSpc>
            </a:pPr>
            <a:r>
              <a:rPr lang="ja-JP" altLang="en-US" dirty="0" smtClean="0"/>
              <a:t>肩書き、権威、</a:t>
            </a:r>
            <a:r>
              <a:rPr lang="ja-JP" altLang="en-US" dirty="0" smtClean="0"/>
              <a:t>権力</a:t>
            </a:r>
            <a:r>
              <a:rPr lang="ja-JP" altLang="en-US" dirty="0"/>
              <a:t>が</a:t>
            </a:r>
            <a:r>
              <a:rPr lang="ja-JP" altLang="en-US" dirty="0" smtClean="0"/>
              <a:t>好き</a:t>
            </a:r>
            <a:endParaRPr lang="ja-JP" altLang="en-US" dirty="0" smtClean="0"/>
          </a:p>
          <a:p>
            <a:pPr eaLnBrk="1" hangingPunct="1">
              <a:lnSpc>
                <a:spcPct val="90000"/>
              </a:lnSpc>
            </a:pPr>
            <a:r>
              <a:rPr lang="ja-JP" altLang="en-US" dirty="0" smtClean="0"/>
              <a:t>高い年収、お金を貯めるのが好き</a:t>
            </a:r>
          </a:p>
          <a:p>
            <a:pPr eaLnBrk="1" hangingPunct="1">
              <a:lnSpc>
                <a:spcPct val="90000"/>
              </a:lnSpc>
            </a:pPr>
            <a:r>
              <a:rPr lang="ja-JP" altLang="en-US" dirty="0" smtClean="0"/>
              <a:t>自動車、 バイク、電車が好き</a:t>
            </a:r>
            <a:endParaRPr lang="en-US" altLang="ja-JP" dirty="0" smtClean="0"/>
          </a:p>
          <a:p>
            <a:pPr eaLnBrk="1" hangingPunct="1">
              <a:lnSpc>
                <a:spcPct val="90000"/>
              </a:lnSpc>
            </a:pPr>
            <a:r>
              <a:rPr lang="ja-JP" altLang="en-US" dirty="0" smtClean="0"/>
              <a:t>なりふり構わない：服装、食事、酒、タバコ</a:t>
            </a:r>
            <a:endParaRPr lang="en-US" altLang="ja-JP" dirty="0" smtClean="0"/>
          </a:p>
          <a:p>
            <a:pPr eaLnBrk="1" hangingPunct="1">
              <a:lnSpc>
                <a:spcPct val="90000"/>
              </a:lnSpc>
            </a:pPr>
            <a:r>
              <a:rPr lang="ja-JP" altLang="en-US" dirty="0" smtClean="0"/>
              <a:t>理屈っぽい</a:t>
            </a:r>
          </a:p>
          <a:p>
            <a:pPr eaLnBrk="1" hangingPunct="1">
              <a:lnSpc>
                <a:spcPct val="90000"/>
              </a:lnSpc>
            </a:pPr>
            <a:r>
              <a:rPr lang="ja-JP" altLang="en-US" dirty="0" smtClean="0"/>
              <a:t>特定の分野に秀でている</a:t>
            </a:r>
            <a:endParaRPr lang="en-US" altLang="ja-JP" dirty="0" smtClean="0"/>
          </a:p>
          <a:p>
            <a:pPr eaLnBrk="1" hangingPunct="1">
              <a:lnSpc>
                <a:spcPct val="90000"/>
              </a:lnSpc>
            </a:pPr>
            <a:r>
              <a:rPr lang="ja-JP" altLang="en-US" dirty="0" smtClean="0"/>
              <a:t>つまり苦手なことが多い</a:t>
            </a:r>
            <a:endParaRPr lang="ja-JP" altLang="en-US" dirty="0" smtClean="0"/>
          </a:p>
        </p:txBody>
      </p:sp>
    </p:spTree>
    <p:extLst>
      <p:ext uri="{BB962C8B-B14F-4D97-AF65-F5344CB8AC3E}">
        <p14:creationId xmlns:p14="http://schemas.microsoft.com/office/powerpoint/2010/main" val="790541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883">
                                            <p:txEl>
                                              <p:pRg st="3" end="3"/>
                                            </p:txEl>
                                          </p:spTgt>
                                        </p:tgtEl>
                                        <p:attrNameLst>
                                          <p:attrName>style.visibility</p:attrName>
                                        </p:attrNameLst>
                                      </p:cBhvr>
                                      <p:to>
                                        <p:strVal val="visible"/>
                                      </p:to>
                                    </p:set>
                                    <p:anim calcmode="lin" valueType="num">
                                      <p:cBhvr additive="base">
                                        <p:cTn id="25"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883">
                                            <p:txEl>
                                              <p:pRg st="4" end="4"/>
                                            </p:txEl>
                                          </p:spTgt>
                                        </p:tgtEl>
                                        <p:attrNameLst>
                                          <p:attrName>style.visibility</p:attrName>
                                        </p:attrNameLst>
                                      </p:cBhvr>
                                      <p:to>
                                        <p:strVal val="visible"/>
                                      </p:to>
                                    </p:set>
                                    <p:anim calcmode="lin" valueType="num">
                                      <p:cBhvr additive="base">
                                        <p:cTn id="31" dur="500" fill="hold"/>
                                        <p:tgtEl>
                                          <p:spTgt spid="1228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8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883">
                                            <p:txEl>
                                              <p:pRg st="5" end="5"/>
                                            </p:txEl>
                                          </p:spTgt>
                                        </p:tgtEl>
                                        <p:attrNameLst>
                                          <p:attrName>style.visibility</p:attrName>
                                        </p:attrNameLst>
                                      </p:cBhvr>
                                      <p:to>
                                        <p:strVal val="visible"/>
                                      </p:to>
                                    </p:set>
                                    <p:anim calcmode="lin" valueType="num">
                                      <p:cBhvr additive="base">
                                        <p:cTn id="37" dur="500" fill="hold"/>
                                        <p:tgtEl>
                                          <p:spTgt spid="1228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8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883">
                                            <p:txEl>
                                              <p:pRg st="6" end="6"/>
                                            </p:txEl>
                                          </p:spTgt>
                                        </p:tgtEl>
                                        <p:attrNameLst>
                                          <p:attrName>style.visibility</p:attrName>
                                        </p:attrNameLst>
                                      </p:cBhvr>
                                      <p:to>
                                        <p:strVal val="visible"/>
                                      </p:to>
                                    </p:set>
                                    <p:anim calcmode="lin" valueType="num">
                                      <p:cBhvr additive="base">
                                        <p:cTn id="43" dur="500" fill="hold"/>
                                        <p:tgtEl>
                                          <p:spTgt spid="1228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28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22883">
                                            <p:txEl>
                                              <p:pRg st="7" end="7"/>
                                            </p:txEl>
                                          </p:spTgt>
                                        </p:tgtEl>
                                        <p:attrNameLst>
                                          <p:attrName>style.visibility</p:attrName>
                                        </p:attrNameLst>
                                      </p:cBhvr>
                                      <p:to>
                                        <p:strVal val="visible"/>
                                      </p:to>
                                    </p:set>
                                    <p:anim calcmode="lin" valueType="num">
                                      <p:cBhvr additive="base">
                                        <p:cTn id="49" dur="500" fill="hold"/>
                                        <p:tgtEl>
                                          <p:spTgt spid="1228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28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タイトル 2"/>
          <p:cNvSpPr>
            <a:spLocks noGrp="1"/>
          </p:cNvSpPr>
          <p:nvPr>
            <p:ph type="title"/>
          </p:nvPr>
        </p:nvSpPr>
        <p:spPr/>
        <p:txBody>
          <a:bodyPr>
            <a:normAutofit/>
          </a:bodyPr>
          <a:lstStyle/>
          <a:p>
            <a:pPr eaLnBrk="1" hangingPunct="1"/>
            <a:r>
              <a:rPr lang="ja-JP" altLang="en-US" sz="3600" dirty="0" smtClean="0"/>
              <a:t>医学部に見られる「</a:t>
            </a:r>
            <a:r>
              <a:rPr lang="ja-JP" altLang="en-US" sz="3600" dirty="0" smtClean="0"/>
              <a:t>偉大なる俺様」ごっこ</a:t>
            </a:r>
          </a:p>
        </p:txBody>
      </p:sp>
      <p:sp>
        <p:nvSpPr>
          <p:cNvPr id="270339" name="コンテンツ プレースホルダ 3"/>
          <p:cNvSpPr>
            <a:spLocks noGrp="1"/>
          </p:cNvSpPr>
          <p:nvPr>
            <p:ph type="body" idx="1"/>
          </p:nvPr>
        </p:nvSpPr>
        <p:spPr>
          <a:xfrm>
            <a:off x="755576" y="1484784"/>
            <a:ext cx="7772400" cy="4968552"/>
          </a:xfrm>
        </p:spPr>
        <p:txBody>
          <a:bodyPr>
            <a:noAutofit/>
          </a:bodyPr>
          <a:lstStyle/>
          <a:p>
            <a:pPr eaLnBrk="1" hangingPunct="1">
              <a:lnSpc>
                <a:spcPct val="90000"/>
              </a:lnSpc>
            </a:pPr>
            <a:r>
              <a:rPr lang="ja-JP" altLang="en-US" dirty="0" smtClean="0"/>
              <a:t>有名中高一貫校を卒業した俺様</a:t>
            </a:r>
            <a:endParaRPr lang="en-US" altLang="ja-JP" dirty="0" smtClean="0"/>
          </a:p>
          <a:p>
            <a:pPr eaLnBrk="1" hangingPunct="1">
              <a:lnSpc>
                <a:spcPct val="90000"/>
              </a:lnSpc>
            </a:pPr>
            <a:r>
              <a:rPr lang="ja-JP" altLang="en-US" dirty="0" smtClean="0"/>
              <a:t>大学卒業時に金時計をもらった俺様</a:t>
            </a:r>
            <a:endParaRPr lang="en-US" altLang="ja-JP" dirty="0" smtClean="0"/>
          </a:p>
          <a:p>
            <a:pPr eaLnBrk="1" hangingPunct="1">
              <a:lnSpc>
                <a:spcPct val="90000"/>
              </a:lnSpc>
            </a:pPr>
            <a:r>
              <a:rPr lang="ja-JP" altLang="en-US" dirty="0" smtClean="0"/>
              <a:t>年収</a:t>
            </a:r>
            <a:r>
              <a:rPr lang="en-US" altLang="ja-JP" dirty="0" smtClean="0"/>
              <a:t>1000</a:t>
            </a:r>
            <a:r>
              <a:rPr lang="ja-JP" altLang="en-US" dirty="0" smtClean="0"/>
              <a:t>万の俺様</a:t>
            </a:r>
            <a:endParaRPr lang="en-US" altLang="ja-JP" dirty="0" smtClean="0"/>
          </a:p>
          <a:p>
            <a:pPr eaLnBrk="1" hangingPunct="1">
              <a:lnSpc>
                <a:spcPct val="90000"/>
              </a:lnSpc>
            </a:pPr>
            <a:r>
              <a:rPr lang="ja-JP" altLang="en-US" dirty="0" smtClean="0"/>
              <a:t>ポルシェカレラに乗る俺様</a:t>
            </a:r>
            <a:endParaRPr lang="en-US" altLang="ja-JP" dirty="0" smtClean="0"/>
          </a:p>
          <a:p>
            <a:pPr eaLnBrk="1" hangingPunct="1">
              <a:lnSpc>
                <a:spcPct val="90000"/>
              </a:lnSpc>
            </a:pPr>
            <a:r>
              <a:rPr lang="ja-JP" altLang="en-US" dirty="0" smtClean="0"/>
              <a:t>一流英文雑誌に論文を載せる俺様</a:t>
            </a:r>
            <a:endParaRPr lang="en-US" altLang="ja-JP" dirty="0" smtClean="0"/>
          </a:p>
          <a:p>
            <a:pPr eaLnBrk="1" hangingPunct="1">
              <a:lnSpc>
                <a:spcPct val="90000"/>
              </a:lnSpc>
            </a:pPr>
            <a:r>
              <a:rPr lang="en-US" altLang="ja-JP" dirty="0" smtClean="0"/>
              <a:t>Cartier</a:t>
            </a:r>
            <a:r>
              <a:rPr lang="ja-JP" altLang="en-US" dirty="0" smtClean="0"/>
              <a:t>の時計が似合う俺様</a:t>
            </a:r>
            <a:endParaRPr lang="en-US" altLang="ja-JP" dirty="0" smtClean="0"/>
          </a:p>
          <a:p>
            <a:pPr eaLnBrk="1" hangingPunct="1">
              <a:lnSpc>
                <a:spcPct val="90000"/>
              </a:lnSpc>
            </a:pPr>
            <a:r>
              <a:rPr lang="ja-JP" altLang="en-US" dirty="0" smtClean="0"/>
              <a:t>ワインの違いがわかる俺様</a:t>
            </a:r>
            <a:endParaRPr lang="en-US" altLang="ja-JP" dirty="0" smtClean="0"/>
          </a:p>
          <a:p>
            <a:pPr eaLnBrk="1" hangingPunct="1">
              <a:lnSpc>
                <a:spcPct val="90000"/>
              </a:lnSpc>
            </a:pPr>
            <a:r>
              <a:rPr lang="ja-JP" altLang="en-US" dirty="0" smtClean="0"/>
              <a:t>何億もの研究費を取ってくる俺様</a:t>
            </a:r>
            <a:endParaRPr lang="en-US" altLang="ja-JP" dirty="0" smtClean="0"/>
          </a:p>
          <a:p>
            <a:pPr eaLnBrk="1" hangingPunct="1">
              <a:lnSpc>
                <a:spcPct val="90000"/>
              </a:lnSpc>
            </a:pPr>
            <a:r>
              <a:rPr lang="ja-JP" altLang="en-US" dirty="0" smtClean="0"/>
              <a:t>教授である俺様</a:t>
            </a:r>
            <a:endParaRPr lang="en-US" altLang="ja-JP" dirty="0" smtClean="0"/>
          </a:p>
          <a:p>
            <a:pPr eaLnBrk="1" hangingPunct="1">
              <a:lnSpc>
                <a:spcPct val="90000"/>
              </a:lnSpc>
            </a:pPr>
            <a:endParaRPr lang="ja-JP" altLang="en-US" dirty="0" smtClean="0"/>
          </a:p>
        </p:txBody>
      </p:sp>
    </p:spTree>
    <p:extLst>
      <p:ext uri="{BB962C8B-B14F-4D97-AF65-F5344CB8AC3E}">
        <p14:creationId xmlns:p14="http://schemas.microsoft.com/office/powerpoint/2010/main" val="4123569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 calcmode="lin" valueType="num">
                                      <p:cBhvr additive="base">
                                        <p:cTn id="7" dur="500" fill="hold"/>
                                        <p:tgtEl>
                                          <p:spTgt spid="270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0339">
                                            <p:txEl>
                                              <p:pRg st="1" end="1"/>
                                            </p:txEl>
                                          </p:spTgt>
                                        </p:tgtEl>
                                        <p:attrNameLst>
                                          <p:attrName>style.visibility</p:attrName>
                                        </p:attrNameLst>
                                      </p:cBhvr>
                                      <p:to>
                                        <p:strVal val="visible"/>
                                      </p:to>
                                    </p:set>
                                    <p:anim calcmode="lin" valueType="num">
                                      <p:cBhvr additive="base">
                                        <p:cTn id="13" dur="500" fill="hold"/>
                                        <p:tgtEl>
                                          <p:spTgt spid="270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0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0339">
                                            <p:txEl>
                                              <p:pRg st="2" end="2"/>
                                            </p:txEl>
                                          </p:spTgt>
                                        </p:tgtEl>
                                        <p:attrNameLst>
                                          <p:attrName>style.visibility</p:attrName>
                                        </p:attrNameLst>
                                      </p:cBhvr>
                                      <p:to>
                                        <p:strVal val="visible"/>
                                      </p:to>
                                    </p:set>
                                    <p:anim calcmode="lin" valueType="num">
                                      <p:cBhvr additive="base">
                                        <p:cTn id="19" dur="500" fill="hold"/>
                                        <p:tgtEl>
                                          <p:spTgt spid="270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0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0339">
                                            <p:txEl>
                                              <p:pRg st="3" end="3"/>
                                            </p:txEl>
                                          </p:spTgt>
                                        </p:tgtEl>
                                        <p:attrNameLst>
                                          <p:attrName>style.visibility</p:attrName>
                                        </p:attrNameLst>
                                      </p:cBhvr>
                                      <p:to>
                                        <p:strVal val="visible"/>
                                      </p:to>
                                    </p:set>
                                    <p:anim calcmode="lin" valueType="num">
                                      <p:cBhvr additive="base">
                                        <p:cTn id="25" dur="500" fill="hold"/>
                                        <p:tgtEl>
                                          <p:spTgt spid="270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0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0339">
                                            <p:txEl>
                                              <p:pRg st="4" end="4"/>
                                            </p:txEl>
                                          </p:spTgt>
                                        </p:tgtEl>
                                        <p:attrNameLst>
                                          <p:attrName>style.visibility</p:attrName>
                                        </p:attrNameLst>
                                      </p:cBhvr>
                                      <p:to>
                                        <p:strVal val="visible"/>
                                      </p:to>
                                    </p:set>
                                    <p:anim calcmode="lin" valueType="num">
                                      <p:cBhvr additive="base">
                                        <p:cTn id="31" dur="500" fill="hold"/>
                                        <p:tgtEl>
                                          <p:spTgt spid="270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0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0339">
                                            <p:txEl>
                                              <p:pRg st="5" end="5"/>
                                            </p:txEl>
                                          </p:spTgt>
                                        </p:tgtEl>
                                        <p:attrNameLst>
                                          <p:attrName>style.visibility</p:attrName>
                                        </p:attrNameLst>
                                      </p:cBhvr>
                                      <p:to>
                                        <p:strVal val="visible"/>
                                      </p:to>
                                    </p:set>
                                    <p:anim calcmode="lin" valueType="num">
                                      <p:cBhvr additive="base">
                                        <p:cTn id="37" dur="500" fill="hold"/>
                                        <p:tgtEl>
                                          <p:spTgt spid="270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0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0339">
                                            <p:txEl>
                                              <p:pRg st="6" end="6"/>
                                            </p:txEl>
                                          </p:spTgt>
                                        </p:tgtEl>
                                        <p:attrNameLst>
                                          <p:attrName>style.visibility</p:attrName>
                                        </p:attrNameLst>
                                      </p:cBhvr>
                                      <p:to>
                                        <p:strVal val="visible"/>
                                      </p:to>
                                    </p:set>
                                    <p:anim calcmode="lin" valueType="num">
                                      <p:cBhvr additive="base">
                                        <p:cTn id="43" dur="500" fill="hold"/>
                                        <p:tgtEl>
                                          <p:spTgt spid="270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0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0339">
                                            <p:txEl>
                                              <p:pRg st="7" end="7"/>
                                            </p:txEl>
                                          </p:spTgt>
                                        </p:tgtEl>
                                        <p:attrNameLst>
                                          <p:attrName>style.visibility</p:attrName>
                                        </p:attrNameLst>
                                      </p:cBhvr>
                                      <p:to>
                                        <p:strVal val="visible"/>
                                      </p:to>
                                    </p:set>
                                    <p:anim calcmode="lin" valueType="num">
                                      <p:cBhvr additive="base">
                                        <p:cTn id="49" dur="500" fill="hold"/>
                                        <p:tgtEl>
                                          <p:spTgt spid="27033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70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0339">
                                            <p:txEl>
                                              <p:pRg st="8" end="8"/>
                                            </p:txEl>
                                          </p:spTgt>
                                        </p:tgtEl>
                                        <p:attrNameLst>
                                          <p:attrName>style.visibility</p:attrName>
                                        </p:attrNameLst>
                                      </p:cBhvr>
                                      <p:to>
                                        <p:strVal val="visible"/>
                                      </p:to>
                                    </p:set>
                                    <p:anim calcmode="lin" valueType="num">
                                      <p:cBhvr additive="base">
                                        <p:cTn id="55" dur="500" fill="hold"/>
                                        <p:tgtEl>
                                          <p:spTgt spid="27033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0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404664"/>
            <a:ext cx="8229600" cy="778098"/>
          </a:xfrm>
        </p:spPr>
        <p:txBody>
          <a:bodyPr>
            <a:noAutofit/>
          </a:bodyPr>
          <a:lstStyle/>
          <a:p>
            <a:r>
              <a:rPr kumimoji="1" lang="ja-JP" altLang="en-US" sz="4800" dirty="0" smtClean="0"/>
              <a:t>今日のお話</a:t>
            </a:r>
            <a:endParaRPr kumimoji="1" lang="ja-JP" altLang="en-US" sz="4800" dirty="0"/>
          </a:p>
        </p:txBody>
      </p:sp>
      <p:sp>
        <p:nvSpPr>
          <p:cNvPr id="5" name="コンテンツ プレースホルダ 4"/>
          <p:cNvSpPr>
            <a:spLocks noGrp="1"/>
          </p:cNvSpPr>
          <p:nvPr>
            <p:ph idx="1"/>
          </p:nvPr>
        </p:nvSpPr>
        <p:spPr>
          <a:xfrm>
            <a:off x="467544" y="1700808"/>
            <a:ext cx="8352928" cy="4248472"/>
          </a:xfrm>
        </p:spPr>
        <p:txBody>
          <a:bodyPr>
            <a:normAutofit/>
          </a:bodyPr>
          <a:lstStyle/>
          <a:p>
            <a:r>
              <a:rPr kumimoji="1" lang="ja-JP" altLang="en-US" sz="3600" dirty="0" smtClean="0"/>
              <a:t>発達障害の理解を阻止する「こと」</a:t>
            </a:r>
            <a:endParaRPr kumimoji="1" lang="en-US" altLang="ja-JP" sz="3600" dirty="0" smtClean="0"/>
          </a:p>
          <a:p>
            <a:r>
              <a:rPr kumimoji="1" lang="ja-JP" altLang="en-US" sz="3600" dirty="0" smtClean="0"/>
              <a:t>「病気」というラベルでは見えない「こと」</a:t>
            </a:r>
            <a:endParaRPr kumimoji="1" lang="en-US" altLang="ja-JP" sz="3600" dirty="0" smtClean="0"/>
          </a:p>
          <a:p>
            <a:r>
              <a:rPr lang="ja-JP" altLang="en-US" sz="3600" dirty="0">
                <a:solidFill>
                  <a:srgbClr val="FFFF00"/>
                </a:solidFill>
              </a:rPr>
              <a:t>コミュニケーションの性差が面白い</a:t>
            </a:r>
            <a:r>
              <a:rPr lang="ja-JP" altLang="en-US" sz="3600" dirty="0" smtClean="0">
                <a:solidFill>
                  <a:srgbClr val="FFFF00"/>
                </a:solidFill>
              </a:rPr>
              <a:t>！</a:t>
            </a:r>
            <a:endParaRPr lang="en-US" altLang="ja-JP" sz="3600" dirty="0">
              <a:solidFill>
                <a:srgbClr val="FFFF00"/>
              </a:solidFill>
            </a:endParaRPr>
          </a:p>
          <a:p>
            <a:r>
              <a:rPr lang="ja-JP" altLang="en-US" sz="3600" dirty="0"/>
              <a:t>こだわり</a:t>
            </a:r>
            <a:r>
              <a:rPr lang="ja-JP" altLang="en-US" sz="3600" dirty="0" smtClean="0"/>
              <a:t>・構造化・そしてパニック</a:t>
            </a:r>
            <a:endParaRPr kumimoji="1" lang="en-US" altLang="ja-JP" sz="3600" dirty="0" smtClean="0"/>
          </a:p>
          <a:p>
            <a:r>
              <a:rPr lang="ja-JP" altLang="en-US" sz="3600" dirty="0" smtClean="0"/>
              <a:t>「十戒」は難しい</a:t>
            </a:r>
            <a:endParaRPr lang="en-US" altLang="ja-JP" sz="3600" dirty="0" smtClean="0"/>
          </a:p>
        </p:txBody>
      </p:sp>
    </p:spTree>
    <p:extLst>
      <p:ext uri="{BB962C8B-B14F-4D97-AF65-F5344CB8AC3E}">
        <p14:creationId xmlns:p14="http://schemas.microsoft.com/office/powerpoint/2010/main" val="3765125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言い得て妙な「</a:t>
            </a:r>
            <a:r>
              <a:rPr kumimoji="1" lang="en-US" altLang="ja-JP" dirty="0" smtClean="0"/>
              <a:t>KY</a:t>
            </a:r>
            <a:r>
              <a:rPr kumimoji="1" lang="ja-JP" altLang="en-US" dirty="0" smtClean="0"/>
              <a:t>」</a:t>
            </a:r>
            <a:endParaRPr kumimoji="1" lang="ja-JP" altLang="en-US" dirty="0"/>
          </a:p>
        </p:txBody>
      </p:sp>
      <p:sp>
        <p:nvSpPr>
          <p:cNvPr id="3" name="コンテンツ プレースホルダ 2"/>
          <p:cNvSpPr>
            <a:spLocks noGrp="1"/>
          </p:cNvSpPr>
          <p:nvPr>
            <p:ph idx="1"/>
          </p:nvPr>
        </p:nvSpPr>
        <p:spPr>
          <a:xfrm>
            <a:off x="457200" y="1600200"/>
            <a:ext cx="8229600" cy="4781128"/>
          </a:xfrm>
        </p:spPr>
        <p:txBody>
          <a:bodyPr>
            <a:normAutofit lnSpcReduction="10000"/>
          </a:bodyPr>
          <a:lstStyle/>
          <a:p>
            <a:r>
              <a:rPr kumimoji="1" lang="ja-JP" altLang="en-US" dirty="0" smtClean="0"/>
              <a:t>コミュニケーション手段の得手不得手</a:t>
            </a:r>
            <a:endParaRPr kumimoji="1" lang="en-US" altLang="ja-JP" dirty="0" smtClean="0"/>
          </a:p>
          <a:p>
            <a:pPr lvl="1"/>
            <a:r>
              <a:rPr kumimoji="1" lang="ja-JP" altLang="en-US" dirty="0" smtClean="0"/>
              <a:t>非言語（</a:t>
            </a:r>
            <a:r>
              <a:rPr kumimoji="1" lang="en-US" altLang="ja-JP" dirty="0" smtClean="0"/>
              <a:t>×</a:t>
            </a:r>
            <a:r>
              <a:rPr kumimoji="1" lang="ja-JP" altLang="en-US" dirty="0" smtClean="0"/>
              <a:t>）</a:t>
            </a:r>
            <a:r>
              <a:rPr lang="ja-JP" altLang="en-US" dirty="0" smtClean="0"/>
              <a:t>＜＜音声（△）＜文字（◎）</a:t>
            </a:r>
            <a:endParaRPr kumimoji="1" lang="en-US" altLang="ja-JP" dirty="0" smtClean="0"/>
          </a:p>
          <a:p>
            <a:r>
              <a:rPr kumimoji="1" lang="ja-JP" altLang="en-US" dirty="0" smtClean="0"/>
              <a:t>空気を読むって？？？？？？？</a:t>
            </a:r>
            <a:endParaRPr kumimoji="1" lang="en-US" altLang="ja-JP" dirty="0" smtClean="0"/>
          </a:p>
          <a:p>
            <a:pPr lvl="1"/>
            <a:r>
              <a:rPr lang="ja-JP" altLang="en-US" dirty="0"/>
              <a:t>非言語性</a:t>
            </a:r>
            <a:r>
              <a:rPr lang="ja-JP" altLang="en-US" dirty="0" smtClean="0"/>
              <a:t>のメッセージ？？？？？</a:t>
            </a:r>
            <a:endParaRPr lang="en-US" altLang="ja-JP" dirty="0" smtClean="0"/>
          </a:p>
          <a:p>
            <a:pPr lvl="1"/>
            <a:r>
              <a:rPr kumimoji="1" lang="ja-JP" altLang="en-US" dirty="0" smtClean="0"/>
              <a:t>想像力？？？？？？</a:t>
            </a:r>
            <a:endParaRPr kumimoji="1" lang="en-US" altLang="ja-JP" dirty="0" smtClean="0"/>
          </a:p>
          <a:p>
            <a:pPr lvl="1"/>
            <a:r>
              <a:rPr lang="ja-JP" altLang="en-US" dirty="0" smtClean="0"/>
              <a:t>気持ちがわかる？？みんな読心術使い？？</a:t>
            </a:r>
            <a:endParaRPr lang="en-US" altLang="ja-JP" dirty="0" smtClean="0"/>
          </a:p>
          <a:p>
            <a:pPr lvl="1"/>
            <a:r>
              <a:rPr lang="en-US" altLang="ja-JP" dirty="0" smtClean="0"/>
              <a:t>KY</a:t>
            </a:r>
            <a:r>
              <a:rPr lang="ja-JP" altLang="en-US" dirty="0" smtClean="0"/>
              <a:t>ならでは</a:t>
            </a:r>
            <a:r>
              <a:rPr lang="ja-JP" altLang="en-US" dirty="0" err="1" smtClean="0"/>
              <a:t>の</a:t>
            </a:r>
            <a:r>
              <a:rPr lang="ja-JP" altLang="en-US" dirty="0" smtClean="0"/>
              <a:t>「余計な一言」・「異様な行動」</a:t>
            </a:r>
            <a:endParaRPr kumimoji="1" lang="en-US" altLang="ja-JP" dirty="0" smtClean="0"/>
          </a:p>
          <a:p>
            <a:r>
              <a:rPr lang="ja-JP" altLang="en-US" dirty="0" smtClean="0"/>
              <a:t>「常識」って何だ？？？？？？</a:t>
            </a:r>
            <a:endParaRPr lang="en-US" altLang="ja-JP" dirty="0" smtClean="0"/>
          </a:p>
          <a:p>
            <a:r>
              <a:rPr kumimoji="1" lang="ja-JP" altLang="en-US" dirty="0" smtClean="0"/>
              <a:t>「そのぐらいわかれよ」の「そのぐらい」って？</a:t>
            </a:r>
            <a:endParaRPr kumimoji="1" lang="ja-JP" altLang="en-US" dirty="0"/>
          </a:p>
        </p:txBody>
      </p:sp>
    </p:spTree>
    <p:extLst>
      <p:ext uri="{BB962C8B-B14F-4D97-AF65-F5344CB8AC3E}">
        <p14:creationId xmlns:p14="http://schemas.microsoft.com/office/powerpoint/2010/main" val="46103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3"/>
          <p:cNvSpPr>
            <a:spLocks noGrp="1"/>
          </p:cNvSpPr>
          <p:nvPr>
            <p:ph type="title"/>
          </p:nvPr>
        </p:nvSpPr>
        <p:spPr>
          <a:xfrm>
            <a:off x="457200" y="274638"/>
            <a:ext cx="8229600" cy="994122"/>
          </a:xfrm>
        </p:spPr>
        <p:txBody>
          <a:bodyPr/>
          <a:lstStyle/>
          <a:p>
            <a:pPr eaLnBrk="1" hangingPunct="1"/>
            <a:r>
              <a:rPr lang="ja-JP" altLang="en-US" sz="3600" dirty="0" smtClean="0"/>
              <a:t>箱の中身は読める。人の心は読めない</a:t>
            </a:r>
          </a:p>
        </p:txBody>
      </p:sp>
      <p:sp>
        <p:nvSpPr>
          <p:cNvPr id="29699" name="テキスト ボックス 4"/>
          <p:cNvSpPr txBox="1">
            <a:spLocks noChangeArrowheads="1"/>
          </p:cNvSpPr>
          <p:nvPr/>
        </p:nvSpPr>
        <p:spPr bwMode="auto">
          <a:xfrm>
            <a:off x="428625" y="1412776"/>
            <a:ext cx="82153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dirty="0" smtClean="0">
                <a:solidFill>
                  <a:schemeClr val="bg1"/>
                </a:solidFill>
                <a:latin typeface="Calibri" panose="020F0502020204030204" pitchFamily="34" charset="0"/>
              </a:rPr>
              <a:t>はじめに</a:t>
            </a:r>
            <a:r>
              <a:rPr lang="ja-JP" altLang="en-US" sz="3200" dirty="0">
                <a:solidFill>
                  <a:srgbClr val="FF0000"/>
                </a:solidFill>
                <a:latin typeface="Calibri" panose="020F0502020204030204" pitchFamily="34" charset="0"/>
              </a:rPr>
              <a:t>香川</a:t>
            </a:r>
            <a:r>
              <a:rPr lang="ja-JP" altLang="en-US" sz="3200" dirty="0" smtClean="0">
                <a:solidFill>
                  <a:srgbClr val="FF0000"/>
                </a:solidFill>
                <a:latin typeface="Calibri" panose="020F0502020204030204" pitchFamily="34" charset="0"/>
              </a:rPr>
              <a:t>君</a:t>
            </a:r>
            <a:r>
              <a:rPr lang="ja-JP" altLang="en-US" sz="3200" dirty="0">
                <a:solidFill>
                  <a:schemeClr val="bg1"/>
                </a:solidFill>
                <a:latin typeface="Calibri" panose="020F0502020204030204" pitchFamily="34" charset="0"/>
              </a:rPr>
              <a:t>にチョコレートの箱を見せる。あけてみると、中には鉛筆が入っている。もう一度、鉛筆を箱の中に入れて、そこ</a:t>
            </a:r>
            <a:r>
              <a:rPr lang="ja-JP" altLang="en-US" sz="3200" dirty="0" smtClean="0">
                <a:solidFill>
                  <a:schemeClr val="bg1"/>
                </a:solidFill>
                <a:latin typeface="Calibri" panose="020F0502020204030204" pitchFamily="34" charset="0"/>
              </a:rPr>
              <a:t>で</a:t>
            </a:r>
            <a:r>
              <a:rPr lang="ja-JP" altLang="en-US" sz="3200" dirty="0" smtClean="0">
                <a:solidFill>
                  <a:srgbClr val="FFFF00"/>
                </a:solidFill>
                <a:latin typeface="Calibri" panose="020F0502020204030204" pitchFamily="34" charset="0"/>
              </a:rPr>
              <a:t>高松君</a:t>
            </a:r>
            <a:r>
              <a:rPr lang="ja-JP" altLang="en-US" sz="3200" dirty="0">
                <a:solidFill>
                  <a:schemeClr val="bg1"/>
                </a:solidFill>
                <a:latin typeface="Calibri" panose="020F0502020204030204" pitchFamily="34" charset="0"/>
              </a:rPr>
              <a:t>が登場する</a:t>
            </a:r>
            <a:r>
              <a:rPr lang="ja-JP" altLang="en-US" sz="3200" dirty="0" smtClean="0">
                <a:solidFill>
                  <a:schemeClr val="bg1"/>
                </a:solidFill>
                <a:latin typeface="Calibri" panose="020F0502020204030204" pitchFamily="34" charset="0"/>
              </a:rPr>
              <a:t>。</a:t>
            </a:r>
            <a:r>
              <a:rPr lang="ja-JP" altLang="en-US" sz="3200" dirty="0">
                <a:solidFill>
                  <a:srgbClr val="FF0000"/>
                </a:solidFill>
                <a:latin typeface="Calibri" panose="020F0502020204030204" pitchFamily="34" charset="0"/>
              </a:rPr>
              <a:t>香川</a:t>
            </a:r>
            <a:r>
              <a:rPr lang="ja-JP" altLang="en-US" sz="3200" dirty="0" smtClean="0">
                <a:solidFill>
                  <a:srgbClr val="FF0000"/>
                </a:solidFill>
                <a:latin typeface="Calibri" panose="020F0502020204030204" pitchFamily="34" charset="0"/>
              </a:rPr>
              <a:t>君</a:t>
            </a:r>
            <a:r>
              <a:rPr lang="ja-JP" altLang="en-US" sz="3200" dirty="0">
                <a:solidFill>
                  <a:schemeClr val="bg1"/>
                </a:solidFill>
                <a:latin typeface="Calibri" panose="020F0502020204030204" pitchFamily="34" charset="0"/>
              </a:rPr>
              <a:t>に</a:t>
            </a:r>
            <a:r>
              <a:rPr lang="ja-JP" altLang="en-US" sz="3200" dirty="0" smtClean="0">
                <a:solidFill>
                  <a:schemeClr val="bg1"/>
                </a:solidFill>
                <a:latin typeface="Calibri" panose="020F0502020204030204" pitchFamily="34" charset="0"/>
              </a:rPr>
              <a:t>「</a:t>
            </a:r>
            <a:r>
              <a:rPr lang="ja-JP" altLang="en-US" sz="3200" dirty="0" smtClean="0">
                <a:solidFill>
                  <a:srgbClr val="FFFF00"/>
                </a:solidFill>
                <a:latin typeface="Calibri" panose="020F0502020204030204" pitchFamily="34" charset="0"/>
              </a:rPr>
              <a:t>高松君</a:t>
            </a:r>
            <a:r>
              <a:rPr lang="ja-JP" altLang="en-US" sz="3200" dirty="0">
                <a:solidFill>
                  <a:schemeClr val="bg1"/>
                </a:solidFill>
                <a:latin typeface="Calibri" panose="020F0502020204030204" pitchFamily="34" charset="0"/>
              </a:rPr>
              <a:t>は、箱の中に何が入っていると考えると思う？」と尋ねる。する</a:t>
            </a:r>
            <a:r>
              <a:rPr lang="ja-JP" altLang="en-US" sz="3200" dirty="0" smtClean="0">
                <a:solidFill>
                  <a:schemeClr val="bg1"/>
                </a:solidFill>
                <a:latin typeface="Calibri" panose="020F0502020204030204" pitchFamily="34" charset="0"/>
              </a:rPr>
              <a:t>と</a:t>
            </a:r>
            <a:r>
              <a:rPr lang="ja-JP" altLang="en-US" sz="3200" dirty="0" smtClean="0">
                <a:solidFill>
                  <a:srgbClr val="FF0000"/>
                </a:solidFill>
                <a:latin typeface="Calibri" panose="020F0502020204030204" pitchFamily="34" charset="0"/>
              </a:rPr>
              <a:t>香川君</a:t>
            </a:r>
            <a:r>
              <a:rPr lang="ja-JP" altLang="en-US" sz="3200" dirty="0">
                <a:solidFill>
                  <a:schemeClr val="bg1"/>
                </a:solidFill>
                <a:latin typeface="Calibri" panose="020F0502020204030204" pitchFamily="34" charset="0"/>
              </a:rPr>
              <a:t>は「鉛筆」と答えてしまう。健常児は四～五歳ごろにはこの課題を通過してしまうが、これに自閉症グループの青年は正常知能の者であっても特異的に失敗するのである。</a:t>
            </a:r>
          </a:p>
        </p:txBody>
      </p:sp>
    </p:spTree>
    <p:extLst>
      <p:ext uri="{BB962C8B-B14F-4D97-AF65-F5344CB8AC3E}">
        <p14:creationId xmlns:p14="http://schemas.microsoft.com/office/powerpoint/2010/main" val="1434082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55576" y="260648"/>
            <a:ext cx="7772400" cy="1470025"/>
          </a:xfrm>
        </p:spPr>
        <p:txBody>
          <a:bodyPr>
            <a:normAutofit/>
          </a:bodyPr>
          <a:lstStyle/>
          <a:p>
            <a:r>
              <a:rPr lang="ja-JP" altLang="en-US" sz="4800" dirty="0" smtClean="0"/>
              <a:t>ラベルは大切な「こと」を隠す</a:t>
            </a:r>
            <a:endParaRPr lang="ja-JP" altLang="en-US" sz="4800" dirty="0"/>
          </a:p>
        </p:txBody>
      </p:sp>
      <p:sp>
        <p:nvSpPr>
          <p:cNvPr id="5" name="サブタイトル 4"/>
          <p:cNvSpPr>
            <a:spLocks noGrp="1"/>
          </p:cNvSpPr>
          <p:nvPr>
            <p:ph type="subTitle" idx="1"/>
          </p:nvPr>
        </p:nvSpPr>
        <p:spPr>
          <a:xfrm>
            <a:off x="137207" y="5517232"/>
            <a:ext cx="8568952" cy="864096"/>
          </a:xfrm>
        </p:spPr>
        <p:txBody>
          <a:bodyPr>
            <a:noAutofit/>
          </a:bodyPr>
          <a:lstStyle/>
          <a:p>
            <a:r>
              <a:rPr lang="en-US" altLang="ja-JP" sz="4400" dirty="0" err="1"/>
              <a:t>L'essentiel</a:t>
            </a:r>
            <a:r>
              <a:rPr lang="en-US" altLang="ja-JP" sz="4400" dirty="0"/>
              <a:t> </a:t>
            </a:r>
            <a:r>
              <a:rPr lang="en-US" altLang="ja-JP" sz="4400" dirty="0" err="1"/>
              <a:t>est</a:t>
            </a:r>
            <a:r>
              <a:rPr lang="en-US" altLang="ja-JP" sz="4400" dirty="0"/>
              <a:t> invisible pour les </a:t>
            </a:r>
            <a:r>
              <a:rPr lang="en-US" altLang="ja-JP" sz="4400" dirty="0" err="1" smtClean="0"/>
              <a:t>yeux</a:t>
            </a:r>
            <a:r>
              <a:rPr lang="en-US" altLang="ja-JP" sz="4400" dirty="0" smtClean="0"/>
              <a:t>.</a:t>
            </a:r>
            <a:endParaRPr kumimoji="1" lang="ja-JP" altLang="en-US" sz="4400" dirty="0"/>
          </a:p>
        </p:txBody>
      </p:sp>
      <p:pic>
        <p:nvPicPr>
          <p:cNvPr id="6" name="図 3" descr="imag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9769" y="1750509"/>
            <a:ext cx="3363829" cy="326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117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pPr eaLnBrk="1" hangingPunct="1"/>
            <a:r>
              <a:rPr lang="ja-JP" altLang="en-US" smtClean="0"/>
              <a:t>ましてや人の心など</a:t>
            </a:r>
          </a:p>
        </p:txBody>
      </p:sp>
      <p:sp>
        <p:nvSpPr>
          <p:cNvPr id="31747" name="テキスト ボックス 2"/>
          <p:cNvSpPr txBox="1">
            <a:spLocks noChangeArrowheads="1"/>
          </p:cNvSpPr>
          <p:nvPr/>
        </p:nvSpPr>
        <p:spPr bwMode="auto">
          <a:xfrm>
            <a:off x="1214438" y="25003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Calibri" panose="020F0502020204030204" pitchFamily="34" charset="0"/>
            </a:endParaRPr>
          </a:p>
        </p:txBody>
      </p:sp>
      <p:sp>
        <p:nvSpPr>
          <p:cNvPr id="31748" name="テキスト ボックス 3"/>
          <p:cNvSpPr txBox="1">
            <a:spLocks noChangeArrowheads="1"/>
          </p:cNvSpPr>
          <p:nvPr/>
        </p:nvSpPr>
        <p:spPr bwMode="auto">
          <a:xfrm>
            <a:off x="395288" y="1773238"/>
            <a:ext cx="821531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4000">
                <a:solidFill>
                  <a:schemeClr val="bg1"/>
                </a:solidFill>
                <a:latin typeface="Calibri" panose="020F0502020204030204" pitchFamily="34" charset="0"/>
              </a:rPr>
              <a:t>チョコレートの箱に入っている物についてさえ、相手の判断を適切に推測できないのです。ましてや、人の心理状態や感情といった複雑なできごとを想像するのは困難をきわめる。</a:t>
            </a:r>
            <a:endParaRPr lang="en-US" altLang="ja-JP" sz="4000">
              <a:solidFill>
                <a:schemeClr val="bg1"/>
              </a:solidFill>
              <a:latin typeface="Calibri" panose="020F0502020204030204" pitchFamily="34" charset="0"/>
            </a:endParaRPr>
          </a:p>
          <a:p>
            <a:pPr eaLnBrk="1" hangingPunct="1"/>
            <a:r>
              <a:rPr lang="ja-JP" altLang="en-US" sz="4000">
                <a:solidFill>
                  <a:schemeClr val="bg1"/>
                </a:solidFill>
                <a:latin typeface="Calibri" panose="020F0502020204030204" pitchFamily="34" charset="0"/>
              </a:rPr>
              <a:t>「空気を読む」のは実に複雑極まる作業であり、そう簡単にできない。</a:t>
            </a:r>
          </a:p>
        </p:txBody>
      </p:sp>
    </p:spTree>
    <p:extLst>
      <p:ext uri="{BB962C8B-B14F-4D97-AF65-F5344CB8AC3E}">
        <p14:creationId xmlns:p14="http://schemas.microsoft.com/office/powerpoint/2010/main" val="1981179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pPr eaLnBrk="1" hangingPunct="1"/>
            <a:r>
              <a:rPr lang="ja-JP" altLang="en-US" smtClean="0"/>
              <a:t>何とか読めるようにはなるが</a:t>
            </a:r>
          </a:p>
        </p:txBody>
      </p:sp>
      <p:sp>
        <p:nvSpPr>
          <p:cNvPr id="30723" name="テキスト ボックス 4"/>
          <p:cNvSpPr txBox="1">
            <a:spLocks noChangeArrowheads="1"/>
          </p:cNvSpPr>
          <p:nvPr/>
        </p:nvSpPr>
        <p:spPr bwMode="auto">
          <a:xfrm>
            <a:off x="714375" y="2643188"/>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latin typeface="Calibri" panose="020F0502020204030204" pitchFamily="34" charset="0"/>
            </a:endParaRPr>
          </a:p>
        </p:txBody>
      </p:sp>
      <p:sp>
        <p:nvSpPr>
          <p:cNvPr id="30724" name="テキスト ボックス 5"/>
          <p:cNvSpPr txBox="1">
            <a:spLocks noChangeArrowheads="1"/>
          </p:cNvSpPr>
          <p:nvPr/>
        </p:nvSpPr>
        <p:spPr bwMode="auto">
          <a:xfrm>
            <a:off x="428625" y="1700808"/>
            <a:ext cx="82153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a:solidFill>
                  <a:schemeClr val="bg1"/>
                </a:solidFill>
                <a:latin typeface="Calibri" panose="020F0502020204030204" pitchFamily="34" charset="0"/>
              </a:rPr>
              <a:t>高機能広汎性発達障害では言語発達年齢が</a:t>
            </a:r>
            <a:r>
              <a:rPr lang="en-US" altLang="ja-JP" sz="2800" dirty="0">
                <a:solidFill>
                  <a:schemeClr val="bg1"/>
                </a:solidFill>
                <a:latin typeface="Calibri" panose="020F0502020204030204" pitchFamily="34" charset="0"/>
              </a:rPr>
              <a:t>9-10</a:t>
            </a:r>
            <a:r>
              <a:rPr lang="ja-JP" altLang="en-US" sz="2800" dirty="0">
                <a:solidFill>
                  <a:schemeClr val="bg1"/>
                </a:solidFill>
                <a:latin typeface="Calibri" panose="020F0502020204030204" pitchFamily="34" charset="0"/>
              </a:rPr>
              <a:t>歳において、この単純な</a:t>
            </a:r>
            <a:r>
              <a:rPr lang="ja-JP" altLang="en-US" sz="2800" dirty="0">
                <a:solidFill>
                  <a:srgbClr val="FFFF00"/>
                </a:solidFill>
                <a:latin typeface="Calibri" panose="020F0502020204030204" pitchFamily="34" charset="0"/>
              </a:rPr>
              <a:t>心の理論課題</a:t>
            </a:r>
            <a:r>
              <a:rPr lang="ja-JP" altLang="en-US" sz="2800" dirty="0">
                <a:solidFill>
                  <a:schemeClr val="bg1"/>
                </a:solidFill>
                <a:latin typeface="Calibri" panose="020F0502020204030204" pitchFamily="34" charset="0"/>
              </a:rPr>
              <a:t>を通過することが明らかになっている。つまり健常児に比べて四～五年遅れるのである。この時点で、アスペルガー症候群および高機能広汎性発達障害の児童は他者の考えが読めるようになってくる。しかし健常児とは脳の異なる部分を用い、異なる戦略を用いて「心の理論」課題を遂行していることが確かめられている。われわれが直感的に速やかに他者の心理を読むのとは異なって、自閉症グループの児童、青年は推論を重ねながら苦労して読んでいるようなのである。</a:t>
            </a:r>
          </a:p>
        </p:txBody>
      </p:sp>
    </p:spTree>
    <p:extLst>
      <p:ext uri="{BB962C8B-B14F-4D97-AF65-F5344CB8AC3E}">
        <p14:creationId xmlns:p14="http://schemas.microsoft.com/office/powerpoint/2010/main" val="819172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対人関係トラブルは</a:t>
            </a:r>
            <a:r>
              <a:rPr lang="ja-JP" altLang="en-US" dirty="0"/>
              <a:t>続く</a:t>
            </a:r>
            <a:endParaRPr kumimoji="1" lang="ja-JP" altLang="en-US" dirty="0"/>
          </a:p>
        </p:txBody>
      </p:sp>
      <p:sp>
        <p:nvSpPr>
          <p:cNvPr id="3" name="テキスト ボックス 2"/>
          <p:cNvSpPr txBox="1"/>
          <p:nvPr/>
        </p:nvSpPr>
        <p:spPr>
          <a:xfrm>
            <a:off x="539552" y="1556792"/>
            <a:ext cx="8064896" cy="5016758"/>
          </a:xfrm>
          <a:prstGeom prst="rect">
            <a:avLst/>
          </a:prstGeom>
          <a:noFill/>
        </p:spPr>
        <p:txBody>
          <a:bodyPr wrap="square" rtlCol="0">
            <a:spAutoFit/>
          </a:bodyPr>
          <a:lstStyle/>
          <a:p>
            <a:r>
              <a:rPr lang="ja-JP" altLang="en-US" sz="3200" dirty="0">
                <a:solidFill>
                  <a:schemeClr val="bg1"/>
                </a:solidFill>
              </a:rPr>
              <a:t>小学校高学年になると、社会的なルールに従えないというトラブルは激減する。しかし同時に周囲を気にするようになり、それまでの無関心な態度から一転して、被害妄想と言えるほど、ささいな働きかけに対して、いじめられたと大騒ぎをする例が少なくない。大多数では、しばらく時間をおいてトラブルが激減するが、一部の症例では著しく被害的な状況が続き、ささいなことでパニックを頻発させるなど、むしろ不適応状態がエスカレートしてしまう。</a:t>
            </a:r>
          </a:p>
        </p:txBody>
      </p:sp>
    </p:spTree>
    <p:extLst>
      <p:ext uri="{BB962C8B-B14F-4D97-AF65-F5344CB8AC3E}">
        <p14:creationId xmlns:p14="http://schemas.microsoft.com/office/powerpoint/2010/main" val="2342077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355976" y="199369"/>
            <a:ext cx="4464496" cy="994122"/>
          </a:xfrm>
        </p:spPr>
        <p:txBody>
          <a:bodyPr>
            <a:normAutofit/>
          </a:bodyPr>
          <a:lstStyle/>
          <a:p>
            <a:r>
              <a:rPr kumimoji="1" lang="ja-JP" altLang="en-US" dirty="0" smtClean="0"/>
              <a:t>残念な夫の特徴</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1412776"/>
            <a:ext cx="3620635" cy="5328592"/>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449" y="1412775"/>
            <a:ext cx="3556551" cy="5337719"/>
          </a:xfrm>
          <a:prstGeom prst="rect">
            <a:avLst/>
          </a:prstGeom>
        </p:spPr>
      </p:pic>
      <p:sp>
        <p:nvSpPr>
          <p:cNvPr id="7" name="タイトル 3"/>
          <p:cNvSpPr txBox="1">
            <a:spLocks/>
          </p:cNvSpPr>
          <p:nvPr/>
        </p:nvSpPr>
        <p:spPr>
          <a:xfrm>
            <a:off x="0" y="227006"/>
            <a:ext cx="4572000" cy="9941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r>
              <a:rPr lang="ja-JP" altLang="en-US" dirty="0" smtClean="0"/>
              <a:t>成人に</a:t>
            </a:r>
            <a:r>
              <a:rPr lang="ja-JP" altLang="en-US" dirty="0" smtClean="0"/>
              <a:t>なっても→</a:t>
            </a:r>
            <a:endParaRPr lang="ja-JP" altLang="en-US" dirty="0"/>
          </a:p>
        </p:txBody>
      </p:sp>
    </p:spTree>
    <p:extLst>
      <p:ext uri="{BB962C8B-B14F-4D97-AF65-F5344CB8AC3E}">
        <p14:creationId xmlns:p14="http://schemas.microsoft.com/office/powerpoint/2010/main" val="253811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家庭は発達障害療育の場</a:t>
            </a:r>
            <a:endParaRPr kumimoji="1" lang="ja-JP" altLang="en-US" dirty="0"/>
          </a:p>
        </p:txBody>
      </p:sp>
      <p:sp>
        <p:nvSpPr>
          <p:cNvPr id="4" name="コンテンツ プレースホルダー 3"/>
          <p:cNvSpPr>
            <a:spLocks noGrp="1"/>
          </p:cNvSpPr>
          <p:nvPr>
            <p:ph idx="1"/>
          </p:nvPr>
        </p:nvSpPr>
        <p:spPr>
          <a:xfrm>
            <a:off x="457200" y="1600200"/>
            <a:ext cx="8229600" cy="4709120"/>
          </a:xfrm>
        </p:spPr>
        <p:txBody>
          <a:bodyPr>
            <a:noAutofit/>
          </a:bodyPr>
          <a:lstStyle/>
          <a:p>
            <a:r>
              <a:rPr lang="ja-JP" altLang="en-US" sz="2400" dirty="0"/>
              <a:t>「子どもができても以前の生活をかえようとしない。細かく説明しないと家事育児をやってくれない。</a:t>
            </a:r>
            <a:r>
              <a:rPr lang="ja-JP" altLang="en-US" sz="2400" u="sng" dirty="0">
                <a:solidFill>
                  <a:srgbClr val="FFFF00"/>
                </a:solidFill>
              </a:rPr>
              <a:t>こうするとああなるという想像力がないから一から十まで説明しないとわからない</a:t>
            </a:r>
            <a:r>
              <a:rPr lang="ja-JP" altLang="en-US" sz="2400" dirty="0"/>
              <a:t>らしい</a:t>
            </a:r>
            <a:r>
              <a:rPr lang="ja-JP" altLang="en-US" sz="2400" dirty="0" smtClean="0"/>
              <a:t>」</a:t>
            </a:r>
            <a:endParaRPr lang="en-US" altLang="ja-JP" sz="2400" dirty="0"/>
          </a:p>
          <a:p>
            <a:r>
              <a:rPr lang="ja-JP" altLang="en-US" sz="2400" dirty="0" smtClean="0"/>
              <a:t>「</a:t>
            </a:r>
            <a:r>
              <a:rPr lang="ja-JP" altLang="en-US" sz="2400" dirty="0"/>
              <a:t>料理をしてくれるのはうれしいが、</a:t>
            </a:r>
            <a:r>
              <a:rPr lang="ja-JP" altLang="en-US" sz="2400" u="sng" dirty="0">
                <a:solidFill>
                  <a:srgbClr val="FFFF00"/>
                </a:solidFill>
              </a:rPr>
              <a:t>使った料理道具はそのまま</a:t>
            </a:r>
            <a:r>
              <a:rPr lang="ja-JP" altLang="en-US" sz="2400" dirty="0" err="1"/>
              <a:t>な</a:t>
            </a:r>
            <a:r>
              <a:rPr lang="ja-JP" altLang="en-US" sz="2400" dirty="0"/>
              <a:t>ところ</a:t>
            </a:r>
            <a:r>
              <a:rPr lang="ja-JP" altLang="en-US" sz="2400" dirty="0" smtClean="0"/>
              <a:t>」</a:t>
            </a:r>
            <a:endParaRPr lang="en-US" altLang="ja-JP" sz="2400" dirty="0" smtClean="0"/>
          </a:p>
          <a:p>
            <a:r>
              <a:rPr lang="ja-JP" altLang="en-US" sz="2400" dirty="0" smtClean="0"/>
              <a:t>「</a:t>
            </a:r>
            <a:r>
              <a:rPr lang="ja-JP" altLang="en-US" sz="2400" dirty="0"/>
              <a:t>私がご飯を作っていると、材料を下ごしらえして炒めようとするころにやってきて、横から炒めはじめ味付けをする。そして、</a:t>
            </a:r>
            <a:r>
              <a:rPr lang="en-US" altLang="ja-JP" sz="2400" u="sng" dirty="0">
                <a:solidFill>
                  <a:srgbClr val="FFFF00"/>
                </a:solidFill>
              </a:rPr>
              <a:t>『</a:t>
            </a:r>
            <a:r>
              <a:rPr lang="ja-JP" altLang="en-US" sz="2400" u="sng" dirty="0">
                <a:solidFill>
                  <a:srgbClr val="FFFF00"/>
                </a:solidFill>
              </a:rPr>
              <a:t>どう</a:t>
            </a:r>
            <a:r>
              <a:rPr lang="ja-JP" altLang="en-US" sz="2400" u="sng" dirty="0" err="1">
                <a:solidFill>
                  <a:srgbClr val="FFFF00"/>
                </a:solidFill>
              </a:rPr>
              <a:t>だ</a:t>
            </a:r>
            <a:r>
              <a:rPr lang="ja-JP" altLang="en-US" sz="2400" u="sng" dirty="0">
                <a:solidFill>
                  <a:srgbClr val="FFFF00"/>
                </a:solidFill>
              </a:rPr>
              <a:t>うまいだろう</a:t>
            </a:r>
            <a:r>
              <a:rPr lang="en-US" altLang="ja-JP" sz="2400" u="sng" dirty="0">
                <a:solidFill>
                  <a:srgbClr val="FFFF00"/>
                </a:solidFill>
              </a:rPr>
              <a:t>』</a:t>
            </a:r>
            <a:r>
              <a:rPr lang="ja-JP" altLang="en-US" sz="2400" dirty="0"/>
              <a:t>とばかりに子どもたちに振舞う。コンロは野菜が飛び散ったり汚れているけれど、もちろん掃除や片付けは私。</a:t>
            </a:r>
            <a:r>
              <a:rPr lang="en-US" altLang="ja-JP" sz="2400" u="sng" dirty="0">
                <a:solidFill>
                  <a:srgbClr val="FFFF00"/>
                </a:solidFill>
              </a:rPr>
              <a:t>『</a:t>
            </a:r>
            <a:r>
              <a:rPr lang="ja-JP" altLang="en-US" sz="2400" u="sng" dirty="0">
                <a:solidFill>
                  <a:srgbClr val="FFFF00"/>
                </a:solidFill>
              </a:rPr>
              <a:t>あなたが巨匠で私は見習い板前か！</a:t>
            </a:r>
            <a:r>
              <a:rPr lang="en-US" altLang="ja-JP" sz="2400" u="sng" dirty="0">
                <a:solidFill>
                  <a:srgbClr val="FFFF00"/>
                </a:solidFill>
              </a:rPr>
              <a:t>』</a:t>
            </a:r>
            <a:r>
              <a:rPr lang="ja-JP" altLang="en-US" sz="2400" dirty="0"/>
              <a:t>といいたくなる</a:t>
            </a:r>
            <a:r>
              <a:rPr lang="ja-JP" altLang="en-US" sz="2400" dirty="0" smtClean="0"/>
              <a:t>」</a:t>
            </a:r>
            <a:endParaRPr kumimoji="1" lang="ja-JP" altLang="en-US" sz="2400" dirty="0"/>
          </a:p>
        </p:txBody>
      </p:sp>
    </p:spTree>
    <p:extLst>
      <p:ext uri="{BB962C8B-B14F-4D97-AF65-F5344CB8AC3E}">
        <p14:creationId xmlns:p14="http://schemas.microsoft.com/office/powerpoint/2010/main" val="22940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図 3" descr="2780.gif"/>
          <p:cNvPicPr>
            <a:picLocks noChangeAspect="1"/>
          </p:cNvPicPr>
          <p:nvPr/>
        </p:nvPicPr>
        <p:blipFill>
          <a:blip r:embed="rId3" cstate="print">
            <a:extLst>
              <a:ext uri="{28A0092B-C50C-407E-A947-70E740481C1C}">
                <a14:useLocalDpi xmlns:a14="http://schemas.microsoft.com/office/drawing/2010/main" val="0"/>
              </a:ext>
            </a:extLst>
          </a:blip>
          <a:srcRect b="7338"/>
          <a:stretch>
            <a:fillRect/>
          </a:stretch>
        </p:blipFill>
        <p:spPr bwMode="auto">
          <a:xfrm>
            <a:off x="838200" y="1219200"/>
            <a:ext cx="73914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3"/>
          <p:cNvSpPr>
            <a:spLocks noGrp="1" noChangeArrowheads="1"/>
          </p:cNvSpPr>
          <p:nvPr>
            <p:ph type="title" idx="4294967295"/>
          </p:nvPr>
        </p:nvSpPr>
        <p:spPr>
          <a:xfrm>
            <a:off x="685800" y="381000"/>
            <a:ext cx="7772400" cy="838200"/>
          </a:xfrm>
        </p:spPr>
        <p:txBody>
          <a:bodyPr/>
          <a:lstStyle/>
          <a:p>
            <a:pPr eaLnBrk="1" hangingPunct="1"/>
            <a:r>
              <a:rPr lang="ja-JP" altLang="en-US" smtClean="0"/>
              <a:t>景気動向を感じ取る女の勘</a:t>
            </a:r>
          </a:p>
        </p:txBody>
      </p:sp>
    </p:spTree>
    <p:extLst>
      <p:ext uri="{BB962C8B-B14F-4D97-AF65-F5344CB8AC3E}">
        <p14:creationId xmlns:p14="http://schemas.microsoft.com/office/powerpoint/2010/main" val="1877552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タイトル 1"/>
          <p:cNvSpPr>
            <a:spLocks noGrp="1"/>
          </p:cNvSpPr>
          <p:nvPr>
            <p:ph type="title"/>
          </p:nvPr>
        </p:nvSpPr>
        <p:spPr>
          <a:xfrm>
            <a:off x="642938" y="357188"/>
            <a:ext cx="7772400" cy="890587"/>
          </a:xfrm>
        </p:spPr>
        <p:txBody>
          <a:bodyPr/>
          <a:lstStyle/>
          <a:p>
            <a:pPr eaLnBrk="1" hangingPunct="1"/>
            <a:r>
              <a:rPr lang="ja-JP" altLang="en-US" dirty="0" smtClean="0"/>
              <a:t>「女の勘」の正体</a:t>
            </a:r>
          </a:p>
        </p:txBody>
      </p:sp>
      <p:sp>
        <p:nvSpPr>
          <p:cNvPr id="4" name="テキスト ボックス 3"/>
          <p:cNvSpPr txBox="1">
            <a:spLocks noChangeArrowheads="1"/>
          </p:cNvSpPr>
          <p:nvPr/>
        </p:nvSpPr>
        <p:spPr bwMode="auto">
          <a:xfrm>
            <a:off x="571500" y="1285875"/>
            <a:ext cx="80724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r>
              <a:rPr lang="ja-JP" altLang="en-US" sz="2400"/>
              <a:t>彼氏が浮気しました。彼氏は一人暮らしなのですが、先日遊びに行った時、靴がきれいにそろえてありました・・自分でそろえたとは性格的に思えないので確信しました。その前から、「あれ？」って思う事が時々あったのですが、それはそれは些細な事で気づいちゃう・・女の悲しい勘です。</a:t>
            </a:r>
          </a:p>
        </p:txBody>
      </p:sp>
      <p:sp>
        <p:nvSpPr>
          <p:cNvPr id="5" name="テキスト ボックス 4"/>
          <p:cNvSpPr txBox="1">
            <a:spLocks noChangeArrowheads="1"/>
          </p:cNvSpPr>
          <p:nvPr/>
        </p:nvSpPr>
        <p:spPr bwMode="auto">
          <a:xfrm>
            <a:off x="500063" y="3357563"/>
            <a:ext cx="80724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r>
              <a:rPr lang="ja-JP" altLang="en-US" sz="2400"/>
              <a:t>私と同じだ！私の彼も、一人暮らししてて・・行ったら靴が綺麗に揃えてあるの（＞＜）毎日電話・メールしてる からお互いの行動は把握してるの・・　週に３度は行ってるから、彼の性格もわかるから、靴なんか揃える人じゃないの・・それに、出かけてないと言うの に・・　お出かけ着がソファーに無造作に置いてたり、指摘すると次はチャンとたたんでるの・・でも、私わかるの・・嫌ですね。わかりたくないのに分かるって。後、ゴミかな？　ゴミを必ず片付けてある。</a:t>
            </a:r>
          </a:p>
        </p:txBody>
      </p:sp>
    </p:spTree>
    <p:extLst>
      <p:ext uri="{BB962C8B-B14F-4D97-AF65-F5344CB8AC3E}">
        <p14:creationId xmlns:p14="http://schemas.microsoft.com/office/powerpoint/2010/main" val="293335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a:spLocks noGrp="1"/>
          </p:cNvSpPr>
          <p:nvPr>
            <p:ph type="title"/>
          </p:nvPr>
        </p:nvSpPr>
        <p:spPr>
          <a:xfrm>
            <a:off x="457200" y="274638"/>
            <a:ext cx="8229600" cy="1642194"/>
          </a:xfrm>
        </p:spPr>
        <p:txBody>
          <a:bodyPr/>
          <a:lstStyle/>
          <a:p>
            <a:pPr eaLnBrk="1" hangingPunct="1"/>
            <a:r>
              <a:rPr lang="ja-JP" altLang="en-US" dirty="0"/>
              <a:t>男性</a:t>
            </a:r>
            <a:r>
              <a:rPr lang="ja-JP" altLang="en-US" dirty="0" smtClean="0"/>
              <a:t>が</a:t>
            </a:r>
            <a:r>
              <a:rPr lang="ja-JP" altLang="en-US" dirty="0" smtClean="0"/>
              <a:t>理解できない</a:t>
            </a:r>
            <a:r>
              <a:rPr lang="ja-JP" altLang="en-US" dirty="0" smtClean="0"/>
              <a:t>女性語</a:t>
            </a:r>
            <a:r>
              <a:rPr lang="en-US" altLang="ja-JP" dirty="0" smtClean="0"/>
              <a:t/>
            </a:r>
            <a:br>
              <a:rPr lang="en-US" altLang="ja-JP" dirty="0" smtClean="0"/>
            </a:br>
            <a:r>
              <a:rPr lang="ja-JP" altLang="en-US" sz="4000" dirty="0" err="1" smtClean="0"/>
              <a:t>ー</a:t>
            </a:r>
            <a:r>
              <a:rPr lang="ja-JP" altLang="en-US" sz="4000" dirty="0" smtClean="0"/>
              <a:t>「文脈」で理解できないー</a:t>
            </a:r>
            <a:endParaRPr lang="ja-JP" altLang="en-US" sz="4000" dirty="0" smtClean="0"/>
          </a:p>
        </p:txBody>
      </p:sp>
      <p:sp>
        <p:nvSpPr>
          <p:cNvPr id="87043" name="コンテンツ プレースホルダ 2"/>
          <p:cNvSpPr>
            <a:spLocks noGrp="1"/>
          </p:cNvSpPr>
          <p:nvPr>
            <p:ph idx="1"/>
          </p:nvPr>
        </p:nvSpPr>
        <p:spPr>
          <a:xfrm>
            <a:off x="683568" y="2060848"/>
            <a:ext cx="7815262" cy="4376738"/>
          </a:xfrm>
        </p:spPr>
        <p:txBody>
          <a:bodyPr/>
          <a:lstStyle/>
          <a:p>
            <a:pPr eaLnBrk="1" hangingPunct="1"/>
            <a:r>
              <a:rPr lang="ja-JP" altLang="en-US" dirty="0" smtClean="0"/>
              <a:t>女の勘</a:t>
            </a:r>
            <a:endParaRPr lang="en-US" altLang="ja-JP" dirty="0" smtClean="0"/>
          </a:p>
          <a:p>
            <a:pPr lvl="1" eaLnBrk="1" hangingPunct="1"/>
            <a:r>
              <a:rPr lang="ja-JP" altLang="en-US" dirty="0" smtClean="0"/>
              <a:t>非言語性メッセージを統合して判断した結果</a:t>
            </a:r>
            <a:endParaRPr lang="en-US" altLang="ja-JP" dirty="0" smtClean="0"/>
          </a:p>
          <a:p>
            <a:pPr eaLnBrk="1" hangingPunct="1"/>
            <a:r>
              <a:rPr lang="ja-JP" altLang="en-US" dirty="0" smtClean="0"/>
              <a:t>素敵な人（女性が女性を見て）</a:t>
            </a:r>
          </a:p>
          <a:p>
            <a:pPr lvl="1" eaLnBrk="1" hangingPunct="1"/>
            <a:r>
              <a:rPr lang="ja-JP" altLang="en-US" dirty="0" smtClean="0"/>
              <a:t>常に</a:t>
            </a:r>
            <a:r>
              <a:rPr lang="ja-JP" altLang="en-US" dirty="0" smtClean="0"/>
              <a:t>他の女性の素晴らしい点を自分も身につけて美しくなりたい</a:t>
            </a:r>
            <a:endParaRPr lang="en-US" altLang="ja-JP" dirty="0" smtClean="0"/>
          </a:p>
          <a:p>
            <a:pPr eaLnBrk="1" hangingPunct="1"/>
            <a:r>
              <a:rPr lang="ja-JP" altLang="en-US" dirty="0" smtClean="0"/>
              <a:t>可愛い</a:t>
            </a:r>
            <a:endParaRPr lang="en-US" altLang="ja-JP" dirty="0" smtClean="0"/>
          </a:p>
          <a:p>
            <a:pPr lvl="1" eaLnBrk="1" hangingPunct="1"/>
            <a:r>
              <a:rPr lang="ja-JP" altLang="en-US" dirty="0" smtClean="0"/>
              <a:t>人間ならば素敵な人．それ以外ならば可愛い</a:t>
            </a:r>
          </a:p>
        </p:txBody>
      </p:sp>
    </p:spTree>
    <p:extLst>
      <p:ext uri="{BB962C8B-B14F-4D97-AF65-F5344CB8AC3E}">
        <p14:creationId xmlns:p14="http://schemas.microsoft.com/office/powerpoint/2010/main" val="1092255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a:xfrm>
            <a:off x="685800" y="381000"/>
            <a:ext cx="7772400" cy="1143000"/>
          </a:xfrm>
        </p:spPr>
        <p:txBody>
          <a:bodyPr>
            <a:normAutofit/>
          </a:bodyPr>
          <a:lstStyle/>
          <a:p>
            <a:pPr eaLnBrk="1" hangingPunct="1"/>
            <a:r>
              <a:rPr lang="ja-JP" altLang="en-US" dirty="0" smtClean="0"/>
              <a:t>女性のコミュニケーション特性</a:t>
            </a:r>
            <a:endParaRPr lang="ja-JP" altLang="en-US" dirty="0" smtClean="0"/>
          </a:p>
        </p:txBody>
      </p:sp>
      <p:sp>
        <p:nvSpPr>
          <p:cNvPr id="89091" name="Rectangle 1027"/>
          <p:cNvSpPr>
            <a:spLocks noGrp="1" noChangeArrowheads="1"/>
          </p:cNvSpPr>
          <p:nvPr>
            <p:ph type="body" idx="1"/>
          </p:nvPr>
        </p:nvSpPr>
        <p:spPr>
          <a:xfrm>
            <a:off x="685800" y="1676400"/>
            <a:ext cx="8153400" cy="4724400"/>
          </a:xfrm>
        </p:spPr>
        <p:txBody>
          <a:bodyPr/>
          <a:lstStyle/>
          <a:p>
            <a:pPr eaLnBrk="1" hangingPunct="1"/>
            <a:r>
              <a:rPr lang="ja-JP" altLang="en-US" dirty="0" smtClean="0"/>
              <a:t>見られることを意識する</a:t>
            </a:r>
          </a:p>
          <a:p>
            <a:pPr eaLnBrk="1" hangingPunct="1"/>
            <a:r>
              <a:rPr lang="ja-JP" altLang="en-US" dirty="0" smtClean="0"/>
              <a:t>非言語性メッセージが使える</a:t>
            </a:r>
          </a:p>
          <a:p>
            <a:pPr eaLnBrk="1" hangingPunct="1"/>
            <a:r>
              <a:rPr lang="ja-JP" altLang="en-US" dirty="0" smtClean="0"/>
              <a:t>マルチチャネルユーザーである</a:t>
            </a:r>
          </a:p>
          <a:p>
            <a:pPr eaLnBrk="1" hangingPunct="1"/>
            <a:r>
              <a:rPr lang="ja-JP" altLang="en-US" dirty="0" smtClean="0"/>
              <a:t>言葉ではごまかせない・だませない</a:t>
            </a:r>
          </a:p>
          <a:p>
            <a:pPr eaLnBrk="1" hangingPunct="1"/>
            <a:r>
              <a:rPr lang="ja-JP" altLang="en-US" dirty="0" smtClean="0"/>
              <a:t>二人の間の小さな出来事も覚えている</a:t>
            </a:r>
          </a:p>
          <a:p>
            <a:pPr eaLnBrk="1" hangingPunct="1"/>
            <a:r>
              <a:rPr lang="ja-JP" altLang="en-US" dirty="0" smtClean="0"/>
              <a:t>絆の継続性：愛情貯金を大切にする</a:t>
            </a:r>
          </a:p>
          <a:p>
            <a:pPr eaLnBrk="1" hangingPunct="1"/>
            <a:r>
              <a:rPr lang="ja-JP" altLang="en-US" dirty="0" smtClean="0"/>
              <a:t>同性間ネットワークが発達して</a:t>
            </a:r>
            <a:r>
              <a:rPr lang="ja-JP" altLang="en-US" dirty="0" smtClean="0"/>
              <a:t>いる</a:t>
            </a:r>
            <a:endParaRPr lang="ja-JP" altLang="en-US" dirty="0" smtClean="0"/>
          </a:p>
        </p:txBody>
      </p:sp>
    </p:spTree>
    <p:extLst>
      <p:ext uri="{BB962C8B-B14F-4D97-AF65-F5344CB8AC3E}">
        <p14:creationId xmlns:p14="http://schemas.microsoft.com/office/powerpoint/2010/main" val="3485677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タイトル 1"/>
          <p:cNvSpPr>
            <a:spLocks noGrp="1"/>
          </p:cNvSpPr>
          <p:nvPr>
            <p:ph type="title"/>
          </p:nvPr>
        </p:nvSpPr>
        <p:spPr>
          <a:xfrm>
            <a:off x="685800" y="609600"/>
            <a:ext cx="7772400" cy="890588"/>
          </a:xfrm>
        </p:spPr>
        <p:txBody>
          <a:bodyPr/>
          <a:lstStyle/>
          <a:p>
            <a:pPr eaLnBrk="1" hangingPunct="1"/>
            <a:r>
              <a:rPr lang="ja-JP" altLang="en-US" smtClean="0"/>
              <a:t>合コンでライバルに勝つ</a:t>
            </a:r>
          </a:p>
        </p:txBody>
      </p:sp>
      <p:sp>
        <p:nvSpPr>
          <p:cNvPr id="14339" name="コンテンツ プレースホルダ 2"/>
          <p:cNvSpPr>
            <a:spLocks noGrp="1"/>
          </p:cNvSpPr>
          <p:nvPr>
            <p:ph idx="1"/>
          </p:nvPr>
        </p:nvSpPr>
        <p:spPr>
          <a:xfrm>
            <a:off x="714375" y="1714500"/>
            <a:ext cx="8215313" cy="4857750"/>
          </a:xfrm>
        </p:spPr>
        <p:txBody>
          <a:bodyPr/>
          <a:lstStyle/>
          <a:p>
            <a:pPr eaLnBrk="1" hangingPunct="1"/>
            <a:r>
              <a:rPr lang="ja-JP" altLang="en-US" smtClean="0"/>
              <a:t>清潔な身だしなみ：指先・爪，靴・靴下</a:t>
            </a:r>
            <a:endParaRPr lang="en-US" altLang="ja-JP" smtClean="0"/>
          </a:p>
          <a:p>
            <a:pPr eaLnBrk="1" hangingPunct="1"/>
            <a:r>
              <a:rPr lang="ja-JP" altLang="en-US" smtClean="0"/>
              <a:t>自分から話さない。質問に対しては手短に答える。自分の過去の経歴や自慢話はレッドカード！</a:t>
            </a:r>
            <a:endParaRPr lang="en-US" altLang="ja-JP" smtClean="0"/>
          </a:p>
          <a:p>
            <a:pPr eaLnBrk="1" hangingPunct="1"/>
            <a:r>
              <a:rPr lang="ja-JP" altLang="en-US" smtClean="0"/>
              <a:t>女の子の話を聴く→この人はわかってくれる</a:t>
            </a:r>
            <a:endParaRPr lang="en-US" altLang="ja-JP" smtClean="0"/>
          </a:p>
          <a:p>
            <a:pPr lvl="1" eaLnBrk="1" hangingPunct="1"/>
            <a:r>
              <a:rPr lang="ja-JP" altLang="en-US" smtClean="0"/>
              <a:t>まずはひたすら聴く。軽い相槌とともに。</a:t>
            </a:r>
            <a:endParaRPr lang="en-US" altLang="ja-JP" smtClean="0"/>
          </a:p>
          <a:p>
            <a:pPr lvl="1" eaLnBrk="1" hangingPunct="1"/>
            <a:r>
              <a:rPr lang="ja-JP" altLang="en-US" smtClean="0"/>
              <a:t>一通り聴いたら、「素敵なあなたに興味・関心を持っています」との気持ちを表す言葉を手短に！</a:t>
            </a:r>
            <a:endParaRPr lang="en-US" altLang="ja-JP" smtClean="0"/>
          </a:p>
        </p:txBody>
      </p:sp>
    </p:spTree>
    <p:extLst>
      <p:ext uri="{BB962C8B-B14F-4D97-AF65-F5344CB8AC3E}">
        <p14:creationId xmlns:p14="http://schemas.microsoft.com/office/powerpoint/2010/main" val="909910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 calcmode="lin" valueType="num">
                                      <p:cBhvr additive="base">
                                        <p:cTn id="23"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 calcmode="lin" valueType="num">
                                      <p:cBhvr additive="base">
                                        <p:cTn id="27"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67544" y="260648"/>
            <a:ext cx="8280920" cy="6370975"/>
          </a:xfrm>
          <a:prstGeom prst="rect">
            <a:avLst/>
          </a:prstGeom>
          <a:noFill/>
        </p:spPr>
        <p:txBody>
          <a:bodyPr wrap="square" rtlCol="0">
            <a:spAutoFit/>
          </a:bodyPr>
          <a:lstStyle/>
          <a:p>
            <a:r>
              <a:rPr lang="ja-JP" altLang="en-US" sz="2400" dirty="0">
                <a:solidFill>
                  <a:schemeClr val="bg1"/>
                </a:solidFill>
              </a:rPr>
              <a:t>幼いころから，私は重症の引きこもり愛好症でした（と一応過去形にしておきます）。母親は，果たしてこの子はまともな社会生活が営めるのだろうかと，</a:t>
            </a:r>
            <a:r>
              <a:rPr lang="ja-JP" altLang="en-US" sz="2400" dirty="0" smtClean="0">
                <a:solidFill>
                  <a:schemeClr val="bg1"/>
                </a:solidFill>
              </a:rPr>
              <a:t>ひどく</a:t>
            </a:r>
            <a:r>
              <a:rPr lang="ja-JP" altLang="en-US" sz="2400" dirty="0">
                <a:solidFill>
                  <a:schemeClr val="bg1"/>
                </a:solidFill>
              </a:rPr>
              <a:t>心配したものでした。将来は内閣府の奥まった一室に引きこもって世論操作の仕事がしたいと思っていたぐらいなので，自分が医者に向いていないことはわ かっていました。ご多分に漏れず趣味はゲームで，一番得意だったのが，苦手科目克服ゲームで偏差値を上げることでした。ですから，医学部に合格したときは 大喜びでした。医者になる過程で引きこもり愛好症が克服できる。キャリアをおもちゃにした弱点克服ゲーム上級編へ進めると思ったからです。 </a:t>
            </a:r>
          </a:p>
          <a:p>
            <a:endParaRPr lang="ja-JP" altLang="en-US" sz="2400" dirty="0">
              <a:solidFill>
                <a:schemeClr val="bg1"/>
              </a:solidFill>
            </a:endParaRPr>
          </a:p>
          <a:p>
            <a:r>
              <a:rPr lang="ja-JP" altLang="en-US" sz="2400" dirty="0">
                <a:solidFill>
                  <a:schemeClr val="bg1"/>
                </a:solidFill>
              </a:rPr>
              <a:t>　何しろ，筋金入りの引きこもり愛好症です。現場へ出るようになってからも，毎日毎日， 「精進しろ」「勉強が足りない」と，私の中にすむ審査官が，私を責め続けました。そして，いつも最後に出てくる，あの決まり文句。</a:t>
            </a:r>
            <a:r>
              <a:rPr lang="ja-JP" altLang="en-US" sz="2400" dirty="0">
                <a:solidFill>
                  <a:srgbClr val="FFFF00"/>
                </a:solidFill>
              </a:rPr>
              <a:t>「医者が自分の天職だと 思えないのだったら，医者なんか辞めちまえ！」</a:t>
            </a:r>
            <a:r>
              <a:rPr lang="ja-JP" altLang="en-US" sz="2400" dirty="0" smtClean="0">
                <a:solidFill>
                  <a:schemeClr val="bg1"/>
                </a:solidFill>
              </a:rPr>
              <a:t>。彼のそんな暴言が，当初はひどくこたえました。何度辞めようと思ったことか。</a:t>
            </a:r>
            <a:endParaRPr lang="ja-JP" altLang="en-US" sz="2400" dirty="0">
              <a:solidFill>
                <a:schemeClr val="bg1"/>
              </a:solidFill>
            </a:endParaRPr>
          </a:p>
        </p:txBody>
      </p:sp>
    </p:spTree>
    <p:extLst>
      <p:ext uri="{BB962C8B-B14F-4D97-AF65-F5344CB8AC3E}">
        <p14:creationId xmlns:p14="http://schemas.microsoft.com/office/powerpoint/2010/main" val="1247536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タイトル 1"/>
          <p:cNvSpPr>
            <a:spLocks noGrp="1"/>
          </p:cNvSpPr>
          <p:nvPr>
            <p:ph type="title"/>
          </p:nvPr>
        </p:nvSpPr>
        <p:spPr>
          <a:xfrm>
            <a:off x="755650" y="549275"/>
            <a:ext cx="7772400" cy="1533525"/>
          </a:xfrm>
        </p:spPr>
        <p:txBody>
          <a:bodyPr/>
          <a:lstStyle/>
          <a:p>
            <a:pPr eaLnBrk="1" hangingPunct="1"/>
            <a:r>
              <a:rPr lang="ja-JP" altLang="en-US" sz="4000" dirty="0" smtClean="0"/>
              <a:t>基本：</a:t>
            </a:r>
            <a:r>
              <a:rPr lang="en-US" altLang="ja-JP" sz="4000" dirty="0" smtClean="0"/>
              <a:t>××</a:t>
            </a:r>
            <a:r>
              <a:rPr lang="ja-JP" altLang="en-US" sz="4000" dirty="0" smtClean="0"/>
              <a:t>するではなく○○しない</a:t>
            </a:r>
            <a:r>
              <a:rPr lang="en-US" altLang="ja-JP" sz="4000" dirty="0" smtClean="0"/>
              <a:t/>
            </a:r>
            <a:br>
              <a:rPr lang="en-US" altLang="ja-JP" sz="4000" dirty="0" smtClean="0"/>
            </a:br>
            <a:r>
              <a:rPr lang="ja-JP" altLang="en-US" sz="4000" dirty="0" err="1" smtClean="0"/>
              <a:t>ー</a:t>
            </a:r>
            <a:r>
              <a:rPr lang="ja-JP" altLang="en-US" sz="4000" dirty="0" smtClean="0"/>
              <a:t>＆継続的</a:t>
            </a:r>
            <a:r>
              <a:rPr lang="ja-JP" altLang="en-US" sz="4000" dirty="0" smtClean="0"/>
              <a:t>な関係を宣言するー</a:t>
            </a:r>
          </a:p>
        </p:txBody>
      </p:sp>
      <p:sp>
        <p:nvSpPr>
          <p:cNvPr id="3" name="コンテンツ プレースホルダ 2"/>
          <p:cNvSpPr>
            <a:spLocks noGrp="1"/>
          </p:cNvSpPr>
          <p:nvPr>
            <p:ph idx="1"/>
          </p:nvPr>
        </p:nvSpPr>
        <p:spPr>
          <a:xfrm>
            <a:off x="714375" y="2214563"/>
            <a:ext cx="7772400" cy="4114800"/>
          </a:xfrm>
        </p:spPr>
        <p:txBody>
          <a:bodyPr/>
          <a:lstStyle/>
          <a:p>
            <a:pPr eaLnBrk="1" hangingPunct="1"/>
            <a:r>
              <a:rPr lang="ja-JP" altLang="en-US" smtClean="0"/>
              <a:t>たばこを吸わない</a:t>
            </a:r>
          </a:p>
          <a:p>
            <a:pPr eaLnBrk="1" hangingPunct="1"/>
            <a:r>
              <a:rPr lang="ja-JP" altLang="en-US" smtClean="0"/>
              <a:t>無精ひげを伸ばさない</a:t>
            </a:r>
          </a:p>
          <a:p>
            <a:pPr eaLnBrk="1" hangingPunct="1"/>
            <a:r>
              <a:rPr lang="ja-JP" altLang="en-US" smtClean="0"/>
              <a:t>粗食にしない：野菜が豊富な食事</a:t>
            </a:r>
            <a:endParaRPr lang="en-US" altLang="ja-JP" smtClean="0"/>
          </a:p>
          <a:p>
            <a:pPr eaLnBrk="1" hangingPunct="1"/>
            <a:r>
              <a:rPr lang="ja-JP" altLang="en-US" smtClean="0"/>
              <a:t>穴の空いた靴下をはかない</a:t>
            </a:r>
            <a:endParaRPr lang="en-US" altLang="ja-JP" smtClean="0"/>
          </a:p>
          <a:p>
            <a:pPr eaLnBrk="1" hangingPunct="1"/>
            <a:r>
              <a:rPr lang="ja-JP" altLang="en-US" smtClean="0"/>
              <a:t>こまめな掃除。整理整頓。</a:t>
            </a:r>
            <a:endParaRPr lang="en-US" altLang="ja-JP" smtClean="0"/>
          </a:p>
          <a:p>
            <a:pPr eaLnBrk="1" hangingPunct="1"/>
            <a:r>
              <a:rPr lang="ja-JP" altLang="en-US" smtClean="0"/>
              <a:t>女性の使うお金にうるさく言わない</a:t>
            </a:r>
          </a:p>
          <a:p>
            <a:pPr eaLnBrk="1" hangingPunct="1"/>
            <a:r>
              <a:rPr lang="ja-JP" altLang="en-US" smtClean="0"/>
              <a:t>車に凝らない</a:t>
            </a:r>
          </a:p>
        </p:txBody>
      </p:sp>
    </p:spTree>
    <p:extLst>
      <p:ext uri="{BB962C8B-B14F-4D97-AF65-F5344CB8AC3E}">
        <p14:creationId xmlns:p14="http://schemas.microsoft.com/office/powerpoint/2010/main" val="382523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404664"/>
            <a:ext cx="8229600" cy="778098"/>
          </a:xfrm>
        </p:spPr>
        <p:txBody>
          <a:bodyPr>
            <a:noAutofit/>
          </a:bodyPr>
          <a:lstStyle/>
          <a:p>
            <a:r>
              <a:rPr kumimoji="1" lang="ja-JP" altLang="en-US" sz="4800" dirty="0" smtClean="0"/>
              <a:t>今日のお話</a:t>
            </a:r>
            <a:endParaRPr kumimoji="1" lang="ja-JP" altLang="en-US" sz="4800" dirty="0"/>
          </a:p>
        </p:txBody>
      </p:sp>
      <p:sp>
        <p:nvSpPr>
          <p:cNvPr id="5" name="コンテンツ プレースホルダ 4"/>
          <p:cNvSpPr>
            <a:spLocks noGrp="1"/>
          </p:cNvSpPr>
          <p:nvPr>
            <p:ph idx="1"/>
          </p:nvPr>
        </p:nvSpPr>
        <p:spPr>
          <a:xfrm>
            <a:off x="467544" y="1700808"/>
            <a:ext cx="8352928" cy="4248472"/>
          </a:xfrm>
        </p:spPr>
        <p:txBody>
          <a:bodyPr>
            <a:normAutofit/>
          </a:bodyPr>
          <a:lstStyle/>
          <a:p>
            <a:r>
              <a:rPr kumimoji="1" lang="ja-JP" altLang="en-US" sz="3600" dirty="0" smtClean="0"/>
              <a:t>「</a:t>
            </a:r>
            <a:r>
              <a:rPr kumimoji="1" lang="ja-JP" altLang="en-US" sz="3600" dirty="0" smtClean="0"/>
              <a:t>病気」というラベルでは見えない「こと」</a:t>
            </a:r>
            <a:endParaRPr kumimoji="1" lang="en-US" altLang="ja-JP" sz="3600" dirty="0" smtClean="0"/>
          </a:p>
          <a:p>
            <a:r>
              <a:rPr lang="ja-JP" altLang="en-US" sz="3600" dirty="0"/>
              <a:t>コミュニケーションの性差が面白い！</a:t>
            </a:r>
            <a:endParaRPr lang="en-US" altLang="ja-JP" sz="3600" dirty="0"/>
          </a:p>
          <a:p>
            <a:r>
              <a:rPr lang="en-US" altLang="ja-JP" sz="3600" dirty="0" smtClean="0">
                <a:solidFill>
                  <a:srgbClr val="FFFF00"/>
                </a:solidFill>
              </a:rPr>
              <a:t>ADHD</a:t>
            </a:r>
            <a:r>
              <a:rPr lang="ja-JP" altLang="en-US" sz="3600" dirty="0" smtClean="0">
                <a:solidFill>
                  <a:srgbClr val="FFFF00"/>
                </a:solidFill>
              </a:rPr>
              <a:t>の過剰診断</a:t>
            </a:r>
            <a:endParaRPr lang="en-US" altLang="ja-JP" sz="3600" dirty="0" smtClean="0">
              <a:solidFill>
                <a:srgbClr val="FFFF00"/>
              </a:solidFill>
            </a:endParaRPr>
          </a:p>
          <a:p>
            <a:r>
              <a:rPr lang="ja-JP" altLang="en-US" sz="3600" dirty="0" smtClean="0"/>
              <a:t>女性の自閉症（発達障害）者を支援する</a:t>
            </a:r>
            <a:endParaRPr lang="en-US" altLang="ja-JP" sz="3600" dirty="0" smtClean="0"/>
          </a:p>
        </p:txBody>
      </p:sp>
    </p:spTree>
    <p:extLst>
      <p:ext uri="{BB962C8B-B14F-4D97-AF65-F5344CB8AC3E}">
        <p14:creationId xmlns:p14="http://schemas.microsoft.com/office/powerpoint/2010/main" val="2531805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323850" y="274638"/>
            <a:ext cx="8496300" cy="993775"/>
          </a:xfrm>
        </p:spPr>
        <p:txBody>
          <a:bodyPr/>
          <a:lstStyle/>
          <a:p>
            <a:r>
              <a:rPr lang="en-US" altLang="ja-JP" smtClean="0"/>
              <a:t>ALBD: Annoying Little Boys Disorder</a:t>
            </a:r>
            <a:endParaRPr lang="ja-JP" altLang="en-US" smtClean="0"/>
          </a:p>
        </p:txBody>
      </p:sp>
      <p:pic>
        <p:nvPicPr>
          <p:cNvPr id="3174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8038" y="1268413"/>
            <a:ext cx="49879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テキスト ボックス 3"/>
          <p:cNvSpPr txBox="1">
            <a:spLocks noChangeArrowheads="1"/>
          </p:cNvSpPr>
          <p:nvPr/>
        </p:nvSpPr>
        <p:spPr bwMode="auto">
          <a:xfrm>
            <a:off x="395288" y="6165850"/>
            <a:ext cx="8080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bg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bg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bg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bg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a:latin typeface="Arial" panose="020B0604020202020204" pitchFamily="34" charset="0"/>
              </a:rPr>
              <a:t>ADHD</a:t>
            </a:r>
            <a:r>
              <a:rPr lang="ja-JP" altLang="en-US" sz="2800">
                <a:latin typeface="Arial" panose="020B0604020202020204" pitchFamily="34" charset="0"/>
              </a:rPr>
              <a:t>の過剰診断は洋の東西を問わず起こっている</a:t>
            </a:r>
          </a:p>
        </p:txBody>
      </p:sp>
    </p:spTree>
    <p:extLst>
      <p:ext uri="{BB962C8B-B14F-4D97-AF65-F5344CB8AC3E}">
        <p14:creationId xmlns:p14="http://schemas.microsoft.com/office/powerpoint/2010/main" val="3556455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a:xfrm>
            <a:off x="251520" y="116632"/>
            <a:ext cx="8640960" cy="1143000"/>
          </a:xfrm>
        </p:spPr>
        <p:txBody>
          <a:bodyPr>
            <a:normAutofit/>
          </a:bodyPr>
          <a:lstStyle/>
          <a:p>
            <a:r>
              <a:rPr lang="ja-JP" altLang="en-US" dirty="0" smtClean="0"/>
              <a:t>過剰診断は前世紀に始まっていた</a:t>
            </a:r>
          </a:p>
        </p:txBody>
      </p:sp>
      <p:pic>
        <p:nvPicPr>
          <p:cNvPr id="32771"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17638"/>
            <a:ext cx="6408737"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2411760" y="2276872"/>
            <a:ext cx="4192173" cy="461665"/>
          </a:xfrm>
          <a:prstGeom prst="rect">
            <a:avLst/>
          </a:prstGeom>
          <a:noFill/>
        </p:spPr>
        <p:txBody>
          <a:bodyPr wrap="none" rtlCol="0">
            <a:spAutoFit/>
          </a:bodyPr>
          <a:lstStyle/>
          <a:p>
            <a:r>
              <a:rPr lang="ja-JP" altLang="en-US" sz="2400" dirty="0" smtClean="0"/>
              <a:t>リタリン消費量の爆発的な増加</a:t>
            </a:r>
            <a:endParaRPr lang="en-US" sz="2400" dirty="0"/>
          </a:p>
        </p:txBody>
      </p:sp>
      <p:sp>
        <p:nvSpPr>
          <p:cNvPr id="3" name="円/楕円 2"/>
          <p:cNvSpPr/>
          <p:nvPr/>
        </p:nvSpPr>
        <p:spPr>
          <a:xfrm>
            <a:off x="3995936" y="1417638"/>
            <a:ext cx="2160240" cy="35517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680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3"/>
          <p:cNvSpPr>
            <a:spLocks noGrp="1"/>
          </p:cNvSpPr>
          <p:nvPr>
            <p:ph type="title"/>
          </p:nvPr>
        </p:nvSpPr>
        <p:spPr>
          <a:xfrm>
            <a:off x="457200" y="274638"/>
            <a:ext cx="8229600" cy="1114425"/>
          </a:xfrm>
        </p:spPr>
        <p:txBody>
          <a:bodyPr/>
          <a:lstStyle/>
          <a:p>
            <a:r>
              <a:rPr lang="ja-JP" altLang="en-US" smtClean="0"/>
              <a:t>「新薬」の発売以降、より顕著に</a:t>
            </a:r>
          </a:p>
        </p:txBody>
      </p:sp>
      <p:pic>
        <p:nvPicPr>
          <p:cNvPr id="33795" name="図 1"/>
          <p:cNvPicPr>
            <a:picLocks noChangeAspect="1"/>
          </p:cNvPicPr>
          <p:nvPr/>
        </p:nvPicPr>
        <p:blipFill>
          <a:blip r:embed="rId2">
            <a:extLst>
              <a:ext uri="{28A0092B-C50C-407E-A947-70E740481C1C}">
                <a14:useLocalDpi xmlns:a14="http://schemas.microsoft.com/office/drawing/2010/main" val="0"/>
              </a:ext>
            </a:extLst>
          </a:blip>
          <a:srcRect l="2" t="17006" r="2"/>
          <a:stretch>
            <a:fillRect/>
          </a:stretch>
        </p:blipFill>
        <p:spPr bwMode="auto">
          <a:xfrm>
            <a:off x="692150" y="1389063"/>
            <a:ext cx="7840663"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283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コンサータの限界：症状を</a:t>
            </a:r>
            <a:r>
              <a:rPr lang="en-US" altLang="ja-JP" dirty="0" smtClean="0"/>
              <a:t>3</a:t>
            </a:r>
            <a:r>
              <a:rPr lang="ja-JP" altLang="en-US" dirty="0" smtClean="0"/>
              <a:t>割減</a:t>
            </a:r>
            <a:endParaRPr lang="en-US" dirty="0"/>
          </a:p>
        </p:txBody>
      </p:sp>
      <p:pic>
        <p:nvPicPr>
          <p:cNvPr id="3" name="図 2"/>
          <p:cNvPicPr>
            <a:picLocks noChangeAspect="1"/>
          </p:cNvPicPr>
          <p:nvPr/>
        </p:nvPicPr>
        <p:blipFill>
          <a:blip r:embed="rId2"/>
          <a:stretch>
            <a:fillRect/>
          </a:stretch>
        </p:blipFill>
        <p:spPr>
          <a:xfrm>
            <a:off x="827584" y="1556792"/>
            <a:ext cx="7252138" cy="5006171"/>
          </a:xfrm>
          <a:prstGeom prst="rect">
            <a:avLst/>
          </a:prstGeom>
        </p:spPr>
      </p:pic>
    </p:spTree>
    <p:extLst>
      <p:ext uri="{BB962C8B-B14F-4D97-AF65-F5344CB8AC3E}">
        <p14:creationId xmlns:p14="http://schemas.microsoft.com/office/powerpoint/2010/main" val="1931569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404664"/>
            <a:ext cx="8229600" cy="778098"/>
          </a:xfrm>
        </p:spPr>
        <p:txBody>
          <a:bodyPr>
            <a:noAutofit/>
          </a:bodyPr>
          <a:lstStyle/>
          <a:p>
            <a:r>
              <a:rPr kumimoji="1" lang="ja-JP" altLang="en-US" sz="4800" dirty="0" smtClean="0"/>
              <a:t>今日のお話</a:t>
            </a:r>
            <a:endParaRPr kumimoji="1" lang="ja-JP" altLang="en-US" sz="4800" dirty="0"/>
          </a:p>
        </p:txBody>
      </p:sp>
      <p:sp>
        <p:nvSpPr>
          <p:cNvPr id="5" name="コンテンツ プレースホルダ 4"/>
          <p:cNvSpPr>
            <a:spLocks noGrp="1"/>
          </p:cNvSpPr>
          <p:nvPr>
            <p:ph idx="1"/>
          </p:nvPr>
        </p:nvSpPr>
        <p:spPr>
          <a:xfrm>
            <a:off x="467544" y="1700808"/>
            <a:ext cx="8352928" cy="4248472"/>
          </a:xfrm>
        </p:spPr>
        <p:txBody>
          <a:bodyPr>
            <a:normAutofit/>
          </a:bodyPr>
          <a:lstStyle/>
          <a:p>
            <a:r>
              <a:rPr kumimoji="1" lang="ja-JP" altLang="en-US" sz="3600" dirty="0" smtClean="0"/>
              <a:t>発達障害の理解を阻止する「こと」</a:t>
            </a:r>
            <a:endParaRPr kumimoji="1" lang="en-US" altLang="ja-JP" sz="3600" dirty="0" smtClean="0"/>
          </a:p>
          <a:p>
            <a:r>
              <a:rPr kumimoji="1" lang="ja-JP" altLang="en-US" sz="3600" dirty="0" smtClean="0"/>
              <a:t>「病気」というラベルでは見えない「こと」</a:t>
            </a:r>
            <a:endParaRPr kumimoji="1" lang="en-US" altLang="ja-JP" sz="3600" dirty="0" smtClean="0"/>
          </a:p>
          <a:p>
            <a:r>
              <a:rPr lang="ja-JP" altLang="en-US" sz="3600" dirty="0"/>
              <a:t>コミュニケーションの性差が面白い！</a:t>
            </a:r>
            <a:endParaRPr lang="en-US" altLang="ja-JP" sz="3600" dirty="0"/>
          </a:p>
          <a:p>
            <a:r>
              <a:rPr lang="en-US" altLang="ja-JP" sz="3600" dirty="0" smtClean="0"/>
              <a:t>ADHD</a:t>
            </a:r>
            <a:r>
              <a:rPr lang="ja-JP" altLang="en-US" sz="3600" dirty="0" smtClean="0"/>
              <a:t>の過剰診断</a:t>
            </a:r>
            <a:endParaRPr lang="en-US" altLang="ja-JP" sz="3600" dirty="0" smtClean="0"/>
          </a:p>
          <a:p>
            <a:r>
              <a:rPr lang="ja-JP" altLang="en-US" sz="3600" dirty="0" smtClean="0">
                <a:solidFill>
                  <a:srgbClr val="FFFF00"/>
                </a:solidFill>
              </a:rPr>
              <a:t>女性の自閉症（発達障害）者を支援する</a:t>
            </a:r>
            <a:endParaRPr lang="en-US" altLang="ja-JP" sz="3600" dirty="0" smtClean="0">
              <a:solidFill>
                <a:srgbClr val="FFFF00"/>
              </a:solidFill>
            </a:endParaRPr>
          </a:p>
        </p:txBody>
      </p:sp>
    </p:spTree>
    <p:extLst>
      <p:ext uri="{BB962C8B-B14F-4D97-AF65-F5344CB8AC3E}">
        <p14:creationId xmlns:p14="http://schemas.microsoft.com/office/powerpoint/2010/main" val="2325213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15923"/>
            <a:ext cx="4464496" cy="5752331"/>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593034"/>
            <a:ext cx="4104456" cy="6035965"/>
          </a:xfrm>
          <a:prstGeom prst="rect">
            <a:avLst/>
          </a:prstGeom>
        </p:spPr>
      </p:pic>
    </p:spTree>
    <p:extLst>
      <p:ext uri="{BB962C8B-B14F-4D97-AF65-F5344CB8AC3E}">
        <p14:creationId xmlns:p14="http://schemas.microsoft.com/office/powerpoint/2010/main" val="2921758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参考</a:t>
            </a:r>
            <a:r>
              <a:rPr lang="ja-JP" altLang="en-US" dirty="0" smtClean="0"/>
              <a:t>図書</a:t>
            </a:r>
            <a:endParaRPr lang="en-GB" dirty="0"/>
          </a:p>
        </p:txBody>
      </p:sp>
      <p:sp>
        <p:nvSpPr>
          <p:cNvPr id="4" name="コンテンツ プレースホルダー 3"/>
          <p:cNvSpPr>
            <a:spLocks noGrp="1"/>
          </p:cNvSpPr>
          <p:nvPr>
            <p:ph idx="1"/>
          </p:nvPr>
        </p:nvSpPr>
        <p:spPr>
          <a:xfrm>
            <a:off x="323528" y="1600200"/>
            <a:ext cx="8568952" cy="4525963"/>
          </a:xfrm>
          <a:ln>
            <a:solidFill>
              <a:schemeClr val="accent1"/>
            </a:solidFill>
          </a:ln>
        </p:spPr>
        <p:txBody>
          <a:bodyPr/>
          <a:lstStyle/>
          <a:p>
            <a:r>
              <a:rPr lang="ja-JP" altLang="en-US" dirty="0" smtClean="0">
                <a:solidFill>
                  <a:srgbClr val="FFFF00"/>
                </a:solidFill>
              </a:rPr>
              <a:t>ぼくらの中の発達障害</a:t>
            </a:r>
            <a:r>
              <a:rPr lang="ja-JP" altLang="en-US" dirty="0" smtClean="0"/>
              <a:t>：精神科医による「当事者研究」</a:t>
            </a:r>
            <a:endParaRPr lang="en-US" altLang="ja-JP" dirty="0" smtClean="0"/>
          </a:p>
          <a:p>
            <a:r>
              <a:rPr lang="ja-JP" altLang="en-US" dirty="0" smtClean="0">
                <a:solidFill>
                  <a:srgbClr val="FFFF00"/>
                </a:solidFill>
              </a:rPr>
              <a:t>発達障害の子どもたち</a:t>
            </a:r>
            <a:r>
              <a:rPr lang="ja-JP" altLang="en-US" dirty="0" smtClean="0"/>
              <a:t>：医師の診療を理解する</a:t>
            </a:r>
            <a:endParaRPr lang="en-GB" dirty="0" smtClean="0"/>
          </a:p>
          <a:p>
            <a:r>
              <a:rPr lang="ja-JP" altLang="en-US" dirty="0" smtClean="0">
                <a:solidFill>
                  <a:srgbClr val="FFFF00"/>
                </a:solidFill>
              </a:rPr>
              <a:t>のび</a:t>
            </a:r>
            <a:r>
              <a:rPr lang="ja-JP" altLang="en-US" dirty="0" smtClean="0">
                <a:solidFill>
                  <a:srgbClr val="FFFF00"/>
                </a:solidFill>
              </a:rPr>
              <a:t>太・ジャイアン症候群</a:t>
            </a:r>
            <a:r>
              <a:rPr lang="ja-JP" altLang="en-US" dirty="0" smtClean="0"/>
              <a:t>：</a:t>
            </a:r>
            <a:r>
              <a:rPr lang="en-US" altLang="ja-JP" dirty="0" smtClean="0"/>
              <a:t>ADHD</a:t>
            </a:r>
            <a:r>
              <a:rPr lang="ja-JP" altLang="en-US" dirty="0" smtClean="0"/>
              <a:t>入門書</a:t>
            </a:r>
            <a:endParaRPr lang="en-US" altLang="ja-JP" dirty="0" smtClean="0"/>
          </a:p>
          <a:p>
            <a:r>
              <a:rPr lang="ja-JP" altLang="en-US" dirty="0" smtClean="0">
                <a:solidFill>
                  <a:srgbClr val="FFFF00"/>
                </a:solidFill>
              </a:rPr>
              <a:t>見えない違い</a:t>
            </a:r>
            <a:r>
              <a:rPr lang="ja-JP" altLang="en-US" dirty="0" smtClean="0"/>
              <a:t>：成人女性の自閉症を理解</a:t>
            </a:r>
            <a:r>
              <a:rPr lang="ja-JP" altLang="en-US" dirty="0" smtClean="0"/>
              <a:t>する</a:t>
            </a:r>
            <a:endParaRPr lang="en-US" altLang="ja-JP" dirty="0" smtClean="0"/>
          </a:p>
          <a:p>
            <a:r>
              <a:rPr lang="ja-JP" altLang="en-US" dirty="0">
                <a:solidFill>
                  <a:srgbClr val="FFFF00"/>
                </a:solidFill>
              </a:rPr>
              <a:t>明日</a:t>
            </a:r>
            <a:r>
              <a:rPr lang="ja-JP" altLang="en-US" dirty="0" smtClean="0">
                <a:solidFill>
                  <a:srgbClr val="FFFF00"/>
                </a:solidFill>
              </a:rPr>
              <a:t>も</a:t>
            </a:r>
            <a:r>
              <a:rPr lang="ja-JP" altLang="en-US" dirty="0">
                <a:solidFill>
                  <a:srgbClr val="FFFF00"/>
                </a:solidFill>
              </a:rPr>
              <a:t>アスペルガー</a:t>
            </a:r>
            <a:r>
              <a:rPr lang="ja-JP" altLang="en-US" dirty="0" smtClean="0">
                <a:solidFill>
                  <a:srgbClr val="FFFF00"/>
                </a:solidFill>
              </a:rPr>
              <a:t>で</a:t>
            </a:r>
            <a:r>
              <a:rPr lang="ja-JP" altLang="en-US" dirty="0">
                <a:solidFill>
                  <a:srgbClr val="FFFF00"/>
                </a:solidFill>
              </a:rPr>
              <a:t>生きて</a:t>
            </a:r>
            <a:r>
              <a:rPr lang="ja-JP" altLang="en-US" dirty="0" smtClean="0">
                <a:solidFill>
                  <a:srgbClr val="FFFF00"/>
                </a:solidFill>
              </a:rPr>
              <a:t>いく</a:t>
            </a:r>
            <a:r>
              <a:rPr lang="ja-JP" altLang="en-US" dirty="0" smtClean="0"/>
              <a:t>：事例検討</a:t>
            </a:r>
            <a:endParaRPr lang="en-US" altLang="ja-JP" dirty="0" smtClean="0"/>
          </a:p>
        </p:txBody>
      </p:sp>
    </p:spTree>
    <p:extLst>
      <p:ext uri="{BB962C8B-B14F-4D97-AF65-F5344CB8AC3E}">
        <p14:creationId xmlns:p14="http://schemas.microsoft.com/office/powerpoint/2010/main" val="56136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WS000001.JPG"/>
          <p:cNvPicPr>
            <a:picLocks noChangeAspect="1"/>
          </p:cNvPicPr>
          <p:nvPr/>
        </p:nvPicPr>
        <p:blipFill>
          <a:blip r:embed="rId3" cstate="print"/>
          <a:stretch>
            <a:fillRect/>
          </a:stretch>
        </p:blipFill>
        <p:spPr>
          <a:xfrm>
            <a:off x="776287" y="128587"/>
            <a:ext cx="7591425" cy="6600825"/>
          </a:xfrm>
          <a:prstGeom prst="rect">
            <a:avLst/>
          </a:prstGeom>
        </p:spPr>
      </p:pic>
    </p:spTree>
    <p:extLst>
      <p:ext uri="{BB962C8B-B14F-4D97-AF65-F5344CB8AC3E}">
        <p14:creationId xmlns:p14="http://schemas.microsoft.com/office/powerpoint/2010/main" val="334996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580112" y="4160954"/>
            <a:ext cx="3312367" cy="2308324"/>
          </a:xfrm>
          <a:prstGeom prst="rect">
            <a:avLst/>
          </a:prstGeom>
          <a:noFill/>
        </p:spPr>
        <p:txBody>
          <a:bodyPr wrap="square" rtlCol="0">
            <a:spAutoFit/>
          </a:bodyPr>
          <a:lstStyle/>
          <a:p>
            <a:r>
              <a:rPr lang="ja-JP" altLang="en-US" sz="2400" dirty="0">
                <a:solidFill>
                  <a:schemeClr val="bg1"/>
                </a:solidFill>
              </a:rPr>
              <a:t>待って</a:t>
            </a:r>
            <a:r>
              <a:rPr lang="ja-JP" altLang="en-US" sz="2400" dirty="0" smtClean="0">
                <a:solidFill>
                  <a:schemeClr val="bg1"/>
                </a:solidFill>
              </a:rPr>
              <a:t>も</a:t>
            </a:r>
            <a:r>
              <a:rPr lang="ja-JP" altLang="en-US" sz="2400" dirty="0">
                <a:solidFill>
                  <a:schemeClr val="bg1"/>
                </a:solidFill>
              </a:rPr>
              <a:t>振っても</a:t>
            </a:r>
            <a:r>
              <a:rPr lang="ja-JP" altLang="en-US" sz="2400" dirty="0" smtClean="0">
                <a:solidFill>
                  <a:schemeClr val="bg1"/>
                </a:solidFill>
              </a:rPr>
              <a:t>リセットされない。どうしよう、次の患者さんに使えない。「体温計一つ満足に使えない医者の烙印」この世の終わりだ！</a:t>
            </a:r>
            <a:endParaRPr lang="en-GB" sz="2400" dirty="0">
              <a:solidFill>
                <a:schemeClr val="bg1"/>
              </a:solidFill>
            </a:endParaRPr>
          </a:p>
        </p:txBody>
      </p:sp>
      <p:sp>
        <p:nvSpPr>
          <p:cNvPr id="2" name="タイトル 1"/>
          <p:cNvSpPr>
            <a:spLocks noGrp="1"/>
          </p:cNvSpPr>
          <p:nvPr>
            <p:ph type="title"/>
          </p:nvPr>
        </p:nvSpPr>
        <p:spPr/>
        <p:txBody>
          <a:bodyPr/>
          <a:lstStyle/>
          <a:p>
            <a:r>
              <a:rPr lang="ja-JP" altLang="en-US" dirty="0" smtClean="0"/>
              <a:t>体温計パニック</a:t>
            </a:r>
            <a:endParaRPr lang="en-GB"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555203"/>
            <a:ext cx="3888432" cy="2281213"/>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090" y="1484784"/>
            <a:ext cx="3266155" cy="2351632"/>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041983"/>
            <a:ext cx="2739951" cy="2626066"/>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8625" y="4063935"/>
            <a:ext cx="3335339" cy="2390326"/>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9169" y="4042660"/>
            <a:ext cx="2133613" cy="2544912"/>
          </a:xfrm>
          <a:prstGeom prst="rect">
            <a:avLst/>
          </a:prstGeom>
        </p:spPr>
      </p:pic>
    </p:spTree>
    <p:extLst>
      <p:ext uri="{BB962C8B-B14F-4D97-AF65-F5344CB8AC3E}">
        <p14:creationId xmlns:p14="http://schemas.microsoft.com/office/powerpoint/2010/main" val="82923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1026"/>
          <p:cNvGrpSpPr>
            <a:grpSpLocks/>
          </p:cNvGrpSpPr>
          <p:nvPr/>
        </p:nvGrpSpPr>
        <p:grpSpPr bwMode="auto">
          <a:xfrm>
            <a:off x="1403350" y="2492375"/>
            <a:ext cx="2166938" cy="3200400"/>
            <a:chOff x="1152" y="1536"/>
            <a:chExt cx="1365" cy="2016"/>
          </a:xfrm>
        </p:grpSpPr>
        <p:sp>
          <p:nvSpPr>
            <p:cNvPr id="72717" name="Rectangle 1027"/>
            <p:cNvSpPr>
              <a:spLocks noChangeArrowheads="1"/>
            </p:cNvSpPr>
            <p:nvPr/>
          </p:nvSpPr>
          <p:spPr bwMode="auto">
            <a:xfrm>
              <a:off x="1152" y="1536"/>
              <a:ext cx="1365" cy="1008"/>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endParaRPr lang="ja-JP" altLang="en-US" sz="1800">
                <a:solidFill>
                  <a:schemeClr val="tx1"/>
                </a:solidFill>
              </a:endParaRPr>
            </a:p>
          </p:txBody>
        </p:sp>
        <p:sp>
          <p:nvSpPr>
            <p:cNvPr id="72718" name="Rectangle 1028"/>
            <p:cNvSpPr>
              <a:spLocks noChangeArrowheads="1"/>
            </p:cNvSpPr>
            <p:nvPr/>
          </p:nvSpPr>
          <p:spPr bwMode="auto">
            <a:xfrm>
              <a:off x="1152" y="2544"/>
              <a:ext cx="1365" cy="1008"/>
            </a:xfrm>
            <a:prstGeom prst="rect">
              <a:avLst/>
            </a:prstGeom>
            <a:solidFill>
              <a:schemeClr val="bg1"/>
            </a:solidFill>
            <a:ln w="12700">
              <a:solidFill>
                <a:schemeClr val="tx1"/>
              </a:solidFill>
              <a:miter lim="800000"/>
              <a:headEnd/>
              <a:tailEnd/>
            </a:ln>
          </p:spPr>
          <p:txBody>
            <a:bodyPr wrap="none" anchor="ct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endParaRPr lang="ja-JP" altLang="en-US" sz="1800">
                <a:solidFill>
                  <a:schemeClr val="tx1"/>
                </a:solidFill>
              </a:endParaRPr>
            </a:p>
          </p:txBody>
        </p:sp>
      </p:grpSp>
      <p:sp>
        <p:nvSpPr>
          <p:cNvPr id="72707" name="Rectangle 1029"/>
          <p:cNvSpPr>
            <a:spLocks noChangeArrowheads="1"/>
          </p:cNvSpPr>
          <p:nvPr/>
        </p:nvSpPr>
        <p:spPr bwMode="auto">
          <a:xfrm>
            <a:off x="5257800" y="2514600"/>
            <a:ext cx="2327275" cy="3225800"/>
          </a:xfrm>
          <a:prstGeom prst="rect">
            <a:avLst/>
          </a:prstGeom>
          <a:gradFill rotWithShape="0">
            <a:gsLst>
              <a:gs pos="0">
                <a:schemeClr val="tx1"/>
              </a:gs>
              <a:gs pos="100000">
                <a:schemeClr val="bg1"/>
              </a:gs>
            </a:gsLst>
            <a:lin ang="5400000" scaled="1"/>
          </a:gradFill>
          <a:ln w="12700">
            <a:solidFill>
              <a:schemeClr val="tx1"/>
            </a:solidFill>
            <a:miter lim="800000"/>
            <a:headEnd/>
            <a:tailEnd/>
          </a:ln>
        </p:spPr>
        <p:txBody>
          <a:bodyPr wrap="none" anchor="ct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endParaRPr lang="ja-JP" altLang="en-US" sz="1800">
              <a:solidFill>
                <a:schemeClr val="tx1"/>
              </a:solidFill>
            </a:endParaRPr>
          </a:p>
        </p:txBody>
      </p:sp>
      <p:sp>
        <p:nvSpPr>
          <p:cNvPr id="22532" name="Rectangle 1030"/>
          <p:cNvSpPr>
            <a:spLocks noGrp="1" noChangeArrowheads="1"/>
          </p:cNvSpPr>
          <p:nvPr>
            <p:ph type="title"/>
          </p:nvPr>
        </p:nvSpPr>
        <p:spPr>
          <a:xfrm>
            <a:off x="928688" y="332657"/>
            <a:ext cx="7286625" cy="1096094"/>
          </a:xfrm>
        </p:spPr>
        <p:txBody>
          <a:bodyPr rtlCol="0">
            <a:normAutofit/>
          </a:bodyPr>
          <a:lstStyle/>
          <a:p>
            <a:pPr eaLnBrk="1" fontAlgn="auto" hangingPunct="1">
              <a:spcAft>
                <a:spcPts val="0"/>
              </a:spcAft>
              <a:defRPr/>
            </a:pPr>
            <a:r>
              <a:rPr lang="ja-JP" altLang="en-US" sz="3200" dirty="0" smtClean="0"/>
              <a:t>発達障害の解釈モデル</a:t>
            </a:r>
            <a:r>
              <a:rPr lang="en-US" altLang="ja-JP" sz="3200" dirty="0" smtClean="0"/>
              <a:t/>
            </a:r>
            <a:br>
              <a:rPr lang="en-US" altLang="ja-JP" sz="3200" dirty="0" smtClean="0"/>
            </a:br>
            <a:r>
              <a:rPr lang="ja-JP" altLang="en-US" sz="3200" dirty="0" err="1" smtClean="0"/>
              <a:t>ー</a:t>
            </a:r>
            <a:r>
              <a:rPr lang="ja-JP" altLang="en-US" sz="3200" dirty="0" smtClean="0"/>
              <a:t>これで私も発達障害</a:t>
            </a:r>
            <a:r>
              <a:rPr lang="ja-JP" altLang="en-US" sz="3200" dirty="0" err="1" smtClean="0"/>
              <a:t>ー</a:t>
            </a:r>
            <a:endParaRPr lang="ja-JP" altLang="en-US" sz="3200" dirty="0" smtClean="0"/>
          </a:p>
        </p:txBody>
      </p:sp>
      <p:sp>
        <p:nvSpPr>
          <p:cNvPr id="72709" name="Text Box 1031"/>
          <p:cNvSpPr txBox="1">
            <a:spLocks noChangeArrowheads="1"/>
          </p:cNvSpPr>
          <p:nvPr/>
        </p:nvSpPr>
        <p:spPr bwMode="auto">
          <a:xfrm>
            <a:off x="5319713" y="5943600"/>
            <a:ext cx="2097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algn="ctr" eaLnBrk="1" hangingPunct="1">
              <a:spcBef>
                <a:spcPct val="0"/>
              </a:spcBef>
              <a:buFontTx/>
              <a:buNone/>
            </a:pPr>
            <a:r>
              <a:rPr lang="ja-JP" altLang="en-US" sz="1800"/>
              <a:t>病を資源として活用</a:t>
            </a:r>
          </a:p>
        </p:txBody>
      </p:sp>
      <p:sp>
        <p:nvSpPr>
          <p:cNvPr id="72710" name="Text Box 1032"/>
          <p:cNvSpPr txBox="1">
            <a:spLocks noChangeArrowheads="1"/>
          </p:cNvSpPr>
          <p:nvPr/>
        </p:nvSpPr>
        <p:spPr bwMode="auto">
          <a:xfrm>
            <a:off x="827088" y="1528763"/>
            <a:ext cx="3409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r>
              <a:rPr lang="ja-JP" altLang="en-US" dirty="0"/>
              <a:t>従来型解釈モデル</a:t>
            </a:r>
          </a:p>
        </p:txBody>
      </p:sp>
      <p:sp>
        <p:nvSpPr>
          <p:cNvPr id="72711" name="Text Box 1033"/>
          <p:cNvSpPr txBox="1">
            <a:spLocks noChangeArrowheads="1"/>
          </p:cNvSpPr>
          <p:nvPr/>
        </p:nvSpPr>
        <p:spPr bwMode="auto">
          <a:xfrm>
            <a:off x="2133600" y="29718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r>
              <a:rPr lang="ja-JP" altLang="en-US" sz="4000"/>
              <a:t>病</a:t>
            </a:r>
          </a:p>
        </p:txBody>
      </p:sp>
      <p:sp>
        <p:nvSpPr>
          <p:cNvPr id="72712" name="Text Box 1034"/>
          <p:cNvSpPr txBox="1">
            <a:spLocks noChangeArrowheads="1"/>
          </p:cNvSpPr>
          <p:nvPr/>
        </p:nvSpPr>
        <p:spPr bwMode="auto">
          <a:xfrm>
            <a:off x="2133600" y="45720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r>
              <a:rPr lang="ja-JP" altLang="en-US" sz="4000">
                <a:solidFill>
                  <a:schemeClr val="tx1"/>
                </a:solidFill>
              </a:rPr>
              <a:t>健</a:t>
            </a:r>
          </a:p>
        </p:txBody>
      </p:sp>
      <p:sp>
        <p:nvSpPr>
          <p:cNvPr id="72713" name="Text Box 1035"/>
          <p:cNvSpPr txBox="1">
            <a:spLocks noChangeArrowheads="1"/>
          </p:cNvSpPr>
          <p:nvPr/>
        </p:nvSpPr>
        <p:spPr bwMode="auto">
          <a:xfrm>
            <a:off x="6084888" y="2603500"/>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r>
              <a:rPr lang="ja-JP" altLang="en-US" sz="4000"/>
              <a:t>病</a:t>
            </a:r>
          </a:p>
        </p:txBody>
      </p:sp>
      <p:sp>
        <p:nvSpPr>
          <p:cNvPr id="72714" name="Text Box 1036"/>
          <p:cNvSpPr txBox="1">
            <a:spLocks noChangeArrowheads="1"/>
          </p:cNvSpPr>
          <p:nvPr/>
        </p:nvSpPr>
        <p:spPr bwMode="auto">
          <a:xfrm>
            <a:off x="6011863" y="4835525"/>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r>
              <a:rPr lang="ja-JP" altLang="en-US" sz="4000">
                <a:solidFill>
                  <a:schemeClr val="tx1"/>
                </a:solidFill>
              </a:rPr>
              <a:t>健</a:t>
            </a:r>
          </a:p>
        </p:txBody>
      </p:sp>
      <p:sp>
        <p:nvSpPr>
          <p:cNvPr id="72715" name="Text Box 1037"/>
          <p:cNvSpPr txBox="1">
            <a:spLocks noChangeArrowheads="1"/>
          </p:cNvSpPr>
          <p:nvPr/>
        </p:nvSpPr>
        <p:spPr bwMode="auto">
          <a:xfrm>
            <a:off x="381000" y="6019800"/>
            <a:ext cx="389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algn="ctr" eaLnBrk="1" hangingPunct="1">
              <a:spcBef>
                <a:spcPct val="0"/>
              </a:spcBef>
              <a:buFontTx/>
              <a:buNone/>
            </a:pPr>
            <a:r>
              <a:rPr lang="ja-JP" altLang="en-US" sz="1800"/>
              <a:t>病気の完全否定</a:t>
            </a:r>
          </a:p>
        </p:txBody>
      </p:sp>
      <p:sp>
        <p:nvSpPr>
          <p:cNvPr id="72716" name="Text Box 1038"/>
          <p:cNvSpPr txBox="1">
            <a:spLocks noChangeArrowheads="1"/>
          </p:cNvSpPr>
          <p:nvPr/>
        </p:nvSpPr>
        <p:spPr bwMode="auto">
          <a:xfrm>
            <a:off x="5105400" y="1524000"/>
            <a:ext cx="248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bg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bg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bg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bg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bg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bg1"/>
                </a:solidFill>
                <a:latin typeface="Calibri" pitchFamily="34" charset="0"/>
                <a:ea typeface="ＭＳ Ｐゴシック" charset="-128"/>
              </a:defRPr>
            </a:lvl9pPr>
          </a:lstStyle>
          <a:p>
            <a:pPr eaLnBrk="1" hangingPunct="1">
              <a:spcBef>
                <a:spcPct val="0"/>
              </a:spcBef>
              <a:buFontTx/>
              <a:buNone/>
            </a:pPr>
            <a:r>
              <a:rPr lang="ja-JP" altLang="en-US" dirty="0"/>
              <a:t>より“現実的”</a:t>
            </a:r>
          </a:p>
        </p:txBody>
      </p:sp>
    </p:spTree>
    <p:extLst>
      <p:ext uri="{BB962C8B-B14F-4D97-AF65-F5344CB8AC3E}">
        <p14:creationId xmlns:p14="http://schemas.microsoft.com/office/powerpoint/2010/main" val="1518388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704492" y="332656"/>
            <a:ext cx="4259996" cy="2650306"/>
          </a:xfrm>
        </p:spPr>
        <p:txBody>
          <a:bodyPr>
            <a:noAutofit/>
          </a:bodyPr>
          <a:lstStyle/>
          <a:p>
            <a:r>
              <a:rPr lang="ja-JP" altLang="en-US" sz="4000" dirty="0"/>
              <a:t>２人の息子</a:t>
            </a:r>
            <a:r>
              <a:rPr lang="ja-JP" altLang="en-US" sz="4000" dirty="0" smtClean="0"/>
              <a:t>は</a:t>
            </a:r>
            <a:r>
              <a:rPr lang="en-US" altLang="ja-JP" sz="4000" dirty="0" smtClean="0"/>
              <a:t/>
            </a:r>
            <a:br>
              <a:rPr lang="en-US" altLang="ja-JP" sz="4000" dirty="0" smtClean="0"/>
            </a:br>
            <a:r>
              <a:rPr lang="ja-JP" altLang="en-US" sz="4000" dirty="0" smtClean="0"/>
              <a:t>発達</a:t>
            </a:r>
            <a:r>
              <a:rPr lang="ja-JP" altLang="en-US" sz="4000" dirty="0"/>
              <a:t>障害</a:t>
            </a:r>
            <a:r>
              <a:rPr lang="en-US" altLang="ja-JP" sz="4000" dirty="0"/>
              <a:t>…</a:t>
            </a:r>
            <a:r>
              <a:rPr lang="ja-JP" altLang="en-US" sz="4000" dirty="0"/>
              <a:t>だけど、こんなに違う</a:t>
            </a:r>
            <a:r>
              <a:rPr lang="en-US" altLang="ja-JP" sz="4000" dirty="0" smtClean="0"/>
              <a:t>︕</a:t>
            </a:r>
            <a:endParaRPr lang="en-GB" sz="4000" dirty="0"/>
          </a:p>
        </p:txBody>
      </p:sp>
      <p:sp>
        <p:nvSpPr>
          <p:cNvPr id="7" name="タイトル 3"/>
          <p:cNvSpPr txBox="1">
            <a:spLocks/>
          </p:cNvSpPr>
          <p:nvPr/>
        </p:nvSpPr>
        <p:spPr>
          <a:xfrm>
            <a:off x="251520" y="3933056"/>
            <a:ext cx="4032448" cy="26503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bg1"/>
                </a:solidFill>
                <a:latin typeface="+mj-lt"/>
                <a:ea typeface="+mj-ea"/>
                <a:cs typeface="+mj-cs"/>
              </a:defRPr>
            </a:lvl1pPr>
          </a:lstStyle>
          <a:p>
            <a:r>
              <a:rPr lang="ja-JP" altLang="en-US" sz="4000" dirty="0" smtClean="0"/>
              <a:t>決して，一人に一つの病名，一つの病型ではない！</a:t>
            </a:r>
            <a:endParaRPr lang="en-GB" sz="4000" dirty="0"/>
          </a:p>
        </p:txBody>
      </p:sp>
    </p:spTree>
    <p:extLst>
      <p:ext uri="{BB962C8B-B14F-4D97-AF65-F5344CB8AC3E}">
        <p14:creationId xmlns:p14="http://schemas.microsoft.com/office/powerpoint/2010/main" val="2531683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言葉の整理と</a:t>
            </a:r>
            <a:r>
              <a:rPr kumimoji="1" lang="ja-JP" altLang="en-US" dirty="0" smtClean="0">
                <a:solidFill>
                  <a:srgbClr val="FFFF00"/>
                </a:solidFill>
              </a:rPr>
              <a:t>困り事の「共有」</a:t>
            </a:r>
            <a:endParaRPr kumimoji="1" lang="ja-JP" altLang="en-US" dirty="0">
              <a:solidFill>
                <a:srgbClr val="FFFF00"/>
              </a:solidFill>
            </a:endParaRPr>
          </a:p>
        </p:txBody>
      </p:sp>
      <p:sp>
        <p:nvSpPr>
          <p:cNvPr id="3" name="コンテンツ プレースホルダ 2"/>
          <p:cNvSpPr>
            <a:spLocks noGrp="1"/>
          </p:cNvSpPr>
          <p:nvPr>
            <p:ph idx="1"/>
          </p:nvPr>
        </p:nvSpPr>
        <p:spPr>
          <a:xfrm>
            <a:off x="467544" y="1484784"/>
            <a:ext cx="8229600" cy="2548880"/>
          </a:xfrm>
        </p:spPr>
        <p:txBody>
          <a:bodyPr/>
          <a:lstStyle/>
          <a:p>
            <a:r>
              <a:rPr kumimoji="1" lang="ja-JP" altLang="en-US" dirty="0" smtClean="0"/>
              <a:t>（広汎性）発達障害 </a:t>
            </a:r>
            <a:r>
              <a:rPr kumimoji="1" lang="en-US" altLang="ja-JP" dirty="0" smtClean="0"/>
              <a:t>(PDD)</a:t>
            </a:r>
          </a:p>
          <a:p>
            <a:r>
              <a:rPr lang="ja-JP" altLang="en-US" dirty="0" smtClean="0"/>
              <a:t>自閉症スペクトラム </a:t>
            </a:r>
            <a:r>
              <a:rPr lang="en-US" altLang="ja-JP" dirty="0" smtClean="0"/>
              <a:t>(ASD)</a:t>
            </a:r>
          </a:p>
          <a:p>
            <a:r>
              <a:rPr kumimoji="1" lang="ja-JP" altLang="en-US" dirty="0" smtClean="0"/>
              <a:t>アスペルガー症候群</a:t>
            </a:r>
            <a:endParaRPr kumimoji="1" lang="en-US" altLang="ja-JP" dirty="0" smtClean="0"/>
          </a:p>
          <a:p>
            <a:r>
              <a:rPr lang="ja-JP" altLang="en-US" dirty="0" smtClean="0"/>
              <a:t>注意欠陥多動性障害 </a:t>
            </a:r>
            <a:r>
              <a:rPr lang="en-US" altLang="ja-JP" dirty="0" smtClean="0"/>
              <a:t>(ADHD)</a:t>
            </a:r>
            <a:endParaRPr kumimoji="1" lang="ja-JP" altLang="en-US" dirty="0"/>
          </a:p>
        </p:txBody>
      </p:sp>
      <p:sp>
        <p:nvSpPr>
          <p:cNvPr id="4" name="テキスト ボックス 3"/>
          <p:cNvSpPr txBox="1"/>
          <p:nvPr/>
        </p:nvSpPr>
        <p:spPr>
          <a:xfrm>
            <a:off x="395536" y="4077072"/>
            <a:ext cx="8424936" cy="2246769"/>
          </a:xfrm>
          <a:prstGeom prst="rect">
            <a:avLst/>
          </a:prstGeom>
          <a:noFill/>
        </p:spPr>
        <p:txBody>
          <a:bodyPr wrap="square" rtlCol="0">
            <a:spAutoFit/>
          </a:bodyPr>
          <a:lstStyle/>
          <a:p>
            <a:r>
              <a:rPr lang="ja-JP" altLang="en-US" sz="2800" dirty="0" smtClean="0">
                <a:solidFill>
                  <a:srgbClr val="FFFF00"/>
                </a:solidFill>
              </a:rPr>
              <a:t>人間関係の構築やコミュニケーションの障害のために学生生活にも勉学にも多大な支障をきたしているが、知的障害はなく、統合失調症でも、うつ病でもないので、医者に行けと言うわけにもいかない。本人も周囲も困っているのだが、一体どうしたらいいのかわからない。</a:t>
            </a:r>
            <a:endParaRPr kumimoji="1" lang="ja-JP" altLang="en-US" sz="2800" dirty="0">
              <a:solidFill>
                <a:srgbClr val="FFFF00"/>
              </a:solidFill>
            </a:endParaRPr>
          </a:p>
        </p:txBody>
      </p:sp>
      <p:grpSp>
        <p:nvGrpSpPr>
          <p:cNvPr id="10" name="グループ化 9"/>
          <p:cNvGrpSpPr/>
          <p:nvPr/>
        </p:nvGrpSpPr>
        <p:grpSpPr>
          <a:xfrm>
            <a:off x="467544" y="1484784"/>
            <a:ext cx="8280920" cy="2520280"/>
            <a:chOff x="467544" y="1484784"/>
            <a:chExt cx="8280920" cy="2520280"/>
          </a:xfrm>
        </p:grpSpPr>
        <p:grpSp>
          <p:nvGrpSpPr>
            <p:cNvPr id="8" name="グループ化 7"/>
            <p:cNvGrpSpPr/>
            <p:nvPr/>
          </p:nvGrpSpPr>
          <p:grpSpPr>
            <a:xfrm>
              <a:off x="467544" y="1484784"/>
              <a:ext cx="8280920" cy="2520280"/>
              <a:chOff x="467544" y="1484784"/>
              <a:chExt cx="8280920" cy="2520280"/>
            </a:xfrm>
          </p:grpSpPr>
          <p:cxnSp>
            <p:nvCxnSpPr>
              <p:cNvPr id="6" name="直線コネクタ 5"/>
              <p:cNvCxnSpPr/>
              <p:nvPr/>
            </p:nvCxnSpPr>
            <p:spPr>
              <a:xfrm>
                <a:off x="467544" y="1484784"/>
                <a:ext cx="8208912" cy="252028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539552" y="1484784"/>
                <a:ext cx="8208912" cy="252028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755576" y="2492896"/>
              <a:ext cx="7478329" cy="923330"/>
            </a:xfrm>
            <a:prstGeom prst="rect">
              <a:avLst/>
            </a:prstGeom>
            <a:noFill/>
          </p:spPr>
          <p:txBody>
            <a:bodyPr wrap="none" rtlCol="0">
              <a:spAutoFit/>
            </a:bodyPr>
            <a:lstStyle/>
            <a:p>
              <a:r>
                <a:rPr kumimoji="1" lang="ja-JP" altLang="en-US" sz="5400" b="1" dirty="0" smtClean="0">
                  <a:solidFill>
                    <a:srgbClr val="C00000"/>
                  </a:solidFill>
                </a:rPr>
                <a:t>そんなことはどうでもいい</a:t>
              </a:r>
              <a:endParaRPr kumimoji="1" lang="ja-JP" altLang="en-US" sz="5400" b="1" dirty="0">
                <a:solidFill>
                  <a:srgbClr val="C00000"/>
                </a:solidFill>
              </a:endParaRPr>
            </a:p>
          </p:txBody>
        </p:sp>
      </p:grpSp>
    </p:spTree>
    <p:extLst>
      <p:ext uri="{BB962C8B-B14F-4D97-AF65-F5344CB8AC3E}">
        <p14:creationId xmlns:p14="http://schemas.microsoft.com/office/powerpoint/2010/main" val="73451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本質は異文化間の相互理解！</a:t>
            </a:r>
            <a:endParaRPr kumimoji="1" lang="ja-JP" altLang="en-US" dirty="0"/>
          </a:p>
        </p:txBody>
      </p:sp>
      <p:sp>
        <p:nvSpPr>
          <p:cNvPr id="3" name="コンテンツ プレースホルダ 2"/>
          <p:cNvSpPr>
            <a:spLocks noGrp="1"/>
          </p:cNvSpPr>
          <p:nvPr>
            <p:ph idx="1"/>
          </p:nvPr>
        </p:nvSpPr>
        <p:spPr>
          <a:xfrm>
            <a:off x="457200" y="1600201"/>
            <a:ext cx="8229600" cy="3196952"/>
          </a:xfrm>
        </p:spPr>
        <p:txBody>
          <a:bodyPr>
            <a:normAutofit/>
          </a:bodyPr>
          <a:lstStyle/>
          <a:p>
            <a:r>
              <a:rPr kumimoji="1" lang="ja-JP" altLang="en-US" dirty="0" smtClean="0"/>
              <a:t>現代社会が生んだ病である</a:t>
            </a:r>
            <a:endParaRPr kumimoji="1" lang="en-US" altLang="ja-JP" dirty="0" smtClean="0"/>
          </a:p>
          <a:p>
            <a:r>
              <a:rPr lang="ja-JP" altLang="en-US" dirty="0" smtClean="0"/>
              <a:t>今時の親の育て方に問題がある</a:t>
            </a:r>
            <a:endParaRPr lang="en-US" altLang="ja-JP" dirty="0" smtClean="0"/>
          </a:p>
          <a:p>
            <a:r>
              <a:rPr lang="ja-JP" altLang="en-US" dirty="0" smtClean="0"/>
              <a:t>遺伝の要素が大きい</a:t>
            </a:r>
            <a:endParaRPr lang="en-US" altLang="ja-JP" dirty="0" smtClean="0"/>
          </a:p>
          <a:p>
            <a:r>
              <a:rPr kumimoji="1" lang="ja-JP" altLang="en-US" dirty="0" smtClean="0"/>
              <a:t>有効性の高い新薬がある</a:t>
            </a:r>
            <a:endParaRPr kumimoji="1" lang="en-US" altLang="ja-JP" dirty="0" smtClean="0"/>
          </a:p>
          <a:p>
            <a:r>
              <a:rPr lang="ja-JP" altLang="en-US" dirty="0" smtClean="0"/>
              <a:t>医師の診断・カウンセリングが必須である</a:t>
            </a:r>
            <a:endParaRPr kumimoji="1" lang="ja-JP" altLang="en-US" dirty="0"/>
          </a:p>
        </p:txBody>
      </p:sp>
      <p:sp>
        <p:nvSpPr>
          <p:cNvPr id="8" name="テキスト ボックス 7"/>
          <p:cNvSpPr txBox="1"/>
          <p:nvPr/>
        </p:nvSpPr>
        <p:spPr>
          <a:xfrm>
            <a:off x="251520" y="5085184"/>
            <a:ext cx="8424936" cy="1569660"/>
          </a:xfrm>
          <a:prstGeom prst="rect">
            <a:avLst/>
          </a:prstGeom>
          <a:noFill/>
        </p:spPr>
        <p:txBody>
          <a:bodyPr wrap="square" rtlCol="0">
            <a:spAutoFit/>
          </a:bodyPr>
          <a:lstStyle/>
          <a:p>
            <a:pPr algn="ctr"/>
            <a:r>
              <a:rPr kumimoji="1" lang="ja-JP" altLang="en-US" sz="3200" dirty="0" smtClean="0">
                <a:solidFill>
                  <a:schemeClr val="bg1"/>
                </a:solidFill>
              </a:rPr>
              <a:t>我々が真に求めているのは</a:t>
            </a:r>
            <a:r>
              <a:rPr kumimoji="1" lang="ja-JP" altLang="en-US" sz="3200" dirty="0" smtClean="0">
                <a:solidFill>
                  <a:schemeClr val="bg1"/>
                </a:solidFill>
              </a:rPr>
              <a:t>，非定型と定型発達者の相互</a:t>
            </a:r>
            <a:r>
              <a:rPr kumimoji="1" lang="ja-JP" altLang="en-US" sz="3200" dirty="0" smtClean="0">
                <a:solidFill>
                  <a:schemeClr val="bg1"/>
                </a:solidFill>
              </a:rPr>
              <a:t>理解</a:t>
            </a:r>
            <a:r>
              <a:rPr lang="ja-JP" altLang="en-US" sz="3200" dirty="0">
                <a:solidFill>
                  <a:schemeClr val="bg1"/>
                </a:solidFill>
              </a:rPr>
              <a:t>・</a:t>
            </a:r>
            <a:r>
              <a:rPr lang="ja-JP" altLang="en-US" sz="3200" dirty="0" smtClean="0">
                <a:solidFill>
                  <a:schemeClr val="bg1"/>
                </a:solidFill>
              </a:rPr>
              <a:t>相互</a:t>
            </a:r>
            <a:r>
              <a:rPr lang="ja-JP" altLang="en-US" sz="3200" dirty="0" smtClean="0">
                <a:solidFill>
                  <a:schemeClr val="bg1"/>
                </a:solidFill>
              </a:rPr>
              <a:t>学習と，その結果としての相互の幸せ</a:t>
            </a:r>
            <a:r>
              <a:rPr kumimoji="1" lang="ja-JP" altLang="en-US" sz="3200" dirty="0" smtClean="0">
                <a:solidFill>
                  <a:schemeClr val="bg1"/>
                </a:solidFill>
              </a:rPr>
              <a:t>であって，思考</a:t>
            </a:r>
            <a:r>
              <a:rPr kumimoji="1" lang="ja-JP" altLang="en-US" sz="3200" dirty="0" smtClean="0">
                <a:solidFill>
                  <a:schemeClr val="bg1"/>
                </a:solidFill>
              </a:rPr>
              <a:t>停止ではない</a:t>
            </a:r>
            <a:endParaRPr kumimoji="1" lang="ja-JP" altLang="en-US" sz="3200" dirty="0">
              <a:solidFill>
                <a:schemeClr val="bg1"/>
              </a:solidFill>
            </a:endParaRPr>
          </a:p>
        </p:txBody>
      </p:sp>
      <p:grpSp>
        <p:nvGrpSpPr>
          <p:cNvPr id="10" name="グループ化 9"/>
          <p:cNvGrpSpPr/>
          <p:nvPr/>
        </p:nvGrpSpPr>
        <p:grpSpPr>
          <a:xfrm>
            <a:off x="395536" y="1556792"/>
            <a:ext cx="8352928" cy="3240360"/>
            <a:chOff x="395536" y="1556792"/>
            <a:chExt cx="8352928" cy="3240360"/>
          </a:xfrm>
        </p:grpSpPr>
        <p:grpSp>
          <p:nvGrpSpPr>
            <p:cNvPr id="7" name="グループ化 6"/>
            <p:cNvGrpSpPr/>
            <p:nvPr/>
          </p:nvGrpSpPr>
          <p:grpSpPr>
            <a:xfrm>
              <a:off x="467544" y="1556792"/>
              <a:ext cx="8280920" cy="3240360"/>
              <a:chOff x="467544" y="1556792"/>
              <a:chExt cx="8280920" cy="3240360"/>
            </a:xfrm>
          </p:grpSpPr>
          <p:cxnSp>
            <p:nvCxnSpPr>
              <p:cNvPr id="5" name="直線コネクタ 4"/>
              <p:cNvCxnSpPr/>
              <p:nvPr/>
            </p:nvCxnSpPr>
            <p:spPr>
              <a:xfrm>
                <a:off x="467544" y="1556792"/>
                <a:ext cx="8280920" cy="324036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467544" y="1556792"/>
                <a:ext cx="8280920" cy="324036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395536" y="2348880"/>
              <a:ext cx="8280920" cy="1754326"/>
            </a:xfrm>
            <a:prstGeom prst="rect">
              <a:avLst/>
            </a:prstGeom>
            <a:noFill/>
          </p:spPr>
          <p:txBody>
            <a:bodyPr wrap="square" rtlCol="0">
              <a:spAutoFit/>
            </a:bodyPr>
            <a:lstStyle/>
            <a:p>
              <a:pPr algn="ctr"/>
              <a:r>
                <a:rPr kumimoji="1" lang="ja-JP" altLang="en-US" sz="5400" b="1" dirty="0" smtClean="0">
                  <a:solidFill>
                    <a:srgbClr val="C00000"/>
                  </a:solidFill>
                </a:rPr>
                <a:t>それがどうした！？</a:t>
              </a:r>
              <a:endParaRPr kumimoji="1" lang="en-US" altLang="ja-JP" sz="5400" b="1" dirty="0" smtClean="0">
                <a:solidFill>
                  <a:srgbClr val="C00000"/>
                </a:solidFill>
              </a:endParaRPr>
            </a:p>
            <a:p>
              <a:pPr algn="ctr"/>
              <a:r>
                <a:rPr kumimoji="1" lang="ja-JP" altLang="en-US" sz="5400" b="1" dirty="0" smtClean="0">
                  <a:solidFill>
                    <a:srgbClr val="C00000"/>
                  </a:solidFill>
                </a:rPr>
                <a:t>そんなことはどうでもいい！</a:t>
              </a:r>
              <a:endParaRPr kumimoji="1" lang="ja-JP" altLang="en-US" sz="5400" b="1" dirty="0">
                <a:solidFill>
                  <a:srgbClr val="C00000"/>
                </a:solidFill>
              </a:endParaRPr>
            </a:p>
          </p:txBody>
        </p:sp>
      </p:grpSp>
    </p:spTree>
    <p:extLst>
      <p:ext uri="{BB962C8B-B14F-4D97-AF65-F5344CB8AC3E}">
        <p14:creationId xmlns:p14="http://schemas.microsoft.com/office/powerpoint/2010/main" val="170825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2305</Words>
  <Application>Microsoft Office PowerPoint</Application>
  <PresentationFormat>画面に合わせる (4:3)</PresentationFormat>
  <Paragraphs>208</Paragraphs>
  <Slides>38</Slides>
  <Notes>28</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今日のお話</vt:lpstr>
      <vt:lpstr>ラベルは大切な「こと」を隠す</vt:lpstr>
      <vt:lpstr>PowerPoint プレゼンテーション</vt:lpstr>
      <vt:lpstr>PowerPoint プレゼンテーション</vt:lpstr>
      <vt:lpstr>体温計パニック</vt:lpstr>
      <vt:lpstr>発達障害の解釈モデル ーこれで私も発達障害ー</vt:lpstr>
      <vt:lpstr>２人の息子は 発達障害…だけど、こんなに違う︕</vt:lpstr>
      <vt:lpstr>言葉の整理と困り事の「共有」</vt:lpstr>
      <vt:lpstr>本質は異文化間の相互理解！</vt:lpstr>
      <vt:lpstr>当事者の困り事：共通していることは？</vt:lpstr>
      <vt:lpstr>立派な（ ？？）変人達</vt:lpstr>
      <vt:lpstr>ぼくらの中の発達障害 ー男性は「当事者」を意識しやすいー</vt:lpstr>
      <vt:lpstr>今日のお話</vt:lpstr>
      <vt:lpstr>発達障害（臨床的）</vt:lpstr>
      <vt:lpstr>男という生き物 非定型発達者としての行動特性</vt:lpstr>
      <vt:lpstr>医学部に見られる「偉大なる俺様」ごっこ</vt:lpstr>
      <vt:lpstr>今日のお話</vt:lpstr>
      <vt:lpstr>言い得て妙な「KY」</vt:lpstr>
      <vt:lpstr>箱の中身は読める。人の心は読めない</vt:lpstr>
      <vt:lpstr>ましてや人の心など</vt:lpstr>
      <vt:lpstr>何とか読めるようにはなるが</vt:lpstr>
      <vt:lpstr>対人関係トラブルは続く</vt:lpstr>
      <vt:lpstr>残念な夫の特徴</vt:lpstr>
      <vt:lpstr>家庭は発達障害療育の場</vt:lpstr>
      <vt:lpstr>景気動向を感じ取る女の勘</vt:lpstr>
      <vt:lpstr>「女の勘」の正体</vt:lpstr>
      <vt:lpstr>男性が理解できない女性語 ー「文脈」で理解できないー</vt:lpstr>
      <vt:lpstr>女性のコミュニケーション特性</vt:lpstr>
      <vt:lpstr>合コンでライバルに勝つ</vt:lpstr>
      <vt:lpstr>基本：××するではなく○○しない ー＆継続的な関係を宣言するー</vt:lpstr>
      <vt:lpstr>今日のお話</vt:lpstr>
      <vt:lpstr>ALBD: Annoying Little Boys Disorder</vt:lpstr>
      <vt:lpstr>過剰診断は前世紀に始まっていた</vt:lpstr>
      <vt:lpstr>「新薬」の発売以降、より顕著に</vt:lpstr>
      <vt:lpstr>コンサータの限界：症状を3割減</vt:lpstr>
      <vt:lpstr>今日のお話</vt:lpstr>
      <vt:lpstr>PowerPoint プレゼンテーション</vt:lpstr>
      <vt:lpstr>参考図書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目次</dc:title>
  <dc:creator>Massie</dc:creator>
  <cp:lastModifiedBy>鑑別所</cp:lastModifiedBy>
  <cp:revision>176</cp:revision>
  <dcterms:created xsi:type="dcterms:W3CDTF">2015-02-27T02:49:55Z</dcterms:created>
  <dcterms:modified xsi:type="dcterms:W3CDTF">2019-01-17T04:29:43Z</dcterms:modified>
</cp:coreProperties>
</file>