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548" r:id="rId2"/>
    <p:sldId id="565" r:id="rId3"/>
    <p:sldId id="562" r:id="rId4"/>
    <p:sldId id="573" r:id="rId5"/>
    <p:sldId id="570" r:id="rId6"/>
    <p:sldId id="571" r:id="rId7"/>
    <p:sldId id="572" r:id="rId8"/>
    <p:sldId id="554" r:id="rId9"/>
    <p:sldId id="500" r:id="rId10"/>
    <p:sldId id="549" r:id="rId11"/>
    <p:sldId id="501" r:id="rId12"/>
    <p:sldId id="503" r:id="rId13"/>
    <p:sldId id="551" r:id="rId14"/>
    <p:sldId id="552" r:id="rId15"/>
    <p:sldId id="553" r:id="rId16"/>
    <p:sldId id="460" r:id="rId17"/>
    <p:sldId id="489" r:id="rId18"/>
    <p:sldId id="478" r:id="rId19"/>
    <p:sldId id="490" r:id="rId20"/>
    <p:sldId id="461" r:id="rId21"/>
    <p:sldId id="462" r:id="rId22"/>
    <p:sldId id="497" r:id="rId23"/>
    <p:sldId id="416" r:id="rId24"/>
    <p:sldId id="543" r:id="rId25"/>
    <p:sldId id="465" r:id="rId26"/>
    <p:sldId id="466" r:id="rId27"/>
    <p:sldId id="453" r:id="rId28"/>
    <p:sldId id="424" r:id="rId29"/>
    <p:sldId id="425" r:id="rId30"/>
    <p:sldId id="468" r:id="rId31"/>
    <p:sldId id="469" r:id="rId32"/>
    <p:sldId id="470" r:id="rId33"/>
    <p:sldId id="471" r:id="rId34"/>
    <p:sldId id="486" r:id="rId35"/>
    <p:sldId id="408" r:id="rId36"/>
    <p:sldId id="409" r:id="rId37"/>
    <p:sldId id="435" r:id="rId38"/>
    <p:sldId id="410" r:id="rId39"/>
    <p:sldId id="506" r:id="rId40"/>
    <p:sldId id="567" r:id="rId41"/>
    <p:sldId id="568" r:id="rId42"/>
    <p:sldId id="574" r:id="rId43"/>
    <p:sldId id="569" r:id="rId44"/>
    <p:sldId id="546" r:id="rId45"/>
  </p:sldIdLst>
  <p:sldSz cx="9144000" cy="6858000" type="screen4x3"/>
  <p:notesSz cx="6735763" cy="986948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2767" autoAdjust="0"/>
  </p:normalViewPr>
  <p:slideViewPr>
    <p:cSldViewPr>
      <p:cViewPr varScale="1">
        <p:scale>
          <a:sx n="95" d="100"/>
          <a:sy n="95" d="100"/>
        </p:scale>
        <p:origin x="288"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02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atin typeface="Calibri" pitchFamily="34" charset="0"/>
                <a:ea typeface="ＭＳ Ｐゴシック" charset="-128"/>
              </a:defRPr>
            </a:lvl1pPr>
          </a:lstStyle>
          <a:p>
            <a:pPr>
              <a:defRPr/>
            </a:pPr>
            <a:endParaRPr lang="ja-JP" altLang="en-US"/>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atin typeface="Calibri" pitchFamily="34" charset="0"/>
                <a:ea typeface="ＭＳ Ｐゴシック" charset="-128"/>
              </a:defRPr>
            </a:lvl1pPr>
          </a:lstStyle>
          <a:p>
            <a:pPr>
              <a:defRPr/>
            </a:pPr>
            <a:fld id="{071BF43C-53FA-4D11-9329-C25CF68026E1}" type="datetimeFigureOut">
              <a:rPr lang="ja-JP" altLang="en-US"/>
              <a:pPr>
                <a:defRPr/>
              </a:pPr>
              <a:t>2019/11/10</a:t>
            </a:fld>
            <a:endParaRPr lang="ja-JP" altLang="en-US"/>
          </a:p>
        </p:txBody>
      </p:sp>
      <p:sp>
        <p:nvSpPr>
          <p:cNvPr id="4" name="フッター プレースホルダ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atin typeface="Calibri" pitchFamily="34" charset="0"/>
                <a:ea typeface="ＭＳ Ｐゴシック" charset="-128"/>
              </a:defRPr>
            </a:lvl1pPr>
          </a:lstStyle>
          <a:p>
            <a:pPr>
              <a:defRPr/>
            </a:pPr>
            <a:endParaRPr lang="ja-JP" altLang="en-US"/>
          </a:p>
        </p:txBody>
      </p:sp>
      <p:sp>
        <p:nvSpPr>
          <p:cNvPr id="5" name="スライド番号プレースホルダ 4"/>
          <p:cNvSpPr>
            <a:spLocks noGrp="1"/>
          </p:cNvSpPr>
          <p:nvPr>
            <p:ph type="sldNum" sz="quarter" idx="3"/>
          </p:nvPr>
        </p:nvSpPr>
        <p:spPr>
          <a:xfrm>
            <a:off x="3814763" y="9374188"/>
            <a:ext cx="2919412" cy="493712"/>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2FE085EF-99E2-4E1C-A809-E1B50064786F}" type="slidenum">
              <a:rPr lang="ja-JP" altLang="en-US"/>
              <a:pPr>
                <a:defRPr/>
              </a:pPr>
              <a:t>‹#›</a:t>
            </a:fld>
            <a:endParaRPr lang="ja-JP" altLang="en-US"/>
          </a:p>
        </p:txBody>
      </p:sp>
    </p:spTree>
    <p:extLst>
      <p:ext uri="{BB962C8B-B14F-4D97-AF65-F5344CB8AC3E}">
        <p14:creationId xmlns:p14="http://schemas.microsoft.com/office/powerpoint/2010/main" val="3815649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D5F932D5-DABD-478C-A40B-CA9775FC7B08}" type="datetimeFigureOut">
              <a:rPr lang="ja-JP" altLang="en-US"/>
              <a:pPr>
                <a:defRPr/>
              </a:pPr>
              <a:t>2019/11/10</a:t>
            </a:fld>
            <a:endParaRPr lang="ja-JP" altLang="en-US"/>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73100" y="4749800"/>
            <a:ext cx="5389563" cy="3886200"/>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0" y="9374188"/>
            <a:ext cx="2919413"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4763" y="9374188"/>
            <a:ext cx="2919412"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570CFD6-358A-4BA0-8004-FE3A5C70F6F6}" type="slidenum">
              <a:rPr lang="ja-JP" altLang="en-US"/>
              <a:pPr>
                <a:defRPr/>
              </a:pPr>
              <a:t>‹#›</a:t>
            </a:fld>
            <a:endParaRPr lang="ja-JP" altLang="en-US"/>
          </a:p>
        </p:txBody>
      </p:sp>
    </p:spTree>
    <p:extLst>
      <p:ext uri="{BB962C8B-B14F-4D97-AF65-F5344CB8AC3E}">
        <p14:creationId xmlns:p14="http://schemas.microsoft.com/office/powerpoint/2010/main" val="12958961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dic.pixiv.net/a/%E5%8C%BB%E5%B8%AB"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dic.pixiv.net/a/%E3%83%99%E3%82%A4%E3%82%AB%E3%83%BC%E8%A1%97" TargetMode="External"/><Relationship Id="rId4" Type="http://schemas.openxmlformats.org/officeDocument/2006/relationships/hyperlink" Target="http://dic.pixiv.net/a/%E3%82%A2%E3%83%95%E3%82%AC%E3%83%8B%E3%82%B9%E3%82%BF%E3%83%B3"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a:lstStyle/>
          <a:p>
            <a:fld id="{36CE813A-B2C2-437E-92E7-FCC686833FEF}" type="slidenum">
              <a:rPr lang="en-US" altLang="ja-JP" smtClean="0">
                <a:latin typeface="Times New Roman" pitchFamily="18" charset="0"/>
                <a:ea typeface="ＭＳ Ｐゴシック" charset="-128"/>
              </a:rPr>
              <a:pPr/>
              <a:t>2</a:t>
            </a:fld>
            <a:endParaRPr lang="en-US" altLang="ja-JP" smtClean="0">
              <a:latin typeface="Times New Roman" pitchFamily="18" charset="0"/>
              <a:ea typeface="ＭＳ Ｐゴシック" charset="-128"/>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extLst>
      <p:ext uri="{BB962C8B-B14F-4D97-AF65-F5344CB8AC3E}">
        <p14:creationId xmlns:p14="http://schemas.microsoft.com/office/powerpoint/2010/main" val="291405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853B95FC-6D47-48A5-8C4C-524C0BA2272F}" type="slidenum">
              <a:rPr lang="en-US" altLang="ja-JP">
                <a:latin typeface="Times New Roman" panose="02020603050405020304" pitchFamily="18" charset="0"/>
              </a:rPr>
              <a:pPr>
                <a:spcBef>
                  <a:spcPct val="0"/>
                </a:spcBef>
              </a:pPr>
              <a:t>21</a:t>
            </a:fld>
            <a:endParaRPr lang="en-US" altLang="ja-JP">
              <a:latin typeface="Times New Roman" panose="02020603050405020304" pitchFamily="18"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smtClean="0">
              <a:ea typeface="ＭＳ Ｐ明朝" panose="02020600040205080304" pitchFamily="18" charset="-128"/>
            </a:endParaRPr>
          </a:p>
        </p:txBody>
      </p:sp>
    </p:spTree>
    <p:extLst>
      <p:ext uri="{BB962C8B-B14F-4D97-AF65-F5344CB8AC3E}">
        <p14:creationId xmlns:p14="http://schemas.microsoft.com/office/powerpoint/2010/main" val="434198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BB06E92-3C39-41E9-8450-640407E310B9}" type="slidenum">
              <a:rPr lang="en-US" altLang="ja-JP">
                <a:latin typeface="Times New Roman" panose="02020603050405020304" pitchFamily="18" charset="0"/>
              </a:rPr>
              <a:pPr>
                <a:spcBef>
                  <a:spcPct val="0"/>
                </a:spcBef>
              </a:pPr>
              <a:t>22</a:t>
            </a:fld>
            <a:endParaRPr lang="en-US" altLang="ja-JP">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mtClean="0">
                <a:ea typeface="ＭＳ Ｐ明朝" panose="02020600040205080304" pitchFamily="18" charset="-128"/>
              </a:rPr>
              <a:t>見ようと思って見ないと見えない</a:t>
            </a:r>
          </a:p>
        </p:txBody>
      </p:sp>
    </p:spTree>
    <p:extLst>
      <p:ext uri="{BB962C8B-B14F-4D97-AF65-F5344CB8AC3E}">
        <p14:creationId xmlns:p14="http://schemas.microsoft.com/office/powerpoint/2010/main" val="269608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1361CAE-B6F1-4537-A87B-C55B07FCFF54}" type="slidenum">
              <a:rPr lang="en-US" altLang="ja-JP"/>
              <a:pPr/>
              <a:t>23</a:t>
            </a:fld>
            <a:endParaRPr lang="en-US" altLang="ja-JP"/>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mtClean="0">
                <a:ea typeface="ＭＳ Ｐ明朝" panose="02020600040205080304" pitchFamily="18" charset="-128"/>
              </a:rPr>
              <a:t>一番共有できそうなケース</a:t>
            </a:r>
          </a:p>
        </p:txBody>
      </p:sp>
    </p:spTree>
    <p:extLst>
      <p:ext uri="{BB962C8B-B14F-4D97-AF65-F5344CB8AC3E}">
        <p14:creationId xmlns:p14="http://schemas.microsoft.com/office/powerpoint/2010/main" val="2621425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73B5812-803F-4DB3-92D0-B5B6E56A9E98}" type="slidenum">
              <a:rPr lang="en-US" altLang="ja-JP"/>
              <a:pPr/>
              <a:t>26</a:t>
            </a:fld>
            <a:endParaRPr lang="en-US" altLang="ja-JP"/>
          </a:p>
        </p:txBody>
      </p:sp>
      <p:sp>
        <p:nvSpPr>
          <p:cNvPr id="3789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mtClean="0">
                <a:ea typeface="ＭＳ Ｐ明朝" panose="02020600040205080304" pitchFamily="18" charset="-128"/>
              </a:rPr>
              <a:t>観察しかできない。観察が重要。</a:t>
            </a:r>
            <a:endParaRPr lang="ja-JP" altLang="ja-JP" smtClean="0">
              <a:ea typeface="ＭＳ Ｐ明朝" panose="02020600040205080304" pitchFamily="18" charset="-128"/>
            </a:endParaRPr>
          </a:p>
        </p:txBody>
      </p:sp>
    </p:spTree>
    <p:extLst>
      <p:ext uri="{BB962C8B-B14F-4D97-AF65-F5344CB8AC3E}">
        <p14:creationId xmlns:p14="http://schemas.microsoft.com/office/powerpoint/2010/main" val="2591308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399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D2C8CD5-2C1E-4BE2-A1FA-783971F970CC}" type="slidenum">
              <a:rPr lang="ja-JP" altLang="en-US"/>
              <a:pPr/>
              <a:t>27</a:t>
            </a:fld>
            <a:endParaRPr lang="ja-JP" altLang="en-US"/>
          </a:p>
        </p:txBody>
      </p:sp>
    </p:spTree>
    <p:extLst>
      <p:ext uri="{BB962C8B-B14F-4D97-AF65-F5344CB8AC3E}">
        <p14:creationId xmlns:p14="http://schemas.microsoft.com/office/powerpoint/2010/main" val="3954394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710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DB5574C-B38B-492C-BE3B-61B9F17BCE30}" type="slidenum">
              <a:rPr lang="ja-JP" altLang="en-US"/>
              <a:pPr/>
              <a:t>28</a:t>
            </a:fld>
            <a:endParaRPr lang="ja-JP" altLang="en-US"/>
          </a:p>
        </p:txBody>
      </p:sp>
    </p:spTree>
    <p:extLst>
      <p:ext uri="{BB962C8B-B14F-4D97-AF65-F5344CB8AC3E}">
        <p14:creationId xmlns:p14="http://schemas.microsoft.com/office/powerpoint/2010/main" val="3890794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9820D68-DEEA-4072-A234-179B0E37905C}" type="slidenum">
              <a:rPr lang="en-US" altLang="ja-JP">
                <a:latin typeface="Times New Roman" panose="02020603050405020304" pitchFamily="18" charset="0"/>
              </a:rPr>
              <a:pPr/>
              <a:t>29</a:t>
            </a:fld>
            <a:endParaRPr lang="en-US" altLang="ja-JP">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mtClean="0">
                <a:ea typeface="ＭＳ Ｐ明朝" panose="02020600040205080304" pitchFamily="18" charset="-128"/>
              </a:rPr>
              <a:t>今，神経症候の診察は，じゅうたん爆撃のようにやたらめったらしまくるのではなく，検査を選ぶように診察項目を選んでやらなくてはいけないと申し上げました．その理由の一つをここに示します．これは平山恵造という，偉い偉い神経内科の先生が書いた有名な本です．全部で１３００ページほどあります．ここに書いてある神経学的診察を全部やっていったら１週間あっても１０日あっても足りません．医者も患者さんも１週間合宿しないと全部の所見をとりきれないぐらいです．現実には不可能です．現実には限られた外来時間の中で診察項目を絞っているわけです．しかし，それが一体どういう基準によるものか．誰も教えてくれません．なぜでしょうか？秘密にしなければならない理由があるのでしょうか？</a:t>
            </a:r>
          </a:p>
        </p:txBody>
      </p:sp>
    </p:spTree>
    <p:extLst>
      <p:ext uri="{BB962C8B-B14F-4D97-AF65-F5344CB8AC3E}">
        <p14:creationId xmlns:p14="http://schemas.microsoft.com/office/powerpoint/2010/main" val="109713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神経「診察」と現代医学で言うところの「診察」とは大きく異なる。</a:t>
            </a:r>
          </a:p>
        </p:txBody>
      </p:sp>
      <p:sp>
        <p:nvSpPr>
          <p:cNvPr id="5632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A30E9085-99DD-475F-BC30-AD4870DC16F3}" type="slidenum">
              <a:rPr lang="ja-JP" altLang="en-US">
                <a:solidFill>
                  <a:srgbClr val="000000"/>
                </a:solidFill>
              </a:rPr>
              <a:pPr/>
              <a:t>30</a:t>
            </a:fld>
            <a:endParaRPr lang="ja-JP" altLang="en-US">
              <a:solidFill>
                <a:srgbClr val="000000"/>
              </a:solidFill>
            </a:endParaRPr>
          </a:p>
        </p:txBody>
      </p:sp>
    </p:spTree>
    <p:extLst>
      <p:ext uri="{BB962C8B-B14F-4D97-AF65-F5344CB8AC3E}">
        <p14:creationId xmlns:p14="http://schemas.microsoft.com/office/powerpoint/2010/main" val="3534577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，シャルコーという人はどちらか というとじっと観察する立場なんですね。例えばシャルコーの書いたものには，歩行状態がどうだとか，姿勢がどうだとか，どう いう不随意運動があるなどの記載はたくさんありますが，ここを叩いたら，あるいはここをこすったらどうなったとか，患者の体 に問いかけて観察する記載は非常に少ないのです。　ババンスキーのほうはそうではなく，両方を非常にはっきり観察しています。ですから，臨床的な意味での反射学はババンス キーが確立したものだと言えます。「この腱反射は正常では必ず出る」，「この反射は正常でも出ない場合がある」などをきちん と記載したのはババンスキーです。私たちがいま何気なくやっている反射の検査はほとんどババンスキーに負っているわけです。 そのことを誰も知らないのはあまりにも常識になっているからで，それはシャルコーの時代にはなかったことでしょうね。彼は シャルコーのめざしたところをもう一歩進めて，非常にダイナミックに，自然に問いかけて観察をしていたのです。</a:t>
            </a:r>
          </a:p>
        </p:txBody>
      </p:sp>
      <p:sp>
        <p:nvSpPr>
          <p:cNvPr id="583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339B2D2-75BE-40CD-815B-41B54BBF7C6E}" type="slidenum">
              <a:rPr lang="ja-JP" altLang="en-US"/>
              <a:pPr/>
              <a:t>31</a:t>
            </a:fld>
            <a:endParaRPr lang="ja-JP" altLang="en-US"/>
          </a:p>
        </p:txBody>
      </p:sp>
    </p:spTree>
    <p:extLst>
      <p:ext uri="{BB962C8B-B14F-4D97-AF65-F5344CB8AC3E}">
        <p14:creationId xmlns:p14="http://schemas.microsoft.com/office/powerpoint/2010/main" val="4082875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604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E4D98032-44D5-4107-8803-C33B17E5A062}" type="slidenum">
              <a:rPr lang="ja-JP" altLang="en-US">
                <a:solidFill>
                  <a:srgbClr val="000000"/>
                </a:solidFill>
              </a:rPr>
              <a:pPr/>
              <a:t>32</a:t>
            </a:fld>
            <a:endParaRPr lang="ja-JP" altLang="en-US">
              <a:solidFill>
                <a:srgbClr val="000000"/>
              </a:solidFill>
            </a:endParaRPr>
          </a:p>
        </p:txBody>
      </p:sp>
    </p:spTree>
    <p:extLst>
      <p:ext uri="{BB962C8B-B14F-4D97-AF65-F5344CB8AC3E}">
        <p14:creationId xmlns:p14="http://schemas.microsoft.com/office/powerpoint/2010/main" val="3192567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a:ln/>
        </p:spPr>
      </p:sp>
      <p:sp>
        <p:nvSpPr>
          <p:cNvPr id="409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410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fld id="{EB66619E-3194-43DD-B11B-42CAB85C475E}" type="slidenum">
              <a:rPr lang="en-US" altLang="ja-JP" sz="1200"/>
              <a:pPr/>
              <a:t>3</a:t>
            </a:fld>
            <a:endParaRPr lang="en-US" altLang="ja-JP" sz="1200"/>
          </a:p>
        </p:txBody>
      </p:sp>
    </p:spTree>
    <p:extLst>
      <p:ext uri="{BB962C8B-B14F-4D97-AF65-F5344CB8AC3E}">
        <p14:creationId xmlns:p14="http://schemas.microsoft.com/office/powerpoint/2010/main" val="29199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6349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D3BC780F-35C9-4F9D-9FCD-BD530940B2A1}" type="slidenum">
              <a:rPr lang="ja-JP" altLang="en-US"/>
              <a:pPr/>
              <a:t>34</a:t>
            </a:fld>
            <a:endParaRPr lang="ja-JP" altLang="en-US"/>
          </a:p>
        </p:txBody>
      </p:sp>
    </p:spTree>
    <p:extLst>
      <p:ext uri="{BB962C8B-B14F-4D97-AF65-F5344CB8AC3E}">
        <p14:creationId xmlns:p14="http://schemas.microsoft.com/office/powerpoint/2010/main" val="3614863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E0C3B37-74ED-4819-AFBC-33BFD6BBF900}" type="slidenum">
              <a:rPr lang="en-US" altLang="ja-JP"/>
              <a:pPr/>
              <a:t>36</a:t>
            </a:fld>
            <a:endParaRPr lang="en-US" altLang="ja-JP"/>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ja-JP" smtClean="0"/>
          </a:p>
        </p:txBody>
      </p:sp>
    </p:spTree>
    <p:extLst>
      <p:ext uri="{BB962C8B-B14F-4D97-AF65-F5344CB8AC3E}">
        <p14:creationId xmlns:p14="http://schemas.microsoft.com/office/powerpoint/2010/main" val="4234464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一撃診断とは診察を省き，診断を省ける（除外診断の極限）「喜び」</a:t>
            </a:r>
          </a:p>
        </p:txBody>
      </p:sp>
      <p:sp>
        <p:nvSpPr>
          <p:cNvPr id="6758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EE060AE-B0F0-49C5-AA44-08F7100396D0}" type="slidenum">
              <a:rPr lang="ja-JP" altLang="en-US"/>
              <a:pPr/>
              <a:t>37</a:t>
            </a:fld>
            <a:endParaRPr lang="ja-JP" altLang="en-US"/>
          </a:p>
        </p:txBody>
      </p:sp>
    </p:spTree>
    <p:extLst>
      <p:ext uri="{BB962C8B-B14F-4D97-AF65-F5344CB8AC3E}">
        <p14:creationId xmlns:p14="http://schemas.microsoft.com/office/powerpoint/2010/main" val="2620186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684E63F0-CBEC-4FE4-8155-FEC67474F0DD}" type="slidenum">
              <a:rPr lang="en-US" altLang="ja-JP">
                <a:latin typeface="Times New Roman" panose="02020603050405020304" pitchFamily="18" charset="0"/>
              </a:rPr>
              <a:pPr>
                <a:spcBef>
                  <a:spcPct val="0"/>
                </a:spcBef>
              </a:pPr>
              <a:t>39</a:t>
            </a:fld>
            <a:endParaRPr lang="en-US" altLang="ja-JP">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mtClean="0">
                <a:ea typeface="ＭＳ Ｐ明朝" panose="02020600040205080304" pitchFamily="18" charset="-128"/>
              </a:rPr>
              <a:t>見ようと思って見ないと見えない</a:t>
            </a:r>
          </a:p>
        </p:txBody>
      </p:sp>
    </p:spTree>
    <p:extLst>
      <p:ext uri="{BB962C8B-B14F-4D97-AF65-F5344CB8AC3E}">
        <p14:creationId xmlns:p14="http://schemas.microsoft.com/office/powerpoint/2010/main" val="359899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E48AD8FB-8DF4-4E5C-B7BF-40FA3E81562B}" type="slidenum">
              <a:rPr kumimoji="1" lang="ja-JP" altLang="en-US" smtClean="0"/>
              <a:pPr/>
              <a:t>40</a:t>
            </a:fld>
            <a:endParaRPr kumimoji="1" lang="ja-JP" altLang="en-US"/>
          </a:p>
        </p:txBody>
      </p:sp>
    </p:spTree>
    <p:extLst>
      <p:ext uri="{BB962C8B-B14F-4D97-AF65-F5344CB8AC3E}">
        <p14:creationId xmlns:p14="http://schemas.microsoft.com/office/powerpoint/2010/main" val="209697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a:ln/>
        </p:spPr>
      </p:sp>
      <p:sp>
        <p:nvSpPr>
          <p:cNvPr id="409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410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4300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fld id="{EB66619E-3194-43DD-B11B-42CAB85C475E}" type="slidenum">
              <a:rPr lang="en-US" altLang="ja-JP" sz="1200"/>
              <a:pPr/>
              <a:t>44</a:t>
            </a:fld>
            <a:endParaRPr lang="en-US" altLang="ja-JP" sz="1200"/>
          </a:p>
        </p:txBody>
      </p:sp>
    </p:spTree>
    <p:extLst>
      <p:ext uri="{BB962C8B-B14F-4D97-AF65-F5344CB8AC3E}">
        <p14:creationId xmlns:p14="http://schemas.microsoft.com/office/powerpoint/2010/main" val="2113199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684E63F0-CBEC-4FE4-8155-FEC67474F0DD}" type="slidenum">
              <a:rPr lang="en-US" altLang="ja-JP">
                <a:latin typeface="Times New Roman" panose="02020603050405020304" pitchFamily="18" charset="0"/>
              </a:rPr>
              <a:pPr>
                <a:spcBef>
                  <a:spcPct val="0"/>
                </a:spcBef>
              </a:pPr>
              <a:t>4</a:t>
            </a:fld>
            <a:endParaRPr lang="en-US" altLang="ja-JP">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mtClean="0">
                <a:ea typeface="ＭＳ Ｐ明朝" panose="02020600040205080304" pitchFamily="18" charset="-128"/>
              </a:rPr>
              <a:t>見ようと思って見ないと見えない</a:t>
            </a:r>
          </a:p>
        </p:txBody>
      </p:sp>
    </p:spTree>
    <p:extLst>
      <p:ext uri="{BB962C8B-B14F-4D97-AF65-F5344CB8AC3E}">
        <p14:creationId xmlns:p14="http://schemas.microsoft.com/office/powerpoint/2010/main" val="2478183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smtClean="0">
                <a:solidFill>
                  <a:schemeClr val="tx1"/>
                </a:solidFill>
                <a:effectLst/>
                <a:latin typeface="+mn-lt"/>
                <a:ea typeface="+mn-ea"/>
                <a:cs typeface="+mn-cs"/>
              </a:rPr>
              <a:t>従軍経験のある</a:t>
            </a:r>
            <a:r>
              <a:rPr kumimoji="1" lang="ja-JP" altLang="en-US" sz="1200" b="0" i="0" u="none" strike="noStrike" kern="1200" dirty="0" smtClean="0">
                <a:solidFill>
                  <a:schemeClr val="tx1"/>
                </a:solidFill>
                <a:effectLst/>
                <a:latin typeface="+mn-lt"/>
                <a:ea typeface="+mn-ea"/>
                <a:cs typeface="+mn-cs"/>
                <a:hlinkClick r:id="rId3"/>
              </a:rPr>
              <a:t>医師</a:t>
            </a:r>
            <a:r>
              <a:rPr kumimoji="1" lang="ja-JP" altLang="en-US" sz="1200" b="0" i="0" kern="1200" dirty="0" smtClean="0">
                <a:solidFill>
                  <a:schemeClr val="tx1"/>
                </a:solidFill>
                <a:effectLst/>
                <a:latin typeface="+mn-lt"/>
                <a:ea typeface="+mn-ea"/>
                <a:cs typeface="+mn-cs"/>
              </a:rPr>
              <a:t>で、</a:t>
            </a:r>
            <a:r>
              <a:rPr kumimoji="1" lang="ja-JP" altLang="en-US" sz="1200" b="0" i="0" u="sng" kern="1200" dirty="0" smtClean="0">
                <a:solidFill>
                  <a:schemeClr val="tx1"/>
                </a:solidFill>
                <a:effectLst/>
                <a:latin typeface="+mn-lt"/>
                <a:ea typeface="+mn-ea"/>
                <a:cs typeface="+mn-cs"/>
                <a:hlinkClick r:id="rId4"/>
              </a:rPr>
              <a:t>アフガニスタン</a:t>
            </a:r>
            <a:r>
              <a:rPr kumimoji="1" lang="ja-JP" altLang="en-US" sz="1200" b="0" i="0" kern="1200" dirty="0" smtClean="0">
                <a:solidFill>
                  <a:schemeClr val="tx1"/>
                </a:solidFill>
                <a:effectLst/>
                <a:latin typeface="+mn-lt"/>
                <a:ea typeface="+mn-ea"/>
                <a:cs typeface="+mn-cs"/>
              </a:rPr>
              <a:t>で戦傷を受けて除隊後、格安で借りられる下宿を探していたとき、たまたまホームズと条件が一致するため、</a:t>
            </a:r>
            <a:r>
              <a:rPr kumimoji="1" lang="ja-JP" altLang="en-US" sz="1200" b="0" i="0" u="none" strike="noStrike" kern="1200" dirty="0" smtClean="0">
                <a:solidFill>
                  <a:schemeClr val="tx1"/>
                </a:solidFill>
                <a:effectLst/>
                <a:latin typeface="+mn-lt"/>
                <a:ea typeface="+mn-ea"/>
                <a:cs typeface="+mn-cs"/>
                <a:hlinkClick r:id="rId5"/>
              </a:rPr>
              <a:t>ベイカー街</a:t>
            </a:r>
            <a:r>
              <a:rPr kumimoji="1" lang="ja-JP" altLang="en-US" sz="1200" b="0" i="0" kern="1200" dirty="0" smtClean="0">
                <a:solidFill>
                  <a:schemeClr val="tx1"/>
                </a:solidFill>
                <a:effectLst/>
                <a:latin typeface="+mn-lt"/>
                <a:ea typeface="+mn-ea"/>
                <a:cs typeface="+mn-cs"/>
              </a:rPr>
              <a:t>で同居することになった。神経質かつ病的な一面を持つものの、秀でた才能（相当偏っているが）と善良な一面を持つこの男と友人になる。</a:t>
            </a:r>
            <a:endParaRPr kumimoji="1" lang="en-US" altLang="ja-JP" sz="1200" b="0" i="0" kern="1200" dirty="0" smtClean="0">
              <a:solidFill>
                <a:schemeClr val="tx1"/>
              </a:solidFill>
              <a:effectLst/>
              <a:latin typeface="+mn-lt"/>
              <a:ea typeface="+mn-ea"/>
              <a:cs typeface="+mn-cs"/>
            </a:endParaRPr>
          </a:p>
          <a:p>
            <a:r>
              <a:rPr lang="ja-JP" altLang="en-US" dirty="0" smtClean="0"/>
              <a:t>ここに医者タイプで、しかも軍人ふうの紳士がいる。すると軍医に違いない。顔はまっ黒だが、黒さが生地でないのは、手首の白いのでわかる。してみると熱帯地がえりなのだ。艱難をなめ病気で悩んだことは、憔悴した顔が雄弁に物語っている。左腕に負傷している。動かしかたがぎこちなくて不自然だ。我が陸軍の軍医が艱難をなめ腕に負傷までした熱帯地はどこだろう？むろんアフガニスタンだ・・・と、これだけの過程をおわるには一秒も要しなかった。それで僕がそれをいったら、君は驚いたというわけさ</a:t>
            </a:r>
            <a:endParaRPr lang="en-GB" dirty="0"/>
          </a:p>
        </p:txBody>
      </p:sp>
      <p:sp>
        <p:nvSpPr>
          <p:cNvPr id="4" name="スライド番号プレースホルダー 3"/>
          <p:cNvSpPr>
            <a:spLocks noGrp="1"/>
          </p:cNvSpPr>
          <p:nvPr>
            <p:ph type="sldNum" sz="quarter" idx="10"/>
          </p:nvPr>
        </p:nvSpPr>
        <p:spPr/>
        <p:txBody>
          <a:bodyPr/>
          <a:lstStyle/>
          <a:p>
            <a:pPr>
              <a:defRPr/>
            </a:pPr>
            <a:fld id="{C570CFD6-358A-4BA0-8004-FE3A5C70F6F6}" type="slidenum">
              <a:rPr lang="ja-JP" altLang="en-US" smtClean="0"/>
              <a:pPr>
                <a:defRPr/>
              </a:pPr>
              <a:t>9</a:t>
            </a:fld>
            <a:endParaRPr lang="ja-JP" altLang="en-US"/>
          </a:p>
        </p:txBody>
      </p:sp>
    </p:spTree>
    <p:extLst>
      <p:ext uri="{BB962C8B-B14F-4D97-AF65-F5344CB8AC3E}">
        <p14:creationId xmlns:p14="http://schemas.microsoft.com/office/powerpoint/2010/main" val="157928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（写真はいずれもパブリックドメインにあり，引用について著作権上の問題はありません．）</a:t>
            </a:r>
            <a:endParaRPr lang="en-US" altLang="ja-JP" smtClean="0"/>
          </a:p>
          <a:p>
            <a:r>
              <a:rPr lang="ja-JP" altLang="en-US" smtClean="0"/>
              <a:t>，シャルコーという人はどちらか というとじっと観察する立場なんですね。例えばシャルコーの書いたものには，歩行状態がどうだとか，姿勢がどうだとか，どう いう不随意運動があるなどの記載はたくさんありますが，ここを叩いたら，あるいはここをこすったらどうなったとか，患者の体 に問いかけて観察する記載は非常に少ないのです。　ババンスキーのほうはそうではなく，両方を非常にはっきり観察しています。ですから，臨床的な意味での反射学はババンス キーが確立したものだと言えます。「この腱反射は正常では必ず出る」，「この反射は正常でも出ない場合がある」などをきちん と記載したのはババンスキーです。私たちがいま何気なくやっている反射の検査はほとんどババンスキーに負っているわけです。 そのことを誰も知らないのはあまりにも常識になっているからで，それはシャルコーの時代にはなかったことでしょうね。彼は シャルコーのめざしたところをもう一歩進めて，非常にダイナミックに，自然に問いかけて観察をしていたのです。</a:t>
            </a:r>
          </a:p>
        </p:txBody>
      </p:sp>
      <p:sp>
        <p:nvSpPr>
          <p:cNvPr id="61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36ABE96B-10FA-43CB-A55E-10236FAFD2A8}" type="slidenum">
              <a:rPr lang="ja-JP" altLang="en-US"/>
              <a:pPr/>
              <a:t>11</a:t>
            </a:fld>
            <a:endParaRPr lang="ja-JP" altLang="en-US"/>
          </a:p>
        </p:txBody>
      </p:sp>
    </p:spTree>
    <p:extLst>
      <p:ext uri="{BB962C8B-B14F-4D97-AF65-F5344CB8AC3E}">
        <p14:creationId xmlns:p14="http://schemas.microsoft.com/office/powerpoint/2010/main" val="150110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ＭＳ Ｐゴシック" pitchFamily="50" charset="-128"/>
              </a:defRPr>
            </a:lvl1pPr>
            <a:lvl2pPr marL="742950" indent="-285750">
              <a:spcBef>
                <a:spcPct val="30000"/>
              </a:spcBef>
              <a:defRPr kumimoji="1" sz="1200">
                <a:solidFill>
                  <a:schemeClr val="tx1"/>
                </a:solidFill>
                <a:latin typeface="Calibri" pitchFamily="34" charset="0"/>
                <a:ea typeface="ＭＳ Ｐゴシック" pitchFamily="50" charset="-128"/>
              </a:defRPr>
            </a:lvl2pPr>
            <a:lvl3pPr marL="1143000" indent="-228600">
              <a:spcBef>
                <a:spcPct val="30000"/>
              </a:spcBef>
              <a:defRPr kumimoji="1" sz="1200">
                <a:solidFill>
                  <a:schemeClr val="tx1"/>
                </a:solidFill>
                <a:latin typeface="Calibri" pitchFamily="34" charset="0"/>
                <a:ea typeface="ＭＳ Ｐゴシック" pitchFamily="50" charset="-128"/>
              </a:defRPr>
            </a:lvl3pPr>
            <a:lvl4pPr marL="1600200" indent="-228600">
              <a:spcBef>
                <a:spcPct val="30000"/>
              </a:spcBef>
              <a:defRPr kumimoji="1" sz="1200">
                <a:solidFill>
                  <a:schemeClr val="tx1"/>
                </a:solidFill>
                <a:latin typeface="Calibri" pitchFamily="34" charset="0"/>
                <a:ea typeface="ＭＳ Ｐゴシック" pitchFamily="50" charset="-128"/>
              </a:defRPr>
            </a:lvl4pPr>
            <a:lvl5pPr marL="2057400" indent="-22860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spcBef>
                <a:spcPct val="0"/>
              </a:spcBef>
            </a:pPr>
            <a:fld id="{F0E16E72-08D7-40A5-A14B-7A0BBBA46606}" type="slidenum">
              <a:rPr lang="en-US" altLang="ja-JP" smtClean="0">
                <a:latin typeface="Times New Roman" pitchFamily="18" charset="0"/>
              </a:rPr>
              <a:pPr>
                <a:spcBef>
                  <a:spcPct val="0"/>
                </a:spcBef>
              </a:pPr>
              <a:t>13</a:t>
            </a:fld>
            <a:endParaRPr lang="en-US" altLang="ja-JP" smtClean="0">
              <a:latin typeface="Times New Roman" pitchFamily="18"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mtClean="0">
                <a:ea typeface="ＭＳ Ｐ明朝" pitchFamily="18" charset="-128"/>
              </a:rPr>
              <a:t>訴えを図で表したものです．頭痛を訴えて来た子供に何はともあれまず図を書いてもらって，その図だけを見て偏頭痛かどうか判断する．その判断とは独立に別の医者が詳細な病歴聴取，診察と検査の後下した臨床診断を</a:t>
            </a:r>
            <a:r>
              <a:rPr lang="en-US" altLang="ja-JP" smtClean="0">
                <a:ea typeface="ＭＳ Ｐ明朝" pitchFamily="18" charset="-128"/>
              </a:rPr>
              <a:t>Gold standard</a:t>
            </a:r>
            <a:r>
              <a:rPr lang="ja-JP" altLang="en-US" smtClean="0">
                <a:ea typeface="ＭＳ Ｐ明朝" pitchFamily="18" charset="-128"/>
              </a:rPr>
              <a:t>として，その感度や特異性を検証したものです．この論文が掲載されたのは，</a:t>
            </a:r>
            <a:r>
              <a:rPr lang="en-US" altLang="ja-JP" smtClean="0">
                <a:ea typeface="ＭＳ Ｐ明朝" pitchFamily="18" charset="-128"/>
              </a:rPr>
              <a:t>2002</a:t>
            </a:r>
            <a:r>
              <a:rPr lang="ja-JP" altLang="en-US" smtClean="0">
                <a:ea typeface="ＭＳ Ｐ明朝" pitchFamily="18" charset="-128"/>
              </a:rPr>
              <a:t>年の</a:t>
            </a:r>
            <a:r>
              <a:rPr lang="en-US" altLang="ja-JP" smtClean="0">
                <a:ea typeface="ＭＳ Ｐ明朝" pitchFamily="18" charset="-128"/>
              </a:rPr>
              <a:t>Pedeatrics</a:t>
            </a:r>
            <a:r>
              <a:rPr lang="ja-JP" altLang="en-US" smtClean="0">
                <a:ea typeface="ＭＳ Ｐ明朝" pitchFamily="18" charset="-128"/>
              </a:rPr>
              <a:t>ですぞ．このように，病歴は診断指標として立派な研究対象になるのです．</a:t>
            </a:r>
          </a:p>
          <a:p>
            <a:pPr eaLnBrk="1" hangingPunct="1"/>
            <a:endParaRPr lang="en-US" altLang="ja-JP" smtClean="0">
              <a:ea typeface="ＭＳ Ｐ明朝" pitchFamily="18" charset="-128"/>
            </a:endParaRPr>
          </a:p>
        </p:txBody>
      </p:sp>
    </p:spTree>
    <p:extLst>
      <p:ext uri="{BB962C8B-B14F-4D97-AF65-F5344CB8AC3E}">
        <p14:creationId xmlns:p14="http://schemas.microsoft.com/office/powerpoint/2010/main" val="1828755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ＭＳ Ｐゴシック" pitchFamily="50" charset="-128"/>
              </a:defRPr>
            </a:lvl1pPr>
            <a:lvl2pPr marL="742950" indent="-285750">
              <a:spcBef>
                <a:spcPct val="30000"/>
              </a:spcBef>
              <a:defRPr kumimoji="1" sz="1200">
                <a:solidFill>
                  <a:schemeClr val="tx1"/>
                </a:solidFill>
                <a:latin typeface="Calibri" pitchFamily="34" charset="0"/>
                <a:ea typeface="ＭＳ Ｐゴシック" pitchFamily="50" charset="-128"/>
              </a:defRPr>
            </a:lvl2pPr>
            <a:lvl3pPr marL="1143000" indent="-228600">
              <a:spcBef>
                <a:spcPct val="30000"/>
              </a:spcBef>
              <a:defRPr kumimoji="1" sz="1200">
                <a:solidFill>
                  <a:schemeClr val="tx1"/>
                </a:solidFill>
                <a:latin typeface="Calibri" pitchFamily="34" charset="0"/>
                <a:ea typeface="ＭＳ Ｐゴシック" pitchFamily="50" charset="-128"/>
              </a:defRPr>
            </a:lvl3pPr>
            <a:lvl4pPr marL="1600200" indent="-228600">
              <a:spcBef>
                <a:spcPct val="30000"/>
              </a:spcBef>
              <a:defRPr kumimoji="1" sz="1200">
                <a:solidFill>
                  <a:schemeClr val="tx1"/>
                </a:solidFill>
                <a:latin typeface="Calibri" pitchFamily="34" charset="0"/>
                <a:ea typeface="ＭＳ Ｐゴシック" pitchFamily="50" charset="-128"/>
              </a:defRPr>
            </a:lvl4pPr>
            <a:lvl5pPr marL="2057400" indent="-22860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spcBef>
                <a:spcPct val="0"/>
              </a:spcBef>
            </a:pPr>
            <a:fld id="{8370CE4B-96B0-4F91-9FB1-8968D21C7DEC}" type="slidenum">
              <a:rPr lang="en-US" altLang="ja-JP" smtClean="0">
                <a:latin typeface="Times New Roman" pitchFamily="18" charset="0"/>
              </a:rPr>
              <a:pPr>
                <a:spcBef>
                  <a:spcPct val="0"/>
                </a:spcBef>
              </a:pPr>
              <a:t>14</a:t>
            </a:fld>
            <a:endParaRPr lang="en-US" altLang="ja-JP" smtClean="0">
              <a:latin typeface="Times New Roman" pitchFamily="18" charset="0"/>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mtClean="0">
                <a:ea typeface="ＭＳ Ｐ明朝" pitchFamily="18" charset="-128"/>
              </a:rPr>
              <a:t>厳密な意味の視診ではないが，非言語性コミュニケーションの面白さの一例である．</a:t>
            </a:r>
          </a:p>
          <a:p>
            <a:pPr eaLnBrk="1" hangingPunct="1"/>
            <a:r>
              <a:rPr lang="ja-JP" altLang="en-US" smtClean="0">
                <a:ea typeface="ＭＳ Ｐ明朝" pitchFamily="18" charset="-128"/>
              </a:rPr>
              <a:t>大人と比べて子供の訴えはとくに客観性に欠けてあいまいな部分が多いものです．しかし，こうした子供の訴えでさえ診断指標として有用なことを示す実例があります．</a:t>
            </a:r>
          </a:p>
          <a:p>
            <a:pPr eaLnBrk="1" hangingPunct="1"/>
            <a:endParaRPr lang="ja-JP" altLang="en-US" smtClean="0">
              <a:ea typeface="ＭＳ Ｐ明朝" pitchFamily="18" charset="-128"/>
            </a:endParaRPr>
          </a:p>
          <a:p>
            <a:pPr eaLnBrk="1" hangingPunct="1"/>
            <a:r>
              <a:rPr lang="ja-JP" altLang="en-US" smtClean="0">
                <a:ea typeface="ＭＳ Ｐ明朝" pitchFamily="18" charset="-128"/>
              </a:rPr>
              <a:t>これは子供が書いてくれた偏頭痛とそれに伴う片麻痺の図です．この図を見たら</a:t>
            </a:r>
            <a:r>
              <a:rPr lang="en-US" altLang="ja-JP" smtClean="0">
                <a:ea typeface="ＭＳ Ｐ明朝" pitchFamily="18" charset="-128"/>
              </a:rPr>
              <a:t>hemiplegic migraine</a:t>
            </a:r>
            <a:r>
              <a:rPr lang="ja-JP" altLang="en-US" smtClean="0">
                <a:ea typeface="ＭＳ Ｐ明朝" pitchFamily="18" charset="-128"/>
              </a:rPr>
              <a:t>の診断は一目瞭然で，神経学的診断など全く不要です．病歴をとること，訴えをうまく引き出すことが如何に重要かを示しているでしょう．診察をして所見をとりにくいというハンディキャップを絵という手段で病歴で表すのです．</a:t>
            </a:r>
          </a:p>
        </p:txBody>
      </p:sp>
    </p:spTree>
    <p:extLst>
      <p:ext uri="{BB962C8B-B14F-4D97-AF65-F5344CB8AC3E}">
        <p14:creationId xmlns:p14="http://schemas.microsoft.com/office/powerpoint/2010/main" val="3785943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ＭＳ Ｐゴシック" pitchFamily="50" charset="-128"/>
              </a:defRPr>
            </a:lvl1pPr>
            <a:lvl2pPr marL="742950" indent="-285750">
              <a:spcBef>
                <a:spcPct val="30000"/>
              </a:spcBef>
              <a:defRPr kumimoji="1" sz="1200">
                <a:solidFill>
                  <a:schemeClr val="tx1"/>
                </a:solidFill>
                <a:latin typeface="Calibri" pitchFamily="34" charset="0"/>
                <a:ea typeface="ＭＳ Ｐゴシック" pitchFamily="50" charset="-128"/>
              </a:defRPr>
            </a:lvl2pPr>
            <a:lvl3pPr marL="1143000" indent="-228600">
              <a:spcBef>
                <a:spcPct val="30000"/>
              </a:spcBef>
              <a:defRPr kumimoji="1" sz="1200">
                <a:solidFill>
                  <a:schemeClr val="tx1"/>
                </a:solidFill>
                <a:latin typeface="Calibri" pitchFamily="34" charset="0"/>
                <a:ea typeface="ＭＳ Ｐゴシック" pitchFamily="50" charset="-128"/>
              </a:defRPr>
            </a:lvl3pPr>
            <a:lvl4pPr marL="1600200" indent="-228600">
              <a:spcBef>
                <a:spcPct val="30000"/>
              </a:spcBef>
              <a:defRPr kumimoji="1" sz="1200">
                <a:solidFill>
                  <a:schemeClr val="tx1"/>
                </a:solidFill>
                <a:latin typeface="Calibri" pitchFamily="34" charset="0"/>
                <a:ea typeface="ＭＳ Ｐゴシック" pitchFamily="50" charset="-128"/>
              </a:defRPr>
            </a:lvl4pPr>
            <a:lvl5pPr marL="2057400" indent="-22860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spcBef>
                <a:spcPct val="0"/>
              </a:spcBef>
            </a:pPr>
            <a:fld id="{9E4BC2B6-7A1F-47D7-AF8B-00F410CCF951}" type="slidenum">
              <a:rPr lang="en-US" altLang="ja-JP" smtClean="0">
                <a:latin typeface="Times New Roman" pitchFamily="18" charset="0"/>
              </a:rPr>
              <a:pPr>
                <a:spcBef>
                  <a:spcPct val="0"/>
                </a:spcBef>
              </a:pPr>
              <a:t>15</a:t>
            </a:fld>
            <a:endParaRPr lang="en-US" altLang="ja-JP" smtClean="0">
              <a:latin typeface="Times New Roman" pitchFamily="18"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mtClean="0">
                <a:ea typeface="ＭＳ Ｐ明朝" pitchFamily="18" charset="-128"/>
              </a:rPr>
              <a:t>では先ほどの表をもう一度見てみましょう．感度</a:t>
            </a:r>
            <a:r>
              <a:rPr lang="en-US" altLang="ja-JP" smtClean="0">
                <a:ea typeface="ＭＳ Ｐ明朝" pitchFamily="18" charset="-128"/>
              </a:rPr>
              <a:t>93.1</a:t>
            </a:r>
            <a:r>
              <a:rPr lang="ja-JP" altLang="en-US" smtClean="0">
                <a:ea typeface="ＭＳ Ｐ明朝" pitchFamily="18" charset="-128"/>
              </a:rPr>
              <a:t>％，特異度</a:t>
            </a:r>
            <a:r>
              <a:rPr lang="en-US" altLang="ja-JP" smtClean="0">
                <a:ea typeface="ＭＳ Ｐ明朝" pitchFamily="18" charset="-128"/>
              </a:rPr>
              <a:t>82.7</a:t>
            </a:r>
            <a:r>
              <a:rPr lang="ja-JP" altLang="en-US" smtClean="0">
                <a:ea typeface="ＭＳ Ｐ明朝" pitchFamily="18" charset="-128"/>
              </a:rPr>
              <a:t>％，検査後陽性率</a:t>
            </a:r>
            <a:r>
              <a:rPr lang="en-US" altLang="ja-JP" smtClean="0">
                <a:ea typeface="ＭＳ Ｐ明朝" pitchFamily="18" charset="-128"/>
              </a:rPr>
              <a:t>87.1</a:t>
            </a:r>
            <a:r>
              <a:rPr lang="ja-JP" altLang="en-US" smtClean="0">
                <a:ea typeface="ＭＳ Ｐ明朝" pitchFamily="18" charset="-128"/>
              </a:rPr>
              <a:t>％，陽性尤度比</a:t>
            </a:r>
            <a:r>
              <a:rPr lang="en-US" altLang="ja-JP" smtClean="0">
                <a:ea typeface="ＭＳ Ｐ明朝" pitchFamily="18" charset="-128"/>
              </a:rPr>
              <a:t>9.29</a:t>
            </a:r>
            <a:r>
              <a:rPr lang="ja-JP" altLang="en-US" smtClean="0">
                <a:ea typeface="ＭＳ Ｐ明朝" pitchFamily="18" charset="-128"/>
              </a:rPr>
              <a:t>と，素晴らしい値になっています．</a:t>
            </a:r>
          </a:p>
        </p:txBody>
      </p:sp>
    </p:spTree>
    <p:extLst>
      <p:ext uri="{BB962C8B-B14F-4D97-AF65-F5344CB8AC3E}">
        <p14:creationId xmlns:p14="http://schemas.microsoft.com/office/powerpoint/2010/main" val="1090083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EE96CD44-8494-43B5-9558-427C644E73BC}" type="slidenum">
              <a:rPr lang="en-US" altLang="ja-JP">
                <a:latin typeface="Times New Roman" panose="02020603050405020304" pitchFamily="18" charset="0"/>
              </a:rPr>
              <a:pPr>
                <a:spcBef>
                  <a:spcPct val="0"/>
                </a:spcBef>
              </a:pPr>
              <a:t>20</a:t>
            </a:fld>
            <a:endParaRPr lang="en-US" altLang="ja-JP">
              <a:latin typeface="Times New Roman" panose="02020603050405020304" pitchFamily="18"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smtClean="0">
              <a:ea typeface="ＭＳ Ｐ明朝" panose="02020600040205080304" pitchFamily="18" charset="-128"/>
            </a:endParaRPr>
          </a:p>
        </p:txBody>
      </p:sp>
    </p:spTree>
    <p:extLst>
      <p:ext uri="{BB962C8B-B14F-4D97-AF65-F5344CB8AC3E}">
        <p14:creationId xmlns:p14="http://schemas.microsoft.com/office/powerpoint/2010/main" val="794959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EDBA9C2-209F-4860-9FAC-21FDAB637ABE}" type="datetimeFigureOut">
              <a:rPr lang="ja-JP" altLang="en-US"/>
              <a:pPr>
                <a:defRPr/>
              </a:pPr>
              <a:t>2019/11/10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21EB8C7-0372-4522-BE47-102476D4EAAE}" type="slidenum">
              <a:rPr lang="ja-JP" altLang="en-US"/>
              <a:pPr>
                <a:defRPr/>
              </a:pPr>
              <a:t>‹#›</a:t>
            </a:fld>
            <a:endParaRPr lang="ja-JP" altLang="en-US"/>
          </a:p>
        </p:txBody>
      </p:sp>
    </p:spTree>
    <p:extLst>
      <p:ext uri="{BB962C8B-B14F-4D97-AF65-F5344CB8AC3E}">
        <p14:creationId xmlns:p14="http://schemas.microsoft.com/office/powerpoint/2010/main" val="3568797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883BD49-9B62-43F9-93CB-4583DDCED1E5}" type="datetimeFigureOut">
              <a:rPr lang="ja-JP" altLang="en-US"/>
              <a:pPr>
                <a:defRPr/>
              </a:pPr>
              <a:t>2019/11/10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304B12A-9099-479B-9B14-500FFCCCEED3}" type="slidenum">
              <a:rPr lang="ja-JP" altLang="en-US"/>
              <a:pPr>
                <a:defRPr/>
              </a:pPr>
              <a:t>‹#›</a:t>
            </a:fld>
            <a:endParaRPr lang="ja-JP" altLang="en-US"/>
          </a:p>
        </p:txBody>
      </p:sp>
    </p:spTree>
    <p:extLst>
      <p:ext uri="{BB962C8B-B14F-4D97-AF65-F5344CB8AC3E}">
        <p14:creationId xmlns:p14="http://schemas.microsoft.com/office/powerpoint/2010/main" val="970071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92FCAA4-2D4A-4747-8D1D-DF975948E185}" type="datetimeFigureOut">
              <a:rPr lang="ja-JP" altLang="en-US"/>
              <a:pPr>
                <a:defRPr/>
              </a:pPr>
              <a:t>2019/11/10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796C055-34CF-4F7A-AD87-5D8DD653562E}" type="slidenum">
              <a:rPr lang="ja-JP" altLang="en-US"/>
              <a:pPr>
                <a:defRPr/>
              </a:pPr>
              <a:t>‹#›</a:t>
            </a:fld>
            <a:endParaRPr lang="ja-JP" altLang="en-US"/>
          </a:p>
        </p:txBody>
      </p:sp>
    </p:spTree>
    <p:extLst>
      <p:ext uri="{BB962C8B-B14F-4D97-AF65-F5344CB8AC3E}">
        <p14:creationId xmlns:p14="http://schemas.microsoft.com/office/powerpoint/2010/main" val="1646936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FB952AA-0CEE-4DE2-95A9-5CA9577BFAD2}" type="datetimeFigureOut">
              <a:rPr lang="ja-JP" altLang="en-US"/>
              <a:pPr>
                <a:defRPr/>
              </a:pPr>
              <a:t>2019/11/10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48561AD-7517-4222-A7A5-B7E2D5339F24}" type="slidenum">
              <a:rPr lang="ja-JP" altLang="en-US"/>
              <a:pPr>
                <a:defRPr/>
              </a:pPr>
              <a:t>‹#›</a:t>
            </a:fld>
            <a:endParaRPr lang="ja-JP" altLang="en-US"/>
          </a:p>
        </p:txBody>
      </p:sp>
    </p:spTree>
    <p:extLst>
      <p:ext uri="{BB962C8B-B14F-4D97-AF65-F5344CB8AC3E}">
        <p14:creationId xmlns:p14="http://schemas.microsoft.com/office/powerpoint/2010/main" val="234965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EE06AD48-A9D7-4A66-85C8-447F9A1253AB}" type="datetimeFigureOut">
              <a:rPr lang="ja-JP" altLang="en-US"/>
              <a:pPr>
                <a:defRPr/>
              </a:pPr>
              <a:t>2019/11/10</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1D69DF6-8ACB-4598-9826-A8317C81703A}" type="slidenum">
              <a:rPr lang="ja-JP" altLang="en-US"/>
              <a:pPr>
                <a:defRPr/>
              </a:pPr>
              <a:t>‹#›</a:t>
            </a:fld>
            <a:endParaRPr lang="ja-JP" altLang="en-US"/>
          </a:p>
        </p:txBody>
      </p:sp>
    </p:spTree>
    <p:extLst>
      <p:ext uri="{BB962C8B-B14F-4D97-AF65-F5344CB8AC3E}">
        <p14:creationId xmlns:p14="http://schemas.microsoft.com/office/powerpoint/2010/main" val="3798440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9CB8DFF6-A400-434A-9844-57E5DF934D1F}" type="datetimeFigureOut">
              <a:rPr lang="ja-JP" altLang="en-US"/>
              <a:pPr>
                <a:defRPr/>
              </a:pPr>
              <a:t>2019/11/10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516F9A6-3638-49B0-9EF4-3A399F834C46}" type="slidenum">
              <a:rPr lang="ja-JP" altLang="en-US"/>
              <a:pPr>
                <a:defRPr/>
              </a:pPr>
              <a:t>‹#›</a:t>
            </a:fld>
            <a:endParaRPr lang="ja-JP" altLang="en-US"/>
          </a:p>
        </p:txBody>
      </p:sp>
    </p:spTree>
    <p:extLst>
      <p:ext uri="{BB962C8B-B14F-4D97-AF65-F5344CB8AC3E}">
        <p14:creationId xmlns:p14="http://schemas.microsoft.com/office/powerpoint/2010/main" val="596032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0D10F0A7-1908-4E86-AD11-25DCBB0B0F26}" type="datetimeFigureOut">
              <a:rPr lang="ja-JP" altLang="en-US"/>
              <a:pPr>
                <a:defRPr/>
              </a:pPr>
              <a:t>2019/11/10</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5A31C03B-1F21-441B-9DD1-F02E8CEC5E55}" type="slidenum">
              <a:rPr lang="ja-JP" altLang="en-US"/>
              <a:pPr>
                <a:defRPr/>
              </a:pPr>
              <a:t>‹#›</a:t>
            </a:fld>
            <a:endParaRPr lang="ja-JP" altLang="en-US"/>
          </a:p>
        </p:txBody>
      </p:sp>
    </p:spTree>
    <p:extLst>
      <p:ext uri="{BB962C8B-B14F-4D97-AF65-F5344CB8AC3E}">
        <p14:creationId xmlns:p14="http://schemas.microsoft.com/office/powerpoint/2010/main" val="3278734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90A9C39B-B1CE-416F-919B-C64FB5392A54}" type="datetimeFigureOut">
              <a:rPr lang="ja-JP" altLang="en-US"/>
              <a:pPr>
                <a:defRPr/>
              </a:pPr>
              <a:t>2019/11/10</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CD10584C-C12D-4544-9177-FCF9D5B91697}" type="slidenum">
              <a:rPr lang="ja-JP" altLang="en-US"/>
              <a:pPr>
                <a:defRPr/>
              </a:pPr>
              <a:t>‹#›</a:t>
            </a:fld>
            <a:endParaRPr lang="ja-JP" altLang="en-US"/>
          </a:p>
        </p:txBody>
      </p:sp>
    </p:spTree>
    <p:extLst>
      <p:ext uri="{BB962C8B-B14F-4D97-AF65-F5344CB8AC3E}">
        <p14:creationId xmlns:p14="http://schemas.microsoft.com/office/powerpoint/2010/main" val="3553563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D0DDFED1-2498-4781-8D20-F971E49EFB3A}" type="datetimeFigureOut">
              <a:rPr lang="ja-JP" altLang="en-US"/>
              <a:pPr>
                <a:defRPr/>
              </a:pPr>
              <a:t>2019/11/10</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3C7640DE-01A4-4526-8A71-923DF9DEF2B3}" type="slidenum">
              <a:rPr lang="ja-JP" altLang="en-US"/>
              <a:pPr>
                <a:defRPr/>
              </a:pPr>
              <a:t>‹#›</a:t>
            </a:fld>
            <a:endParaRPr lang="ja-JP" altLang="en-US"/>
          </a:p>
        </p:txBody>
      </p:sp>
    </p:spTree>
    <p:extLst>
      <p:ext uri="{BB962C8B-B14F-4D97-AF65-F5344CB8AC3E}">
        <p14:creationId xmlns:p14="http://schemas.microsoft.com/office/powerpoint/2010/main" val="106287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014E1674-A37C-4481-A42E-96D6AEBB124C}" type="datetimeFigureOut">
              <a:rPr lang="ja-JP" altLang="en-US"/>
              <a:pPr>
                <a:defRPr/>
              </a:pPr>
              <a:t>2019/11/10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E519677-82EE-4DCF-A7B0-6788D4ADFD64}" type="slidenum">
              <a:rPr lang="ja-JP" altLang="en-US"/>
              <a:pPr>
                <a:defRPr/>
              </a:pPr>
              <a:t>‹#›</a:t>
            </a:fld>
            <a:endParaRPr lang="ja-JP" altLang="en-US"/>
          </a:p>
        </p:txBody>
      </p:sp>
    </p:spTree>
    <p:extLst>
      <p:ext uri="{BB962C8B-B14F-4D97-AF65-F5344CB8AC3E}">
        <p14:creationId xmlns:p14="http://schemas.microsoft.com/office/powerpoint/2010/main" val="1383656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78E3DD9-D52B-4D1E-B6D1-AD89DFB7E92F}" type="datetimeFigureOut">
              <a:rPr lang="ja-JP" altLang="en-US"/>
              <a:pPr>
                <a:defRPr/>
              </a:pPr>
              <a:t>2019/11/10</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FE93B4D-A411-4E76-AFB8-2D7EAEE3173E}" type="slidenum">
              <a:rPr lang="ja-JP" altLang="en-US"/>
              <a:pPr>
                <a:defRPr/>
              </a:pPr>
              <a:t>‹#›</a:t>
            </a:fld>
            <a:endParaRPr lang="ja-JP" altLang="en-US"/>
          </a:p>
        </p:txBody>
      </p:sp>
    </p:spTree>
    <p:extLst>
      <p:ext uri="{BB962C8B-B14F-4D97-AF65-F5344CB8AC3E}">
        <p14:creationId xmlns:p14="http://schemas.microsoft.com/office/powerpoint/2010/main" val="4236096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0253F"/>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ea typeface="+mn-ea"/>
              </a:defRPr>
            </a:lvl1pPr>
          </a:lstStyle>
          <a:p>
            <a:pPr>
              <a:defRPr/>
            </a:pPr>
            <a:fld id="{9F79EF25-99FF-44C6-9DCF-DB1DB4208F59}" type="datetimeFigureOut">
              <a:rPr lang="ja-JP" altLang="en-US"/>
              <a:pPr>
                <a:defRPr/>
              </a:pPr>
              <a:t>2019/11/10</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chemeClr val="bg1"/>
                </a:solidFill>
              </a:defRPr>
            </a:lvl1pPr>
          </a:lstStyle>
          <a:p>
            <a:pPr>
              <a:defRPr/>
            </a:pPr>
            <a:fld id="{FF4B4F09-54C6-49F2-8434-0AF10C3EE7F4}"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bg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bg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bg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p:nvPr>
        </p:nvSpPr>
        <p:spPr>
          <a:xfrm>
            <a:off x="541338" y="549275"/>
            <a:ext cx="7772400" cy="1470025"/>
          </a:xfrm>
        </p:spPr>
        <p:txBody>
          <a:bodyPr/>
          <a:lstStyle/>
          <a:p>
            <a:r>
              <a:rPr lang="ja-JP" altLang="en-US" sz="4800" dirty="0"/>
              <a:t>臨床における</a:t>
            </a:r>
            <a:r>
              <a:rPr lang="ja-JP" altLang="en-US" sz="4800" dirty="0" smtClean="0"/>
              <a:t>「観察」の</a:t>
            </a:r>
            <a:r>
              <a:rPr lang="ja-JP" altLang="en-US" sz="4800" dirty="0"/>
              <a:t>意義</a:t>
            </a:r>
            <a:endParaRPr lang="ja-JP" altLang="en-US" sz="4800" dirty="0" smtClean="0"/>
          </a:p>
        </p:txBody>
      </p:sp>
      <p:sp>
        <p:nvSpPr>
          <p:cNvPr id="2051" name="サブタイトル 2"/>
          <p:cNvSpPr>
            <a:spLocks noGrp="1"/>
          </p:cNvSpPr>
          <p:nvPr>
            <p:ph type="subTitle" idx="1"/>
          </p:nvPr>
        </p:nvSpPr>
        <p:spPr>
          <a:xfrm>
            <a:off x="647700" y="2205038"/>
            <a:ext cx="7561263" cy="838200"/>
          </a:xfrm>
        </p:spPr>
        <p:txBody>
          <a:bodyPr/>
          <a:lstStyle/>
          <a:p>
            <a:r>
              <a:rPr lang="ja-JP" altLang="en-US" sz="4000" dirty="0" smtClean="0">
                <a:solidFill>
                  <a:schemeClr val="bg1"/>
                </a:solidFill>
              </a:rPr>
              <a:t>（メモの用意をお願いします）</a:t>
            </a:r>
          </a:p>
        </p:txBody>
      </p:sp>
      <p:sp>
        <p:nvSpPr>
          <p:cNvPr id="2052" name="サブタイトル 2"/>
          <p:cNvSpPr txBox="1">
            <a:spLocks/>
          </p:cNvSpPr>
          <p:nvPr/>
        </p:nvSpPr>
        <p:spPr bwMode="auto">
          <a:xfrm>
            <a:off x="250825" y="3284538"/>
            <a:ext cx="835342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kumimoji="1" sz="3200">
                <a:solidFill>
                  <a:schemeClr val="bg1"/>
                </a:solidFill>
                <a:latin typeface="Calibri" pitchFamily="34" charset="0"/>
                <a:ea typeface="ＭＳ Ｐゴシック" pitchFamily="50" charset="-128"/>
              </a:defRPr>
            </a:lvl1pPr>
            <a:lvl2pPr>
              <a:spcBef>
                <a:spcPct val="20000"/>
              </a:spcBef>
              <a:buFont typeface="Arial" pitchFamily="34" charset="0"/>
              <a:buChar char="–"/>
              <a:defRPr kumimoji="1" sz="2800">
                <a:solidFill>
                  <a:schemeClr val="bg1"/>
                </a:solidFill>
                <a:latin typeface="Calibri" pitchFamily="34" charset="0"/>
                <a:ea typeface="ＭＳ Ｐゴシック" pitchFamily="50" charset="-128"/>
              </a:defRPr>
            </a:lvl2pPr>
            <a:lvl3pPr>
              <a:spcBef>
                <a:spcPct val="20000"/>
              </a:spcBef>
              <a:buFont typeface="Arial" pitchFamily="34" charset="0"/>
              <a:buChar char="•"/>
              <a:defRPr kumimoji="1" sz="2400">
                <a:solidFill>
                  <a:schemeClr val="bg1"/>
                </a:solidFill>
                <a:latin typeface="Calibri" pitchFamily="34" charset="0"/>
                <a:ea typeface="ＭＳ Ｐゴシック" pitchFamily="50" charset="-128"/>
              </a:defRPr>
            </a:lvl3pPr>
            <a:lvl4pPr>
              <a:spcBef>
                <a:spcPct val="20000"/>
              </a:spcBef>
              <a:buFont typeface="Arial" pitchFamily="34" charset="0"/>
              <a:buChar char="–"/>
              <a:defRPr kumimoji="1" sz="2000">
                <a:solidFill>
                  <a:schemeClr val="bg1"/>
                </a:solidFill>
                <a:latin typeface="Calibri" pitchFamily="34" charset="0"/>
                <a:ea typeface="ＭＳ Ｐゴシック" pitchFamily="50" charset="-128"/>
              </a:defRPr>
            </a:lvl4pPr>
            <a:lvl5pPr>
              <a:spcBef>
                <a:spcPct val="20000"/>
              </a:spcBef>
              <a:buFont typeface="Arial" pitchFamily="34" charset="0"/>
              <a:buChar char="»"/>
              <a:defRPr kumimoji="1" sz="2000">
                <a:solidFill>
                  <a:schemeClr val="bg1"/>
                </a:solidFill>
                <a:latin typeface="Calibri" pitchFamily="34" charset="0"/>
                <a:ea typeface="ＭＳ Ｐゴシック" pitchFamily="50" charset="-128"/>
              </a:defRPr>
            </a:lvl5pPr>
            <a:lvl6pPr eaLnBrk="0" fontAlgn="base" hangingPunct="0">
              <a:spcBef>
                <a:spcPct val="20000"/>
              </a:spcBef>
              <a:spcAft>
                <a:spcPct val="0"/>
              </a:spcAft>
              <a:buFont typeface="Arial" pitchFamily="34" charset="0"/>
              <a:buChar char="»"/>
              <a:defRPr kumimoji="1" sz="2000">
                <a:solidFill>
                  <a:schemeClr val="bg1"/>
                </a:solidFill>
                <a:latin typeface="Calibri" pitchFamily="34" charset="0"/>
                <a:ea typeface="ＭＳ Ｐゴシック" pitchFamily="50" charset="-128"/>
              </a:defRPr>
            </a:lvl6pPr>
            <a:lvl7pPr eaLnBrk="0" fontAlgn="base" hangingPunct="0">
              <a:spcBef>
                <a:spcPct val="20000"/>
              </a:spcBef>
              <a:spcAft>
                <a:spcPct val="0"/>
              </a:spcAft>
              <a:buFont typeface="Arial" pitchFamily="34" charset="0"/>
              <a:buChar char="»"/>
              <a:defRPr kumimoji="1" sz="2000">
                <a:solidFill>
                  <a:schemeClr val="bg1"/>
                </a:solidFill>
                <a:latin typeface="Calibri" pitchFamily="34" charset="0"/>
                <a:ea typeface="ＭＳ Ｐゴシック" pitchFamily="50" charset="-128"/>
              </a:defRPr>
            </a:lvl7pPr>
            <a:lvl8pPr eaLnBrk="0" fontAlgn="base" hangingPunct="0">
              <a:spcBef>
                <a:spcPct val="20000"/>
              </a:spcBef>
              <a:spcAft>
                <a:spcPct val="0"/>
              </a:spcAft>
              <a:buFont typeface="Arial" pitchFamily="34" charset="0"/>
              <a:buChar char="»"/>
              <a:defRPr kumimoji="1" sz="2000">
                <a:solidFill>
                  <a:schemeClr val="bg1"/>
                </a:solidFill>
                <a:latin typeface="Calibri" pitchFamily="34" charset="0"/>
                <a:ea typeface="ＭＳ Ｐゴシック" pitchFamily="50" charset="-128"/>
              </a:defRPr>
            </a:lvl8pPr>
            <a:lvl9pPr eaLnBrk="0" fontAlgn="base" hangingPunct="0">
              <a:spcBef>
                <a:spcPct val="20000"/>
              </a:spcBef>
              <a:spcAft>
                <a:spcPct val="0"/>
              </a:spcAft>
              <a:buFont typeface="Arial" pitchFamily="34" charset="0"/>
              <a:buChar char="»"/>
              <a:defRPr kumimoji="1" sz="2000">
                <a:solidFill>
                  <a:schemeClr val="bg1"/>
                </a:solidFill>
                <a:latin typeface="Calibri" pitchFamily="34" charset="0"/>
                <a:ea typeface="ＭＳ Ｐゴシック" pitchFamily="50" charset="-128"/>
              </a:defRPr>
            </a:lvl9pPr>
          </a:lstStyle>
          <a:p>
            <a:pPr algn="ctr">
              <a:buFont typeface="Arial" pitchFamily="34" charset="0"/>
              <a:buNone/>
            </a:pPr>
            <a:r>
              <a:rPr lang="ja-JP" altLang="en-US" sz="4000"/>
              <a:t>池田正行</a:t>
            </a:r>
            <a:endParaRPr lang="en-US" altLang="ja-JP" sz="4000"/>
          </a:p>
          <a:p>
            <a:pPr algn="ctr">
              <a:buFont typeface="Arial" pitchFamily="34" charset="0"/>
              <a:buNone/>
            </a:pPr>
            <a:r>
              <a:rPr lang="ja-JP" altLang="en-US"/>
              <a:t>高松少年鑑別所・医務課（高松刑務所併任）</a:t>
            </a:r>
            <a:endParaRPr lang="en-US" altLang="ja-JP"/>
          </a:p>
          <a:p>
            <a:pPr algn="ctr">
              <a:buFont typeface="Arial" pitchFamily="34" charset="0"/>
              <a:buNone/>
            </a:pPr>
            <a:r>
              <a:rPr lang="en-US" altLang="ja-JP"/>
              <a:t>Fellow</a:t>
            </a:r>
            <a:r>
              <a:rPr lang="ja-JP" altLang="en-US"/>
              <a:t> </a:t>
            </a:r>
            <a:r>
              <a:rPr lang="en-US" altLang="ja-JP"/>
              <a:t>of American College of Physicians </a:t>
            </a:r>
          </a:p>
          <a:p>
            <a:pPr algn="ctr">
              <a:buFont typeface="Arial" pitchFamily="34" charset="0"/>
              <a:buNone/>
            </a:pPr>
            <a:r>
              <a:rPr lang="ja-JP" altLang="en-US"/>
              <a:t>内科学会総合内科専門医</a:t>
            </a:r>
            <a:endParaRPr lang="en-US" altLang="ja-JP"/>
          </a:p>
          <a:p>
            <a:pPr algn="ctr">
              <a:buFont typeface="Arial" pitchFamily="34" charset="0"/>
              <a:buNone/>
            </a:pPr>
            <a:r>
              <a:rPr lang="ja-JP" altLang="en-US"/>
              <a:t>神経学会認定神経内科専門医</a:t>
            </a:r>
          </a:p>
        </p:txBody>
      </p:sp>
    </p:spTree>
    <p:extLst>
      <p:ext uri="{BB962C8B-B14F-4D97-AF65-F5344CB8AC3E}">
        <p14:creationId xmlns:p14="http://schemas.microsoft.com/office/powerpoint/2010/main" val="1239568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Clinical pictures</a:t>
            </a:r>
            <a:r>
              <a:rPr lang="ja-JP" altLang="en-US" dirty="0" smtClean="0"/>
              <a:t>と臨床的文脈</a:t>
            </a:r>
            <a:endParaRPr lang="en-GB" dirty="0"/>
          </a:p>
        </p:txBody>
      </p:sp>
      <p:sp>
        <p:nvSpPr>
          <p:cNvPr id="3" name="コンテンツ プレースホルダー 2"/>
          <p:cNvSpPr>
            <a:spLocks noGrp="1"/>
          </p:cNvSpPr>
          <p:nvPr>
            <p:ph idx="1"/>
          </p:nvPr>
        </p:nvSpPr>
        <p:spPr>
          <a:xfrm>
            <a:off x="457200" y="1600200"/>
            <a:ext cx="8363272" cy="4853136"/>
          </a:xfrm>
        </p:spPr>
        <p:txBody>
          <a:bodyPr/>
          <a:lstStyle/>
          <a:p>
            <a:r>
              <a:rPr lang="ja-JP" altLang="en-US" dirty="0" smtClean="0"/>
              <a:t>臨床：病と人間が紡ぎ出す物語を読み解く</a:t>
            </a:r>
            <a:endParaRPr lang="en-US" altLang="ja-JP" dirty="0" smtClean="0"/>
          </a:p>
          <a:p>
            <a:r>
              <a:rPr lang="ja-JP" altLang="en-US" dirty="0"/>
              <a:t>主人公</a:t>
            </a:r>
            <a:r>
              <a:rPr lang="ja-JP" altLang="en-US" dirty="0" smtClean="0"/>
              <a:t>は患者、我々は脇役</a:t>
            </a:r>
            <a:endParaRPr lang="en-US" altLang="ja-JP" dirty="0" smtClean="0"/>
          </a:p>
          <a:p>
            <a:r>
              <a:rPr lang="ja-JP" altLang="en-US" dirty="0"/>
              <a:t>画像と</a:t>
            </a:r>
            <a:r>
              <a:rPr lang="ja-JP" altLang="en-US" dirty="0" smtClean="0"/>
              <a:t>いう小道具が誤診を招く</a:t>
            </a:r>
            <a:endParaRPr lang="en-US" altLang="ja-JP" dirty="0" smtClean="0"/>
          </a:p>
          <a:p>
            <a:pPr lvl="1"/>
            <a:r>
              <a:rPr lang="ja-JP" altLang="en-US" dirty="0" smtClean="0"/>
              <a:t>脇役を思考停止に追い込む</a:t>
            </a:r>
            <a:endParaRPr lang="en-US" altLang="ja-JP" dirty="0" smtClean="0"/>
          </a:p>
          <a:p>
            <a:pPr lvl="1"/>
            <a:r>
              <a:rPr lang="ja-JP" altLang="en-US" dirty="0" smtClean="0"/>
              <a:t>臨床的文脈を隠蔽する</a:t>
            </a:r>
            <a:endParaRPr lang="en-US" altLang="ja-JP" dirty="0" smtClean="0"/>
          </a:p>
          <a:p>
            <a:r>
              <a:rPr lang="ja-JP" altLang="en-US" dirty="0" smtClean="0"/>
              <a:t>高級画像ほど臨床的文脈の隠蔽リスク高</a:t>
            </a:r>
            <a:endParaRPr lang="en-US" altLang="ja-JP" dirty="0" smtClean="0"/>
          </a:p>
          <a:p>
            <a:r>
              <a:rPr lang="ja-JP" altLang="en-US" dirty="0"/>
              <a:t>素朴</a:t>
            </a:r>
            <a:r>
              <a:rPr lang="ja-JP" altLang="en-US" dirty="0" smtClean="0"/>
              <a:t>な「情景」が示唆する文脈</a:t>
            </a:r>
            <a:endParaRPr lang="en-US" altLang="ja-JP" dirty="0" smtClean="0"/>
          </a:p>
          <a:p>
            <a:r>
              <a:rPr lang="ja-JP" altLang="en-US" dirty="0" smtClean="0"/>
              <a:t>我々の仕事はその文脈を読み取ること</a:t>
            </a:r>
            <a:endParaRPr lang="en-GB" dirty="0"/>
          </a:p>
        </p:txBody>
      </p:sp>
    </p:spTree>
    <p:extLst>
      <p:ext uri="{BB962C8B-B14F-4D97-AF65-F5344CB8AC3E}">
        <p14:creationId xmlns:p14="http://schemas.microsoft.com/office/powerpoint/2010/main" val="1502790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図 2" descr="b5char010541.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175" y="215900"/>
            <a:ext cx="2016125"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図 3" descr="n2198_03.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22600" y="215900"/>
            <a:ext cx="2820988"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図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546475"/>
            <a:ext cx="1912938" cy="30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図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8150" y="3500438"/>
            <a:ext cx="2160588" cy="3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タイトル 5"/>
          <p:cNvSpPr>
            <a:spLocks noGrp="1"/>
          </p:cNvSpPr>
          <p:nvPr>
            <p:ph type="title"/>
          </p:nvPr>
        </p:nvSpPr>
        <p:spPr>
          <a:xfrm>
            <a:off x="6156325" y="274638"/>
            <a:ext cx="2530475" cy="2722562"/>
          </a:xfrm>
        </p:spPr>
        <p:txBody>
          <a:bodyPr/>
          <a:lstStyle/>
          <a:p>
            <a:r>
              <a:rPr lang="ja-JP" altLang="en-US" smtClean="0"/>
              <a:t>観察を大切にした先人達</a:t>
            </a:r>
            <a:endParaRPr lang="en-US" altLang="ja-JP" smtClean="0"/>
          </a:p>
        </p:txBody>
      </p:sp>
      <p:graphicFrame>
        <p:nvGraphicFramePr>
          <p:cNvPr id="7" name="表 6"/>
          <p:cNvGraphicFramePr>
            <a:graphicFrameLocks noGrp="1"/>
          </p:cNvGraphicFramePr>
          <p:nvPr/>
        </p:nvGraphicFramePr>
        <p:xfrm>
          <a:off x="5580063" y="3546475"/>
          <a:ext cx="3168650" cy="2990850"/>
        </p:xfrm>
        <a:graphic>
          <a:graphicData uri="http://schemas.openxmlformats.org/drawingml/2006/table">
            <a:tbl>
              <a:tblPr firstRow="1" bandRow="1">
                <a:tableStyleId>{5C22544A-7EE6-4342-B048-85BDC9FD1C3A}</a:tableStyleId>
              </a:tblPr>
              <a:tblGrid>
                <a:gridCol w="1584325"/>
                <a:gridCol w="1584325"/>
              </a:tblGrid>
              <a:tr h="1398773">
                <a:tc>
                  <a:txBody>
                    <a:bodyPr/>
                    <a:lstStyle/>
                    <a:p>
                      <a:pPr algn="ctr"/>
                      <a:r>
                        <a:rPr lang="en-US" altLang="ja-JP" sz="2800" dirty="0" smtClean="0">
                          <a:solidFill>
                            <a:schemeClr val="bg1"/>
                          </a:solidFill>
                        </a:rPr>
                        <a:t>Jean-Martin Charcot</a:t>
                      </a:r>
                      <a:endParaRPr lang="en-US" sz="2800" dirty="0">
                        <a:solidFill>
                          <a:schemeClr val="bg1"/>
                        </a:solidFill>
                      </a:endParaRPr>
                    </a:p>
                  </a:txBody>
                  <a:tcPr marL="91449" marR="91449" marT="45725" marB="45725" anchor="ctr">
                    <a:noFill/>
                  </a:tcPr>
                </a:tc>
                <a:tc>
                  <a:txBody>
                    <a:bodyPr/>
                    <a:lstStyle/>
                    <a:p>
                      <a:pPr algn="ctr"/>
                      <a:r>
                        <a:rPr lang="en-US" sz="2800" dirty="0" smtClean="0">
                          <a:solidFill>
                            <a:schemeClr val="bg1"/>
                          </a:solidFill>
                        </a:rPr>
                        <a:t>Joseph Babinski</a:t>
                      </a:r>
                      <a:endParaRPr lang="en-US" sz="2800" dirty="0">
                        <a:solidFill>
                          <a:schemeClr val="bg1"/>
                        </a:solidFill>
                      </a:endParaRPr>
                    </a:p>
                  </a:txBody>
                  <a:tcPr marL="91449" marR="91449" marT="45725" marB="45725" anchor="ctr">
                    <a:noFill/>
                  </a:tcPr>
                </a:tc>
              </a:tr>
              <a:tr h="1592077">
                <a:tc>
                  <a:txBody>
                    <a:bodyPr/>
                    <a:lstStyle/>
                    <a:p>
                      <a:pPr algn="ctr"/>
                      <a:r>
                        <a:rPr lang="en-US" sz="2800" b="1" dirty="0" smtClean="0">
                          <a:solidFill>
                            <a:schemeClr val="bg1"/>
                          </a:solidFill>
                        </a:rPr>
                        <a:t>Joseph Bell</a:t>
                      </a:r>
                      <a:endParaRPr lang="en-US" sz="2800" b="1" dirty="0">
                        <a:solidFill>
                          <a:schemeClr val="bg1"/>
                        </a:solidFill>
                      </a:endParaRPr>
                    </a:p>
                  </a:txBody>
                  <a:tcPr marL="91449" marR="91449" marT="45725" marB="45725" anchor="ctr">
                    <a:noFill/>
                  </a:tcPr>
                </a:tc>
                <a:tc>
                  <a:txBody>
                    <a:bodyPr/>
                    <a:lstStyle/>
                    <a:p>
                      <a:pPr algn="ctr"/>
                      <a:r>
                        <a:rPr lang="en-US" sz="2800" b="1" dirty="0" smtClean="0">
                          <a:solidFill>
                            <a:schemeClr val="bg1"/>
                          </a:solidFill>
                        </a:rPr>
                        <a:t>Arthur Conan Doyle</a:t>
                      </a:r>
                      <a:endParaRPr lang="en-US" sz="2800" b="1" dirty="0">
                        <a:solidFill>
                          <a:schemeClr val="bg1"/>
                        </a:solidFill>
                      </a:endParaRPr>
                    </a:p>
                  </a:txBody>
                  <a:tcPr marL="91449" marR="91449" marT="45725" marB="45725" anchor="c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2"/>
          <p:cNvSpPr>
            <a:spLocks noGrp="1"/>
          </p:cNvSpPr>
          <p:nvPr>
            <p:ph type="title"/>
          </p:nvPr>
        </p:nvSpPr>
        <p:spPr>
          <a:xfrm>
            <a:off x="457200" y="274638"/>
            <a:ext cx="8229600" cy="993775"/>
          </a:xfrm>
        </p:spPr>
        <p:txBody>
          <a:bodyPr/>
          <a:lstStyle/>
          <a:p>
            <a:r>
              <a:rPr lang="ja-JP" altLang="en-US" sz="4000" dirty="0" smtClean="0"/>
              <a:t>画像の発達：診断にはリスクも</a:t>
            </a:r>
          </a:p>
        </p:txBody>
      </p:sp>
      <p:sp>
        <p:nvSpPr>
          <p:cNvPr id="7171" name="コンテンツ プレースホルダー 3"/>
          <p:cNvSpPr>
            <a:spLocks noGrp="1"/>
          </p:cNvSpPr>
          <p:nvPr>
            <p:ph idx="1"/>
          </p:nvPr>
        </p:nvSpPr>
        <p:spPr>
          <a:xfrm>
            <a:off x="457200" y="1417638"/>
            <a:ext cx="8435975" cy="5106987"/>
          </a:xfrm>
        </p:spPr>
        <p:txBody>
          <a:bodyPr/>
          <a:lstStyle/>
          <a:p>
            <a:r>
              <a:rPr lang="en-US" altLang="ja-JP" sz="2800" smtClean="0"/>
              <a:t>1840</a:t>
            </a:r>
            <a:r>
              <a:rPr lang="ja-JP" altLang="en-US" sz="2800" smtClean="0"/>
              <a:t>年代：写真技術の発達が目覚ましくなる</a:t>
            </a:r>
            <a:endParaRPr lang="en-US" altLang="ja-JP" sz="2800" smtClean="0"/>
          </a:p>
          <a:p>
            <a:r>
              <a:rPr lang="en-US" altLang="ja-JP" sz="2800" smtClean="0"/>
              <a:t>1858</a:t>
            </a:r>
            <a:r>
              <a:rPr lang="ja-JP" altLang="en-US" sz="2800" smtClean="0"/>
              <a:t>：気球による空中写真</a:t>
            </a:r>
            <a:endParaRPr lang="en-US" altLang="ja-JP" sz="2800" smtClean="0"/>
          </a:p>
          <a:p>
            <a:r>
              <a:rPr lang="en-US" altLang="ja-JP" sz="2800" smtClean="0"/>
              <a:t>1894</a:t>
            </a:r>
            <a:r>
              <a:rPr lang="ja-JP" altLang="en-US" sz="2800" smtClean="0"/>
              <a:t>：エジソンがキネトスコープを発明</a:t>
            </a:r>
            <a:endParaRPr lang="en-US" altLang="ja-JP" sz="2800" smtClean="0"/>
          </a:p>
          <a:p>
            <a:r>
              <a:rPr lang="en-US" altLang="ja-JP" sz="2800" smtClean="0"/>
              <a:t>1895</a:t>
            </a:r>
            <a:r>
              <a:rPr lang="ja-JP" altLang="en-US" sz="2800" smtClean="0"/>
              <a:t>：リュミエール兄弟がシネマトグラフを発明</a:t>
            </a:r>
            <a:endParaRPr lang="en-US" altLang="ja-JP" sz="2800" smtClean="0"/>
          </a:p>
          <a:p>
            <a:r>
              <a:rPr lang="ja-JP" altLang="en-US" sz="2800" smtClean="0"/>
              <a:t>第一次大戦：航空写真の軍事利用</a:t>
            </a:r>
            <a:endParaRPr lang="en-US" altLang="ja-JP" sz="2800" smtClean="0"/>
          </a:p>
          <a:p>
            <a:r>
              <a:rPr lang="en-US" altLang="ja-JP" sz="2800" smtClean="0"/>
              <a:t>1927</a:t>
            </a:r>
            <a:r>
              <a:rPr lang="ja-JP" altLang="en-US" sz="2800" smtClean="0"/>
              <a:t>：トーキー映画が始まる</a:t>
            </a:r>
            <a:endParaRPr lang="en-US" altLang="ja-JP" sz="2800" smtClean="0"/>
          </a:p>
          <a:p>
            <a:r>
              <a:rPr lang="en-US" altLang="ja-JP" sz="2800" smtClean="0"/>
              <a:t>1932</a:t>
            </a:r>
            <a:r>
              <a:rPr lang="ja-JP" altLang="en-US" sz="2800" smtClean="0"/>
              <a:t>：本格的なカラー映画</a:t>
            </a:r>
            <a:endParaRPr lang="en-US" altLang="ja-JP" sz="2800" smtClean="0"/>
          </a:p>
          <a:p>
            <a:r>
              <a:rPr lang="en-US" altLang="ja-JP" sz="2800" smtClean="0"/>
              <a:t>1954</a:t>
            </a:r>
            <a:r>
              <a:rPr lang="ja-JP" altLang="en-US" sz="2800" smtClean="0"/>
              <a:t>：世界初のカラーテレビ放送</a:t>
            </a:r>
            <a:endParaRPr lang="en-US" altLang="ja-JP" sz="2800" smtClean="0"/>
          </a:p>
          <a:p>
            <a:r>
              <a:rPr lang="en-US" altLang="ja-JP" sz="2800" smtClean="0"/>
              <a:t>1960</a:t>
            </a:r>
            <a:r>
              <a:rPr lang="ja-JP" altLang="en-US" sz="2800" smtClean="0"/>
              <a:t>：日本でカラーテレビ放送開始</a:t>
            </a:r>
            <a:endParaRPr lang="en-US" altLang="ja-JP" sz="2800" smtClean="0"/>
          </a:p>
          <a:p>
            <a:r>
              <a:rPr lang="en-US" altLang="ja-JP" sz="2800" smtClean="0"/>
              <a:t>2005</a:t>
            </a:r>
            <a:r>
              <a:rPr lang="ja-JP" altLang="en-US" sz="2800" smtClean="0"/>
              <a:t>：</a:t>
            </a:r>
            <a:r>
              <a:rPr lang="en-US" altLang="ja-JP" sz="2800" smtClean="0"/>
              <a:t>Youtube</a:t>
            </a:r>
            <a:r>
              <a:rPr lang="ja-JP" altLang="en-US" sz="2800" smtClean="0"/>
              <a:t>開始</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609600"/>
            <a:ext cx="7780338" cy="685800"/>
          </a:xfrm>
        </p:spPr>
        <p:txBody>
          <a:bodyPr/>
          <a:lstStyle/>
          <a:p>
            <a:pPr eaLnBrk="1" hangingPunct="1"/>
            <a:r>
              <a:rPr lang="ja-JP" altLang="en-US" dirty="0"/>
              <a:t>患者に</a:t>
            </a:r>
            <a:r>
              <a:rPr lang="ja-JP" altLang="en-US" dirty="0" smtClean="0"/>
              <a:t>よる</a:t>
            </a:r>
            <a:r>
              <a:rPr lang="ja-JP" altLang="en-US" dirty="0"/>
              <a:t>情景描写</a:t>
            </a:r>
            <a:endParaRPr lang="ja-JP" altLang="en-US" dirty="0" smtClean="0"/>
          </a:p>
        </p:txBody>
      </p:sp>
      <p:sp>
        <p:nvSpPr>
          <p:cNvPr id="8195" name="Rectangle 3"/>
          <p:cNvSpPr>
            <a:spLocks noGrp="1" noChangeArrowheads="1"/>
          </p:cNvSpPr>
          <p:nvPr>
            <p:ph type="subTitle" idx="1"/>
          </p:nvPr>
        </p:nvSpPr>
        <p:spPr>
          <a:xfrm>
            <a:off x="5486400" y="2590800"/>
            <a:ext cx="3352800" cy="3657600"/>
          </a:xfrm>
        </p:spPr>
        <p:txBody>
          <a:bodyPr/>
          <a:lstStyle/>
          <a:p>
            <a:pPr eaLnBrk="1" hangingPunct="1"/>
            <a:r>
              <a:rPr lang="en-US" altLang="ja-JP" smtClean="0">
                <a:solidFill>
                  <a:schemeClr val="bg1"/>
                </a:solidFill>
              </a:rPr>
              <a:t>The Usefulness of Children’s Drawings in the Diagnosis of Headache Pediatrics 2002;109:460-472</a:t>
            </a:r>
          </a:p>
        </p:txBody>
      </p:sp>
      <p:pic>
        <p:nvPicPr>
          <p:cNvPr id="8196" name="Picture 4" descr="C:\Documents and Settings\mikeda\My Documents\Now\TFC公演\参考図譜\chil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5105400" cy="48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011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457200"/>
            <a:ext cx="7772400" cy="838200"/>
          </a:xfrm>
        </p:spPr>
        <p:txBody>
          <a:bodyPr/>
          <a:lstStyle/>
          <a:p>
            <a:pPr eaLnBrk="1" hangingPunct="1"/>
            <a:r>
              <a:rPr lang="ja-JP" altLang="en-US" smtClean="0"/>
              <a:t>医師が片頭痛と判断した絵の例</a:t>
            </a:r>
            <a:endParaRPr lang="en-US" altLang="ja-JP" smtClean="0"/>
          </a:p>
        </p:txBody>
      </p:sp>
      <p:pic>
        <p:nvPicPr>
          <p:cNvPr id="9219" name="Picture 3" descr="C:\Documents and Settings\mikeda\My Documents\Now\TFC公演\参考図譜\child3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8915400"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369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57200"/>
            <a:ext cx="7772400" cy="1143000"/>
          </a:xfrm>
        </p:spPr>
        <p:txBody>
          <a:bodyPr/>
          <a:lstStyle/>
          <a:p>
            <a:pPr eaLnBrk="1" hangingPunct="1"/>
            <a:r>
              <a:rPr lang="ja-JP" altLang="en-US" smtClean="0"/>
              <a:t>お絵かきの感度と特異度</a:t>
            </a:r>
          </a:p>
        </p:txBody>
      </p:sp>
      <p:pic>
        <p:nvPicPr>
          <p:cNvPr id="10243" name="Picture 3" descr="C:\Documents and Settings\mikeda\My Documents\Now\TFC公演\参考図譜\childtb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8839200"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533400" y="5791200"/>
            <a:ext cx="807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dirty="0" smtClean="0">
                <a:latin typeface="+mj-ea"/>
                <a:ea typeface="+mj-ea"/>
              </a:rPr>
              <a:t>感度</a:t>
            </a:r>
            <a:r>
              <a:rPr lang="en-US" altLang="ja-JP" dirty="0" smtClean="0">
                <a:latin typeface="+mj-ea"/>
                <a:ea typeface="+mj-ea"/>
              </a:rPr>
              <a:t>93.1</a:t>
            </a:r>
            <a:r>
              <a:rPr lang="ja-JP" altLang="en-US" dirty="0" smtClean="0">
                <a:latin typeface="+mj-ea"/>
                <a:ea typeface="+mj-ea"/>
              </a:rPr>
              <a:t>％，特異度</a:t>
            </a:r>
            <a:r>
              <a:rPr lang="en-US" altLang="ja-JP" dirty="0" smtClean="0">
                <a:latin typeface="+mj-ea"/>
                <a:ea typeface="+mj-ea"/>
              </a:rPr>
              <a:t>82.7</a:t>
            </a:r>
            <a:r>
              <a:rPr lang="ja-JP" altLang="en-US" dirty="0" smtClean="0">
                <a:latin typeface="+mj-ea"/>
                <a:ea typeface="+mj-ea"/>
              </a:rPr>
              <a:t>％，陽性尤度比</a:t>
            </a:r>
            <a:r>
              <a:rPr lang="en-US" altLang="ja-JP" dirty="0" smtClean="0">
                <a:latin typeface="+mj-ea"/>
                <a:ea typeface="+mj-ea"/>
              </a:rPr>
              <a:t>9.29</a:t>
            </a:r>
          </a:p>
        </p:txBody>
      </p:sp>
    </p:spTree>
    <p:extLst>
      <p:ext uri="{BB962C8B-B14F-4D97-AF65-F5344CB8AC3E}">
        <p14:creationId xmlns:p14="http://schemas.microsoft.com/office/powerpoint/2010/main" val="1457553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a:xfrm>
            <a:off x="457200" y="274638"/>
            <a:ext cx="8229600" cy="922337"/>
          </a:xfrm>
        </p:spPr>
        <p:txBody>
          <a:bodyPr/>
          <a:lstStyle/>
          <a:p>
            <a:r>
              <a:rPr lang="ja-JP" altLang="en-US" smtClean="0"/>
              <a:t>診察室で提供されるデータ</a:t>
            </a:r>
          </a:p>
        </p:txBody>
      </p:sp>
      <p:graphicFrame>
        <p:nvGraphicFramePr>
          <p:cNvPr id="4" name="表 3"/>
          <p:cNvGraphicFramePr>
            <a:graphicFrameLocks noGrp="1"/>
          </p:cNvGraphicFramePr>
          <p:nvPr/>
        </p:nvGraphicFramePr>
        <p:xfrm>
          <a:off x="468313" y="1412875"/>
          <a:ext cx="8207374" cy="5040313"/>
        </p:xfrm>
        <a:graphic>
          <a:graphicData uri="http://schemas.openxmlformats.org/drawingml/2006/table">
            <a:tbl>
              <a:tblPr>
                <a:tableStyleId>{5C22544A-7EE6-4342-B048-85BDC9FD1C3A}</a:tableStyleId>
              </a:tblPr>
              <a:tblGrid>
                <a:gridCol w="2636070"/>
                <a:gridCol w="1755596"/>
                <a:gridCol w="1841619"/>
                <a:gridCol w="1974089"/>
              </a:tblGrid>
              <a:tr h="619154">
                <a:tc>
                  <a:txBody>
                    <a:bodyPr/>
                    <a:lstStyle/>
                    <a:p>
                      <a:pPr algn="ctr" fontAlgn="b"/>
                      <a:r>
                        <a:rPr lang="en-US" sz="2400" b="1" u="none" strike="noStrike" dirty="0">
                          <a:effectLst/>
                        </a:rPr>
                        <a:t> </a:t>
                      </a:r>
                      <a:endParaRPr lang="en-US" sz="2400" b="1" i="0" u="none" strike="noStrike" dirty="0">
                        <a:solidFill>
                          <a:srgbClr val="000000"/>
                        </a:solidFill>
                        <a:effectLst/>
                        <a:latin typeface="Calibri"/>
                      </a:endParaRPr>
                    </a:p>
                  </a:txBody>
                  <a:tcPr marL="9523" marR="9523"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ja-JP" altLang="en-US" sz="2400" b="1" u="none" strike="noStrike">
                          <a:effectLst/>
                        </a:rPr>
                        <a:t>病歴</a:t>
                      </a:r>
                      <a:endParaRPr lang="ja-JP" altLang="en-US" sz="2400" b="1" i="0" u="none" strike="noStrike">
                        <a:solidFill>
                          <a:srgbClr val="000000"/>
                        </a:solidFill>
                        <a:effectLst/>
                        <a:latin typeface="Calibri"/>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ja-JP" altLang="en-US" sz="2400" b="1" u="none" strike="noStrike" dirty="0">
                          <a:effectLst/>
                        </a:rPr>
                        <a:t>観察</a:t>
                      </a:r>
                      <a:endParaRPr lang="ja-JP" altLang="en-US" sz="2400" b="1" i="0" u="none" strike="noStrike" dirty="0">
                        <a:solidFill>
                          <a:srgbClr val="000000"/>
                        </a:solidFill>
                        <a:effectLst/>
                        <a:latin typeface="Calibri"/>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ja-JP" altLang="en-US" sz="2400" b="1" u="none" strike="noStrike" dirty="0">
                          <a:effectLst/>
                        </a:rPr>
                        <a:t>診察</a:t>
                      </a:r>
                      <a:endParaRPr lang="ja-JP" altLang="en-US" sz="2400" b="1" i="0" u="none" strike="noStrike" dirty="0">
                        <a:solidFill>
                          <a:srgbClr val="000000"/>
                        </a:solidFill>
                        <a:effectLst/>
                        <a:latin typeface="Calibri"/>
                      </a:endParaRPr>
                    </a:p>
                  </a:txBody>
                  <a:tcPr marL="9523" marR="9523"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604922">
                <a:tc>
                  <a:txBody>
                    <a:bodyPr/>
                    <a:lstStyle/>
                    <a:p>
                      <a:pPr algn="ctr" fontAlgn="b"/>
                      <a:r>
                        <a:rPr lang="ja-JP" altLang="en-US" sz="2400" b="1" u="none" strike="noStrike">
                          <a:effectLst/>
                        </a:rPr>
                        <a:t>例</a:t>
                      </a:r>
                      <a:endParaRPr lang="ja-JP" altLang="en-US" sz="2400" b="1" i="0" u="none" strike="noStrike">
                        <a:solidFill>
                          <a:srgbClr val="000000"/>
                        </a:solidFill>
                        <a:effectLst/>
                        <a:latin typeface="Calibri"/>
                      </a:endParaRPr>
                    </a:p>
                  </a:txBody>
                  <a:tcPr marL="9523" marR="9523"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ja-JP" altLang="en-US" sz="2400" b="1" u="none" strike="noStrike" dirty="0" smtClean="0">
                          <a:effectLst/>
                        </a:rPr>
                        <a:t>現病歴</a:t>
                      </a:r>
                      <a:endParaRPr lang="ja-JP" altLang="en-US" sz="2400" b="1" i="0" u="none" strike="noStrike" dirty="0">
                        <a:solidFill>
                          <a:srgbClr val="000000"/>
                        </a:solidFill>
                        <a:effectLst/>
                        <a:latin typeface="Calibri"/>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ja-JP" altLang="en-US" sz="2400" b="1" u="none" strike="noStrike">
                          <a:effectLst/>
                        </a:rPr>
                        <a:t>歩行</a:t>
                      </a:r>
                      <a:endParaRPr lang="ja-JP" altLang="en-US" sz="2400" b="1" i="0" u="none" strike="noStrike">
                        <a:solidFill>
                          <a:srgbClr val="000000"/>
                        </a:solidFill>
                        <a:effectLst/>
                        <a:latin typeface="Calibri"/>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ja-JP" altLang="en-US" sz="2400" b="1" u="none" strike="noStrike">
                          <a:effectLst/>
                        </a:rPr>
                        <a:t>腱反射</a:t>
                      </a:r>
                      <a:endParaRPr lang="ja-JP" altLang="en-US" sz="2400" b="1" i="0" u="none" strike="noStrike">
                        <a:solidFill>
                          <a:srgbClr val="000000"/>
                        </a:solidFill>
                        <a:effectLst/>
                        <a:latin typeface="Calibri"/>
                      </a:endParaRPr>
                    </a:p>
                  </a:txBody>
                  <a:tcPr marL="9523" marR="9523"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40">
                <a:tc>
                  <a:txBody>
                    <a:bodyPr/>
                    <a:lstStyle/>
                    <a:p>
                      <a:pPr algn="ctr" fontAlgn="b"/>
                      <a:r>
                        <a:rPr lang="ja-JP" altLang="en-US" sz="2400" b="1" u="none" strike="noStrike">
                          <a:effectLst/>
                        </a:rPr>
                        <a:t>データ</a:t>
                      </a:r>
                      <a:endParaRPr lang="ja-JP" altLang="en-US" sz="2400" b="1" i="0" u="none" strike="noStrike">
                        <a:solidFill>
                          <a:srgbClr val="000000"/>
                        </a:solidFill>
                        <a:effectLst/>
                        <a:latin typeface="Calibri"/>
                      </a:endParaRPr>
                    </a:p>
                  </a:txBody>
                  <a:tcPr marL="9523" marR="9523"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ja-JP" altLang="en-US" sz="2400" b="1" u="none" strike="noStrike">
                          <a:effectLst/>
                        </a:rPr>
                        <a:t>音声・文字</a:t>
                      </a:r>
                      <a:endParaRPr lang="ja-JP" altLang="en-US" sz="2400" b="1" i="0" u="none" strike="noStrike">
                        <a:solidFill>
                          <a:srgbClr val="000000"/>
                        </a:solidFill>
                        <a:effectLst/>
                        <a:latin typeface="Calibri"/>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ja-JP" altLang="en-US" sz="2400" b="1" i="0" u="none" strike="noStrike" dirty="0" smtClean="0">
                          <a:solidFill>
                            <a:srgbClr val="FF0000"/>
                          </a:solidFill>
                          <a:effectLst/>
                          <a:latin typeface="Calibri"/>
                        </a:rPr>
                        <a:t>画像</a:t>
                      </a:r>
                      <a:endParaRPr lang="ja-JP" altLang="en-US" sz="2400" b="1" i="0" u="none" strike="noStrike" dirty="0">
                        <a:solidFill>
                          <a:srgbClr val="FF0000"/>
                        </a:solidFill>
                        <a:effectLst/>
                        <a:latin typeface="Calibri"/>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ja-JP" altLang="en-US" sz="2400" b="1" u="none" strike="noStrike" dirty="0" smtClean="0">
                          <a:solidFill>
                            <a:srgbClr val="FF0000"/>
                          </a:solidFill>
                          <a:effectLst/>
                        </a:rPr>
                        <a:t>画像</a:t>
                      </a:r>
                      <a:endParaRPr lang="ja-JP" altLang="en-US" sz="2400" b="1" i="0" u="none" strike="noStrike" dirty="0">
                        <a:solidFill>
                          <a:srgbClr val="FF0000"/>
                        </a:solidFill>
                        <a:effectLst/>
                        <a:latin typeface="Calibri"/>
                      </a:endParaRPr>
                    </a:p>
                  </a:txBody>
                  <a:tcPr marL="9523" marR="9523"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9154">
                <a:tc>
                  <a:txBody>
                    <a:bodyPr/>
                    <a:lstStyle/>
                    <a:p>
                      <a:pPr algn="ctr" fontAlgn="b"/>
                      <a:r>
                        <a:rPr lang="ja-JP" altLang="en-US" sz="2400" b="1" u="none" strike="noStrike" dirty="0">
                          <a:effectLst/>
                        </a:rPr>
                        <a:t>評価者</a:t>
                      </a:r>
                      <a:r>
                        <a:rPr lang="ja-JP" altLang="en-US" sz="2400" b="1" u="none" strike="noStrike" dirty="0" smtClean="0">
                          <a:effectLst/>
                        </a:rPr>
                        <a:t>の働きかけ</a:t>
                      </a:r>
                      <a:endParaRPr lang="ja-JP" altLang="en-US" sz="2400" b="1" i="0" u="none" strike="noStrike" dirty="0">
                        <a:solidFill>
                          <a:srgbClr val="000000"/>
                        </a:solidFill>
                        <a:effectLst/>
                        <a:latin typeface="Calibri"/>
                      </a:endParaRPr>
                    </a:p>
                  </a:txBody>
                  <a:tcPr marL="9523" marR="9523"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ja-JP" altLang="en-US" sz="2400" b="1" u="none" strike="noStrike" dirty="0">
                          <a:solidFill>
                            <a:srgbClr val="FF0000"/>
                          </a:solidFill>
                          <a:effectLst/>
                        </a:rPr>
                        <a:t>なし</a:t>
                      </a:r>
                      <a:endParaRPr lang="ja-JP" altLang="en-US" sz="2400" b="1" i="0" u="none" strike="noStrike" dirty="0">
                        <a:solidFill>
                          <a:srgbClr val="FF0000"/>
                        </a:solidFill>
                        <a:effectLst/>
                        <a:latin typeface="Calibri"/>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ja-JP" altLang="en-US" sz="2400" b="1" u="none" strike="noStrike" dirty="0">
                          <a:solidFill>
                            <a:srgbClr val="FF0000"/>
                          </a:solidFill>
                          <a:effectLst/>
                        </a:rPr>
                        <a:t>なし</a:t>
                      </a:r>
                      <a:endParaRPr lang="ja-JP" altLang="en-US" sz="2400" b="1" i="0" u="none" strike="noStrike" dirty="0">
                        <a:solidFill>
                          <a:srgbClr val="FF0000"/>
                        </a:solidFill>
                        <a:effectLst/>
                        <a:latin typeface="Calibri"/>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ja-JP" altLang="en-US" sz="2400" b="1" u="none" strike="noStrike">
                          <a:effectLst/>
                        </a:rPr>
                        <a:t>あり</a:t>
                      </a:r>
                      <a:endParaRPr lang="ja-JP" altLang="en-US" sz="2400" b="1" i="0" u="none" strike="noStrike">
                        <a:solidFill>
                          <a:srgbClr val="000000"/>
                        </a:solidFill>
                        <a:effectLst/>
                        <a:latin typeface="Calibri"/>
                      </a:endParaRPr>
                    </a:p>
                  </a:txBody>
                  <a:tcPr marL="9523" marR="9523"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4922">
                <a:tc>
                  <a:txBody>
                    <a:bodyPr/>
                    <a:lstStyle/>
                    <a:p>
                      <a:pPr algn="ctr" fontAlgn="b"/>
                      <a:r>
                        <a:rPr lang="ja-JP" altLang="en-US" sz="2400" b="1" u="none" strike="noStrike">
                          <a:effectLst/>
                        </a:rPr>
                        <a:t>評価者の影響</a:t>
                      </a:r>
                      <a:endParaRPr lang="ja-JP" altLang="en-US" sz="2400" b="1" i="0" u="none" strike="noStrike">
                        <a:solidFill>
                          <a:srgbClr val="000000"/>
                        </a:solidFill>
                        <a:effectLst/>
                        <a:latin typeface="Calibri"/>
                      </a:endParaRPr>
                    </a:p>
                  </a:txBody>
                  <a:tcPr marL="9523" marR="9523"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ja-JP" altLang="en-US" sz="2400" b="1" u="none" strike="noStrike" dirty="0">
                          <a:solidFill>
                            <a:srgbClr val="FF0000"/>
                          </a:solidFill>
                          <a:effectLst/>
                        </a:rPr>
                        <a:t>なし</a:t>
                      </a:r>
                      <a:endParaRPr lang="ja-JP" altLang="en-US" sz="2400" b="1" i="0" u="none" strike="noStrike" dirty="0">
                        <a:solidFill>
                          <a:srgbClr val="FF0000"/>
                        </a:solidFill>
                        <a:effectLst/>
                        <a:latin typeface="Calibri"/>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ja-JP" altLang="en-US" sz="2400" b="1" u="none" strike="noStrike" dirty="0">
                          <a:solidFill>
                            <a:srgbClr val="FF0000"/>
                          </a:solidFill>
                          <a:effectLst/>
                        </a:rPr>
                        <a:t>少ない</a:t>
                      </a:r>
                      <a:endParaRPr lang="ja-JP" altLang="en-US" sz="2400" b="1" i="0" u="none" strike="noStrike" dirty="0">
                        <a:solidFill>
                          <a:srgbClr val="FF0000"/>
                        </a:solidFill>
                        <a:effectLst/>
                        <a:latin typeface="Calibri"/>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ja-JP" altLang="en-US" sz="2400" b="1" u="none" strike="noStrike">
                          <a:effectLst/>
                        </a:rPr>
                        <a:t>しばしばあり</a:t>
                      </a:r>
                      <a:endParaRPr lang="ja-JP" altLang="en-US" sz="2400" b="1" i="0" u="none" strike="noStrike">
                        <a:solidFill>
                          <a:srgbClr val="000000"/>
                        </a:solidFill>
                        <a:effectLst/>
                        <a:latin typeface="Calibri"/>
                      </a:endParaRPr>
                    </a:p>
                  </a:txBody>
                  <a:tcPr marL="9523" marR="9523"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0045">
                <a:tc>
                  <a:txBody>
                    <a:bodyPr/>
                    <a:lstStyle/>
                    <a:p>
                      <a:pPr algn="ctr" fontAlgn="b"/>
                      <a:r>
                        <a:rPr lang="ja-JP" altLang="en-US" sz="2400" b="1" u="none" strike="noStrike" dirty="0">
                          <a:effectLst/>
                        </a:rPr>
                        <a:t>評価者間での共有</a:t>
                      </a:r>
                      <a:endParaRPr lang="ja-JP" altLang="en-US" sz="2400" b="1" i="0" u="none" strike="noStrike" dirty="0">
                        <a:solidFill>
                          <a:srgbClr val="000000"/>
                        </a:solidFill>
                        <a:effectLst/>
                        <a:latin typeface="Calibri"/>
                      </a:endParaRPr>
                    </a:p>
                  </a:txBody>
                  <a:tcPr marL="9523" marR="9523"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ja-JP" altLang="en-US" sz="2400" b="1" u="none" strike="noStrike" dirty="0">
                          <a:solidFill>
                            <a:srgbClr val="FF0000"/>
                          </a:solidFill>
                          <a:effectLst/>
                        </a:rPr>
                        <a:t>十分可能</a:t>
                      </a:r>
                      <a:endParaRPr lang="ja-JP" altLang="en-US" sz="2400" b="1" i="0" u="none" strike="noStrike" dirty="0">
                        <a:solidFill>
                          <a:srgbClr val="FF0000"/>
                        </a:solidFill>
                        <a:effectLst/>
                        <a:latin typeface="Calibri"/>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ja-JP" altLang="en-US" sz="2400" b="1" u="none" strike="noStrike" dirty="0">
                          <a:solidFill>
                            <a:srgbClr val="FF0000"/>
                          </a:solidFill>
                          <a:effectLst/>
                        </a:rPr>
                        <a:t>可能</a:t>
                      </a:r>
                      <a:endParaRPr lang="ja-JP" altLang="en-US" sz="2400" b="1" i="0" u="none" strike="noStrike" dirty="0">
                        <a:solidFill>
                          <a:srgbClr val="FF0000"/>
                        </a:solidFill>
                        <a:effectLst/>
                        <a:latin typeface="Calibri"/>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ja-JP" altLang="en-US" sz="2400" b="1" u="none" strike="noStrike" dirty="0">
                          <a:effectLst/>
                        </a:rPr>
                        <a:t>しばしば困難</a:t>
                      </a:r>
                      <a:endParaRPr lang="ja-JP" altLang="en-US" sz="2400" b="1" i="0" u="none" strike="noStrike" dirty="0">
                        <a:solidFill>
                          <a:srgbClr val="000000"/>
                        </a:solidFill>
                        <a:effectLst/>
                        <a:latin typeface="Calibri"/>
                      </a:endParaRPr>
                    </a:p>
                  </a:txBody>
                  <a:tcPr marL="9523" marR="9523"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40">
                <a:tc>
                  <a:txBody>
                    <a:bodyPr/>
                    <a:lstStyle/>
                    <a:p>
                      <a:pPr algn="ctr" fontAlgn="b"/>
                      <a:r>
                        <a:rPr lang="ja-JP" altLang="en-US" sz="2400" b="1" i="0" u="none" strike="noStrike" dirty="0" smtClean="0">
                          <a:solidFill>
                            <a:srgbClr val="000000"/>
                          </a:solidFill>
                          <a:effectLst/>
                          <a:latin typeface="Calibri"/>
                        </a:rPr>
                        <a:t>評価のための訓練</a:t>
                      </a:r>
                      <a:endParaRPr lang="ja-JP" altLang="en-US" sz="2400" b="1" i="0" u="none" strike="noStrike" dirty="0">
                        <a:solidFill>
                          <a:srgbClr val="000000"/>
                        </a:solidFill>
                        <a:effectLst/>
                        <a:latin typeface="Calibri"/>
                      </a:endParaRPr>
                    </a:p>
                  </a:txBody>
                  <a:tcPr marL="9523" marR="9523"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ja-JP" altLang="en-US" sz="2400" b="1" i="0" u="none" strike="noStrike" dirty="0" smtClean="0">
                          <a:solidFill>
                            <a:srgbClr val="FF0000"/>
                          </a:solidFill>
                          <a:effectLst/>
                          <a:latin typeface="Calibri"/>
                        </a:rPr>
                        <a:t>不要</a:t>
                      </a:r>
                      <a:endParaRPr lang="ja-JP" altLang="en-US" sz="2400" b="1" i="0" u="none" strike="noStrike" dirty="0">
                        <a:solidFill>
                          <a:srgbClr val="FF0000"/>
                        </a:solidFill>
                        <a:effectLst/>
                        <a:latin typeface="Calibri"/>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ja-JP" altLang="en-US" sz="2400" b="1" i="0" u="none" strike="noStrike" dirty="0" smtClean="0">
                          <a:solidFill>
                            <a:srgbClr val="FF0000"/>
                          </a:solidFill>
                          <a:effectLst/>
                          <a:latin typeface="+mn-lt"/>
                        </a:rPr>
                        <a:t>不要</a:t>
                      </a:r>
                      <a:endParaRPr lang="ja-JP" altLang="en-US" sz="2400" b="1" i="0" u="none" strike="noStrike" dirty="0">
                        <a:solidFill>
                          <a:srgbClr val="FF0000"/>
                        </a:solidFill>
                        <a:effectLst/>
                        <a:latin typeface="+mn-lt"/>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ja-JP" altLang="en-US" sz="2400" b="1" i="0" u="none" strike="noStrike" dirty="0" smtClean="0">
                          <a:solidFill>
                            <a:srgbClr val="000000"/>
                          </a:solidFill>
                          <a:effectLst/>
                          <a:latin typeface="Calibri"/>
                        </a:rPr>
                        <a:t>必須</a:t>
                      </a:r>
                      <a:endParaRPr lang="ja-JP" altLang="en-US" sz="2400" b="1" i="0" u="none" strike="noStrike" dirty="0">
                        <a:solidFill>
                          <a:srgbClr val="000000"/>
                        </a:solidFill>
                        <a:effectLst/>
                        <a:latin typeface="Calibri"/>
                      </a:endParaRPr>
                    </a:p>
                  </a:txBody>
                  <a:tcPr marL="9523" marR="9523"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36">
                <a:tc>
                  <a:txBody>
                    <a:bodyPr/>
                    <a:lstStyle/>
                    <a:p>
                      <a:pPr algn="ctr" fontAlgn="b"/>
                      <a:r>
                        <a:rPr lang="ja-JP" altLang="en-US" sz="2400" b="1" i="0" u="none" strike="noStrike" dirty="0" smtClean="0">
                          <a:solidFill>
                            <a:srgbClr val="000000"/>
                          </a:solidFill>
                          <a:effectLst/>
                          <a:latin typeface="Calibri"/>
                        </a:rPr>
                        <a:t>評価者</a:t>
                      </a:r>
                      <a:endParaRPr lang="ja-JP" altLang="en-US" sz="2400" b="1" i="0" u="none" strike="noStrike" dirty="0">
                        <a:solidFill>
                          <a:srgbClr val="000000"/>
                        </a:solidFill>
                        <a:effectLst/>
                        <a:latin typeface="Calibri"/>
                      </a:endParaRPr>
                    </a:p>
                  </a:txBody>
                  <a:tcPr marL="9523" marR="9523"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ja-JP" altLang="en-US" sz="2400" b="1" i="0" u="none" strike="noStrike" dirty="0" smtClean="0">
                          <a:solidFill>
                            <a:srgbClr val="FF0000"/>
                          </a:solidFill>
                          <a:effectLst/>
                          <a:latin typeface="Calibri"/>
                        </a:rPr>
                        <a:t>限定しない</a:t>
                      </a:r>
                      <a:endParaRPr lang="ja-JP" altLang="en-US" sz="2400" b="1" i="0" u="none" strike="noStrike" dirty="0">
                        <a:solidFill>
                          <a:srgbClr val="FF0000"/>
                        </a:solidFill>
                        <a:effectLst/>
                        <a:latin typeface="Calibri"/>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ja-JP" altLang="en-US" sz="2400" b="1" i="0" u="none" strike="noStrike" dirty="0" smtClean="0">
                          <a:solidFill>
                            <a:srgbClr val="FF0000"/>
                          </a:solidFill>
                          <a:effectLst/>
                          <a:latin typeface="+mn-lt"/>
                        </a:rPr>
                        <a:t>限定しない</a:t>
                      </a:r>
                      <a:endParaRPr lang="ja-JP" altLang="en-US" sz="2400" b="1" i="0" u="none" strike="noStrike" dirty="0">
                        <a:solidFill>
                          <a:srgbClr val="FF0000"/>
                        </a:solidFill>
                        <a:effectLst/>
                        <a:latin typeface="+mn-lt"/>
                      </a:endParaRPr>
                    </a:p>
                  </a:txBody>
                  <a:tcPr marL="9523" marR="9523"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ja-JP" altLang="en-US" sz="2400" b="1" i="0" u="none" strike="noStrike" dirty="0" smtClean="0">
                          <a:solidFill>
                            <a:srgbClr val="000000"/>
                          </a:solidFill>
                          <a:effectLst/>
                          <a:latin typeface="Calibri"/>
                        </a:rPr>
                        <a:t>医師</a:t>
                      </a:r>
                      <a:endParaRPr lang="ja-JP" altLang="en-US" sz="2400" b="1" i="0" u="none" strike="noStrike" dirty="0">
                        <a:solidFill>
                          <a:srgbClr val="000000"/>
                        </a:solidFill>
                        <a:effectLst/>
                        <a:latin typeface="Calibri"/>
                      </a:endParaRPr>
                    </a:p>
                  </a:txBody>
                  <a:tcPr marL="9523" marR="9523"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7" name="正方形/長方形 6"/>
          <p:cNvSpPr/>
          <p:nvPr/>
        </p:nvSpPr>
        <p:spPr>
          <a:xfrm>
            <a:off x="4787900" y="1196975"/>
            <a:ext cx="2016125" cy="532765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3"/>
          <p:cNvSpPr>
            <a:spLocks noGrp="1"/>
          </p:cNvSpPr>
          <p:nvPr>
            <p:ph type="title"/>
          </p:nvPr>
        </p:nvSpPr>
        <p:spPr>
          <a:xfrm>
            <a:off x="457200" y="274638"/>
            <a:ext cx="8229600" cy="1498178"/>
          </a:xfrm>
        </p:spPr>
        <p:txBody>
          <a:bodyPr/>
          <a:lstStyle/>
          <a:p>
            <a:r>
              <a:rPr lang="ja-JP" altLang="en-US" sz="4800" dirty="0" smtClean="0"/>
              <a:t>こんな道具には関わりたくない</a:t>
            </a:r>
          </a:p>
        </p:txBody>
      </p:sp>
      <p:pic>
        <p:nvPicPr>
          <p:cNvPr id="20483" name="図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4942" y="1989138"/>
            <a:ext cx="5505020" cy="4248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a:xfrm>
            <a:off x="323850" y="274638"/>
            <a:ext cx="8496300" cy="1143000"/>
          </a:xfrm>
        </p:spPr>
        <p:txBody>
          <a:bodyPr/>
          <a:lstStyle/>
          <a:p>
            <a:r>
              <a:rPr lang="ja-JP" altLang="en-US" dirty="0" smtClean="0"/>
              <a:t>診察よりも観察</a:t>
            </a:r>
            <a:endParaRPr lang="en-US" altLang="ja-JP" dirty="0" smtClean="0"/>
          </a:p>
        </p:txBody>
      </p:sp>
      <p:sp>
        <p:nvSpPr>
          <p:cNvPr id="13315" name="コンテンツ プレースホルダー 2"/>
          <p:cNvSpPr>
            <a:spLocks noGrp="1"/>
          </p:cNvSpPr>
          <p:nvPr>
            <p:ph idx="1"/>
          </p:nvPr>
        </p:nvSpPr>
        <p:spPr>
          <a:xfrm>
            <a:off x="323850" y="1773238"/>
            <a:ext cx="8569325" cy="3816350"/>
          </a:xfrm>
        </p:spPr>
        <p:txBody>
          <a:bodyPr/>
          <a:lstStyle/>
          <a:p>
            <a:r>
              <a:rPr lang="ja-JP" altLang="en-US" dirty="0" smtClean="0"/>
              <a:t>観察なら医師免許不要（偉そうにできないけど）</a:t>
            </a:r>
            <a:endParaRPr lang="en-US" altLang="ja-JP" dirty="0" smtClean="0"/>
          </a:p>
          <a:p>
            <a:r>
              <a:rPr lang="ja-JP" altLang="en-US" dirty="0" smtClean="0"/>
              <a:t>観察よりも診察の方が診断に役立つ</a:t>
            </a:r>
            <a:r>
              <a:rPr lang="ja-JP" altLang="en-US" dirty="0"/>
              <a:t>と</a:t>
            </a:r>
            <a:r>
              <a:rPr lang="ja-JP" altLang="en-US" dirty="0" smtClean="0"/>
              <a:t>いうエビデンスは</a:t>
            </a:r>
            <a:r>
              <a:rPr lang="ja-JP" altLang="en-US" dirty="0"/>
              <a:t>→</a:t>
            </a:r>
            <a:r>
              <a:rPr lang="ja-JP" altLang="en-US" dirty="0" smtClean="0"/>
              <a:t>ありません</a:t>
            </a:r>
            <a:endParaRPr lang="en-US" altLang="ja-JP" dirty="0" smtClean="0"/>
          </a:p>
          <a:p>
            <a:r>
              <a:rPr lang="ja-JP" altLang="en-US" dirty="0"/>
              <a:t>診察</a:t>
            </a:r>
            <a:r>
              <a:rPr lang="ja-JP" altLang="en-US" dirty="0" smtClean="0"/>
              <a:t>よりも</a:t>
            </a:r>
            <a:r>
              <a:rPr lang="ja-JP" altLang="en-US" dirty="0"/>
              <a:t>観察</a:t>
            </a:r>
            <a:r>
              <a:rPr lang="ja-JP" altLang="en-US" dirty="0" smtClean="0"/>
              <a:t>の</a:t>
            </a:r>
            <a:r>
              <a:rPr lang="ja-JP" altLang="en-US" dirty="0"/>
              <a:t>方が診断に役立つという</a:t>
            </a:r>
            <a:r>
              <a:rPr lang="ja-JP" altLang="en-US" dirty="0" smtClean="0"/>
              <a:t>エビデンス</a:t>
            </a:r>
            <a:r>
              <a:rPr lang="ja-JP" altLang="en-US" dirty="0"/>
              <a:t>→</a:t>
            </a:r>
            <a:r>
              <a:rPr lang="ja-JP" altLang="en-US" dirty="0" smtClean="0"/>
              <a:t>もちろん</a:t>
            </a:r>
            <a:r>
              <a:rPr lang="ja-JP" altLang="en-US" dirty="0"/>
              <a:t>あります</a:t>
            </a:r>
            <a:endParaRPr lang="en-US" altLang="ja-JP"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a:xfrm>
            <a:off x="323850" y="274638"/>
            <a:ext cx="8569325" cy="1143000"/>
          </a:xfrm>
        </p:spPr>
        <p:txBody>
          <a:bodyPr/>
          <a:lstStyle/>
          <a:p>
            <a:r>
              <a:rPr lang="ja-JP" altLang="en-US" sz="4000" smtClean="0"/>
              <a:t>エビデンス：腱反射は</a:t>
            </a:r>
            <a:r>
              <a:rPr lang="en-US" altLang="ja-JP" sz="4000" smtClean="0"/>
              <a:t>49/1234</a:t>
            </a:r>
            <a:r>
              <a:rPr lang="ja-JP" altLang="en-US" sz="4000" smtClean="0"/>
              <a:t>＝</a:t>
            </a:r>
            <a:r>
              <a:rPr lang="en-US" altLang="ja-JP" sz="4000" smtClean="0"/>
              <a:t>4%</a:t>
            </a:r>
            <a:endParaRPr lang="ja-JP" altLang="en-US" sz="4000" smtClean="0"/>
          </a:p>
        </p:txBody>
      </p:sp>
      <p:pic>
        <p:nvPicPr>
          <p:cNvPr id="21507"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1417638"/>
            <a:ext cx="6807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539552" y="333375"/>
            <a:ext cx="8064896" cy="739775"/>
          </a:xfrm>
        </p:spPr>
        <p:txBody>
          <a:bodyPr>
            <a:normAutofit/>
          </a:bodyPr>
          <a:lstStyle/>
          <a:p>
            <a:pPr eaLnBrk="1" hangingPunct="1"/>
            <a:r>
              <a:rPr lang="ja-JP" altLang="en-US" sz="4000" dirty="0" smtClean="0"/>
              <a:t>キャリアパスのダッチ・ロール</a:t>
            </a:r>
            <a:endParaRPr lang="en-US" altLang="ja-JP" sz="4000" dirty="0" smtClean="0"/>
          </a:p>
        </p:txBody>
      </p:sp>
      <p:sp>
        <p:nvSpPr>
          <p:cNvPr id="3075" name="Rectangle 1027"/>
          <p:cNvSpPr>
            <a:spLocks noGrp="1" noChangeArrowheads="1"/>
          </p:cNvSpPr>
          <p:nvPr>
            <p:ph type="body" idx="1"/>
          </p:nvPr>
        </p:nvSpPr>
        <p:spPr>
          <a:xfrm>
            <a:off x="196850" y="1196752"/>
            <a:ext cx="8767638" cy="5328592"/>
          </a:xfrm>
        </p:spPr>
        <p:txBody>
          <a:bodyPr rtlCol="0">
            <a:normAutofit fontScale="92500" lnSpcReduction="10000"/>
          </a:bodyPr>
          <a:lstStyle/>
          <a:p>
            <a:pPr eaLnBrk="1" fontAlgn="auto" hangingPunct="1">
              <a:lnSpc>
                <a:spcPct val="90000"/>
              </a:lnSpc>
              <a:spcAft>
                <a:spcPts val="0"/>
              </a:spcAft>
              <a:buFont typeface="Arial" pitchFamily="34" charset="0"/>
              <a:buChar char="•"/>
              <a:defRPr/>
            </a:pPr>
            <a:r>
              <a:rPr lang="en-US" altLang="ja-JP" sz="2800" dirty="0" smtClean="0"/>
              <a:t>1976</a:t>
            </a:r>
            <a:r>
              <a:rPr lang="ja-JP" altLang="en-US" sz="2800" dirty="0" smtClean="0"/>
              <a:t>：医学部入学（臨床をやる自信はなかったが）</a:t>
            </a:r>
            <a:endParaRPr lang="en-US" altLang="ja-JP" sz="2800" dirty="0" smtClean="0"/>
          </a:p>
          <a:p>
            <a:pPr eaLnBrk="1" fontAlgn="auto" hangingPunct="1">
              <a:lnSpc>
                <a:spcPct val="90000"/>
              </a:lnSpc>
              <a:spcAft>
                <a:spcPts val="0"/>
              </a:spcAft>
              <a:buFont typeface="Arial" pitchFamily="34" charset="0"/>
              <a:buChar char="•"/>
              <a:defRPr/>
            </a:pPr>
            <a:r>
              <a:rPr lang="en-US" altLang="ja-JP" sz="2800" dirty="0" smtClean="0"/>
              <a:t>1982</a:t>
            </a:r>
            <a:r>
              <a:rPr lang="ja-JP" altLang="en-US" sz="2800" dirty="0" smtClean="0"/>
              <a:t>：諸般の事情で卒後内科一般研修</a:t>
            </a:r>
          </a:p>
          <a:p>
            <a:pPr eaLnBrk="1" fontAlgn="auto" hangingPunct="1">
              <a:lnSpc>
                <a:spcPct val="90000"/>
              </a:lnSpc>
              <a:spcAft>
                <a:spcPts val="0"/>
              </a:spcAft>
              <a:buFont typeface="Arial" pitchFamily="34" charset="0"/>
              <a:buChar char="•"/>
              <a:defRPr/>
            </a:pPr>
            <a:r>
              <a:rPr lang="en-US" altLang="ja-JP" sz="2800" dirty="0" smtClean="0">
                <a:solidFill>
                  <a:schemeClr val="accent2">
                    <a:lumMod val="40000"/>
                    <a:lumOff val="60000"/>
                  </a:schemeClr>
                </a:solidFill>
              </a:rPr>
              <a:t>1984</a:t>
            </a:r>
            <a:r>
              <a:rPr lang="ja-JP" altLang="en-US" sz="2800" dirty="0" smtClean="0">
                <a:solidFill>
                  <a:schemeClr val="accent2">
                    <a:lumMod val="40000"/>
                    <a:lumOff val="60000"/>
                  </a:schemeClr>
                </a:solidFill>
              </a:rPr>
              <a:t>：</a:t>
            </a:r>
            <a:r>
              <a:rPr lang="en-US" altLang="ja-JP" sz="2800" dirty="0" smtClean="0">
                <a:solidFill>
                  <a:schemeClr val="accent2">
                    <a:lumMod val="40000"/>
                    <a:lumOff val="60000"/>
                  </a:schemeClr>
                </a:solidFill>
              </a:rPr>
              <a:t>NTT</a:t>
            </a:r>
            <a:r>
              <a:rPr lang="ja-JP" altLang="en-US" sz="2800" dirty="0" smtClean="0">
                <a:solidFill>
                  <a:schemeClr val="accent2">
                    <a:lumMod val="40000"/>
                    <a:lumOff val="60000"/>
                  </a:schemeClr>
                </a:solidFill>
              </a:rPr>
              <a:t>東日本関東病院（神経内科）</a:t>
            </a:r>
            <a:endParaRPr lang="en-US" altLang="ja-JP" sz="2800" dirty="0" smtClean="0">
              <a:solidFill>
                <a:schemeClr val="accent2">
                  <a:lumMod val="40000"/>
                  <a:lumOff val="60000"/>
                </a:schemeClr>
              </a:solidFill>
            </a:endParaRPr>
          </a:p>
          <a:p>
            <a:pPr eaLnBrk="1" fontAlgn="auto" hangingPunct="1">
              <a:lnSpc>
                <a:spcPct val="90000"/>
              </a:lnSpc>
              <a:spcAft>
                <a:spcPts val="0"/>
              </a:spcAft>
              <a:buFont typeface="Arial" pitchFamily="34" charset="0"/>
              <a:buChar char="•"/>
              <a:defRPr/>
            </a:pPr>
            <a:r>
              <a:rPr lang="en-US" altLang="ja-JP" sz="2800" dirty="0" smtClean="0">
                <a:solidFill>
                  <a:schemeClr val="accent3">
                    <a:lumMod val="60000"/>
                    <a:lumOff val="40000"/>
                  </a:schemeClr>
                </a:solidFill>
              </a:rPr>
              <a:t>1986</a:t>
            </a:r>
            <a:r>
              <a:rPr lang="ja-JP" altLang="en-US" sz="2800" dirty="0" smtClean="0">
                <a:solidFill>
                  <a:schemeClr val="accent3">
                    <a:lumMod val="60000"/>
                    <a:lumOff val="40000"/>
                  </a:schemeClr>
                </a:solidFill>
              </a:rPr>
              <a:t>：国立精神神経センター研究所（神経科学）</a:t>
            </a:r>
            <a:endParaRPr lang="ja-JP" altLang="en-US" sz="2800" b="1" dirty="0" smtClean="0">
              <a:solidFill>
                <a:srgbClr val="FF0000"/>
              </a:solidFill>
            </a:endParaRPr>
          </a:p>
          <a:p>
            <a:pPr eaLnBrk="1" fontAlgn="auto" hangingPunct="1">
              <a:lnSpc>
                <a:spcPct val="90000"/>
              </a:lnSpc>
              <a:spcAft>
                <a:spcPts val="0"/>
              </a:spcAft>
              <a:buFont typeface="Arial" pitchFamily="34" charset="0"/>
              <a:buChar char="•"/>
              <a:defRPr/>
            </a:pPr>
            <a:r>
              <a:rPr lang="en-US" altLang="ja-JP" sz="2800" dirty="0" smtClean="0">
                <a:solidFill>
                  <a:schemeClr val="accent2">
                    <a:lumMod val="40000"/>
                    <a:lumOff val="60000"/>
                  </a:schemeClr>
                </a:solidFill>
              </a:rPr>
              <a:t>1988</a:t>
            </a:r>
            <a:r>
              <a:rPr lang="ja-JP" altLang="en-US" sz="2800" dirty="0" smtClean="0">
                <a:solidFill>
                  <a:schemeClr val="accent2">
                    <a:lumMod val="40000"/>
                    <a:lumOff val="60000"/>
                  </a:schemeClr>
                </a:solidFill>
              </a:rPr>
              <a:t>：旭中央病院（神経内科）</a:t>
            </a:r>
            <a:endParaRPr lang="en-US" altLang="ja-JP" sz="2800" dirty="0">
              <a:solidFill>
                <a:schemeClr val="accent2">
                  <a:lumMod val="40000"/>
                  <a:lumOff val="60000"/>
                </a:schemeClr>
              </a:solidFill>
            </a:endParaRPr>
          </a:p>
          <a:p>
            <a:pPr>
              <a:lnSpc>
                <a:spcPct val="90000"/>
              </a:lnSpc>
              <a:defRPr/>
            </a:pPr>
            <a:r>
              <a:rPr lang="en-US" altLang="ja-JP" sz="2800" dirty="0" smtClean="0">
                <a:solidFill>
                  <a:schemeClr val="accent3">
                    <a:lumMod val="60000"/>
                    <a:lumOff val="40000"/>
                  </a:schemeClr>
                </a:solidFill>
              </a:rPr>
              <a:t>1990</a:t>
            </a:r>
            <a:r>
              <a:rPr lang="ja-JP" altLang="en-US" sz="2800" dirty="0" smtClean="0">
                <a:solidFill>
                  <a:schemeClr val="accent3">
                    <a:lumMod val="60000"/>
                    <a:lumOff val="40000"/>
                  </a:schemeClr>
                </a:solidFill>
              </a:rPr>
              <a:t>：グラスゴー大学（</a:t>
            </a:r>
            <a:r>
              <a:rPr lang="ja-JP" altLang="en-US" sz="2800" dirty="0">
                <a:solidFill>
                  <a:schemeClr val="accent3">
                    <a:lumMod val="60000"/>
                    <a:lumOff val="40000"/>
                  </a:schemeClr>
                </a:solidFill>
              </a:rPr>
              <a:t>神経科学</a:t>
            </a:r>
            <a:r>
              <a:rPr lang="ja-JP" altLang="en-US" sz="2800" dirty="0" smtClean="0">
                <a:solidFill>
                  <a:schemeClr val="accent3">
                    <a:lumMod val="60000"/>
                    <a:lumOff val="40000"/>
                  </a:schemeClr>
                </a:solidFill>
              </a:rPr>
              <a:t>）</a:t>
            </a:r>
            <a:endParaRPr lang="en-US" altLang="ja-JP" sz="2800" dirty="0" smtClean="0">
              <a:solidFill>
                <a:schemeClr val="accent3">
                  <a:lumMod val="60000"/>
                  <a:lumOff val="40000"/>
                </a:schemeClr>
              </a:solidFill>
            </a:endParaRPr>
          </a:p>
          <a:p>
            <a:pPr eaLnBrk="1" fontAlgn="auto" hangingPunct="1">
              <a:lnSpc>
                <a:spcPct val="90000"/>
              </a:lnSpc>
              <a:spcAft>
                <a:spcPts val="0"/>
              </a:spcAft>
              <a:buFont typeface="Arial" pitchFamily="34" charset="0"/>
              <a:buChar char="•"/>
              <a:defRPr/>
            </a:pPr>
            <a:r>
              <a:rPr lang="en-US" altLang="ja-JP" sz="2800" dirty="0" smtClean="0">
                <a:solidFill>
                  <a:schemeClr val="accent3">
                    <a:lumMod val="60000"/>
                    <a:lumOff val="40000"/>
                  </a:schemeClr>
                </a:solidFill>
              </a:rPr>
              <a:t>1992</a:t>
            </a:r>
            <a:r>
              <a:rPr lang="ja-JP" altLang="en-US" sz="2800" dirty="0" smtClean="0">
                <a:solidFill>
                  <a:schemeClr val="accent3">
                    <a:lumMod val="60000"/>
                    <a:lumOff val="40000"/>
                  </a:schemeClr>
                </a:solidFill>
              </a:rPr>
              <a:t>：東京医科歯科大学助手（神経科学）</a:t>
            </a:r>
          </a:p>
          <a:p>
            <a:pPr eaLnBrk="1" fontAlgn="auto" hangingPunct="1">
              <a:lnSpc>
                <a:spcPct val="90000"/>
              </a:lnSpc>
              <a:spcAft>
                <a:spcPts val="0"/>
              </a:spcAft>
              <a:buFont typeface="Arial" pitchFamily="34" charset="0"/>
              <a:buChar char="•"/>
              <a:defRPr/>
            </a:pPr>
            <a:r>
              <a:rPr lang="en-US" altLang="ja-JP" sz="2800" dirty="0" smtClean="0">
                <a:solidFill>
                  <a:srgbClr val="FFFF00"/>
                </a:solidFill>
              </a:rPr>
              <a:t>1993</a:t>
            </a:r>
            <a:r>
              <a:rPr lang="ja-JP" altLang="en-US" sz="2800" dirty="0" smtClean="0">
                <a:solidFill>
                  <a:srgbClr val="FFFF00"/>
                </a:solidFill>
              </a:rPr>
              <a:t>：埼玉県立嵐山郷（知的障害・自閉症）</a:t>
            </a:r>
          </a:p>
          <a:p>
            <a:pPr eaLnBrk="1" fontAlgn="auto" hangingPunct="1">
              <a:lnSpc>
                <a:spcPct val="90000"/>
              </a:lnSpc>
              <a:spcAft>
                <a:spcPts val="0"/>
              </a:spcAft>
              <a:buFont typeface="Arial" pitchFamily="34" charset="0"/>
              <a:buChar char="•"/>
              <a:defRPr/>
            </a:pPr>
            <a:r>
              <a:rPr lang="en-US" altLang="ja-JP" sz="2800" dirty="0" smtClean="0">
                <a:solidFill>
                  <a:srgbClr val="FFFF00"/>
                </a:solidFill>
              </a:rPr>
              <a:t>1999</a:t>
            </a:r>
            <a:r>
              <a:rPr lang="ja-JP" altLang="en-US" sz="2800" dirty="0" smtClean="0">
                <a:solidFill>
                  <a:srgbClr val="FFFF00"/>
                </a:solidFill>
              </a:rPr>
              <a:t>：国立犀潟病院（自閉症・精神疾患・神経病理）</a:t>
            </a:r>
          </a:p>
          <a:p>
            <a:pPr eaLnBrk="1" fontAlgn="auto" hangingPunct="1">
              <a:lnSpc>
                <a:spcPct val="90000"/>
              </a:lnSpc>
              <a:spcAft>
                <a:spcPts val="0"/>
              </a:spcAft>
              <a:buFont typeface="Arial" pitchFamily="34" charset="0"/>
              <a:buChar char="•"/>
              <a:defRPr/>
            </a:pPr>
            <a:r>
              <a:rPr lang="en-US" altLang="ja-JP" sz="2800" dirty="0" smtClean="0">
                <a:solidFill>
                  <a:schemeClr val="tx2">
                    <a:lumMod val="40000"/>
                    <a:lumOff val="60000"/>
                  </a:schemeClr>
                </a:solidFill>
              </a:rPr>
              <a:t>2003</a:t>
            </a:r>
            <a:r>
              <a:rPr lang="ja-JP" altLang="en-US" sz="2800" dirty="0" smtClean="0">
                <a:solidFill>
                  <a:schemeClr val="tx2">
                    <a:lumMod val="40000"/>
                    <a:lumOff val="60000"/>
                  </a:schemeClr>
                </a:solidFill>
              </a:rPr>
              <a:t>：厚生労働省（新薬承認審査・薬事行政）</a:t>
            </a:r>
          </a:p>
          <a:p>
            <a:pPr eaLnBrk="1" fontAlgn="auto" hangingPunct="1">
              <a:lnSpc>
                <a:spcPct val="90000"/>
              </a:lnSpc>
              <a:spcAft>
                <a:spcPts val="0"/>
              </a:spcAft>
              <a:buFont typeface="Arial" pitchFamily="34" charset="0"/>
              <a:buChar char="•"/>
              <a:defRPr/>
            </a:pPr>
            <a:r>
              <a:rPr lang="en-US" altLang="ja-JP" sz="2800" dirty="0" smtClean="0">
                <a:solidFill>
                  <a:srgbClr val="FFFF00"/>
                </a:solidFill>
              </a:rPr>
              <a:t>2007</a:t>
            </a:r>
            <a:r>
              <a:rPr lang="ja-JP" altLang="en-US" sz="2800" dirty="0" smtClean="0">
                <a:solidFill>
                  <a:srgbClr val="FFFF00"/>
                </a:solidFill>
              </a:rPr>
              <a:t>：国立秩父学園（自閉症・発達障害）</a:t>
            </a:r>
          </a:p>
          <a:p>
            <a:pPr eaLnBrk="1" fontAlgn="auto" hangingPunct="1">
              <a:lnSpc>
                <a:spcPct val="90000"/>
              </a:lnSpc>
              <a:spcAft>
                <a:spcPts val="0"/>
              </a:spcAft>
              <a:buFont typeface="Arial" pitchFamily="34" charset="0"/>
              <a:buChar char="•"/>
              <a:defRPr/>
            </a:pPr>
            <a:r>
              <a:rPr lang="en-US" altLang="ja-JP" sz="2800" dirty="0" smtClean="0">
                <a:solidFill>
                  <a:schemeClr val="tx2">
                    <a:lumMod val="40000"/>
                    <a:lumOff val="60000"/>
                  </a:schemeClr>
                </a:solidFill>
              </a:rPr>
              <a:t>2008</a:t>
            </a:r>
            <a:r>
              <a:rPr lang="ja-JP" altLang="en-US" sz="2800" dirty="0" smtClean="0">
                <a:solidFill>
                  <a:schemeClr val="tx2">
                    <a:lumMod val="40000"/>
                    <a:lumOff val="60000"/>
                  </a:schemeClr>
                </a:solidFill>
              </a:rPr>
              <a:t>：長崎大学（マラリア・デング熱ワクチン開発）</a:t>
            </a:r>
            <a:endParaRPr lang="en-US" altLang="ja-JP" sz="2800" dirty="0" smtClean="0">
              <a:solidFill>
                <a:schemeClr val="tx2">
                  <a:lumMod val="40000"/>
                  <a:lumOff val="60000"/>
                </a:schemeClr>
              </a:solidFill>
            </a:endParaRPr>
          </a:p>
          <a:p>
            <a:pPr eaLnBrk="1" fontAlgn="auto" hangingPunct="1">
              <a:lnSpc>
                <a:spcPct val="90000"/>
              </a:lnSpc>
              <a:spcAft>
                <a:spcPts val="0"/>
              </a:spcAft>
              <a:buFont typeface="Arial" pitchFamily="34" charset="0"/>
              <a:buChar char="•"/>
              <a:defRPr/>
            </a:pPr>
            <a:r>
              <a:rPr lang="en-US" altLang="ja-JP" sz="2800" dirty="0" smtClean="0">
                <a:solidFill>
                  <a:srgbClr val="FF0000"/>
                </a:solidFill>
              </a:rPr>
              <a:t>2013</a:t>
            </a:r>
            <a:r>
              <a:rPr lang="ja-JP" altLang="en-US" sz="2800" dirty="0" smtClean="0">
                <a:solidFill>
                  <a:srgbClr val="FF0000"/>
                </a:solidFill>
              </a:rPr>
              <a:t>：法務省（臨床研究と検察官・裁判官の医学教育）</a:t>
            </a:r>
          </a:p>
        </p:txBody>
      </p:sp>
      <p:sp>
        <p:nvSpPr>
          <p:cNvPr id="29700" name="スライド番号プレースホルダ 35"/>
          <p:cNvSpPr>
            <a:spLocks noGrp="1"/>
          </p:cNvSpPr>
          <p:nvPr>
            <p:ph type="sldNum" sz="quarter" idx="12"/>
          </p:nvPr>
        </p:nvSpPr>
        <p:spPr bwMode="auto">
          <a:xfrm>
            <a:off x="8143875" y="6286500"/>
            <a:ext cx="476250" cy="457200"/>
          </a:xfrm>
          <a:noFill/>
          <a:ln>
            <a:miter lim="800000"/>
            <a:headEnd/>
            <a:tailEnd/>
          </a:ln>
        </p:spPr>
        <p:txBody>
          <a:bodyPr/>
          <a:lstStyle/>
          <a:p>
            <a:fld id="{070FE5B2-82BF-43D9-90A3-BDD3B06A70A2}" type="slidenum">
              <a:rPr lang="ja-JP" altLang="en-US" sz="1600" smtClean="0">
                <a:latin typeface="Times New Roman" pitchFamily="18" charset="0"/>
                <a:ea typeface="ＭＳ Ｐゴシック" charset="-128"/>
              </a:rPr>
              <a:pPr/>
              <a:t>2</a:t>
            </a:fld>
            <a:endParaRPr lang="ja-JP" altLang="en-US" sz="1600" smtClean="0">
              <a:latin typeface="Times New Roman" pitchFamily="18" charset="0"/>
              <a:ea typeface="ＭＳ Ｐゴシック" charset="-128"/>
            </a:endParaRPr>
          </a:p>
        </p:txBody>
      </p:sp>
    </p:spTree>
    <p:extLst>
      <p:ext uri="{BB962C8B-B14F-4D97-AF65-F5344CB8AC3E}">
        <p14:creationId xmlns:p14="http://schemas.microsoft.com/office/powerpoint/2010/main" val="2782184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lstStyle/>
          <a:p>
            <a:pPr eaLnBrk="1" hangingPunct="1"/>
            <a:r>
              <a:rPr lang="ja-JP" altLang="en-US" smtClean="0"/>
              <a:t>観察の利点・特徴１</a:t>
            </a:r>
          </a:p>
        </p:txBody>
      </p:sp>
      <p:sp>
        <p:nvSpPr>
          <p:cNvPr id="22531" name="Rectangle 1027"/>
          <p:cNvSpPr>
            <a:spLocks noGrp="1" noChangeArrowheads="1"/>
          </p:cNvSpPr>
          <p:nvPr>
            <p:ph type="body" idx="1"/>
          </p:nvPr>
        </p:nvSpPr>
        <p:spPr>
          <a:xfrm>
            <a:off x="685800" y="1981200"/>
            <a:ext cx="8153400" cy="4343400"/>
          </a:xfrm>
        </p:spPr>
        <p:txBody>
          <a:bodyPr/>
          <a:lstStyle/>
          <a:p>
            <a:pPr eaLnBrk="1" hangingPunct="1">
              <a:lnSpc>
                <a:spcPct val="90000"/>
              </a:lnSpc>
            </a:pPr>
            <a:r>
              <a:rPr lang="ja-JP" altLang="en-US" sz="3600" smtClean="0"/>
              <a:t>患者から映像のメッセージを受け取る</a:t>
            </a:r>
          </a:p>
          <a:p>
            <a:pPr eaLnBrk="1" hangingPunct="1">
              <a:lnSpc>
                <a:spcPct val="90000"/>
              </a:lnSpc>
            </a:pPr>
            <a:r>
              <a:rPr lang="ja-JP" altLang="en-US" sz="3600" smtClean="0"/>
              <a:t>非言語性コミュニケーション</a:t>
            </a:r>
          </a:p>
          <a:p>
            <a:pPr eaLnBrk="1" hangingPunct="1">
              <a:lnSpc>
                <a:spcPct val="90000"/>
              </a:lnSpc>
            </a:pPr>
            <a:r>
              <a:rPr lang="ja-JP" altLang="en-US" sz="3600" smtClean="0"/>
              <a:t>静止画像ではなく，動画</a:t>
            </a:r>
          </a:p>
          <a:p>
            <a:pPr eaLnBrk="1" hangingPunct="1">
              <a:lnSpc>
                <a:spcPct val="90000"/>
              </a:lnSpc>
            </a:pPr>
            <a:r>
              <a:rPr lang="ja-JP" altLang="en-US" sz="3600" smtClean="0"/>
              <a:t>短時間で大量の情報が効率よく取れる</a:t>
            </a:r>
          </a:p>
          <a:p>
            <a:pPr eaLnBrk="1" hangingPunct="1">
              <a:lnSpc>
                <a:spcPct val="90000"/>
              </a:lnSpc>
            </a:pPr>
            <a:r>
              <a:rPr lang="ja-JP" altLang="en-US" sz="3600" smtClean="0"/>
              <a:t>面接の極早期，問診前から始まり，面接の終了時まで継続して行なわれる</a:t>
            </a:r>
          </a:p>
          <a:p>
            <a:pPr lvl="1" eaLnBrk="1" hangingPunct="1">
              <a:lnSpc>
                <a:spcPct val="90000"/>
              </a:lnSpc>
            </a:pPr>
            <a:r>
              <a:rPr lang="ja-JP" altLang="en-US" sz="3200" smtClean="0"/>
              <a:t>観察⇔病歴，観察⇔他の診察（双方向）</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p:txBody>
          <a:bodyPr/>
          <a:lstStyle/>
          <a:p>
            <a:pPr eaLnBrk="1" hangingPunct="1"/>
            <a:r>
              <a:rPr lang="ja-JP" altLang="en-US" smtClean="0"/>
              <a:t>観察の利点・特徴２</a:t>
            </a:r>
          </a:p>
        </p:txBody>
      </p:sp>
      <p:sp>
        <p:nvSpPr>
          <p:cNvPr id="24579" name="Rectangle 1027"/>
          <p:cNvSpPr>
            <a:spLocks noGrp="1" noChangeArrowheads="1"/>
          </p:cNvSpPr>
          <p:nvPr>
            <p:ph type="body" idx="1"/>
          </p:nvPr>
        </p:nvSpPr>
        <p:spPr>
          <a:xfrm>
            <a:off x="685800" y="1981200"/>
            <a:ext cx="8001000" cy="4267200"/>
          </a:xfrm>
        </p:spPr>
        <p:txBody>
          <a:bodyPr/>
          <a:lstStyle/>
          <a:p>
            <a:pPr eaLnBrk="1" hangingPunct="1"/>
            <a:r>
              <a:rPr lang="ja-JP" altLang="en-US" sz="2800" smtClean="0"/>
              <a:t>背景にあるものを読み取る必要性</a:t>
            </a:r>
          </a:p>
          <a:p>
            <a:pPr lvl="1" eaLnBrk="1" hangingPunct="1"/>
            <a:r>
              <a:rPr lang="ja-JP" altLang="en-US" smtClean="0"/>
              <a:t>原因，他の情報（訴え，所見）との関連</a:t>
            </a:r>
          </a:p>
          <a:p>
            <a:pPr eaLnBrk="1" hangingPunct="1"/>
            <a:r>
              <a:rPr lang="ja-JP" altLang="en-US" sz="2800" smtClean="0"/>
              <a:t>行為・行動も対象：時間的，空間的広がり</a:t>
            </a:r>
          </a:p>
          <a:p>
            <a:pPr lvl="1" eaLnBrk="1" hangingPunct="1"/>
            <a:r>
              <a:rPr lang="ja-JP" altLang="en-US" smtClean="0"/>
              <a:t>性格や生活環境，成育歴とも関係</a:t>
            </a:r>
          </a:p>
          <a:p>
            <a:pPr eaLnBrk="1" hangingPunct="1"/>
            <a:r>
              <a:rPr lang="ja-JP" altLang="en-US" smtClean="0"/>
              <a:t>発生源のバイアス、フィルターの影響小</a:t>
            </a:r>
          </a:p>
          <a:p>
            <a:pPr eaLnBrk="1" hangingPunct="1"/>
            <a:r>
              <a:rPr lang="ja-JP" altLang="en-US" sz="2800" smtClean="0"/>
              <a:t>特異度が高い所見が多い</a:t>
            </a:r>
          </a:p>
          <a:p>
            <a:pPr eaLnBrk="1" hangingPunct="1"/>
            <a:r>
              <a:rPr lang="ja-JP" altLang="en-US" sz="2800" smtClean="0"/>
              <a:t>診断戦略の橋頭堡となる</a:t>
            </a:r>
          </a:p>
          <a:p>
            <a:pPr lvl="1" eaLnBrk="1" hangingPunct="1"/>
            <a:r>
              <a:rPr lang="ja-JP" altLang="en-US" sz="2400" smtClean="0"/>
              <a:t>観察⇔病歴（双方向）</a:t>
            </a:r>
          </a:p>
          <a:p>
            <a:pPr eaLnBrk="1" hangingPunct="1"/>
            <a:endParaRPr lang="en-US" altLang="ja-JP" sz="28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mikeda.MIKEDA1WIN2000\My Documents\My Pictures\医学教育\goeth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916113"/>
            <a:ext cx="3736975"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noChangeArrowheads="1"/>
          </p:cNvSpPr>
          <p:nvPr>
            <p:ph type="title" idx="4294967295"/>
          </p:nvPr>
        </p:nvSpPr>
        <p:spPr>
          <a:xfrm>
            <a:off x="611188" y="333375"/>
            <a:ext cx="8001000" cy="1295400"/>
          </a:xfrm>
        </p:spPr>
        <p:txBody>
          <a:bodyPr/>
          <a:lstStyle/>
          <a:p>
            <a:pPr eaLnBrk="1" hangingPunct="1"/>
            <a:r>
              <a:rPr lang="de-DE" altLang="ja-JP" sz="4800" smtClean="0"/>
              <a:t>Wir sehen nur, was wir wissen. (We only see what we know.)</a:t>
            </a:r>
            <a:endParaRPr lang="ja-JP" altLang="en-US" sz="4800" smtClean="0"/>
          </a:p>
        </p:txBody>
      </p:sp>
      <p:sp>
        <p:nvSpPr>
          <p:cNvPr id="33796" name="テキスト ボックス 1"/>
          <p:cNvSpPr txBox="1">
            <a:spLocks noChangeArrowheads="1"/>
          </p:cNvSpPr>
          <p:nvPr/>
        </p:nvSpPr>
        <p:spPr bwMode="auto">
          <a:xfrm>
            <a:off x="1042988" y="5949950"/>
            <a:ext cx="716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3600"/>
              <a:t>実際に観察する前に想像する意義</a:t>
            </a:r>
            <a:endParaRPr lang="en-US" altLang="ja-JP" sz="36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11188" y="333375"/>
            <a:ext cx="7772400" cy="1143000"/>
          </a:xfrm>
        </p:spPr>
        <p:txBody>
          <a:bodyPr/>
          <a:lstStyle/>
          <a:p>
            <a:pPr eaLnBrk="1" hangingPunct="1"/>
            <a:r>
              <a:rPr lang="en-US" altLang="ja-JP" sz="4800" dirty="0" smtClean="0"/>
              <a:t>CT</a:t>
            </a:r>
            <a:r>
              <a:rPr lang="ja-JP" altLang="en-US" sz="4800" dirty="0" smtClean="0"/>
              <a:t>！と思ったら</a:t>
            </a:r>
          </a:p>
        </p:txBody>
      </p:sp>
      <p:sp>
        <p:nvSpPr>
          <p:cNvPr id="26627" name="Rectangle 3"/>
          <p:cNvSpPr>
            <a:spLocks noGrp="1" noChangeArrowheads="1"/>
          </p:cNvSpPr>
          <p:nvPr>
            <p:ph type="subTitle" idx="1"/>
          </p:nvPr>
        </p:nvSpPr>
        <p:spPr>
          <a:xfrm>
            <a:off x="395288" y="1700213"/>
            <a:ext cx="8515350" cy="4608512"/>
          </a:xfrm>
        </p:spPr>
        <p:txBody>
          <a:bodyPr/>
          <a:lstStyle/>
          <a:p>
            <a:pPr algn="l" eaLnBrk="1" hangingPunct="1"/>
            <a:r>
              <a:rPr lang="ja-JP" altLang="en-US" sz="4000" smtClean="0">
                <a:solidFill>
                  <a:schemeClr val="bg1"/>
                </a:solidFill>
              </a:rPr>
              <a:t>６７歳男性。</a:t>
            </a:r>
            <a:r>
              <a:rPr lang="ja-JP" altLang="en-US" sz="4000" smtClean="0">
                <a:solidFill>
                  <a:schemeClr val="bg1"/>
                </a:solidFill>
                <a:latin typeface="ＭＳ Ｐゴシック" panose="020B0600070205080204" pitchFamily="50" charset="-128"/>
              </a:rPr>
              <a:t>朝</a:t>
            </a:r>
            <a:r>
              <a:rPr lang="en-US" altLang="ja-JP" sz="4000" smtClean="0">
                <a:solidFill>
                  <a:schemeClr val="bg1"/>
                </a:solidFill>
                <a:latin typeface="ＭＳ Ｐゴシック" panose="020B0600070205080204" pitchFamily="50" charset="-128"/>
              </a:rPr>
              <a:t>8</a:t>
            </a:r>
            <a:r>
              <a:rPr lang="ja-JP" altLang="en-US" sz="4000" smtClean="0">
                <a:solidFill>
                  <a:schemeClr val="bg1"/>
                </a:solidFill>
                <a:latin typeface="ＭＳ Ｐゴシック" panose="020B0600070205080204" pitchFamily="50" charset="-128"/>
              </a:rPr>
              <a:t>時、食事中に突然黙りこくったかと思うと椅子から崩れ落ちるように倒れた。救急車で来院。ストレッチャーの上で開眼しているが，呼びかけに対して言葉が出ずにうなづくばかり。高血圧の既往有り。</a:t>
            </a:r>
          </a:p>
          <a:p>
            <a:pPr algn="l" eaLnBrk="1" hangingPunct="1"/>
            <a:r>
              <a:rPr lang="ja-JP" altLang="en-US" sz="4000" smtClean="0">
                <a:solidFill>
                  <a:schemeClr val="bg1"/>
                </a:solidFill>
                <a:latin typeface="ＭＳ Ｐゴシック" panose="020B0600070205080204" pitchFamily="50" charset="-128"/>
              </a:rPr>
              <a:t>タバコ</a:t>
            </a:r>
            <a:r>
              <a:rPr lang="en-US" altLang="ja-JP" sz="4000" smtClean="0">
                <a:solidFill>
                  <a:schemeClr val="bg1"/>
                </a:solidFill>
                <a:latin typeface="ＭＳ Ｐゴシック" panose="020B0600070205080204" pitchFamily="50" charset="-128"/>
              </a:rPr>
              <a:t>40</a:t>
            </a:r>
            <a:r>
              <a:rPr lang="ja-JP" altLang="en-US" sz="4000" smtClean="0">
                <a:solidFill>
                  <a:schemeClr val="bg1"/>
                </a:solidFill>
                <a:latin typeface="ＭＳ Ｐゴシック" panose="020B0600070205080204" pitchFamily="50" charset="-128"/>
              </a:rPr>
              <a:t>本，日本酒三合</a:t>
            </a:r>
            <a:r>
              <a:rPr lang="en-US" altLang="ja-JP" sz="4000" smtClean="0">
                <a:solidFill>
                  <a:schemeClr val="bg1"/>
                </a:solidFill>
                <a:latin typeface="ＭＳ Ｐゴシック" panose="020B0600070205080204" pitchFamily="50" charset="-128"/>
              </a:rPr>
              <a:t>/day</a:t>
            </a:r>
            <a:endParaRPr lang="ja-JP" altLang="en-US" sz="4000" smtClean="0">
              <a:solidFill>
                <a:schemeClr val="bg1"/>
              </a:solidFill>
              <a:latin typeface="ＭＳ Ｐゴシック" panose="020B0600070205080204" pitchFamily="50"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354162"/>
          </a:xfrm>
        </p:spPr>
        <p:txBody>
          <a:bodyPr/>
          <a:lstStyle/>
          <a:p>
            <a:r>
              <a:rPr lang="ja-JP" altLang="en-US" dirty="0" smtClean="0"/>
              <a:t>その</a:t>
            </a:r>
            <a:r>
              <a:rPr lang="en-US" altLang="ja-JP" dirty="0" smtClean="0"/>
              <a:t>CT</a:t>
            </a:r>
            <a:r>
              <a:rPr lang="ja-JP" altLang="en-US" dirty="0" smtClean="0"/>
              <a:t>のスケッチを描いてください</a:t>
            </a:r>
            <a:r>
              <a:rPr lang="en-US" altLang="ja-JP" dirty="0" smtClean="0"/>
              <a:t/>
            </a:r>
            <a:br>
              <a:rPr lang="en-US" altLang="ja-JP" dirty="0" smtClean="0"/>
            </a:br>
            <a:r>
              <a:rPr lang="ja-JP" altLang="en-US" sz="2800" dirty="0" err="1" smtClean="0"/>
              <a:t>ー</a:t>
            </a:r>
            <a:r>
              <a:rPr lang="ja-JP" altLang="en-US" sz="2800" dirty="0" smtClean="0"/>
              <a:t>現時点でのプロ（人間）とアマチュア（</a:t>
            </a:r>
            <a:r>
              <a:rPr lang="en-US" altLang="ja-JP" sz="2800" dirty="0" smtClean="0"/>
              <a:t>AI</a:t>
            </a:r>
            <a:r>
              <a:rPr lang="ja-JP" altLang="en-US" sz="2800" dirty="0" smtClean="0"/>
              <a:t>）の違いー</a:t>
            </a:r>
            <a:endParaRPr lang="en-US" sz="2800" dirty="0"/>
          </a:p>
        </p:txBody>
      </p:sp>
      <p:sp>
        <p:nvSpPr>
          <p:cNvPr id="4" name="テキスト ボックス 3"/>
          <p:cNvSpPr txBox="1"/>
          <p:nvPr/>
        </p:nvSpPr>
        <p:spPr>
          <a:xfrm>
            <a:off x="971600" y="5877271"/>
            <a:ext cx="6983002" cy="646331"/>
          </a:xfrm>
          <a:prstGeom prst="rect">
            <a:avLst/>
          </a:prstGeom>
          <a:noFill/>
        </p:spPr>
        <p:txBody>
          <a:bodyPr wrap="none" rtlCol="0">
            <a:spAutoFit/>
          </a:bodyPr>
          <a:lstStyle/>
          <a:p>
            <a:r>
              <a:rPr lang="ja-JP" altLang="en-US" sz="3600" dirty="0" smtClean="0">
                <a:solidFill>
                  <a:schemeClr val="bg1"/>
                </a:solidFill>
              </a:rPr>
              <a:t>検査の前には必ず事前確率がある</a:t>
            </a:r>
            <a:endParaRPr lang="en-US" sz="3600" dirty="0">
              <a:solidFill>
                <a:schemeClr val="bg1"/>
              </a:solidFill>
            </a:endParaRPr>
          </a:p>
        </p:txBody>
      </p:sp>
    </p:spTree>
    <p:extLst>
      <p:ext uri="{BB962C8B-B14F-4D97-AF65-F5344CB8AC3E}">
        <p14:creationId xmlns:p14="http://schemas.microsoft.com/office/powerpoint/2010/main" val="3673359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a:spLocks noGrp="1"/>
          </p:cNvSpPr>
          <p:nvPr>
            <p:ph type="title"/>
          </p:nvPr>
        </p:nvSpPr>
        <p:spPr>
          <a:xfrm>
            <a:off x="250825" y="274638"/>
            <a:ext cx="8642350" cy="1498600"/>
          </a:xfrm>
        </p:spPr>
        <p:txBody>
          <a:bodyPr/>
          <a:lstStyle/>
          <a:p>
            <a:r>
              <a:rPr lang="ja-JP" altLang="en-US" smtClean="0"/>
              <a:t>ホームズになりたい！</a:t>
            </a:r>
            <a:r>
              <a:rPr lang="en-US" altLang="ja-JP" smtClean="0"/>
              <a:t/>
            </a:r>
            <a:br>
              <a:rPr lang="en-US" altLang="ja-JP" smtClean="0"/>
            </a:br>
            <a:r>
              <a:rPr lang="ja-JP" altLang="en-US" sz="3600" smtClean="0"/>
              <a:t>○○が見たい：想像力を育む「欲望」</a:t>
            </a:r>
          </a:p>
        </p:txBody>
      </p:sp>
      <p:sp>
        <p:nvSpPr>
          <p:cNvPr id="18435" name="コンテンツ プレースホルダー 2"/>
          <p:cNvSpPr>
            <a:spLocks noGrp="1"/>
          </p:cNvSpPr>
          <p:nvPr>
            <p:ph idx="1"/>
          </p:nvPr>
        </p:nvSpPr>
        <p:spPr>
          <a:xfrm>
            <a:off x="468313" y="2133600"/>
            <a:ext cx="8424862" cy="4319588"/>
          </a:xfrm>
        </p:spPr>
        <p:txBody>
          <a:bodyPr/>
          <a:lstStyle/>
          <a:p>
            <a:r>
              <a:rPr lang="ja-JP" altLang="en-US" smtClean="0"/>
              <a:t>バイタルサイン，呼吸状態</a:t>
            </a:r>
            <a:endParaRPr lang="en-US" altLang="ja-JP" smtClean="0"/>
          </a:p>
          <a:p>
            <a:r>
              <a:rPr lang="ja-JP" altLang="en-US" smtClean="0"/>
              <a:t>意識障害の程度</a:t>
            </a:r>
            <a:endParaRPr lang="en-US" altLang="ja-JP" smtClean="0"/>
          </a:p>
          <a:p>
            <a:r>
              <a:rPr lang="ja-JP" altLang="en-US" smtClean="0"/>
              <a:t>発語量，言語理解</a:t>
            </a:r>
            <a:endParaRPr lang="en-US" altLang="ja-JP" smtClean="0"/>
          </a:p>
          <a:p>
            <a:r>
              <a:rPr lang="ja-JP" altLang="en-US" smtClean="0"/>
              <a:t>四肢の動き</a:t>
            </a:r>
            <a:endParaRPr lang="en-US" altLang="ja-JP" smtClean="0"/>
          </a:p>
          <a:p>
            <a:r>
              <a:rPr lang="ja-JP" altLang="en-US" smtClean="0"/>
              <a:t>神経学的診察所見？</a:t>
            </a:r>
            <a:endParaRPr lang="en-US" altLang="ja-JP" smtClean="0"/>
          </a:p>
          <a:p>
            <a:pPr lvl="1"/>
            <a:r>
              <a:rPr lang="ja-JP" altLang="en-US" smtClean="0"/>
              <a:t>なぜ，それが知りたいのか？</a:t>
            </a:r>
            <a:endParaRPr lang="en-US" altLang="ja-JP" smtClean="0"/>
          </a:p>
          <a:p>
            <a:pPr lvl="1"/>
            <a:r>
              <a:rPr lang="ja-JP" altLang="en-US" smtClean="0"/>
              <a:t>どういう所見だったら診断にどう役立つのか？</a:t>
            </a:r>
            <a:endParaRPr lang="en-US" altLang="ja-JP" smtClean="0"/>
          </a:p>
          <a:p>
            <a:endParaRPr lang="ja-JP"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435">
                                            <p:txEl>
                                              <p:pRg st="5" end="5"/>
                                            </p:txEl>
                                          </p:spTgt>
                                        </p:tgtEl>
                                        <p:attrNameLst>
                                          <p:attrName>style.visibility</p:attrName>
                                        </p:attrNameLst>
                                      </p:cBhvr>
                                      <p:to>
                                        <p:strVal val="visible"/>
                                      </p:to>
                                    </p:set>
                                    <p:anim calcmode="lin" valueType="num">
                                      <p:cBhvr additive="base">
                                        <p:cTn id="35"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8435">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435">
                                            <p:txEl>
                                              <p:pRg st="6" end="6"/>
                                            </p:txEl>
                                          </p:spTgt>
                                        </p:tgtEl>
                                        <p:attrNameLst>
                                          <p:attrName>style.visibility</p:attrName>
                                        </p:attrNameLst>
                                      </p:cBhvr>
                                      <p:to>
                                        <p:strVal val="visible"/>
                                      </p:to>
                                    </p:set>
                                    <p:anim calcmode="lin" valueType="num">
                                      <p:cBhvr additive="base">
                                        <p:cTn id="39"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95288" y="333375"/>
            <a:ext cx="8569325" cy="874713"/>
          </a:xfrm>
        </p:spPr>
        <p:txBody>
          <a:bodyPr/>
          <a:lstStyle/>
          <a:p>
            <a:pPr eaLnBrk="1" hangingPunct="1"/>
            <a:r>
              <a:rPr lang="ja-JP" altLang="en-US" smtClean="0"/>
              <a:t>想像できましたか？</a:t>
            </a:r>
          </a:p>
        </p:txBody>
      </p:sp>
      <p:sp>
        <p:nvSpPr>
          <p:cNvPr id="224259" name="Rectangle 3"/>
          <p:cNvSpPr>
            <a:spLocks noGrp="1" noChangeArrowheads="1"/>
          </p:cNvSpPr>
          <p:nvPr>
            <p:ph type="body" idx="1"/>
          </p:nvPr>
        </p:nvSpPr>
        <p:spPr>
          <a:xfrm>
            <a:off x="755650" y="1341438"/>
            <a:ext cx="7924800" cy="4608512"/>
          </a:xfrm>
        </p:spPr>
        <p:txBody>
          <a:bodyPr/>
          <a:lstStyle/>
          <a:p>
            <a:pPr eaLnBrk="1" hangingPunct="1"/>
            <a:r>
              <a:rPr lang="ja-JP" altLang="en-US" sz="2800" smtClean="0"/>
              <a:t>肥満体，</a:t>
            </a:r>
            <a:r>
              <a:rPr lang="en-US" altLang="ja-JP" sz="2800" smtClean="0"/>
              <a:t>BP186/74, P 70/</a:t>
            </a:r>
            <a:r>
              <a:rPr lang="ja-JP" altLang="en-US" sz="2800" smtClean="0"/>
              <a:t>分・整</a:t>
            </a:r>
            <a:endParaRPr lang="en-US" altLang="ja-JP" sz="2800" smtClean="0"/>
          </a:p>
          <a:p>
            <a:pPr eaLnBrk="1" hangingPunct="1"/>
            <a:r>
              <a:rPr lang="ja-JP" altLang="en-US" sz="2800" smtClean="0"/>
              <a:t>呼吸状態は安定している</a:t>
            </a:r>
          </a:p>
          <a:p>
            <a:pPr eaLnBrk="1" hangingPunct="1"/>
            <a:r>
              <a:rPr lang="ja-JP" altLang="en-US" sz="2800" smtClean="0"/>
              <a:t>覚醒は維持できるが，ややもうろうとしているか？</a:t>
            </a:r>
          </a:p>
          <a:p>
            <a:pPr eaLnBrk="1" hangingPunct="1"/>
            <a:r>
              <a:rPr lang="ja-JP" altLang="en-US" sz="2800" smtClean="0"/>
              <a:t>対光反射は両側迅速</a:t>
            </a:r>
          </a:p>
          <a:p>
            <a:pPr eaLnBrk="1" hangingPunct="1"/>
            <a:r>
              <a:rPr lang="ja-JP" altLang="en-US" sz="2800" smtClean="0"/>
              <a:t>右の手足が全く動かないが左の手足は盛んに動かす．</a:t>
            </a:r>
          </a:p>
          <a:p>
            <a:pPr eaLnBrk="1" hangingPunct="1"/>
            <a:r>
              <a:rPr lang="ja-JP" altLang="en-US" sz="2800" smtClean="0">
                <a:solidFill>
                  <a:srgbClr val="FFFF00"/>
                </a:solidFill>
              </a:rPr>
              <a:t>口頭命令が理解できないようで，他の神経学的検査には協力が得られない</a:t>
            </a:r>
          </a:p>
          <a:p>
            <a:pPr eaLnBrk="1" hangingPunct="1"/>
            <a:r>
              <a:rPr lang="ja-JP" altLang="en-US" sz="2800" smtClean="0">
                <a:solidFill>
                  <a:srgbClr val="C00000"/>
                </a:solidFill>
              </a:rPr>
              <a:t>腱反射，バビンスキーは苦手でよくわからない</a:t>
            </a:r>
          </a:p>
        </p:txBody>
      </p:sp>
      <p:sp>
        <p:nvSpPr>
          <p:cNvPr id="2" name="テキスト ボックス 1"/>
          <p:cNvSpPr txBox="1">
            <a:spLocks noChangeArrowheads="1"/>
          </p:cNvSpPr>
          <p:nvPr/>
        </p:nvSpPr>
        <p:spPr bwMode="auto">
          <a:xfrm>
            <a:off x="827088" y="5942013"/>
            <a:ext cx="784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a:t>バイタルサインと観察だけで勝負が決まる！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anim calcmode="lin" valueType="num">
                                      <p:cBhvr additive="base">
                                        <p:cTn id="7" dur="500" fill="hold"/>
                                        <p:tgtEl>
                                          <p:spTgt spid="2242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42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4259">
                                            <p:txEl>
                                              <p:pRg st="1" end="1"/>
                                            </p:txEl>
                                          </p:spTgt>
                                        </p:tgtEl>
                                        <p:attrNameLst>
                                          <p:attrName>style.visibility</p:attrName>
                                        </p:attrNameLst>
                                      </p:cBhvr>
                                      <p:to>
                                        <p:strVal val="visible"/>
                                      </p:to>
                                    </p:set>
                                    <p:anim calcmode="lin" valueType="num">
                                      <p:cBhvr additive="base">
                                        <p:cTn id="13" dur="500" fill="hold"/>
                                        <p:tgtEl>
                                          <p:spTgt spid="2242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42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4259">
                                            <p:txEl>
                                              <p:pRg st="2" end="2"/>
                                            </p:txEl>
                                          </p:spTgt>
                                        </p:tgtEl>
                                        <p:attrNameLst>
                                          <p:attrName>style.visibility</p:attrName>
                                        </p:attrNameLst>
                                      </p:cBhvr>
                                      <p:to>
                                        <p:strVal val="visible"/>
                                      </p:to>
                                    </p:set>
                                    <p:anim calcmode="lin" valueType="num">
                                      <p:cBhvr additive="base">
                                        <p:cTn id="19" dur="500" fill="hold"/>
                                        <p:tgtEl>
                                          <p:spTgt spid="2242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42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4259">
                                            <p:txEl>
                                              <p:pRg st="3" end="3"/>
                                            </p:txEl>
                                          </p:spTgt>
                                        </p:tgtEl>
                                        <p:attrNameLst>
                                          <p:attrName>style.visibility</p:attrName>
                                        </p:attrNameLst>
                                      </p:cBhvr>
                                      <p:to>
                                        <p:strVal val="visible"/>
                                      </p:to>
                                    </p:set>
                                    <p:anim calcmode="lin" valueType="num">
                                      <p:cBhvr additive="base">
                                        <p:cTn id="25" dur="500" fill="hold"/>
                                        <p:tgtEl>
                                          <p:spTgt spid="2242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42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4259">
                                            <p:txEl>
                                              <p:pRg st="4" end="4"/>
                                            </p:txEl>
                                          </p:spTgt>
                                        </p:tgtEl>
                                        <p:attrNameLst>
                                          <p:attrName>style.visibility</p:attrName>
                                        </p:attrNameLst>
                                      </p:cBhvr>
                                      <p:to>
                                        <p:strVal val="visible"/>
                                      </p:to>
                                    </p:set>
                                    <p:anim calcmode="lin" valueType="num">
                                      <p:cBhvr additive="base">
                                        <p:cTn id="31" dur="500" fill="hold"/>
                                        <p:tgtEl>
                                          <p:spTgt spid="2242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42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4259">
                                            <p:txEl>
                                              <p:pRg st="5" end="5"/>
                                            </p:txEl>
                                          </p:spTgt>
                                        </p:tgtEl>
                                        <p:attrNameLst>
                                          <p:attrName>style.visibility</p:attrName>
                                        </p:attrNameLst>
                                      </p:cBhvr>
                                      <p:to>
                                        <p:strVal val="visible"/>
                                      </p:to>
                                    </p:set>
                                    <p:anim calcmode="lin" valueType="num">
                                      <p:cBhvr additive="base">
                                        <p:cTn id="37" dur="500" fill="hold"/>
                                        <p:tgtEl>
                                          <p:spTgt spid="2242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42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4259">
                                            <p:txEl>
                                              <p:pRg st="6" end="6"/>
                                            </p:txEl>
                                          </p:spTgt>
                                        </p:tgtEl>
                                        <p:attrNameLst>
                                          <p:attrName>style.visibility</p:attrName>
                                        </p:attrNameLst>
                                      </p:cBhvr>
                                      <p:to>
                                        <p:strVal val="visible"/>
                                      </p:to>
                                    </p:set>
                                    <p:anim calcmode="lin" valueType="num">
                                      <p:cBhvr additive="base">
                                        <p:cTn id="43" dur="500" fill="hold"/>
                                        <p:tgtEl>
                                          <p:spTgt spid="22425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42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autoUpdateAnimBg="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3"/>
          <p:cNvSpPr>
            <a:spLocks noGrp="1"/>
          </p:cNvSpPr>
          <p:nvPr>
            <p:ph type="ctrTitle"/>
          </p:nvPr>
        </p:nvSpPr>
        <p:spPr>
          <a:xfrm>
            <a:off x="611188" y="3284538"/>
            <a:ext cx="7772400" cy="1152525"/>
          </a:xfrm>
        </p:spPr>
        <p:txBody>
          <a:bodyPr/>
          <a:lstStyle/>
          <a:p>
            <a:r>
              <a:rPr lang="ja-JP" altLang="en-US" sz="4000" smtClean="0"/>
              <a:t>いくら腱反射を出すのがうまくても</a:t>
            </a:r>
          </a:p>
        </p:txBody>
      </p:sp>
      <p:sp>
        <p:nvSpPr>
          <p:cNvPr id="6147" name="サブタイトル 4"/>
          <p:cNvSpPr>
            <a:spLocks noGrp="1"/>
          </p:cNvSpPr>
          <p:nvPr>
            <p:ph type="subTitle" idx="1"/>
          </p:nvPr>
        </p:nvSpPr>
        <p:spPr>
          <a:xfrm>
            <a:off x="395288" y="4581525"/>
            <a:ext cx="8424862" cy="863600"/>
          </a:xfrm>
        </p:spPr>
        <p:txBody>
          <a:bodyPr/>
          <a:lstStyle/>
          <a:p>
            <a:r>
              <a:rPr lang="ja-JP" altLang="en-US" smtClean="0">
                <a:solidFill>
                  <a:schemeClr val="bg1"/>
                </a:solidFill>
              </a:rPr>
              <a:t>得られた所見の意味がわからなければ無意味</a:t>
            </a:r>
          </a:p>
        </p:txBody>
      </p:sp>
      <p:sp>
        <p:nvSpPr>
          <p:cNvPr id="6" name="タイトル 3"/>
          <p:cNvSpPr txBox="1">
            <a:spLocks/>
          </p:cNvSpPr>
          <p:nvPr/>
        </p:nvSpPr>
        <p:spPr bwMode="auto">
          <a:xfrm>
            <a:off x="755650" y="404813"/>
            <a:ext cx="7772400" cy="1470025"/>
          </a:xfrm>
          <a:prstGeom prst="rect">
            <a:avLst/>
          </a:prstGeom>
          <a:noFill/>
          <a:ln w="9525">
            <a:noFill/>
            <a:miter lim="800000"/>
            <a:headEnd/>
            <a:tailEnd/>
          </a:ln>
        </p:spPr>
        <p:txBody>
          <a:bodyPr anchor="ctr"/>
          <a:lstStyle/>
          <a:p>
            <a:pPr algn="ctr">
              <a:defRPr/>
            </a:pPr>
            <a:r>
              <a:rPr lang="ja-JP" altLang="en-US" sz="4000" dirty="0">
                <a:solidFill>
                  <a:schemeClr val="bg1"/>
                </a:solidFill>
                <a:latin typeface="+mj-lt"/>
                <a:ea typeface="+mj-ea"/>
                <a:cs typeface="+mj-cs"/>
              </a:rPr>
              <a:t>単純レントゲン撮影機器</a:t>
            </a:r>
            <a:r>
              <a:rPr lang="en-US" altLang="ja-JP" sz="4000" dirty="0">
                <a:solidFill>
                  <a:schemeClr val="bg1"/>
                </a:solidFill>
                <a:latin typeface="+mj-lt"/>
                <a:ea typeface="+mj-ea"/>
                <a:cs typeface="+mj-cs"/>
              </a:rPr>
              <a:t> </a:t>
            </a:r>
            <a:r>
              <a:rPr lang="ja-JP" altLang="en-US" sz="4000" dirty="0">
                <a:solidFill>
                  <a:schemeClr val="bg1"/>
                </a:solidFill>
                <a:latin typeface="+mj-lt"/>
                <a:ea typeface="+mj-ea"/>
                <a:cs typeface="+mj-cs"/>
              </a:rPr>
              <a:t>の操作はできなくてもよい</a:t>
            </a:r>
          </a:p>
        </p:txBody>
      </p:sp>
      <p:sp>
        <p:nvSpPr>
          <p:cNvPr id="7" name="サブタイトル 4"/>
          <p:cNvSpPr txBox="1">
            <a:spLocks/>
          </p:cNvSpPr>
          <p:nvPr/>
        </p:nvSpPr>
        <p:spPr bwMode="auto">
          <a:xfrm>
            <a:off x="900113" y="2205038"/>
            <a:ext cx="7416800" cy="936625"/>
          </a:xfrm>
          <a:prstGeom prst="rect">
            <a:avLst/>
          </a:prstGeom>
          <a:noFill/>
          <a:ln w="9525">
            <a:noFill/>
            <a:miter lim="800000"/>
            <a:headEnd/>
            <a:tailEnd/>
          </a:ln>
        </p:spPr>
        <p:txBody>
          <a:bodyPr/>
          <a:lstStyle/>
          <a:p>
            <a:pPr algn="ctr">
              <a:spcBef>
                <a:spcPct val="20000"/>
              </a:spcBef>
              <a:buFont typeface="Arial" charset="0"/>
              <a:buNone/>
              <a:defRPr/>
            </a:pPr>
            <a:r>
              <a:rPr lang="ja-JP" altLang="en-US" sz="4000" dirty="0">
                <a:solidFill>
                  <a:schemeClr val="bg1"/>
                </a:solidFill>
                <a:latin typeface="+mn-lt"/>
                <a:ea typeface="+mn-ea"/>
              </a:rPr>
              <a:t>でも胸部レ線の読影はやってね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0" end="0"/>
                                            </p:txEl>
                                          </p:spTgt>
                                        </p:tgtEl>
                                        <p:attrNameLst>
                                          <p:attrName>style.visibility</p:attrName>
                                        </p:attrNameLst>
                                      </p:cBhvr>
                                      <p:to>
                                        <p:strVal val="visible"/>
                                      </p:to>
                                    </p:set>
                                    <p:anim calcmode="lin" valueType="num">
                                      <p:cBhvr additive="base">
                                        <p:cTn id="19"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タイトル 3"/>
          <p:cNvSpPr>
            <a:spLocks noGrp="1"/>
          </p:cNvSpPr>
          <p:nvPr>
            <p:ph type="ctrTitle"/>
          </p:nvPr>
        </p:nvSpPr>
        <p:spPr>
          <a:xfrm>
            <a:off x="609600" y="549275"/>
            <a:ext cx="7772400" cy="2087563"/>
          </a:xfrm>
        </p:spPr>
        <p:txBody>
          <a:bodyPr/>
          <a:lstStyle/>
          <a:p>
            <a:r>
              <a:rPr lang="ja-JP" altLang="en-US" smtClean="0"/>
              <a:t>プロとアマチュアの違い</a:t>
            </a:r>
            <a:r>
              <a:rPr lang="en-US" altLang="ja-JP" smtClean="0"/>
              <a:t/>
            </a:r>
            <a:br>
              <a:rPr lang="en-US" altLang="ja-JP" smtClean="0"/>
            </a:br>
            <a:r>
              <a:rPr lang="ja-JP" altLang="en-US" sz="3600" smtClean="0"/>
              <a:t>ー診察の優先順位を知っているか？ー</a:t>
            </a:r>
          </a:p>
        </p:txBody>
      </p:sp>
      <p:sp>
        <p:nvSpPr>
          <p:cNvPr id="26627" name="サブタイトル 4"/>
          <p:cNvSpPr>
            <a:spLocks noGrp="1"/>
          </p:cNvSpPr>
          <p:nvPr>
            <p:ph type="subTitle" idx="1"/>
          </p:nvPr>
        </p:nvSpPr>
        <p:spPr>
          <a:xfrm>
            <a:off x="755650" y="2708275"/>
            <a:ext cx="7488238" cy="1944688"/>
          </a:xfrm>
        </p:spPr>
        <p:txBody>
          <a:bodyPr/>
          <a:lstStyle/>
          <a:p>
            <a:r>
              <a:rPr lang="ja-JP" altLang="en-US" sz="4000" smtClean="0">
                <a:solidFill>
                  <a:schemeClr val="bg1"/>
                </a:solidFill>
              </a:rPr>
              <a:t>神経内科医はその診察の</a:t>
            </a:r>
            <a:r>
              <a:rPr lang="ja-JP" altLang="en-US" sz="4000" smtClean="0">
                <a:solidFill>
                  <a:srgbClr val="FFFF00"/>
                </a:solidFill>
              </a:rPr>
              <a:t>「不必要度」</a:t>
            </a:r>
            <a:r>
              <a:rPr lang="ja-JP" altLang="en-US" sz="4000" smtClean="0">
                <a:solidFill>
                  <a:schemeClr val="bg1"/>
                </a:solidFill>
              </a:rPr>
              <a:t>を，その場で一瞬にして判断できる</a:t>
            </a:r>
          </a:p>
        </p:txBody>
      </p:sp>
      <p:sp>
        <p:nvSpPr>
          <p:cNvPr id="4" name="サブタイトル 4"/>
          <p:cNvSpPr txBox="1">
            <a:spLocks/>
          </p:cNvSpPr>
          <p:nvPr/>
        </p:nvSpPr>
        <p:spPr bwMode="auto">
          <a:xfrm>
            <a:off x="893763" y="4652963"/>
            <a:ext cx="74882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a:buFont typeface="Arial" panose="020B0604020202020204" pitchFamily="34" charset="0"/>
              <a:buNone/>
            </a:pPr>
            <a:r>
              <a:rPr lang="ja-JP" altLang="en-US" sz="4000"/>
              <a:t>プロとは，普段から手を抜くことばかり考えている職人である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77863" y="381000"/>
            <a:ext cx="7780337" cy="1392238"/>
          </a:xfrm>
        </p:spPr>
        <p:txBody>
          <a:bodyPr/>
          <a:lstStyle/>
          <a:p>
            <a:pPr eaLnBrk="1" hangingPunct="1"/>
            <a:r>
              <a:rPr lang="ja-JP" altLang="en-US" smtClean="0"/>
              <a:t>診察絞り込みの必要性</a:t>
            </a:r>
            <a:r>
              <a:rPr lang="en-US" altLang="ja-JP" smtClean="0"/>
              <a:t/>
            </a:r>
            <a:br>
              <a:rPr lang="en-US" altLang="ja-JP" smtClean="0"/>
            </a:br>
            <a:r>
              <a:rPr lang="ja-JP" altLang="en-US" smtClean="0"/>
              <a:t>絞り込まないとどうなるか？</a:t>
            </a:r>
          </a:p>
        </p:txBody>
      </p:sp>
      <p:pic>
        <p:nvPicPr>
          <p:cNvPr id="50179" name="Picture 3" descr="C:\Documents and Settings\mikeda.MIKEDA1WIN2000\My Documents\Now\TFC公演\参考図譜\hirayama2.JPG"/>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1908175" y="2133600"/>
            <a:ext cx="5616575"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ctrTitle"/>
          </p:nvPr>
        </p:nvSpPr>
        <p:spPr>
          <a:xfrm>
            <a:off x="403412" y="198905"/>
            <a:ext cx="8592670" cy="1038226"/>
          </a:xfrm>
        </p:spPr>
        <p:txBody>
          <a:bodyPr>
            <a:noAutofit/>
          </a:bodyPr>
          <a:lstStyle/>
          <a:p>
            <a:r>
              <a:rPr lang="en-US" altLang="ja-JP" sz="4000" dirty="0" err="1">
                <a:solidFill>
                  <a:schemeClr val="bg1"/>
                </a:solidFill>
              </a:rPr>
              <a:t>L'essentiel</a:t>
            </a:r>
            <a:r>
              <a:rPr lang="en-US" altLang="ja-JP" sz="4000" dirty="0">
                <a:solidFill>
                  <a:schemeClr val="bg1"/>
                </a:solidFill>
              </a:rPr>
              <a:t> </a:t>
            </a:r>
            <a:r>
              <a:rPr lang="en-US" altLang="ja-JP" sz="4000" dirty="0" err="1">
                <a:solidFill>
                  <a:schemeClr val="bg1"/>
                </a:solidFill>
              </a:rPr>
              <a:t>est</a:t>
            </a:r>
            <a:r>
              <a:rPr lang="en-US" altLang="ja-JP" sz="4000" dirty="0">
                <a:solidFill>
                  <a:schemeClr val="bg1"/>
                </a:solidFill>
              </a:rPr>
              <a:t> invisible pour les </a:t>
            </a:r>
            <a:r>
              <a:rPr lang="en-US" altLang="ja-JP" sz="4000" dirty="0" err="1">
                <a:solidFill>
                  <a:schemeClr val="bg1"/>
                </a:solidFill>
              </a:rPr>
              <a:t>yeux</a:t>
            </a:r>
            <a:r>
              <a:rPr lang="en-US" altLang="ja-JP" sz="4000" dirty="0" smtClean="0">
                <a:solidFill>
                  <a:schemeClr val="bg1"/>
                </a:solidFill>
              </a:rPr>
              <a:t>.</a:t>
            </a:r>
            <a:br>
              <a:rPr lang="en-US" altLang="ja-JP" sz="4000" dirty="0" smtClean="0">
                <a:solidFill>
                  <a:schemeClr val="bg1"/>
                </a:solidFill>
              </a:rPr>
            </a:br>
            <a:r>
              <a:rPr lang="en-US" altLang="ja-JP" sz="4000" dirty="0" smtClean="0">
                <a:solidFill>
                  <a:schemeClr val="bg1"/>
                </a:solidFill>
              </a:rPr>
              <a:t>(Le petit prince)</a:t>
            </a:r>
            <a:endParaRPr lang="en-US" altLang="ja-JP" sz="4000" dirty="0">
              <a:solidFill>
                <a:schemeClr val="bg1"/>
              </a:solidFill>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892" y="1841968"/>
            <a:ext cx="3224308" cy="336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268939" y="5432465"/>
            <a:ext cx="8727143" cy="1323439"/>
          </a:xfrm>
          <a:prstGeom prst="rect">
            <a:avLst/>
          </a:prstGeom>
          <a:noFill/>
        </p:spPr>
        <p:txBody>
          <a:bodyPr wrap="square" rtlCol="0">
            <a:spAutoFit/>
          </a:bodyPr>
          <a:lstStyle/>
          <a:p>
            <a:pPr algn="ctr"/>
            <a:r>
              <a:rPr lang="fr-FR" sz="4000" dirty="0">
                <a:solidFill>
                  <a:schemeClr val="bg1"/>
                </a:solidFill>
                <a:latin typeface="+mj-lt"/>
              </a:rPr>
              <a:t>Autrement </a:t>
            </a:r>
            <a:r>
              <a:rPr lang="fr-FR" sz="4000" dirty="0" smtClean="0">
                <a:solidFill>
                  <a:schemeClr val="bg1"/>
                </a:solidFill>
                <a:latin typeface="+mj-lt"/>
              </a:rPr>
              <a:t>qu'être ou</a:t>
            </a:r>
          </a:p>
          <a:p>
            <a:pPr algn="ctr"/>
            <a:r>
              <a:rPr lang="fr-FR" sz="4000" dirty="0" smtClean="0">
                <a:solidFill>
                  <a:schemeClr val="bg1"/>
                </a:solidFill>
                <a:latin typeface="+mj-lt"/>
              </a:rPr>
              <a:t>Au-delà </a:t>
            </a:r>
            <a:r>
              <a:rPr lang="fr-FR" sz="4000" dirty="0">
                <a:solidFill>
                  <a:schemeClr val="bg1"/>
                </a:solidFill>
                <a:latin typeface="+mj-lt"/>
              </a:rPr>
              <a:t>de </a:t>
            </a:r>
            <a:r>
              <a:rPr lang="fr-FR" sz="4000" dirty="0" smtClean="0">
                <a:solidFill>
                  <a:schemeClr val="bg1"/>
                </a:solidFill>
                <a:latin typeface="+mj-lt"/>
              </a:rPr>
              <a:t>l'essence (Emmanuel Lévinas)</a:t>
            </a:r>
            <a:endParaRPr lang="en-GB" sz="4000" dirty="0">
              <a:solidFill>
                <a:schemeClr val="bg1"/>
              </a:solidFill>
              <a:latin typeface="+mj-lt"/>
            </a:endParaRP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3328" y="1384206"/>
            <a:ext cx="3361766" cy="4026992"/>
          </a:xfrm>
          <a:prstGeom prst="rect">
            <a:avLst/>
          </a:prstGeom>
        </p:spPr>
      </p:pic>
    </p:spTree>
    <p:extLst>
      <p:ext uri="{BB962C8B-B14F-4D97-AF65-F5344CB8AC3E}">
        <p14:creationId xmlns:p14="http://schemas.microsoft.com/office/powerpoint/2010/main" val="3561116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3"/>
          <p:cNvSpPr>
            <a:spLocks noGrp="1"/>
          </p:cNvSpPr>
          <p:nvPr>
            <p:ph type="title"/>
          </p:nvPr>
        </p:nvSpPr>
        <p:spPr>
          <a:xfrm>
            <a:off x="468313" y="188913"/>
            <a:ext cx="8229600" cy="922337"/>
          </a:xfrm>
        </p:spPr>
        <p:txBody>
          <a:bodyPr/>
          <a:lstStyle/>
          <a:p>
            <a:r>
              <a:rPr lang="ja-JP" altLang="en-US" smtClean="0"/>
              <a:t>腱反射を知らなかった人たち</a:t>
            </a:r>
          </a:p>
        </p:txBody>
      </p:sp>
      <p:pic>
        <p:nvPicPr>
          <p:cNvPr id="55299" name="図 4" descr="charcot-brouille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125538"/>
            <a:ext cx="7559675"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円/楕円 6"/>
          <p:cNvSpPr/>
          <p:nvPr/>
        </p:nvSpPr>
        <p:spPr>
          <a:xfrm>
            <a:off x="7451725" y="1341438"/>
            <a:ext cx="936625" cy="50323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p:txBody>
          <a:bodyPr/>
          <a:lstStyle/>
          <a:p>
            <a:r>
              <a:rPr lang="ja-JP" altLang="en-US" smtClean="0"/>
              <a:t>二人の共通点と相違点</a:t>
            </a:r>
          </a:p>
        </p:txBody>
      </p:sp>
      <p:pic>
        <p:nvPicPr>
          <p:cNvPr id="57347" name="図 2" descr="b5char010541.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916113"/>
            <a:ext cx="2016125"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図 3" descr="n2198_03.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916113"/>
            <a:ext cx="2808288"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テキスト ボックス 4"/>
          <p:cNvSpPr txBox="1">
            <a:spLocks noChangeArrowheads="1"/>
          </p:cNvSpPr>
          <p:nvPr/>
        </p:nvSpPr>
        <p:spPr bwMode="auto">
          <a:xfrm>
            <a:off x="4572000" y="5373688"/>
            <a:ext cx="36004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a:t>Joseph Francois Felix Babinski:1857-1932</a:t>
            </a:r>
            <a:endParaRPr lang="ja-JP" altLang="en-US" sz="2800"/>
          </a:p>
        </p:txBody>
      </p:sp>
      <p:sp>
        <p:nvSpPr>
          <p:cNvPr id="57350" name="テキスト ボックス 5"/>
          <p:cNvSpPr txBox="1">
            <a:spLocks noChangeArrowheads="1"/>
          </p:cNvSpPr>
          <p:nvPr/>
        </p:nvSpPr>
        <p:spPr bwMode="auto">
          <a:xfrm>
            <a:off x="827088" y="5445125"/>
            <a:ext cx="33845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a:t>Jean-Martin Charcot:</a:t>
            </a:r>
          </a:p>
          <a:p>
            <a:pPr>
              <a:spcBef>
                <a:spcPct val="0"/>
              </a:spcBef>
              <a:buFontTx/>
              <a:buNone/>
            </a:pPr>
            <a:r>
              <a:rPr lang="en-US" altLang="ja-JP" sz="2800"/>
              <a:t>1825-1893</a:t>
            </a:r>
            <a:endParaRPr lang="ja-JP" altLang="en-US" sz="28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テキスト ボックス 2"/>
          <p:cNvSpPr txBox="1">
            <a:spLocks noChangeArrowheads="1"/>
          </p:cNvSpPr>
          <p:nvPr/>
        </p:nvSpPr>
        <p:spPr bwMode="auto">
          <a:xfrm>
            <a:off x="323850" y="260350"/>
            <a:ext cx="424815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solidFill>
                  <a:srgbClr val="FFFFFF"/>
                </a:solidFill>
              </a:rPr>
              <a:t>シャルコーという人はどちらか というとじっと観察する立場なんですね。例えばシャルコーの書いたものには，歩行状態がどうだとか，姿勢がどうだとか，どう いう不随意運動があるなどの記載はたくさんありますが，ここを叩いたら，あるいはここをこすったらどうなったとか，患者の体に問いかけて観察する記載は非常に少ない。　</a:t>
            </a:r>
            <a:endParaRPr lang="en-US" altLang="ja-JP" sz="2400">
              <a:solidFill>
                <a:srgbClr val="FFFFFF"/>
              </a:solidFill>
            </a:endParaRPr>
          </a:p>
        </p:txBody>
      </p:sp>
      <p:pic>
        <p:nvPicPr>
          <p:cNvPr id="59395" name="図 3" descr="n2198_05.gif"/>
          <p:cNvPicPr>
            <a:picLocks noChangeAspect="1"/>
          </p:cNvPicPr>
          <p:nvPr/>
        </p:nvPicPr>
        <p:blipFill>
          <a:blip r:embed="rId3">
            <a:extLst>
              <a:ext uri="{28A0092B-C50C-407E-A947-70E740481C1C}">
                <a14:useLocalDpi xmlns:a14="http://schemas.microsoft.com/office/drawing/2010/main" val="0"/>
              </a:ext>
            </a:extLst>
          </a:blip>
          <a:srcRect b="20210"/>
          <a:stretch>
            <a:fillRect/>
          </a:stretch>
        </p:blipFill>
        <p:spPr bwMode="auto">
          <a:xfrm>
            <a:off x="4891088" y="365125"/>
            <a:ext cx="3167062"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テキスト ボックス 4"/>
          <p:cNvSpPr txBox="1">
            <a:spLocks noChangeArrowheads="1"/>
          </p:cNvSpPr>
          <p:nvPr/>
        </p:nvSpPr>
        <p:spPr bwMode="auto">
          <a:xfrm>
            <a:off x="334963" y="4416425"/>
            <a:ext cx="841375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solidFill>
                  <a:srgbClr val="FFFFFF"/>
                </a:solidFill>
              </a:rPr>
              <a:t>ババンスキーのほうはそうではなく，両方を非常にはっきり観察しています。ですから，臨床的な意味での反射学はババンスキーが確立したものだと言えます。</a:t>
            </a:r>
          </a:p>
        </p:txBody>
      </p:sp>
      <p:sp>
        <p:nvSpPr>
          <p:cNvPr id="59397" name="テキスト ボックス 1"/>
          <p:cNvSpPr txBox="1">
            <a:spLocks noChangeArrowheads="1"/>
          </p:cNvSpPr>
          <p:nvPr/>
        </p:nvSpPr>
        <p:spPr bwMode="auto">
          <a:xfrm>
            <a:off x="4572000" y="2997200"/>
            <a:ext cx="4248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a:t>「中枢神経系をおかすいくつかの器質性疾患における足底皮膚反射について」Ｊ．ババンスキー　（</a:t>
            </a:r>
            <a:r>
              <a:rPr lang="en-US" altLang="ja-JP" sz="2000"/>
              <a:t>1896</a:t>
            </a:r>
            <a:r>
              <a:rPr lang="ja-JP" altLang="en-US" sz="2000"/>
              <a:t>年）</a:t>
            </a:r>
          </a:p>
        </p:txBody>
      </p:sp>
      <p:sp>
        <p:nvSpPr>
          <p:cNvPr id="59398" name="テキスト ボックス 1"/>
          <p:cNvSpPr txBox="1">
            <a:spLocks noChangeArrowheads="1"/>
          </p:cNvSpPr>
          <p:nvPr/>
        </p:nvSpPr>
        <p:spPr bwMode="auto">
          <a:xfrm>
            <a:off x="323850" y="5732463"/>
            <a:ext cx="82089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a:t>岩田　誠　ババンスキー徴候発見から</a:t>
            </a:r>
            <a:r>
              <a:rPr lang="en-US" altLang="ja-JP" sz="2400"/>
              <a:t>100</a:t>
            </a:r>
            <a:r>
              <a:rPr lang="ja-JP" altLang="en-US" sz="2400"/>
              <a:t>年  神経学と「観察」 週間医学界新聞　第</a:t>
            </a:r>
            <a:r>
              <a:rPr lang="en-US" altLang="ja-JP" sz="2400"/>
              <a:t>2198</a:t>
            </a:r>
            <a:r>
              <a:rPr lang="ja-JP" altLang="en-US" sz="2400"/>
              <a:t>号　</a:t>
            </a:r>
            <a:r>
              <a:rPr lang="en-US" altLang="ja-JP" sz="2400"/>
              <a:t>1996</a:t>
            </a:r>
            <a:r>
              <a:rPr lang="ja-JP" altLang="en-US" sz="2400"/>
              <a:t>年</a:t>
            </a:r>
            <a:r>
              <a:rPr lang="en-US" altLang="ja-JP" sz="2400"/>
              <a:t>7</a:t>
            </a:r>
            <a:r>
              <a:rPr lang="ja-JP" altLang="en-US" sz="2400"/>
              <a:t>月</a:t>
            </a:r>
            <a:r>
              <a:rPr lang="en-US" altLang="ja-JP" sz="2400"/>
              <a:t>8</a:t>
            </a:r>
            <a:r>
              <a:rPr lang="ja-JP" altLang="en-US" sz="2400"/>
              <a:t>日</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ctrTitle"/>
          </p:nvPr>
        </p:nvSpPr>
        <p:spPr>
          <a:xfrm>
            <a:off x="468313" y="1773238"/>
            <a:ext cx="8424862" cy="1470025"/>
          </a:xfrm>
        </p:spPr>
        <p:txBody>
          <a:bodyPr/>
          <a:lstStyle/>
          <a:p>
            <a:r>
              <a:rPr lang="ja-JP" altLang="en-US" smtClean="0"/>
              <a:t>腱反射を知らなかったシャルコー</a:t>
            </a:r>
            <a:r>
              <a:rPr lang="en-US" altLang="ja-JP" smtClean="0"/>
              <a:t/>
            </a:r>
            <a:br>
              <a:rPr lang="en-US" altLang="ja-JP" smtClean="0"/>
            </a:br>
            <a:r>
              <a:rPr lang="ja-JP" altLang="en-US" smtClean="0"/>
              <a:t>ひたすら観察していたシャルコー</a:t>
            </a:r>
          </a:p>
        </p:txBody>
      </p:sp>
      <p:sp>
        <p:nvSpPr>
          <p:cNvPr id="3" name="サブタイトル 2"/>
          <p:cNvSpPr>
            <a:spLocks noGrp="1"/>
          </p:cNvSpPr>
          <p:nvPr>
            <p:ph type="subTitle" idx="1"/>
          </p:nvPr>
        </p:nvSpPr>
        <p:spPr>
          <a:xfrm>
            <a:off x="539750" y="3886200"/>
            <a:ext cx="8064500" cy="1752600"/>
          </a:xfrm>
        </p:spPr>
        <p:txBody>
          <a:bodyPr/>
          <a:lstStyle/>
          <a:p>
            <a:r>
              <a:rPr lang="ja-JP" altLang="en-US" smtClean="0">
                <a:solidFill>
                  <a:schemeClr val="bg1"/>
                </a:solidFill>
              </a:rPr>
              <a:t>だったら我々もシャルコーを目指そう</a:t>
            </a:r>
            <a:endParaRPr lang="en-US" altLang="ja-JP" smtClean="0">
              <a:solidFill>
                <a:schemeClr val="bg1"/>
              </a:solidFill>
            </a:endParaRPr>
          </a:p>
          <a:p>
            <a:r>
              <a:rPr lang="ja-JP" altLang="en-US" smtClean="0">
                <a:solidFill>
                  <a:schemeClr val="bg1"/>
                </a:solidFill>
              </a:rPr>
              <a:t>バビンスキ－まで欲張るのはその後でいい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タイトル 3"/>
          <p:cNvSpPr>
            <a:spLocks noGrp="1"/>
          </p:cNvSpPr>
          <p:nvPr>
            <p:ph type="ctrTitle"/>
          </p:nvPr>
        </p:nvSpPr>
        <p:spPr>
          <a:xfrm>
            <a:off x="611188" y="333375"/>
            <a:ext cx="7772400" cy="1727200"/>
          </a:xfrm>
        </p:spPr>
        <p:txBody>
          <a:bodyPr/>
          <a:lstStyle/>
          <a:p>
            <a:r>
              <a:rPr lang="ja-JP" altLang="en-US" sz="4800" smtClean="0"/>
              <a:t>想像力＝「</a:t>
            </a:r>
            <a:r>
              <a:rPr lang="ja-JP" altLang="en-US" sz="4800" smtClean="0">
                <a:solidFill>
                  <a:srgbClr val="FFFF00"/>
                </a:solidFill>
              </a:rPr>
              <a:t>診察名人</a:t>
            </a:r>
            <a:r>
              <a:rPr lang="ja-JP" altLang="en-US" sz="4800" smtClean="0"/>
              <a:t>」になるかどうか分かれ目は？</a:t>
            </a:r>
          </a:p>
        </p:txBody>
      </p:sp>
      <p:sp>
        <p:nvSpPr>
          <p:cNvPr id="62467" name="サブタイトル 4"/>
          <p:cNvSpPr>
            <a:spLocks noGrp="1"/>
          </p:cNvSpPr>
          <p:nvPr>
            <p:ph type="subTitle" idx="1"/>
          </p:nvPr>
        </p:nvSpPr>
        <p:spPr>
          <a:xfrm>
            <a:off x="1035050" y="1987550"/>
            <a:ext cx="6729413" cy="1370013"/>
          </a:xfrm>
        </p:spPr>
        <p:txBody>
          <a:bodyPr/>
          <a:lstStyle/>
          <a:p>
            <a:r>
              <a:rPr lang="ja-JP" altLang="en-US" sz="4000" smtClean="0">
                <a:solidFill>
                  <a:schemeClr val="bg1"/>
                </a:solidFill>
              </a:rPr>
              <a:t>目の前の患者の生活・人生に</a:t>
            </a:r>
            <a:r>
              <a:rPr lang="ja-JP" altLang="en-US" sz="4000" smtClean="0">
                <a:solidFill>
                  <a:srgbClr val="FFFF00"/>
                </a:solidFill>
              </a:rPr>
              <a:t>興味・好奇心</a:t>
            </a:r>
            <a:r>
              <a:rPr lang="ja-JP" altLang="en-US" sz="4000" smtClean="0">
                <a:solidFill>
                  <a:schemeClr val="bg1"/>
                </a:solidFill>
              </a:rPr>
              <a:t>が持てるか？</a:t>
            </a:r>
          </a:p>
        </p:txBody>
      </p:sp>
      <p:pic>
        <p:nvPicPr>
          <p:cNvPr id="62468"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3481388"/>
            <a:ext cx="1914525"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図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38375" y="3500438"/>
            <a:ext cx="2160588" cy="3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3"/>
          <p:cNvSpPr>
            <a:spLocks noGrp="1"/>
          </p:cNvSpPr>
          <p:nvPr>
            <p:ph type="title"/>
          </p:nvPr>
        </p:nvSpPr>
        <p:spPr/>
        <p:txBody>
          <a:bodyPr/>
          <a:lstStyle/>
          <a:p>
            <a:r>
              <a:rPr lang="ja-JP" altLang="en-US" smtClean="0"/>
              <a:t>観察 </a:t>
            </a:r>
            <a:r>
              <a:rPr lang="en-US" altLang="ja-JP" smtClean="0"/>
              <a:t>vs </a:t>
            </a:r>
            <a:r>
              <a:rPr lang="ja-JP" altLang="en-US" smtClean="0"/>
              <a:t>診察</a:t>
            </a:r>
          </a:p>
        </p:txBody>
      </p:sp>
      <p:sp>
        <p:nvSpPr>
          <p:cNvPr id="68611" name="テキスト プレースホルダー 4"/>
          <p:cNvSpPr>
            <a:spLocks noGrp="1"/>
          </p:cNvSpPr>
          <p:nvPr>
            <p:ph type="body" idx="1"/>
          </p:nvPr>
        </p:nvSpPr>
        <p:spPr/>
        <p:txBody>
          <a:bodyPr/>
          <a:lstStyle/>
          <a:p>
            <a:pPr algn="ctr"/>
            <a:r>
              <a:rPr lang="ja-JP" altLang="en-US" sz="3600" smtClean="0"/>
              <a:t>観察：日常</a:t>
            </a:r>
          </a:p>
        </p:txBody>
      </p:sp>
      <p:sp>
        <p:nvSpPr>
          <p:cNvPr id="68612" name="コンテンツ プレースホルダー 5"/>
          <p:cNvSpPr>
            <a:spLocks noGrp="1"/>
          </p:cNvSpPr>
          <p:nvPr>
            <p:ph sz="half" idx="2"/>
          </p:nvPr>
        </p:nvSpPr>
        <p:spPr/>
        <p:txBody>
          <a:bodyPr/>
          <a:lstStyle/>
          <a:p>
            <a:r>
              <a:rPr lang="ja-JP" altLang="en-US" smtClean="0"/>
              <a:t>患者さんの自然な動作</a:t>
            </a:r>
            <a:endParaRPr lang="en-US" altLang="ja-JP" smtClean="0"/>
          </a:p>
          <a:p>
            <a:r>
              <a:rPr lang="ja-JP" altLang="en-US" smtClean="0"/>
              <a:t>感度が高い</a:t>
            </a:r>
            <a:endParaRPr lang="en-US" altLang="ja-JP" smtClean="0"/>
          </a:p>
          <a:p>
            <a:r>
              <a:rPr lang="ja-JP" altLang="en-US" smtClean="0"/>
              <a:t>特異度も高い</a:t>
            </a:r>
            <a:endParaRPr lang="en-US" altLang="ja-JP" smtClean="0"/>
          </a:p>
          <a:p>
            <a:r>
              <a:rPr lang="ja-JP" altLang="en-US" smtClean="0"/>
              <a:t>病歴の延長線上にある「</a:t>
            </a:r>
            <a:endParaRPr lang="en-US" altLang="ja-JP" smtClean="0"/>
          </a:p>
          <a:p>
            <a:r>
              <a:rPr lang="ja-JP" altLang="en-US" smtClean="0"/>
              <a:t>過去と比較し経過を追うのが容易</a:t>
            </a:r>
            <a:endParaRPr lang="en-US" altLang="ja-JP" smtClean="0"/>
          </a:p>
          <a:p>
            <a:r>
              <a:rPr lang="ja-JP" altLang="en-US" smtClean="0"/>
              <a:t>第三者と共有が容易→教育に有利</a:t>
            </a:r>
            <a:endParaRPr lang="en-US" altLang="ja-JP" smtClean="0"/>
          </a:p>
        </p:txBody>
      </p:sp>
      <p:sp>
        <p:nvSpPr>
          <p:cNvPr id="68613" name="テキスト プレースホルダー 6"/>
          <p:cNvSpPr>
            <a:spLocks noGrp="1"/>
          </p:cNvSpPr>
          <p:nvPr>
            <p:ph type="body" sz="quarter" idx="3"/>
          </p:nvPr>
        </p:nvSpPr>
        <p:spPr/>
        <p:txBody>
          <a:bodyPr/>
          <a:lstStyle/>
          <a:p>
            <a:pPr algn="ctr"/>
            <a:r>
              <a:rPr lang="ja-JP" altLang="en-US" sz="3600" smtClean="0"/>
              <a:t>診察：非日常</a:t>
            </a:r>
          </a:p>
        </p:txBody>
      </p:sp>
      <p:sp>
        <p:nvSpPr>
          <p:cNvPr id="68614" name="コンテンツ プレースホルダー 7"/>
          <p:cNvSpPr>
            <a:spLocks noGrp="1"/>
          </p:cNvSpPr>
          <p:nvPr>
            <p:ph sz="quarter" idx="4"/>
          </p:nvPr>
        </p:nvSpPr>
        <p:spPr/>
        <p:txBody>
          <a:bodyPr/>
          <a:lstStyle/>
          <a:p>
            <a:r>
              <a:rPr lang="ja-JP" altLang="en-US" smtClean="0"/>
              <a:t>医師の介入による産物</a:t>
            </a:r>
            <a:endParaRPr lang="en-US" altLang="ja-JP" smtClean="0"/>
          </a:p>
          <a:p>
            <a:r>
              <a:rPr lang="ja-JP" altLang="en-US" smtClean="0"/>
              <a:t>感度が低く，ばらつく</a:t>
            </a:r>
            <a:endParaRPr lang="en-US" altLang="ja-JP" smtClean="0"/>
          </a:p>
          <a:p>
            <a:r>
              <a:rPr lang="ja-JP" altLang="en-US" smtClean="0"/>
              <a:t>特異度も低く，ばらつく</a:t>
            </a:r>
            <a:endParaRPr lang="en-US" altLang="ja-JP" smtClean="0"/>
          </a:p>
          <a:p>
            <a:r>
              <a:rPr lang="ja-JP" altLang="en-US" smtClean="0"/>
              <a:t>病歴と断絶している</a:t>
            </a:r>
            <a:endParaRPr lang="en-US" altLang="ja-JP" smtClean="0"/>
          </a:p>
          <a:p>
            <a:r>
              <a:rPr lang="ja-JP" altLang="en-US" smtClean="0"/>
              <a:t>過去と比較の比較，経過観察もしばしば困難</a:t>
            </a:r>
            <a:endParaRPr lang="en-US" altLang="ja-JP" smtClean="0"/>
          </a:p>
          <a:p>
            <a:r>
              <a:rPr lang="ja-JP" altLang="en-US" smtClean="0"/>
              <a:t>第三者との共有がしばしば困難→教育が難しい</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026"/>
          <p:cNvSpPr txBox="1">
            <a:spLocks noChangeArrowheads="1"/>
          </p:cNvSpPr>
          <p:nvPr/>
        </p:nvSpPr>
        <p:spPr bwMode="auto">
          <a:xfrm>
            <a:off x="533400" y="2057400"/>
            <a:ext cx="7993063"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800" b="1">
                <a:ea typeface="桃花丸ゴシックL"/>
                <a:cs typeface="桃花丸ゴシックL"/>
              </a:rPr>
              <a:t> </a:t>
            </a:r>
            <a:r>
              <a:rPr lang="ja-JP" altLang="en-US" sz="2800" b="1">
                <a:ea typeface="桃花丸ゴシックL"/>
                <a:cs typeface="桃花丸ゴシックL"/>
              </a:rPr>
              <a:t>「朝目がさめる。起きて顔を洗う、歯を磨き、ひげをそる。家族と話しながら朝食をとる。コーヒーを飲みながら新聞に目を通す。ネクタイを締め、洋服を着、クツをはいて出かける。いつも混んだ電車に乗り、幸い足も踏まれずに駅におりる。さあ、会社では山積みの仕事だ。こんな日常のなんでもない生活や動作の、どれひとつをとってみても、脳や神経系の働きなしにはうまくできないものばかりです。・・・」</a:t>
            </a:r>
          </a:p>
          <a:p>
            <a:pPr eaLnBrk="1" hangingPunct="1">
              <a:spcBef>
                <a:spcPct val="0"/>
              </a:spcBef>
              <a:buFontTx/>
              <a:buNone/>
            </a:pPr>
            <a:r>
              <a:rPr lang="ja-JP" altLang="en-US" sz="2800" b="1">
                <a:ea typeface="桃花丸ゴシックL"/>
                <a:cs typeface="桃花丸ゴシックL"/>
              </a:rPr>
              <a:t>（豊倉康夫</a:t>
            </a:r>
            <a:r>
              <a:rPr lang="en-US" altLang="ja-JP" sz="2800" b="1">
                <a:ea typeface="桃花丸ゴシックL"/>
                <a:cs typeface="桃花丸ゴシックL"/>
              </a:rPr>
              <a:t>『</a:t>
            </a:r>
            <a:r>
              <a:rPr lang="ja-JP" altLang="en-US" sz="2800" b="1">
                <a:ea typeface="桃花丸ゴシックL"/>
                <a:cs typeface="桃花丸ゴシックL"/>
              </a:rPr>
              <a:t>日常の中の神経学</a:t>
            </a:r>
            <a:r>
              <a:rPr lang="en-US" altLang="ja-JP" sz="2800" b="1">
                <a:ea typeface="桃花丸ゴシックL"/>
                <a:cs typeface="桃花丸ゴシックL"/>
              </a:rPr>
              <a:t>』 </a:t>
            </a:r>
            <a:r>
              <a:rPr lang="ja-JP" altLang="en-US" sz="2800" b="1">
                <a:ea typeface="桃花丸ゴシックL"/>
                <a:cs typeface="桃花丸ゴシックL"/>
              </a:rPr>
              <a:t>より）</a:t>
            </a:r>
          </a:p>
        </p:txBody>
      </p:sp>
      <p:sp>
        <p:nvSpPr>
          <p:cNvPr id="64515" name="Text Box 1028"/>
          <p:cNvSpPr txBox="1">
            <a:spLocks noChangeArrowheads="1"/>
          </p:cNvSpPr>
          <p:nvPr/>
        </p:nvSpPr>
        <p:spPr bwMode="auto">
          <a:xfrm>
            <a:off x="250825" y="765175"/>
            <a:ext cx="6648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ja-JP" altLang="en-US" sz="3600">
                <a:ea typeface="桃花丸ゴシックL"/>
                <a:cs typeface="桃花丸ゴシックL"/>
              </a:rPr>
              <a:t>観察の仕方を患者さんに教わる</a:t>
            </a:r>
          </a:p>
        </p:txBody>
      </p:sp>
      <p:pic>
        <p:nvPicPr>
          <p:cNvPr id="64516" name="Picture 1029" descr="C:\Documents and Settings\Administrator\デスクトップ\toyokur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250825"/>
            <a:ext cx="16065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図 1" descr="96958A9F889DEAE3E5E4E7E3E4E2E2EBE2E3E0E2E3E7828297E2E2E3-DSXMZO7969452014112014NNMP02-KB2-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488" y="1196975"/>
            <a:ext cx="8228012"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タイトル 1"/>
          <p:cNvSpPr>
            <a:spLocks noGrp="1"/>
          </p:cNvSpPr>
          <p:nvPr>
            <p:ph type="title"/>
          </p:nvPr>
        </p:nvSpPr>
        <p:spPr>
          <a:xfrm>
            <a:off x="469900" y="188913"/>
            <a:ext cx="8229600" cy="922337"/>
          </a:xfrm>
        </p:spPr>
        <p:txBody>
          <a:bodyPr/>
          <a:lstStyle/>
          <a:p>
            <a:r>
              <a:rPr lang="ja-JP" altLang="en-US" sz="4000" smtClean="0"/>
              <a:t>　いつものお散歩にも診断の決め手</a:t>
            </a:r>
          </a:p>
        </p:txBody>
      </p:sp>
      <p:sp>
        <p:nvSpPr>
          <p:cNvPr id="66564" name="テキスト ボックス 2"/>
          <p:cNvSpPr txBox="1">
            <a:spLocks noChangeArrowheads="1"/>
          </p:cNvSpPr>
          <p:nvPr/>
        </p:nvSpPr>
        <p:spPr bwMode="auto">
          <a:xfrm>
            <a:off x="598488" y="6165850"/>
            <a:ext cx="8135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400"/>
              <a:t>見えるものから見えないことを読み取る想像力が求められる</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タイトル 1"/>
          <p:cNvSpPr>
            <a:spLocks noGrp="1"/>
          </p:cNvSpPr>
          <p:nvPr>
            <p:ph type="title"/>
          </p:nvPr>
        </p:nvSpPr>
        <p:spPr/>
        <p:txBody>
          <a:bodyPr/>
          <a:lstStyle/>
          <a:p>
            <a:r>
              <a:rPr lang="ja-JP" altLang="en-US" smtClean="0"/>
              <a:t>今日からできる観察の訓練</a:t>
            </a:r>
          </a:p>
        </p:txBody>
      </p:sp>
      <p:sp>
        <p:nvSpPr>
          <p:cNvPr id="102403" name="コンテンツ プレースホルダー 2"/>
          <p:cNvSpPr>
            <a:spLocks noGrp="1"/>
          </p:cNvSpPr>
          <p:nvPr>
            <p:ph idx="1"/>
          </p:nvPr>
        </p:nvSpPr>
        <p:spPr/>
        <p:txBody>
          <a:bodyPr/>
          <a:lstStyle/>
          <a:p>
            <a:r>
              <a:rPr lang="ja-JP" altLang="en-US" smtClean="0"/>
              <a:t>目の前の患者さんに教えてもらう</a:t>
            </a:r>
            <a:endParaRPr lang="en-US" altLang="ja-JP" smtClean="0"/>
          </a:p>
          <a:p>
            <a:pPr lvl="1"/>
            <a:r>
              <a:rPr lang="ja-JP" altLang="en-US" smtClean="0"/>
              <a:t>診察場面の観察</a:t>
            </a:r>
            <a:endParaRPr lang="en-US" altLang="ja-JP" smtClean="0"/>
          </a:p>
          <a:p>
            <a:pPr lvl="1"/>
            <a:r>
              <a:rPr lang="ja-JP" altLang="en-US" smtClean="0"/>
              <a:t>日常生活場面での困りごとを再現してもらう</a:t>
            </a:r>
            <a:endParaRPr lang="en-US" altLang="ja-JP" smtClean="0"/>
          </a:p>
          <a:p>
            <a:pPr lvl="1"/>
            <a:r>
              <a:rPr lang="ja-JP" altLang="en-US" smtClean="0"/>
              <a:t>そして物真似ができるように</a:t>
            </a:r>
            <a:endParaRPr lang="en-US" altLang="ja-JP" smtClean="0"/>
          </a:p>
          <a:p>
            <a:r>
              <a:rPr lang="ja-JP" altLang="en-US" smtClean="0"/>
              <a:t>世界中の患者さんに教えてもらう</a:t>
            </a:r>
          </a:p>
          <a:p>
            <a:pPr lvl="1"/>
            <a:r>
              <a:rPr lang="ja-JP" altLang="en-US" smtClean="0"/>
              <a:t>静止画像</a:t>
            </a:r>
            <a:endParaRPr lang="en-US" altLang="ja-JP" smtClean="0"/>
          </a:p>
          <a:p>
            <a:pPr lvl="1"/>
            <a:r>
              <a:rPr lang="ja-JP" altLang="en-US" smtClean="0"/>
              <a:t>動画：英語がわからなくてもいい！！</a:t>
            </a:r>
            <a:endParaRPr lang="en-US" altLang="ja-JP" smtClean="0"/>
          </a:p>
          <a:p>
            <a:pPr lvl="1"/>
            <a:r>
              <a:rPr lang="ja-JP" altLang="en-US" smtClean="0"/>
              <a:t>そして背景にある病態を考える</a:t>
            </a:r>
            <a:endParaRPr lang="en-US" altLang="ja-JP"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C:\Documents and Settings\mikeda.MIKEDA1WIN2000\My Documents\My Pictures\医学教育\goeth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0425" y="1916113"/>
            <a:ext cx="45704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Rectangle 3"/>
          <p:cNvSpPr>
            <a:spLocks noGrp="1" noChangeArrowheads="1"/>
          </p:cNvSpPr>
          <p:nvPr>
            <p:ph type="title" idx="4294967295"/>
          </p:nvPr>
        </p:nvSpPr>
        <p:spPr>
          <a:xfrm>
            <a:off x="611188" y="333375"/>
            <a:ext cx="8001000" cy="1295400"/>
          </a:xfrm>
        </p:spPr>
        <p:txBody>
          <a:bodyPr/>
          <a:lstStyle/>
          <a:p>
            <a:pPr eaLnBrk="1" hangingPunct="1"/>
            <a:r>
              <a:rPr lang="de-DE" altLang="ja-JP" sz="4800" smtClean="0"/>
              <a:t>Wir sehen nur, was wir wissen.</a:t>
            </a:r>
            <a:endParaRPr lang="ja-JP" altLang="en-US" sz="48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C:\Documents and Settings\mikeda.MIKEDA1WIN2000\My Documents\My Pictures\医学教育\goeth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0425" y="1916113"/>
            <a:ext cx="45704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Rectangle 3"/>
          <p:cNvSpPr>
            <a:spLocks noGrp="1" noChangeArrowheads="1"/>
          </p:cNvSpPr>
          <p:nvPr>
            <p:ph type="title" idx="4294967295"/>
          </p:nvPr>
        </p:nvSpPr>
        <p:spPr>
          <a:xfrm>
            <a:off x="611188" y="333375"/>
            <a:ext cx="8001000" cy="1295400"/>
          </a:xfrm>
        </p:spPr>
        <p:txBody>
          <a:bodyPr/>
          <a:lstStyle/>
          <a:p>
            <a:pPr eaLnBrk="1" hangingPunct="1"/>
            <a:r>
              <a:rPr lang="de-DE" altLang="ja-JP" sz="4800" smtClean="0"/>
              <a:t>Wir sehen nur, was wir wissen.</a:t>
            </a:r>
            <a:endParaRPr lang="ja-JP" altLang="en-US" sz="4800" smtClean="0"/>
          </a:p>
        </p:txBody>
      </p:sp>
    </p:spTree>
    <p:extLst>
      <p:ext uri="{BB962C8B-B14F-4D97-AF65-F5344CB8AC3E}">
        <p14:creationId xmlns:p14="http://schemas.microsoft.com/office/powerpoint/2010/main" val="356881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8" y="218719"/>
            <a:ext cx="8367385" cy="886302"/>
          </a:xfrm>
        </p:spPr>
        <p:txBody>
          <a:bodyPr/>
          <a:lstStyle/>
          <a:p>
            <a:r>
              <a:rPr lang="en-US" altLang="ja-JP" b="1" dirty="0"/>
              <a:t>CT</a:t>
            </a:r>
            <a:r>
              <a:rPr lang="ja-JP" altLang="ja-JP" b="1" dirty="0"/>
              <a:t>検査放置で女性死亡　</a:t>
            </a:r>
            <a:r>
              <a:rPr lang="en-US" altLang="ja-JP" b="1" dirty="0">
                <a:solidFill>
                  <a:srgbClr val="FFFF00"/>
                </a:solidFill>
              </a:rPr>
              <a:t>13</a:t>
            </a:r>
            <a:r>
              <a:rPr lang="ja-JP" altLang="ja-JP" b="1" dirty="0">
                <a:solidFill>
                  <a:srgbClr val="FFFF00"/>
                </a:solidFill>
              </a:rPr>
              <a:t>カ</a:t>
            </a:r>
            <a:r>
              <a:rPr lang="ja-JP" altLang="ja-JP" b="1" dirty="0" smtClean="0">
                <a:solidFill>
                  <a:srgbClr val="FFFF00"/>
                </a:solidFill>
              </a:rPr>
              <a:t>月間</a:t>
            </a:r>
            <a:endParaRPr lang="ja-JP" altLang="ja-JP" dirty="0">
              <a:solidFill>
                <a:srgbClr val="FFFF00"/>
              </a:solidFill>
            </a:endParaRPr>
          </a:p>
        </p:txBody>
      </p:sp>
      <p:sp>
        <p:nvSpPr>
          <p:cNvPr id="5" name="テキスト ボックス 4"/>
          <p:cNvSpPr txBox="1"/>
          <p:nvPr/>
        </p:nvSpPr>
        <p:spPr>
          <a:xfrm>
            <a:off x="288097" y="1674094"/>
            <a:ext cx="8705589" cy="4893647"/>
          </a:xfrm>
          <a:prstGeom prst="rect">
            <a:avLst/>
          </a:prstGeom>
          <a:noFill/>
        </p:spPr>
        <p:txBody>
          <a:bodyPr wrap="square" rtlCol="0">
            <a:spAutoFit/>
          </a:bodyPr>
          <a:lstStyle/>
          <a:p>
            <a:r>
              <a:rPr lang="ja-JP" altLang="ja-JP" sz="2400" dirty="0">
                <a:solidFill>
                  <a:schemeClr val="bg1"/>
                </a:solidFill>
              </a:rPr>
              <a:t>名古屋大病院（名古屋市）は</a:t>
            </a:r>
            <a:r>
              <a:rPr lang="en-US" altLang="ja-JP" sz="2400" dirty="0">
                <a:solidFill>
                  <a:schemeClr val="bg1"/>
                </a:solidFill>
              </a:rPr>
              <a:t>15</a:t>
            </a:r>
            <a:r>
              <a:rPr lang="ja-JP" altLang="ja-JP" sz="2400" dirty="0">
                <a:solidFill>
                  <a:schemeClr val="bg1"/>
                </a:solidFill>
              </a:rPr>
              <a:t>日、</a:t>
            </a:r>
            <a:r>
              <a:rPr lang="en-US" altLang="ja-JP" sz="2400" dirty="0">
                <a:solidFill>
                  <a:schemeClr val="bg1"/>
                </a:solidFill>
              </a:rPr>
              <a:t>50</a:t>
            </a:r>
            <a:r>
              <a:rPr lang="ja-JP" altLang="ja-JP" sz="2400" dirty="0">
                <a:solidFill>
                  <a:schemeClr val="bg1"/>
                </a:solidFill>
              </a:rPr>
              <a:t>代の女性が</a:t>
            </a:r>
            <a:r>
              <a:rPr lang="en-US" altLang="ja-JP" sz="2400" dirty="0">
                <a:solidFill>
                  <a:srgbClr val="FFFF00"/>
                </a:solidFill>
              </a:rPr>
              <a:t>2014</a:t>
            </a:r>
            <a:r>
              <a:rPr lang="ja-JP" altLang="ja-JP" sz="2400" dirty="0">
                <a:solidFill>
                  <a:srgbClr val="FFFF00"/>
                </a:solidFill>
              </a:rPr>
              <a:t>年</a:t>
            </a:r>
            <a:r>
              <a:rPr lang="ja-JP" altLang="ja-JP" sz="2400" dirty="0">
                <a:solidFill>
                  <a:schemeClr val="bg1"/>
                </a:solidFill>
              </a:rPr>
              <a:t>に受けたコンピューター断層撮影装置（</a:t>
            </a:r>
            <a:r>
              <a:rPr lang="en-US" altLang="ja-JP" sz="2400" dirty="0">
                <a:solidFill>
                  <a:schemeClr val="bg1"/>
                </a:solidFill>
              </a:rPr>
              <a:t>CT</a:t>
            </a:r>
            <a:r>
              <a:rPr lang="ja-JP" altLang="ja-JP" sz="2400" dirty="0">
                <a:solidFill>
                  <a:schemeClr val="bg1"/>
                </a:solidFill>
              </a:rPr>
              <a:t>）検査の結果を、担当医らが約</a:t>
            </a:r>
            <a:r>
              <a:rPr lang="en-US" altLang="ja-JP" sz="2400" dirty="0">
                <a:solidFill>
                  <a:schemeClr val="bg1"/>
                </a:solidFill>
              </a:rPr>
              <a:t>13</a:t>
            </a:r>
            <a:r>
              <a:rPr lang="ja-JP" altLang="ja-JP" sz="2400" dirty="0">
                <a:solidFill>
                  <a:schemeClr val="bg1"/>
                </a:solidFill>
              </a:rPr>
              <a:t>カ月間確認せずに放置し、女性が</a:t>
            </a:r>
            <a:r>
              <a:rPr lang="en-US" altLang="ja-JP" sz="2400" dirty="0">
                <a:solidFill>
                  <a:srgbClr val="FFFF00"/>
                </a:solidFill>
              </a:rPr>
              <a:t>18</a:t>
            </a:r>
            <a:r>
              <a:rPr lang="ja-JP" altLang="ja-JP" sz="2400" dirty="0">
                <a:solidFill>
                  <a:srgbClr val="FFFF00"/>
                </a:solidFill>
              </a:rPr>
              <a:t>年</a:t>
            </a:r>
            <a:r>
              <a:rPr lang="ja-JP" altLang="ja-JP" sz="2400" dirty="0">
                <a:solidFill>
                  <a:schemeClr val="bg1"/>
                </a:solidFill>
              </a:rPr>
              <a:t>に肺がんで死亡したと発表した。放置した間に肺がんは</a:t>
            </a:r>
            <a:r>
              <a:rPr lang="en-US" altLang="ja-JP" sz="2400" dirty="0">
                <a:solidFill>
                  <a:schemeClr val="bg1"/>
                </a:solidFill>
              </a:rPr>
              <a:t>2</a:t>
            </a:r>
            <a:r>
              <a:rPr lang="ja-JP" altLang="ja-JP" sz="2400" dirty="0">
                <a:solidFill>
                  <a:schemeClr val="bg1"/>
                </a:solidFill>
              </a:rPr>
              <a:t>段階進行しており、病院は医療ミスと認め、死亡時期が早まった可能性があるとして遺族に謝罪した。</a:t>
            </a:r>
          </a:p>
          <a:p>
            <a:r>
              <a:rPr lang="en-US" altLang="ja-JP" sz="2400" dirty="0">
                <a:solidFill>
                  <a:schemeClr val="bg1"/>
                </a:solidFill>
              </a:rPr>
              <a:t> </a:t>
            </a:r>
            <a:endParaRPr lang="ja-JP" altLang="ja-JP" sz="2400" dirty="0">
              <a:solidFill>
                <a:schemeClr val="bg1"/>
              </a:solidFill>
            </a:endParaRPr>
          </a:p>
          <a:p>
            <a:r>
              <a:rPr lang="ja-JP" altLang="ja-JP" sz="2400" dirty="0">
                <a:solidFill>
                  <a:schemeClr val="bg1"/>
                </a:solidFill>
              </a:rPr>
              <a:t>同病院では</a:t>
            </a:r>
            <a:r>
              <a:rPr lang="en-US" altLang="ja-JP" sz="2400" dirty="0">
                <a:solidFill>
                  <a:schemeClr val="bg1"/>
                </a:solidFill>
              </a:rPr>
              <a:t>10</a:t>
            </a:r>
            <a:r>
              <a:rPr lang="ja-JP" altLang="ja-JP" sz="2400" dirty="0">
                <a:solidFill>
                  <a:schemeClr val="bg1"/>
                </a:solidFill>
              </a:rPr>
              <a:t>年度以降、</a:t>
            </a:r>
            <a:r>
              <a:rPr lang="en-US" altLang="ja-JP" sz="2400" dirty="0">
                <a:solidFill>
                  <a:schemeClr val="bg1"/>
                </a:solidFill>
              </a:rPr>
              <a:t>CT</a:t>
            </a:r>
            <a:r>
              <a:rPr lang="ja-JP" altLang="ja-JP" sz="2400" dirty="0">
                <a:solidFill>
                  <a:schemeClr val="bg1"/>
                </a:solidFill>
              </a:rPr>
              <a:t>検査結果を医師が確認せずに患者が死亡する医療ミスが他に</a:t>
            </a:r>
            <a:r>
              <a:rPr lang="en-US" altLang="ja-JP" sz="2400" dirty="0">
                <a:solidFill>
                  <a:schemeClr val="bg1"/>
                </a:solidFill>
              </a:rPr>
              <a:t>3</a:t>
            </a:r>
            <a:r>
              <a:rPr lang="ja-JP" altLang="ja-JP" sz="2400" dirty="0">
                <a:solidFill>
                  <a:schemeClr val="bg1"/>
                </a:solidFill>
              </a:rPr>
              <a:t>件起きており、小寺泰弘病院長は記者会見で「同様の事例が重なり、おわびするしかない」と述べた</a:t>
            </a:r>
            <a:r>
              <a:rPr lang="ja-JP" altLang="ja-JP" sz="2400" dirty="0" smtClean="0">
                <a:solidFill>
                  <a:schemeClr val="bg1"/>
                </a:solidFill>
              </a:rPr>
              <a:t>。</a:t>
            </a:r>
            <a:endParaRPr lang="en-US" altLang="ja-JP" sz="2400" dirty="0" smtClean="0">
              <a:solidFill>
                <a:schemeClr val="bg1"/>
              </a:solidFill>
            </a:endParaRPr>
          </a:p>
          <a:p>
            <a:endParaRPr lang="en-US" altLang="ja-JP" sz="2400" dirty="0">
              <a:solidFill>
                <a:schemeClr val="bg1"/>
              </a:solidFill>
            </a:endParaRPr>
          </a:p>
          <a:p>
            <a:r>
              <a:rPr lang="ja-JP" altLang="ja-JP" sz="2400" dirty="0">
                <a:solidFill>
                  <a:schemeClr val="bg1"/>
                </a:solidFill>
              </a:rPr>
              <a:t>病院によると、女性は</a:t>
            </a:r>
            <a:r>
              <a:rPr lang="en-US" altLang="ja-JP" sz="2400" dirty="0">
                <a:solidFill>
                  <a:srgbClr val="FFFF00"/>
                </a:solidFill>
              </a:rPr>
              <a:t>14</a:t>
            </a:r>
            <a:r>
              <a:rPr lang="ja-JP" altLang="ja-JP" sz="2400" dirty="0">
                <a:solidFill>
                  <a:srgbClr val="FFFF00"/>
                </a:solidFill>
              </a:rPr>
              <a:t>年</a:t>
            </a:r>
            <a:r>
              <a:rPr lang="en-US" altLang="ja-JP" sz="2400" dirty="0">
                <a:solidFill>
                  <a:srgbClr val="FFFF00"/>
                </a:solidFill>
              </a:rPr>
              <a:t>5</a:t>
            </a:r>
            <a:r>
              <a:rPr lang="ja-JP" altLang="ja-JP" sz="2400" dirty="0">
                <a:solidFill>
                  <a:srgbClr val="FFFF00"/>
                </a:solidFill>
              </a:rPr>
              <a:t>月</a:t>
            </a:r>
            <a:r>
              <a:rPr lang="en-US" altLang="ja-JP" sz="2400" dirty="0">
                <a:solidFill>
                  <a:srgbClr val="FFFF00"/>
                </a:solidFill>
              </a:rPr>
              <a:t>3</a:t>
            </a:r>
            <a:r>
              <a:rPr lang="ja-JP" altLang="ja-JP" sz="2400" dirty="0">
                <a:solidFill>
                  <a:srgbClr val="FFFF00"/>
                </a:solidFill>
              </a:rPr>
              <a:t>日</a:t>
            </a:r>
            <a:r>
              <a:rPr lang="ja-JP" altLang="ja-JP" sz="2400" dirty="0">
                <a:solidFill>
                  <a:schemeClr val="bg1"/>
                </a:solidFill>
              </a:rPr>
              <a:t>、背中や腰の痛みを訴えて救急外来を受診。担当の研修医と指導医は尿路結石と診断し、鎮痛剤を投与し帰宅させた</a:t>
            </a:r>
            <a:r>
              <a:rPr lang="ja-JP" altLang="ja-JP" sz="2400" dirty="0" smtClean="0">
                <a:solidFill>
                  <a:schemeClr val="bg1"/>
                </a:solidFill>
              </a:rPr>
              <a:t>。</a:t>
            </a:r>
            <a:endParaRPr lang="ja-JP" altLang="ja-JP" sz="2400" dirty="0">
              <a:solidFill>
                <a:schemeClr val="bg1"/>
              </a:solidFill>
            </a:endParaRPr>
          </a:p>
        </p:txBody>
      </p:sp>
      <p:sp>
        <p:nvSpPr>
          <p:cNvPr id="3" name="テキスト ボックス 2"/>
          <p:cNvSpPr txBox="1"/>
          <p:nvPr/>
        </p:nvSpPr>
        <p:spPr>
          <a:xfrm>
            <a:off x="4640891" y="1105020"/>
            <a:ext cx="4241867" cy="523220"/>
          </a:xfrm>
          <a:prstGeom prst="rect">
            <a:avLst/>
          </a:prstGeom>
          <a:noFill/>
        </p:spPr>
        <p:txBody>
          <a:bodyPr wrap="none" rtlCol="0">
            <a:spAutoFit/>
          </a:bodyPr>
          <a:lstStyle/>
          <a:p>
            <a:r>
              <a:rPr lang="en-US" altLang="ja-JP" sz="2800" dirty="0">
                <a:solidFill>
                  <a:schemeClr val="bg1"/>
                </a:solidFill>
              </a:rPr>
              <a:t>2019</a:t>
            </a:r>
            <a:r>
              <a:rPr lang="ja-JP" altLang="en-US" sz="2800" dirty="0">
                <a:solidFill>
                  <a:schemeClr val="bg1"/>
                </a:solidFill>
              </a:rPr>
              <a:t>年</a:t>
            </a:r>
            <a:r>
              <a:rPr lang="en-US" altLang="ja-JP" sz="2800" dirty="0">
                <a:solidFill>
                  <a:schemeClr val="bg1"/>
                </a:solidFill>
              </a:rPr>
              <a:t>10</a:t>
            </a:r>
            <a:r>
              <a:rPr lang="ja-JP" altLang="en-US" sz="2800" dirty="0">
                <a:solidFill>
                  <a:schemeClr val="bg1"/>
                </a:solidFill>
              </a:rPr>
              <a:t>月</a:t>
            </a:r>
            <a:r>
              <a:rPr lang="en-US" altLang="ja-JP" sz="2800" dirty="0">
                <a:solidFill>
                  <a:schemeClr val="bg1"/>
                </a:solidFill>
              </a:rPr>
              <a:t>16</a:t>
            </a:r>
            <a:r>
              <a:rPr lang="ja-JP" altLang="en-US" sz="2800" dirty="0">
                <a:solidFill>
                  <a:schemeClr val="bg1"/>
                </a:solidFill>
              </a:rPr>
              <a:t>日 </a:t>
            </a:r>
            <a:r>
              <a:rPr lang="ja-JP" altLang="en-US" sz="2800" dirty="0" smtClean="0">
                <a:solidFill>
                  <a:schemeClr val="bg1"/>
                </a:solidFill>
              </a:rPr>
              <a:t>共同通信</a:t>
            </a:r>
            <a:endParaRPr lang="en-US" sz="2800" dirty="0">
              <a:solidFill>
                <a:schemeClr val="bg1"/>
              </a:solidFill>
            </a:endParaRPr>
          </a:p>
        </p:txBody>
      </p:sp>
    </p:spTree>
    <p:extLst>
      <p:ext uri="{BB962C8B-B14F-4D97-AF65-F5344CB8AC3E}">
        <p14:creationId xmlns:p14="http://schemas.microsoft.com/office/powerpoint/2010/main" val="28377189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359" y="212942"/>
            <a:ext cx="8217074" cy="6370975"/>
          </a:xfrm>
          <a:prstGeom prst="rect">
            <a:avLst/>
          </a:prstGeom>
          <a:noFill/>
        </p:spPr>
        <p:txBody>
          <a:bodyPr wrap="square" rtlCol="0">
            <a:spAutoFit/>
          </a:bodyPr>
          <a:lstStyle/>
          <a:p>
            <a:r>
              <a:rPr lang="ja-JP" altLang="ja-JP" sz="2400" dirty="0">
                <a:solidFill>
                  <a:schemeClr val="bg1"/>
                </a:solidFill>
              </a:rPr>
              <a:t>この際に女性は腹胸部の</a:t>
            </a:r>
            <a:r>
              <a:rPr lang="en-US" altLang="ja-JP" sz="2400" dirty="0">
                <a:solidFill>
                  <a:schemeClr val="bg1"/>
                </a:solidFill>
              </a:rPr>
              <a:t>CT</a:t>
            </a:r>
            <a:r>
              <a:rPr lang="ja-JP" altLang="ja-JP" sz="2400" dirty="0">
                <a:solidFill>
                  <a:schemeClr val="bg1"/>
                </a:solidFill>
              </a:rPr>
              <a:t>検査を受けた。放射線科の医師が</a:t>
            </a:r>
            <a:r>
              <a:rPr lang="ja-JP" altLang="ja-JP" sz="2400" dirty="0">
                <a:solidFill>
                  <a:srgbClr val="FFFF00"/>
                </a:solidFill>
              </a:rPr>
              <a:t>同</a:t>
            </a:r>
            <a:r>
              <a:rPr lang="en-US" altLang="ja-JP" sz="2400" dirty="0">
                <a:solidFill>
                  <a:srgbClr val="FFFF00"/>
                </a:solidFill>
              </a:rPr>
              <a:t>7</a:t>
            </a:r>
            <a:r>
              <a:rPr lang="ja-JP" altLang="ja-JP" sz="2400" dirty="0">
                <a:solidFill>
                  <a:srgbClr val="FFFF00"/>
                </a:solidFill>
              </a:rPr>
              <a:t>日</a:t>
            </a:r>
            <a:r>
              <a:rPr lang="ja-JP" altLang="ja-JP" sz="2400" dirty="0">
                <a:solidFill>
                  <a:schemeClr val="bg1"/>
                </a:solidFill>
              </a:rPr>
              <a:t>、肺がんを含む腫瘍の可能性を指摘して「</a:t>
            </a:r>
            <a:r>
              <a:rPr lang="en-US" altLang="ja-JP" sz="2400" dirty="0">
                <a:solidFill>
                  <a:schemeClr val="bg1"/>
                </a:solidFill>
              </a:rPr>
              <a:t>3</a:t>
            </a:r>
            <a:r>
              <a:rPr lang="ja-JP" altLang="ja-JP" sz="2400" dirty="0">
                <a:solidFill>
                  <a:schemeClr val="bg1"/>
                </a:solidFill>
              </a:rPr>
              <a:t>カ月後の再検査を勧める」との画像診断報告書を作成したが、研修医や指導医らは確認せず放置した</a:t>
            </a:r>
            <a:r>
              <a:rPr lang="ja-JP" altLang="ja-JP" sz="2400" dirty="0" smtClean="0">
                <a:solidFill>
                  <a:schemeClr val="bg1"/>
                </a:solidFill>
              </a:rPr>
              <a:t>。</a:t>
            </a:r>
            <a:endParaRPr lang="en-US" altLang="ja-JP" sz="2400" dirty="0" smtClean="0">
              <a:solidFill>
                <a:schemeClr val="bg1"/>
              </a:solidFill>
            </a:endParaRPr>
          </a:p>
          <a:p>
            <a:endParaRPr lang="en-US" altLang="ja-JP" sz="2400" dirty="0">
              <a:solidFill>
                <a:schemeClr val="bg1"/>
              </a:solidFill>
            </a:endParaRPr>
          </a:p>
          <a:p>
            <a:r>
              <a:rPr lang="ja-JP" altLang="en-US" sz="2400" dirty="0" smtClean="0">
                <a:solidFill>
                  <a:schemeClr val="bg1"/>
                </a:solidFill>
              </a:rPr>
              <a:t>女性</a:t>
            </a:r>
            <a:r>
              <a:rPr lang="ja-JP" altLang="en-US" sz="2400" dirty="0">
                <a:solidFill>
                  <a:schemeClr val="bg1"/>
                </a:solidFill>
              </a:rPr>
              <a:t>は</a:t>
            </a:r>
            <a:r>
              <a:rPr lang="en-US" altLang="ja-JP" sz="2400" dirty="0">
                <a:solidFill>
                  <a:srgbClr val="FFFF00"/>
                </a:solidFill>
              </a:rPr>
              <a:t>15</a:t>
            </a:r>
            <a:r>
              <a:rPr lang="ja-JP" altLang="en-US" sz="2400" dirty="0">
                <a:solidFill>
                  <a:srgbClr val="FFFF00"/>
                </a:solidFill>
              </a:rPr>
              <a:t>年</a:t>
            </a:r>
            <a:r>
              <a:rPr lang="en-US" altLang="ja-JP" sz="2400" dirty="0">
                <a:solidFill>
                  <a:srgbClr val="FFFF00"/>
                </a:solidFill>
              </a:rPr>
              <a:t>3</a:t>
            </a:r>
            <a:r>
              <a:rPr lang="ja-JP" altLang="en-US" sz="2400" dirty="0">
                <a:solidFill>
                  <a:srgbClr val="FFFF00"/>
                </a:solidFill>
              </a:rPr>
              <a:t>月</a:t>
            </a:r>
            <a:r>
              <a:rPr lang="ja-JP" altLang="en-US" sz="2400" dirty="0">
                <a:solidFill>
                  <a:schemeClr val="bg1"/>
                </a:solidFill>
              </a:rPr>
              <a:t>に他の病院で異常が見つかり、</a:t>
            </a:r>
            <a:r>
              <a:rPr lang="ja-JP" altLang="en-US" sz="2400" dirty="0">
                <a:solidFill>
                  <a:srgbClr val="FFFF00"/>
                </a:solidFill>
              </a:rPr>
              <a:t>同</a:t>
            </a:r>
            <a:r>
              <a:rPr lang="en-US" altLang="ja-JP" sz="2400" dirty="0">
                <a:solidFill>
                  <a:srgbClr val="FFFF00"/>
                </a:solidFill>
              </a:rPr>
              <a:t>6</a:t>
            </a:r>
            <a:r>
              <a:rPr lang="ja-JP" altLang="en-US" sz="2400" dirty="0">
                <a:solidFill>
                  <a:srgbClr val="FFFF00"/>
                </a:solidFill>
              </a:rPr>
              <a:t>月</a:t>
            </a:r>
            <a:r>
              <a:rPr lang="ja-JP" altLang="en-US" sz="2400" dirty="0">
                <a:solidFill>
                  <a:schemeClr val="bg1"/>
                </a:solidFill>
              </a:rPr>
              <a:t>に名古屋大病院の呼吸器内科で肺がんと診断された。その際に医師らは</a:t>
            </a:r>
            <a:r>
              <a:rPr lang="en-US" altLang="ja-JP" sz="2400" dirty="0">
                <a:solidFill>
                  <a:srgbClr val="FFFF00"/>
                </a:solidFill>
              </a:rPr>
              <a:t>14</a:t>
            </a:r>
            <a:r>
              <a:rPr lang="ja-JP" altLang="en-US" sz="2400" dirty="0">
                <a:solidFill>
                  <a:srgbClr val="FFFF00"/>
                </a:solidFill>
              </a:rPr>
              <a:t>年</a:t>
            </a:r>
            <a:r>
              <a:rPr lang="en-US" altLang="ja-JP" sz="2400" dirty="0">
                <a:solidFill>
                  <a:srgbClr val="FFFF00"/>
                </a:solidFill>
              </a:rPr>
              <a:t>5</a:t>
            </a:r>
            <a:r>
              <a:rPr lang="ja-JP" altLang="en-US" sz="2400" dirty="0">
                <a:solidFill>
                  <a:srgbClr val="FFFF00"/>
                </a:solidFill>
              </a:rPr>
              <a:t>月</a:t>
            </a:r>
            <a:r>
              <a:rPr lang="ja-JP" altLang="en-US" sz="2400" dirty="0">
                <a:solidFill>
                  <a:schemeClr val="bg1"/>
                </a:solidFill>
              </a:rPr>
              <a:t>の報告書に気付いたが、がんは進行しており、手術でも切除しきれなかった。</a:t>
            </a:r>
          </a:p>
          <a:p>
            <a:endParaRPr lang="ja-JP" altLang="en-US" sz="2400" dirty="0">
              <a:solidFill>
                <a:schemeClr val="bg1"/>
              </a:solidFill>
            </a:endParaRPr>
          </a:p>
          <a:p>
            <a:r>
              <a:rPr lang="ja-JP" altLang="en-US" sz="2400" dirty="0">
                <a:solidFill>
                  <a:schemeClr val="bg1"/>
                </a:solidFill>
              </a:rPr>
              <a:t>同病院が設置した外部専門家による調査委員会は「救急外来の医師団が後日、報告書を確認しなかったのは不適切だった」と指摘した。</a:t>
            </a:r>
          </a:p>
          <a:p>
            <a:endParaRPr lang="ja-JP" altLang="en-US" sz="2400" dirty="0">
              <a:solidFill>
                <a:schemeClr val="bg1"/>
              </a:solidFill>
            </a:endParaRPr>
          </a:p>
          <a:p>
            <a:r>
              <a:rPr lang="ja-JP" altLang="en-US" sz="2400" dirty="0">
                <a:solidFill>
                  <a:schemeClr val="bg1"/>
                </a:solidFill>
              </a:rPr>
              <a:t>同病院では、</a:t>
            </a:r>
            <a:r>
              <a:rPr lang="en-US" altLang="ja-JP" sz="2400" dirty="0">
                <a:solidFill>
                  <a:schemeClr val="bg1"/>
                </a:solidFill>
              </a:rPr>
              <a:t>CT</a:t>
            </a:r>
            <a:r>
              <a:rPr lang="ja-JP" altLang="en-US" sz="2400" dirty="0">
                <a:solidFill>
                  <a:schemeClr val="bg1"/>
                </a:solidFill>
              </a:rPr>
              <a:t>検査の確認ミス防止のため</a:t>
            </a:r>
            <a:r>
              <a:rPr lang="en-US" altLang="ja-JP" sz="2400" dirty="0">
                <a:solidFill>
                  <a:srgbClr val="FFFF00"/>
                </a:solidFill>
              </a:rPr>
              <a:t>15</a:t>
            </a:r>
            <a:r>
              <a:rPr lang="ja-JP" altLang="en-US" sz="2400" dirty="0">
                <a:solidFill>
                  <a:srgbClr val="FFFF00"/>
                </a:solidFill>
              </a:rPr>
              <a:t>年</a:t>
            </a:r>
            <a:r>
              <a:rPr lang="en-US" altLang="ja-JP" sz="2400" dirty="0">
                <a:solidFill>
                  <a:srgbClr val="FFFF00"/>
                </a:solidFill>
              </a:rPr>
              <a:t>6</a:t>
            </a:r>
            <a:r>
              <a:rPr lang="ja-JP" altLang="en-US" sz="2400" dirty="0">
                <a:solidFill>
                  <a:srgbClr val="FFFF00"/>
                </a:solidFill>
              </a:rPr>
              <a:t>月</a:t>
            </a:r>
            <a:r>
              <a:rPr lang="ja-JP" altLang="en-US" sz="2400" dirty="0">
                <a:solidFill>
                  <a:schemeClr val="bg1"/>
                </a:solidFill>
              </a:rPr>
              <a:t>、未確認の報告書に警告が表示されるようシステムを改修したが、女性の報告書が作成されたのは改修前だった。</a:t>
            </a:r>
          </a:p>
        </p:txBody>
      </p:sp>
    </p:spTree>
    <p:extLst>
      <p:ext uri="{BB962C8B-B14F-4D97-AF65-F5344CB8AC3E}">
        <p14:creationId xmlns:p14="http://schemas.microsoft.com/office/powerpoint/2010/main" val="292953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l="2" r="8832"/>
          <a:stretch/>
        </p:blipFill>
        <p:spPr>
          <a:xfrm>
            <a:off x="65577" y="-271"/>
            <a:ext cx="4572000" cy="6858000"/>
          </a:xfrm>
          <a:prstGeom prst="rect">
            <a:avLst/>
          </a:prstGeom>
        </p:spPr>
      </p:pic>
      <p:pic>
        <p:nvPicPr>
          <p:cNvPr id="5" name="図 4"/>
          <p:cNvPicPr>
            <a:picLocks noChangeAspect="1"/>
          </p:cNvPicPr>
          <p:nvPr/>
        </p:nvPicPr>
        <p:blipFill rotWithShape="1">
          <a:blip r:embed="rId3"/>
          <a:srcRect l="-505" r="10768"/>
          <a:stretch/>
        </p:blipFill>
        <p:spPr>
          <a:xfrm>
            <a:off x="4637577" y="0"/>
            <a:ext cx="4500000" cy="6858000"/>
          </a:xfrm>
          <a:prstGeom prst="rect">
            <a:avLst/>
          </a:prstGeom>
        </p:spPr>
      </p:pic>
    </p:spTree>
    <p:extLst>
      <p:ext uri="{BB962C8B-B14F-4D97-AF65-F5344CB8AC3E}">
        <p14:creationId xmlns:p14="http://schemas.microsoft.com/office/powerpoint/2010/main" val="8041127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画像が医師と患者の墓穴を掘る</a:t>
            </a:r>
            <a:endParaRPr lang="en-US" dirty="0"/>
          </a:p>
        </p:txBody>
      </p:sp>
      <p:sp>
        <p:nvSpPr>
          <p:cNvPr id="3" name="コンテンツ プレースホルダー 2"/>
          <p:cNvSpPr>
            <a:spLocks noGrp="1"/>
          </p:cNvSpPr>
          <p:nvPr>
            <p:ph idx="1"/>
          </p:nvPr>
        </p:nvSpPr>
        <p:spPr/>
        <p:txBody>
          <a:bodyPr/>
          <a:lstStyle/>
          <a:p>
            <a:r>
              <a:rPr lang="ja-JP" altLang="en-US" dirty="0" smtClean="0"/>
              <a:t>腹部</a:t>
            </a:r>
            <a:r>
              <a:rPr lang="en-US" altLang="ja-JP" dirty="0" smtClean="0"/>
              <a:t>CT</a:t>
            </a:r>
            <a:r>
              <a:rPr lang="ja-JP" altLang="en-US" dirty="0" smtClean="0"/>
              <a:t>で済ませておけば</a:t>
            </a:r>
            <a:endParaRPr lang="en-US" altLang="ja-JP" dirty="0" smtClean="0"/>
          </a:p>
          <a:p>
            <a:r>
              <a:rPr lang="ja-JP" altLang="en-US" dirty="0" smtClean="0"/>
              <a:t>全身</a:t>
            </a:r>
            <a:r>
              <a:rPr lang="en-US" altLang="ja-JP" dirty="0" smtClean="0"/>
              <a:t>CT</a:t>
            </a:r>
            <a:r>
              <a:rPr lang="ja-JP" altLang="en-US" dirty="0" smtClean="0"/>
              <a:t>がなければ・・・</a:t>
            </a:r>
            <a:endParaRPr lang="en-US" altLang="ja-JP" dirty="0" smtClean="0"/>
          </a:p>
          <a:p>
            <a:r>
              <a:rPr lang="ja-JP" altLang="en-US" dirty="0"/>
              <a:t>休日</a:t>
            </a:r>
            <a:r>
              <a:rPr lang="ja-JP" altLang="en-US" dirty="0" smtClean="0"/>
              <a:t>に</a:t>
            </a:r>
            <a:r>
              <a:rPr lang="en-US" altLang="ja-JP" dirty="0" smtClean="0"/>
              <a:t>CT</a:t>
            </a:r>
            <a:r>
              <a:rPr lang="ja-JP" altLang="en-US" dirty="0" smtClean="0"/>
              <a:t>が撮れなければ・・・</a:t>
            </a:r>
            <a:endParaRPr lang="en-US" altLang="ja-JP" dirty="0" smtClean="0"/>
          </a:p>
          <a:p>
            <a:r>
              <a:rPr lang="ja-JP" altLang="en-US" dirty="0" smtClean="0"/>
              <a:t>そもそも</a:t>
            </a:r>
            <a:r>
              <a:rPr lang="en-US" altLang="ja-JP" dirty="0" smtClean="0"/>
              <a:t>CT</a:t>
            </a:r>
            <a:r>
              <a:rPr lang="ja-JP" altLang="en-US" dirty="0" smtClean="0"/>
              <a:t>がなかったならば・・・・</a:t>
            </a:r>
            <a:endParaRPr lang="en-US" dirty="0"/>
          </a:p>
        </p:txBody>
      </p:sp>
    </p:spTree>
    <p:extLst>
      <p:ext uri="{BB962C8B-B14F-4D97-AF65-F5344CB8AC3E}">
        <p14:creationId xmlns:p14="http://schemas.microsoft.com/office/powerpoint/2010/main" val="20945756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ctrTitle"/>
          </p:nvPr>
        </p:nvSpPr>
        <p:spPr>
          <a:xfrm>
            <a:off x="403412" y="198905"/>
            <a:ext cx="8592670" cy="1038226"/>
          </a:xfrm>
        </p:spPr>
        <p:txBody>
          <a:bodyPr>
            <a:noAutofit/>
          </a:bodyPr>
          <a:lstStyle/>
          <a:p>
            <a:r>
              <a:rPr lang="en-US" altLang="ja-JP" sz="4000" dirty="0" err="1">
                <a:solidFill>
                  <a:schemeClr val="bg1"/>
                </a:solidFill>
              </a:rPr>
              <a:t>L'essentiel</a:t>
            </a:r>
            <a:r>
              <a:rPr lang="en-US" altLang="ja-JP" sz="4000" dirty="0">
                <a:solidFill>
                  <a:schemeClr val="bg1"/>
                </a:solidFill>
              </a:rPr>
              <a:t> </a:t>
            </a:r>
            <a:r>
              <a:rPr lang="en-US" altLang="ja-JP" sz="4000" dirty="0" err="1">
                <a:solidFill>
                  <a:schemeClr val="bg1"/>
                </a:solidFill>
              </a:rPr>
              <a:t>est</a:t>
            </a:r>
            <a:r>
              <a:rPr lang="en-US" altLang="ja-JP" sz="4000" dirty="0">
                <a:solidFill>
                  <a:schemeClr val="bg1"/>
                </a:solidFill>
              </a:rPr>
              <a:t> invisible pour les </a:t>
            </a:r>
            <a:r>
              <a:rPr lang="en-US" altLang="ja-JP" sz="4000" dirty="0" err="1">
                <a:solidFill>
                  <a:schemeClr val="bg1"/>
                </a:solidFill>
              </a:rPr>
              <a:t>yeux</a:t>
            </a:r>
            <a:r>
              <a:rPr lang="en-US" altLang="ja-JP" sz="4000" dirty="0" smtClean="0">
                <a:solidFill>
                  <a:schemeClr val="bg1"/>
                </a:solidFill>
              </a:rPr>
              <a:t>.</a:t>
            </a:r>
            <a:br>
              <a:rPr lang="en-US" altLang="ja-JP" sz="4000" dirty="0" smtClean="0">
                <a:solidFill>
                  <a:schemeClr val="bg1"/>
                </a:solidFill>
              </a:rPr>
            </a:br>
            <a:r>
              <a:rPr lang="en-US" altLang="ja-JP" sz="4000" dirty="0" smtClean="0">
                <a:solidFill>
                  <a:schemeClr val="bg1"/>
                </a:solidFill>
              </a:rPr>
              <a:t>(Le petit prince)</a:t>
            </a:r>
            <a:endParaRPr lang="en-US" altLang="ja-JP" sz="4000" dirty="0">
              <a:solidFill>
                <a:schemeClr val="bg1"/>
              </a:solidFill>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892" y="1841968"/>
            <a:ext cx="3224308" cy="336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268939" y="5432465"/>
            <a:ext cx="8727143" cy="1323439"/>
          </a:xfrm>
          <a:prstGeom prst="rect">
            <a:avLst/>
          </a:prstGeom>
          <a:noFill/>
        </p:spPr>
        <p:txBody>
          <a:bodyPr wrap="square" rtlCol="0">
            <a:spAutoFit/>
          </a:bodyPr>
          <a:lstStyle/>
          <a:p>
            <a:pPr algn="ctr"/>
            <a:r>
              <a:rPr lang="fr-FR" sz="4000" dirty="0">
                <a:solidFill>
                  <a:schemeClr val="bg1"/>
                </a:solidFill>
                <a:latin typeface="+mj-lt"/>
              </a:rPr>
              <a:t>Autrement </a:t>
            </a:r>
            <a:r>
              <a:rPr lang="fr-FR" sz="4000" dirty="0" smtClean="0">
                <a:solidFill>
                  <a:schemeClr val="bg1"/>
                </a:solidFill>
                <a:latin typeface="+mj-lt"/>
              </a:rPr>
              <a:t>qu'être ou</a:t>
            </a:r>
          </a:p>
          <a:p>
            <a:pPr algn="ctr"/>
            <a:r>
              <a:rPr lang="fr-FR" sz="4000" dirty="0" smtClean="0">
                <a:solidFill>
                  <a:schemeClr val="bg1"/>
                </a:solidFill>
                <a:latin typeface="+mj-lt"/>
              </a:rPr>
              <a:t>Au-delà </a:t>
            </a:r>
            <a:r>
              <a:rPr lang="fr-FR" sz="4000" dirty="0">
                <a:solidFill>
                  <a:schemeClr val="bg1"/>
                </a:solidFill>
                <a:latin typeface="+mj-lt"/>
              </a:rPr>
              <a:t>de </a:t>
            </a:r>
            <a:r>
              <a:rPr lang="fr-FR" sz="4000" dirty="0" smtClean="0">
                <a:solidFill>
                  <a:schemeClr val="bg1"/>
                </a:solidFill>
                <a:latin typeface="+mj-lt"/>
              </a:rPr>
              <a:t>l'essence (Emmanuel Lévinas)</a:t>
            </a:r>
            <a:endParaRPr lang="en-GB" sz="4000" dirty="0">
              <a:solidFill>
                <a:schemeClr val="bg1"/>
              </a:solidFill>
              <a:latin typeface="+mj-lt"/>
            </a:endParaRP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3328" y="1384206"/>
            <a:ext cx="3361766" cy="4026992"/>
          </a:xfrm>
          <a:prstGeom prst="rect">
            <a:avLst/>
          </a:prstGeom>
        </p:spPr>
      </p:pic>
    </p:spTree>
    <p:extLst>
      <p:ext uri="{BB962C8B-B14F-4D97-AF65-F5344CB8AC3E}">
        <p14:creationId xmlns:p14="http://schemas.microsoft.com/office/powerpoint/2010/main" val="2019500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タイトル 1"/>
          <p:cNvSpPr>
            <a:spLocks noGrp="1"/>
          </p:cNvSpPr>
          <p:nvPr>
            <p:ph type="title"/>
          </p:nvPr>
        </p:nvSpPr>
        <p:spPr/>
        <p:txBody>
          <a:bodyPr/>
          <a:lstStyle/>
          <a:p>
            <a:r>
              <a:rPr lang="de-DE" altLang="ja-JP" sz="4800" smtClean="0"/>
              <a:t>Wir sehen nur, was wir wissen.</a:t>
            </a:r>
            <a:endParaRPr lang="ja-JP" altLang="en-US" sz="4800" smtClean="0"/>
          </a:p>
        </p:txBody>
      </p:sp>
      <p:pic>
        <p:nvPicPr>
          <p:cNvPr id="108547"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657350"/>
            <a:ext cx="8632825"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円/楕円 1"/>
          <p:cNvSpPr/>
          <p:nvPr/>
        </p:nvSpPr>
        <p:spPr>
          <a:xfrm>
            <a:off x="1258888" y="5445125"/>
            <a:ext cx="1368425" cy="100806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11317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4559542"/>
          </a:xfrm>
          <a:prstGeom prst="rect">
            <a:avLst/>
          </a:prstGeom>
        </p:spPr>
      </p:pic>
      <p:sp>
        <p:nvSpPr>
          <p:cNvPr id="3" name="タイトル 2"/>
          <p:cNvSpPr>
            <a:spLocks noGrp="1"/>
          </p:cNvSpPr>
          <p:nvPr>
            <p:ph type="title"/>
          </p:nvPr>
        </p:nvSpPr>
        <p:spPr>
          <a:xfrm>
            <a:off x="251520" y="188640"/>
            <a:ext cx="8640960" cy="922114"/>
          </a:xfrm>
        </p:spPr>
        <p:txBody>
          <a:bodyPr/>
          <a:lstStyle/>
          <a:p>
            <a:r>
              <a:rPr lang="en-US" dirty="0" smtClean="0"/>
              <a:t>The most notorious junkie in history</a:t>
            </a:r>
            <a:endParaRPr lang="en-US" dirty="0"/>
          </a:p>
        </p:txBody>
      </p:sp>
      <p:cxnSp>
        <p:nvCxnSpPr>
          <p:cNvPr id="8" name="直線矢印コネクタ 7"/>
          <p:cNvCxnSpPr/>
          <p:nvPr/>
        </p:nvCxnSpPr>
        <p:spPr>
          <a:xfrm flipH="1">
            <a:off x="2987824" y="3356992"/>
            <a:ext cx="360040" cy="3600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3"/>
          <p:cNvSpPr txBox="1">
            <a:spLocks noChangeArrowheads="1"/>
          </p:cNvSpPr>
          <p:nvPr/>
        </p:nvSpPr>
        <p:spPr bwMode="auto">
          <a:xfrm>
            <a:off x="1822437" y="2833117"/>
            <a:ext cx="2690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spcBef>
                <a:spcPct val="0"/>
              </a:spcBef>
              <a:buFontTx/>
              <a:buNone/>
            </a:pPr>
            <a:r>
              <a:rPr lang="en-GB" altLang="ja-JP" sz="2800" dirty="0"/>
              <a:t>Theodor Morell</a:t>
            </a:r>
            <a:endParaRPr lang="ja-JP" altLang="en-US" sz="2800" dirty="0"/>
          </a:p>
        </p:txBody>
      </p:sp>
      <p:sp>
        <p:nvSpPr>
          <p:cNvPr id="10" name="テキスト ボックス 9"/>
          <p:cNvSpPr txBox="1"/>
          <p:nvPr/>
        </p:nvSpPr>
        <p:spPr>
          <a:xfrm>
            <a:off x="1431556" y="5986448"/>
            <a:ext cx="6280887" cy="646331"/>
          </a:xfrm>
          <a:prstGeom prst="rect">
            <a:avLst/>
          </a:prstGeom>
          <a:noFill/>
        </p:spPr>
        <p:txBody>
          <a:bodyPr wrap="none" rtlCol="0">
            <a:spAutoFit/>
          </a:bodyPr>
          <a:lstStyle/>
          <a:p>
            <a:r>
              <a:rPr lang="ja-JP" altLang="en-US" sz="3600" dirty="0">
                <a:solidFill>
                  <a:schemeClr val="bg1"/>
                </a:solidFill>
              </a:rPr>
              <a:t>ヒトラー</a:t>
            </a:r>
            <a:r>
              <a:rPr lang="ja-JP" altLang="en-US" sz="3600" dirty="0" smtClean="0">
                <a:solidFill>
                  <a:schemeClr val="bg1"/>
                </a:solidFill>
              </a:rPr>
              <a:t>を</a:t>
            </a:r>
            <a:r>
              <a:rPr lang="ja-JP" altLang="en-US" sz="3600" dirty="0">
                <a:solidFill>
                  <a:schemeClr val="bg1"/>
                </a:solidFill>
              </a:rPr>
              <a:t>シャブ</a:t>
            </a:r>
            <a:r>
              <a:rPr lang="ja-JP" altLang="en-US" sz="3600" dirty="0" smtClean="0">
                <a:solidFill>
                  <a:schemeClr val="bg1"/>
                </a:solidFill>
              </a:rPr>
              <a:t>漬けにした医者</a:t>
            </a:r>
            <a:endParaRPr lang="en-GB" sz="3600" dirty="0">
              <a:solidFill>
                <a:schemeClr val="bg1"/>
              </a:solidFill>
            </a:endParaRPr>
          </a:p>
        </p:txBody>
      </p:sp>
    </p:spTree>
    <p:extLst>
      <p:ext uri="{BB962C8B-B14F-4D97-AF65-F5344CB8AC3E}">
        <p14:creationId xmlns:p14="http://schemas.microsoft.com/office/powerpoint/2010/main" val="3826313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71450"/>
            <a:ext cx="6769100" cy="66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テキスト ボックス 3"/>
          <p:cNvSpPr txBox="1">
            <a:spLocks noChangeArrowheads="1"/>
          </p:cNvSpPr>
          <p:nvPr/>
        </p:nvSpPr>
        <p:spPr bwMode="auto">
          <a:xfrm>
            <a:off x="5580063" y="692150"/>
            <a:ext cx="2025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The Guardian </a:t>
            </a:r>
          </a:p>
          <a:p>
            <a:pPr>
              <a:spcBef>
                <a:spcPct val="0"/>
              </a:spcBef>
              <a:buFontTx/>
              <a:buNone/>
            </a:pPr>
            <a:r>
              <a:rPr lang="en-US" altLang="ja-JP" sz="1800"/>
              <a:t>25 September 2016</a:t>
            </a:r>
            <a:endParaRPr lang="ja-JP" altLang="en-US" sz="1800"/>
          </a:p>
        </p:txBody>
      </p:sp>
    </p:spTree>
    <p:extLst>
      <p:ext uri="{BB962C8B-B14F-4D97-AF65-F5344CB8AC3E}">
        <p14:creationId xmlns:p14="http://schemas.microsoft.com/office/powerpoint/2010/main" val="493297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3"/>
          <p:cNvSpPr>
            <a:spLocks noGrp="1"/>
          </p:cNvSpPr>
          <p:nvPr>
            <p:ph type="title"/>
          </p:nvPr>
        </p:nvSpPr>
        <p:spPr>
          <a:xfrm>
            <a:off x="457200" y="274638"/>
            <a:ext cx="8229600" cy="1570037"/>
          </a:xfrm>
        </p:spPr>
        <p:txBody>
          <a:bodyPr/>
          <a:lstStyle/>
          <a:p>
            <a:r>
              <a:rPr lang="ja-JP" altLang="en-US" dirty="0" smtClean="0"/>
              <a:t>観察の魅力</a:t>
            </a:r>
            <a:r>
              <a:rPr lang="en-US" altLang="ja-JP" dirty="0" smtClean="0"/>
              <a:t/>
            </a:r>
            <a:br>
              <a:rPr lang="en-US" altLang="ja-JP" dirty="0" smtClean="0"/>
            </a:br>
            <a:r>
              <a:rPr lang="ja-JP" altLang="en-US" dirty="0" err="1" smtClean="0"/>
              <a:t>ー</a:t>
            </a:r>
            <a:r>
              <a:rPr lang="ja-JP" altLang="en-US" dirty="0" smtClean="0"/>
              <a:t>情景から文脈</a:t>
            </a:r>
            <a:r>
              <a:rPr lang="ja-JP" altLang="en-US" dirty="0"/>
              <a:t>を読み取るー</a:t>
            </a:r>
            <a:endParaRPr lang="ja-JP" altLang="en-US" dirty="0" smtClean="0"/>
          </a:p>
        </p:txBody>
      </p:sp>
      <p:sp>
        <p:nvSpPr>
          <p:cNvPr id="8195" name="コンテンツ プレースホルダー 4"/>
          <p:cNvSpPr>
            <a:spLocks noGrp="1"/>
          </p:cNvSpPr>
          <p:nvPr>
            <p:ph idx="1"/>
          </p:nvPr>
        </p:nvSpPr>
        <p:spPr>
          <a:xfrm>
            <a:off x="251520" y="2133600"/>
            <a:ext cx="8640960" cy="4463752"/>
          </a:xfrm>
        </p:spPr>
        <p:txBody>
          <a:bodyPr/>
          <a:lstStyle/>
          <a:p>
            <a:r>
              <a:rPr lang="ja-JP" altLang="en-US" sz="3600" dirty="0"/>
              <a:t>大切</a:t>
            </a:r>
            <a:r>
              <a:rPr lang="ja-JP" altLang="en-US" sz="3600" dirty="0" smtClean="0"/>
              <a:t>な</a:t>
            </a:r>
            <a:r>
              <a:rPr lang="ja-JP" altLang="en-US" sz="3600" dirty="0"/>
              <a:t>こと</a:t>
            </a:r>
            <a:r>
              <a:rPr lang="ja-JP" altLang="en-US" sz="3600" dirty="0" smtClean="0"/>
              <a:t>は</a:t>
            </a:r>
            <a:r>
              <a:rPr lang="ja-JP" altLang="en-US" sz="3600" dirty="0"/>
              <a:t>目に</a:t>
            </a:r>
            <a:r>
              <a:rPr lang="ja-JP" altLang="en-US" sz="3600" dirty="0" smtClean="0"/>
              <a:t>見えない</a:t>
            </a:r>
            <a:endParaRPr lang="en-US" altLang="ja-JP" sz="3600" dirty="0" smtClean="0"/>
          </a:p>
          <a:p>
            <a:r>
              <a:rPr lang="ja-JP" altLang="en-US" sz="3600" dirty="0"/>
              <a:t>目に</a:t>
            </a:r>
            <a:r>
              <a:rPr lang="ja-JP" altLang="en-US" sz="3600" dirty="0" smtClean="0"/>
              <a:t>見えることが目に見えないことを隠す</a:t>
            </a:r>
            <a:endParaRPr lang="en-US" altLang="ja-JP" dirty="0" smtClean="0"/>
          </a:p>
          <a:p>
            <a:r>
              <a:rPr lang="ja-JP" altLang="en-US" sz="3600" dirty="0" smtClean="0"/>
              <a:t>観察＝病歴＋視診ではない</a:t>
            </a:r>
            <a:endParaRPr lang="en-US" altLang="ja-JP" sz="3600" dirty="0" smtClean="0"/>
          </a:p>
          <a:p>
            <a:r>
              <a:rPr lang="ja-JP" altLang="en-US" sz="3600" dirty="0" smtClean="0"/>
              <a:t>観察＝情景から文脈を読み取ること</a:t>
            </a:r>
            <a:endParaRPr lang="en-US" altLang="ja-JP" sz="3600" dirty="0" smtClean="0"/>
          </a:p>
          <a:p>
            <a:r>
              <a:rPr lang="ja-JP" altLang="en-US" sz="3600" dirty="0" smtClean="0"/>
              <a:t>診察よりもまず観察：その理由は？</a:t>
            </a:r>
            <a:endParaRPr lang="en-US" altLang="ja-JP" sz="3600" dirty="0" smtClean="0"/>
          </a:p>
        </p:txBody>
      </p:sp>
    </p:spTree>
    <p:extLst>
      <p:ext uri="{BB962C8B-B14F-4D97-AF65-F5344CB8AC3E}">
        <p14:creationId xmlns:p14="http://schemas.microsoft.com/office/powerpoint/2010/main" val="1190131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457200" y="274638"/>
            <a:ext cx="8229600" cy="993775"/>
          </a:xfrm>
        </p:spPr>
        <p:txBody>
          <a:bodyPr/>
          <a:lstStyle/>
          <a:p>
            <a:r>
              <a:rPr lang="ja-JP" altLang="en-US" sz="4000" smtClean="0"/>
              <a:t>ホームズとワトソンの出会いの場面</a:t>
            </a:r>
          </a:p>
        </p:txBody>
      </p:sp>
      <p:sp>
        <p:nvSpPr>
          <p:cNvPr id="4099" name="テキスト ボックス 1"/>
          <p:cNvSpPr txBox="1">
            <a:spLocks noChangeArrowheads="1"/>
          </p:cNvSpPr>
          <p:nvPr/>
        </p:nvSpPr>
        <p:spPr bwMode="auto">
          <a:xfrm>
            <a:off x="360363" y="1268413"/>
            <a:ext cx="8567737"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3600"/>
              <a:t> “Dr. Watson, Mr. Sherlock Holmes,” said</a:t>
            </a:r>
            <a:r>
              <a:rPr lang="ja-JP" altLang="en-US" sz="3600"/>
              <a:t>　</a:t>
            </a:r>
            <a:r>
              <a:rPr lang="en-US" altLang="ja-JP" sz="3600"/>
              <a:t>Stamford, introducing us.</a:t>
            </a:r>
          </a:p>
          <a:p>
            <a:pPr>
              <a:spcBef>
                <a:spcPct val="0"/>
              </a:spcBef>
              <a:buFontTx/>
              <a:buNone/>
            </a:pPr>
            <a:r>
              <a:rPr lang="en-US" altLang="ja-JP" sz="3600"/>
              <a:t> “How are you?” he said cordially, gripping my hand with a strength for which I should hardly have given him credit. </a:t>
            </a:r>
          </a:p>
          <a:p>
            <a:pPr>
              <a:spcBef>
                <a:spcPct val="0"/>
              </a:spcBef>
              <a:buFontTx/>
              <a:buNone/>
            </a:pPr>
            <a:r>
              <a:rPr lang="en-US" altLang="ja-JP" sz="3600"/>
              <a:t>“You have been in</a:t>
            </a:r>
            <a:r>
              <a:rPr lang="ja-JP" altLang="en-US" sz="3600"/>
              <a:t> </a:t>
            </a:r>
            <a:r>
              <a:rPr lang="en-US" altLang="ja-JP" sz="3600"/>
              <a:t>Afghanistan, I perceive."</a:t>
            </a:r>
          </a:p>
          <a:p>
            <a:pPr>
              <a:spcBef>
                <a:spcPct val="0"/>
              </a:spcBef>
              <a:buFontTx/>
              <a:buNone/>
            </a:pPr>
            <a:r>
              <a:rPr lang="en-US" altLang="ja-JP" sz="3600"/>
              <a:t> "How on earth did you know that?" I asked in astonishment.</a:t>
            </a:r>
            <a:endParaRPr lang="ja-JP" altLang="en-US" sz="3600"/>
          </a:p>
        </p:txBody>
      </p:sp>
      <p:sp>
        <p:nvSpPr>
          <p:cNvPr id="4100" name="テキスト ボックス 1"/>
          <p:cNvSpPr txBox="1">
            <a:spLocks noChangeArrowheads="1"/>
          </p:cNvSpPr>
          <p:nvPr/>
        </p:nvSpPr>
        <p:spPr bwMode="auto">
          <a:xfrm>
            <a:off x="473075" y="6021388"/>
            <a:ext cx="8342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400"/>
              <a:t>Sir Arthur Conan Doyle's Sherlock Holmes in: A Study in Scarlet</a:t>
            </a:r>
            <a:endParaRPr lang="ja-JP" altLang="en-US" sz="2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4504</TotalTime>
  <Words>2869</Words>
  <Application>Microsoft Office PowerPoint</Application>
  <PresentationFormat>画面に合わせる (4:3)</PresentationFormat>
  <Paragraphs>271</Paragraphs>
  <Slides>44</Slides>
  <Notes>25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44</vt:i4>
      </vt:variant>
    </vt:vector>
  </HeadingPairs>
  <TitlesOfParts>
    <vt:vector size="51" baseType="lpstr">
      <vt:lpstr>ＭＳ Ｐゴシック</vt:lpstr>
      <vt:lpstr>ＭＳ Ｐ明朝</vt:lpstr>
      <vt:lpstr>桃花丸ゴシックL</vt:lpstr>
      <vt:lpstr>Arial</vt:lpstr>
      <vt:lpstr>Calibri</vt:lpstr>
      <vt:lpstr>Times New Roman</vt:lpstr>
      <vt:lpstr>Office テーマ</vt:lpstr>
      <vt:lpstr>臨床における「観察」の意義</vt:lpstr>
      <vt:lpstr>キャリアパスのダッチ・ロール</vt:lpstr>
      <vt:lpstr>L'essentiel est invisible pour les yeux. (Le petit prince)</vt:lpstr>
      <vt:lpstr>Wir sehen nur, was wir wissen.</vt:lpstr>
      <vt:lpstr>Wir sehen nur, was wir wissen.</vt:lpstr>
      <vt:lpstr>The most notorious junkie in history</vt:lpstr>
      <vt:lpstr>PowerPoint プレゼンテーション</vt:lpstr>
      <vt:lpstr>観察の魅力 ー情景から文脈を読み取るー</vt:lpstr>
      <vt:lpstr>ホームズとワトソンの出会いの場面</vt:lpstr>
      <vt:lpstr>Clinical picturesと臨床的文脈</vt:lpstr>
      <vt:lpstr>観察を大切にした先人達</vt:lpstr>
      <vt:lpstr>画像の発達：診断にはリスクも</vt:lpstr>
      <vt:lpstr>患者による情景描写</vt:lpstr>
      <vt:lpstr>医師が片頭痛と判断した絵の例</vt:lpstr>
      <vt:lpstr>お絵かきの感度と特異度</vt:lpstr>
      <vt:lpstr>診察室で提供されるデータ</vt:lpstr>
      <vt:lpstr>こんな道具には関わりたくない</vt:lpstr>
      <vt:lpstr>診察よりも観察</vt:lpstr>
      <vt:lpstr>エビデンス：腱反射は49/1234＝4%</vt:lpstr>
      <vt:lpstr>観察の利点・特徴１</vt:lpstr>
      <vt:lpstr>観察の利点・特徴２</vt:lpstr>
      <vt:lpstr>Wir sehen nur, was wir wissen. (We only see what we know.)</vt:lpstr>
      <vt:lpstr>CT！と思ったら</vt:lpstr>
      <vt:lpstr>そのCTのスケッチを描いてください ー現時点でのプロ（人間）とアマチュア（AI）の違いー</vt:lpstr>
      <vt:lpstr>ホームズになりたい！ ○○が見たい：想像力を育む「欲望」</vt:lpstr>
      <vt:lpstr>想像できましたか？</vt:lpstr>
      <vt:lpstr>いくら腱反射を出すのがうまくても</vt:lpstr>
      <vt:lpstr>プロとアマチュアの違い ー診察の優先順位を知っているか？ー</vt:lpstr>
      <vt:lpstr>診察絞り込みの必要性 絞り込まないとどうなるか？</vt:lpstr>
      <vt:lpstr>腱反射を知らなかった人たち</vt:lpstr>
      <vt:lpstr>二人の共通点と相違点</vt:lpstr>
      <vt:lpstr>PowerPoint プレゼンテーション</vt:lpstr>
      <vt:lpstr>腱反射を知らなかったシャルコー ひたすら観察していたシャルコー</vt:lpstr>
      <vt:lpstr>想像力＝「診察名人」になるかどうか分かれ目は？</vt:lpstr>
      <vt:lpstr>観察 vs 診察</vt:lpstr>
      <vt:lpstr>PowerPoint プレゼンテーション</vt:lpstr>
      <vt:lpstr>　いつものお散歩にも診断の決め手</vt:lpstr>
      <vt:lpstr>今日からできる観察の訓練</vt:lpstr>
      <vt:lpstr>Wir sehen nur, was wir wissen.</vt:lpstr>
      <vt:lpstr>CT検査放置で女性死亡　13カ月間</vt:lpstr>
      <vt:lpstr>PowerPoint プレゼンテーション</vt:lpstr>
      <vt:lpstr>PowerPoint プレゼンテーション</vt:lpstr>
      <vt:lpstr>画像が医師と患者の墓穴を掘る</vt:lpstr>
      <vt:lpstr>L'essentiel est invisible pour les yeux. (Le petit prince)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Massie</dc:creator>
  <cp:lastModifiedBy>池田 正行</cp:lastModifiedBy>
  <cp:revision>383</cp:revision>
  <dcterms:created xsi:type="dcterms:W3CDTF">2014-09-12T02:30:51Z</dcterms:created>
  <dcterms:modified xsi:type="dcterms:W3CDTF">2019-11-10T12:55:01Z</dcterms:modified>
</cp:coreProperties>
</file>