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32" r:id="rId2"/>
    <p:sldId id="304" r:id="rId3"/>
    <p:sldId id="287" r:id="rId4"/>
    <p:sldId id="642" r:id="rId5"/>
    <p:sldId id="344" r:id="rId6"/>
    <p:sldId id="637" r:id="rId7"/>
    <p:sldId id="330" r:id="rId8"/>
    <p:sldId id="296" r:id="rId9"/>
    <p:sldId id="297" r:id="rId10"/>
    <p:sldId id="331" r:id="rId11"/>
    <p:sldId id="298" r:id="rId12"/>
    <p:sldId id="627" r:id="rId13"/>
    <p:sldId id="628" r:id="rId14"/>
    <p:sldId id="630" r:id="rId15"/>
    <p:sldId id="643" r:id="rId16"/>
    <p:sldId id="623" r:id="rId17"/>
    <p:sldId id="625" r:id="rId18"/>
    <p:sldId id="318" r:id="rId19"/>
    <p:sldId id="618" r:id="rId20"/>
    <p:sldId id="326" r:id="rId21"/>
    <p:sldId id="613" r:id="rId22"/>
    <p:sldId id="617" r:id="rId23"/>
    <p:sldId id="338" r:id="rId24"/>
    <p:sldId id="312" r:id="rId25"/>
    <p:sldId id="347" r:id="rId26"/>
    <p:sldId id="348" r:id="rId27"/>
    <p:sldId id="356" r:id="rId28"/>
    <p:sldId id="631" r:id="rId29"/>
    <p:sldId id="644" r:id="rId30"/>
    <p:sldId id="282" r:id="rId31"/>
    <p:sldId id="311" r:id="rId32"/>
    <p:sldId id="300" r:id="rId33"/>
    <p:sldId id="333" r:id="rId34"/>
    <p:sldId id="334" r:id="rId35"/>
    <p:sldId id="635" r:id="rId36"/>
    <p:sldId id="633" r:id="rId37"/>
    <p:sldId id="353" r:id="rId38"/>
    <p:sldId id="352" r:id="rId39"/>
    <p:sldId id="636" r:id="rId40"/>
    <p:sldId id="634" r:id="rId41"/>
    <p:sldId id="645" r:id="rId42"/>
    <p:sldId id="621" r:id="rId43"/>
    <p:sldId id="342" r:id="rId44"/>
    <p:sldId id="343" r:id="rId45"/>
    <p:sldId id="314" r:id="rId46"/>
    <p:sldId id="327" r:id="rId47"/>
    <p:sldId id="317" r:id="rId48"/>
    <p:sldId id="622" r:id="rId49"/>
    <p:sldId id="315" r:id="rId50"/>
    <p:sldId id="639" r:id="rId51"/>
    <p:sldId id="340" r:id="rId52"/>
    <p:sldId id="638" r:id="rId53"/>
    <p:sldId id="306" r:id="rId54"/>
    <p:sldId id="308" r:id="rId55"/>
    <p:sldId id="323" r:id="rId56"/>
    <p:sldId id="354" r:id="rId57"/>
    <p:sldId id="324" r:id="rId58"/>
    <p:sldId id="284" r:id="rId59"/>
    <p:sldId id="328" r:id="rId60"/>
    <p:sldId id="355" r:id="rId61"/>
    <p:sldId id="640" r:id="rId62"/>
    <p:sldId id="335" r:id="rId63"/>
    <p:sldId id="641" r:id="rId64"/>
    <p:sldId id="294" r:id="rId65"/>
    <p:sldId id="299" r:id="rId66"/>
    <p:sldId id="329" r:id="rId67"/>
    <p:sldId id="293" r:id="rId68"/>
    <p:sldId id="351" r:id="rId69"/>
    <p:sldId id="322" r:id="rId70"/>
    <p:sldId id="316" r:id="rId71"/>
    <p:sldId id="320" r:id="rId72"/>
    <p:sldId id="321" r:id="rId73"/>
    <p:sldId id="313" r:id="rId74"/>
    <p:sldId id="302" r:id="rId75"/>
    <p:sldId id="305" r:id="rId76"/>
    <p:sldId id="288" r:id="rId77"/>
    <p:sldId id="289" r:id="rId78"/>
    <p:sldId id="290" r:id="rId79"/>
    <p:sldId id="301" r:id="rId80"/>
    <p:sldId id="291" r:id="rId81"/>
    <p:sldId id="286" r:id="rId82"/>
    <p:sldId id="280" r:id="rId83"/>
    <p:sldId id="281" r:id="rId84"/>
    <p:sldId id="277" r:id="rId85"/>
    <p:sldId id="278" r:id="rId86"/>
    <p:sldId id="279" r:id="rId87"/>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EFF7D-0C91-4616-8EE1-4ADE24875826}" v="1451" dt="2025-10-04T07:37:20.342"/>
    <p1510:client id="{43DCDED5-4748-419F-B03F-39B0E7E58E9A}" v="862" dt="2025-10-04T21:47:52.798"/>
    <p1510:client id="{A5B38A34-9706-4222-82BF-FEBD0FB46088}" v="90" dt="2025-10-05T04:46:36.41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137" autoAdjust="0"/>
  </p:normalViewPr>
  <p:slideViewPr>
    <p:cSldViewPr>
      <p:cViewPr varScale="1">
        <p:scale>
          <a:sx n="46" d="100"/>
          <a:sy n="46" d="100"/>
        </p:scale>
        <p:origin x="1003" y="264"/>
      </p:cViewPr>
      <p:guideLst>
        <p:guide orient="horz" pos="2160"/>
        <p:guide pos="2880"/>
      </p:guideLst>
    </p:cSldViewPr>
  </p:slideViewPr>
  <p:notesTextViewPr>
    <p:cViewPr>
      <p:scale>
        <a:sx n="1" d="1"/>
        <a:sy n="1" d="1"/>
      </p:scale>
      <p:origin x="0" y="0"/>
    </p:cViewPr>
  </p:notesTextViewPr>
  <p:sorterViewPr>
    <p:cViewPr>
      <p:scale>
        <a:sx n="67" d="100"/>
        <a:sy n="67" d="100"/>
      </p:scale>
      <p:origin x="0" y="-144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B12FBB01-2165-4E76-A4F5-0410911E5BDC}" type="datetimeFigureOut">
              <a:rPr kumimoji="1" lang="ja-JP" altLang="en-US" smtClean="0"/>
              <a:t>2025/10/5</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4AD37BE-561F-469B-B300-8CF61C413466}" type="slidenum">
              <a:rPr kumimoji="1" lang="ja-JP" altLang="en-US" smtClean="0"/>
              <a:t>‹#›</a:t>
            </a:fld>
            <a:endParaRPr kumimoji="1" lang="ja-JP" altLang="en-US"/>
          </a:p>
        </p:txBody>
      </p:sp>
    </p:spTree>
    <p:extLst>
      <p:ext uri="{BB962C8B-B14F-4D97-AF65-F5344CB8AC3E}">
        <p14:creationId xmlns:p14="http://schemas.microsoft.com/office/powerpoint/2010/main" val="2559966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1</a:t>
            </a:fld>
            <a:endParaRPr kumimoji="1" lang="ja-JP" altLang="en-US"/>
          </a:p>
        </p:txBody>
      </p:sp>
    </p:spTree>
    <p:extLst>
      <p:ext uri="{BB962C8B-B14F-4D97-AF65-F5344CB8AC3E}">
        <p14:creationId xmlns:p14="http://schemas.microsoft.com/office/powerpoint/2010/main" val="129839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86</a:t>
            </a:fld>
            <a:endParaRPr kumimoji="1" lang="ja-JP" altLang="en-US"/>
          </a:p>
        </p:txBody>
      </p:sp>
    </p:spTree>
    <p:extLst>
      <p:ext uri="{BB962C8B-B14F-4D97-AF65-F5344CB8AC3E}">
        <p14:creationId xmlns:p14="http://schemas.microsoft.com/office/powerpoint/2010/main" val="355243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17</a:t>
            </a:fld>
            <a:endParaRPr kumimoji="1" lang="ja-JP" altLang="en-US"/>
          </a:p>
        </p:txBody>
      </p:sp>
    </p:spTree>
    <p:extLst>
      <p:ext uri="{BB962C8B-B14F-4D97-AF65-F5344CB8AC3E}">
        <p14:creationId xmlns:p14="http://schemas.microsoft.com/office/powerpoint/2010/main" val="34992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41</a:t>
            </a:fld>
            <a:endParaRPr kumimoji="1" lang="ja-JP" altLang="en-US"/>
          </a:p>
        </p:txBody>
      </p:sp>
    </p:spTree>
    <p:extLst>
      <p:ext uri="{BB962C8B-B14F-4D97-AF65-F5344CB8AC3E}">
        <p14:creationId xmlns:p14="http://schemas.microsoft.com/office/powerpoint/2010/main" val="197358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43</a:t>
            </a:fld>
            <a:endParaRPr kumimoji="1" lang="ja-JP" altLang="en-US"/>
          </a:p>
        </p:txBody>
      </p:sp>
    </p:spTree>
    <p:extLst>
      <p:ext uri="{BB962C8B-B14F-4D97-AF65-F5344CB8AC3E}">
        <p14:creationId xmlns:p14="http://schemas.microsoft.com/office/powerpoint/2010/main" val="427096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48</a:t>
            </a:fld>
            <a:endParaRPr kumimoji="1" lang="ja-JP" altLang="en-US"/>
          </a:p>
        </p:txBody>
      </p:sp>
    </p:spTree>
    <p:extLst>
      <p:ext uri="{BB962C8B-B14F-4D97-AF65-F5344CB8AC3E}">
        <p14:creationId xmlns:p14="http://schemas.microsoft.com/office/powerpoint/2010/main" val="300742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https://garbagenews.net/archives/1107433.html</a:t>
            </a:r>
          </a:p>
          <a:p>
            <a:r>
              <a:rPr kumimoji="1" lang="en-US" altLang="ja-JP" dirty="0"/>
              <a:t>https://garbagenews.net/archives/1107428.html</a:t>
            </a:r>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49</a:t>
            </a:fld>
            <a:endParaRPr kumimoji="1" lang="ja-JP" altLang="en-US"/>
          </a:p>
        </p:txBody>
      </p:sp>
    </p:spTree>
    <p:extLst>
      <p:ext uri="{BB962C8B-B14F-4D97-AF65-F5344CB8AC3E}">
        <p14:creationId xmlns:p14="http://schemas.microsoft.com/office/powerpoint/2010/main" val="2195793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60</a:t>
            </a:fld>
            <a:endParaRPr kumimoji="1" lang="ja-JP" altLang="en-US"/>
          </a:p>
        </p:txBody>
      </p:sp>
    </p:spTree>
    <p:extLst>
      <p:ext uri="{BB962C8B-B14F-4D97-AF65-F5344CB8AC3E}">
        <p14:creationId xmlns:p14="http://schemas.microsoft.com/office/powerpoint/2010/main" val="70265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D85D7-8EF1-01E0-0922-5D7450F6F1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E1C39E-ECBF-7F8E-DF7C-FF358B985C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FCEDBFA-0938-E0B4-42E8-3BD795E30A2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7BDB874-A340-F2D7-78B7-70E86C4BEDA0}"/>
              </a:ext>
            </a:extLst>
          </p:cNvPr>
          <p:cNvSpPr>
            <a:spLocks noGrp="1"/>
          </p:cNvSpPr>
          <p:nvPr>
            <p:ph type="sldNum" sz="quarter" idx="5"/>
          </p:nvPr>
        </p:nvSpPr>
        <p:spPr/>
        <p:txBody>
          <a:bodyPr/>
          <a:lstStyle/>
          <a:p>
            <a:fld id="{94AD37BE-561F-469B-B300-8CF61C413466}" type="slidenum">
              <a:rPr kumimoji="1" lang="ja-JP" altLang="en-US" smtClean="0"/>
              <a:t>61</a:t>
            </a:fld>
            <a:endParaRPr kumimoji="1" lang="ja-JP" altLang="en-US"/>
          </a:p>
        </p:txBody>
      </p:sp>
    </p:spTree>
    <p:extLst>
      <p:ext uri="{BB962C8B-B14F-4D97-AF65-F5344CB8AC3E}">
        <p14:creationId xmlns:p14="http://schemas.microsoft.com/office/powerpoint/2010/main" val="36374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権威がある者からの命令や説得を、内容をよく吟味しないままに受け入れてしまう例は、日常生活のなかに溢れています。たとえば偉い先生が勧めていると聞いて、医薬品や生活用品を購入したことはないでしょうか。（権威バイアス。錯思コレクション</a:t>
            </a:r>
            <a:r>
              <a:rPr kumimoji="1" lang="en-US" altLang="ja-JP" sz="1200" b="0" i="0" kern="1200" dirty="0">
                <a:solidFill>
                  <a:schemeClr val="tx1"/>
                </a:solidFill>
                <a:effectLst/>
                <a:latin typeface="+mn-lt"/>
                <a:ea typeface="+mn-ea"/>
                <a:cs typeface="+mn-cs"/>
              </a:rPr>
              <a:t>100</a:t>
            </a:r>
            <a:r>
              <a:rPr kumimoji="1" lang="ja-JP" altLang="en-US" sz="1200" b="0" i="0" kern="1200" dirty="0">
                <a:solidFill>
                  <a:schemeClr val="tx1"/>
                </a:solidFill>
                <a:effectLst/>
                <a:latin typeface="+mn-lt"/>
                <a:ea typeface="+mn-ea"/>
                <a:cs typeface="+mn-cs"/>
              </a:rPr>
              <a:t>より）</a:t>
            </a:r>
            <a:endParaRPr kumimoji="1" lang="en-US" altLang="ja-JP" sz="1200" b="0" i="0" kern="1200" dirty="0">
              <a:solidFill>
                <a:schemeClr val="tx1"/>
              </a:solidFill>
              <a:effectLst/>
              <a:latin typeface="+mn-lt"/>
              <a:ea typeface="+mn-ea"/>
              <a:cs typeface="+mn-cs"/>
            </a:endParaRPr>
          </a:p>
          <a:p>
            <a:r>
              <a:rPr kumimoji="1" lang="en-US" altLang="ja-JP" dirty="0"/>
              <a:t>https://www.jumonji-u.ac.jp/sscs/ikeda/cognitive_bias/cate_s/s_28.html</a:t>
            </a:r>
          </a:p>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84</a:t>
            </a:fld>
            <a:endParaRPr kumimoji="1" lang="ja-JP" altLang="en-US"/>
          </a:p>
        </p:txBody>
      </p:sp>
    </p:spTree>
    <p:extLst>
      <p:ext uri="{BB962C8B-B14F-4D97-AF65-F5344CB8AC3E}">
        <p14:creationId xmlns:p14="http://schemas.microsoft.com/office/powerpoint/2010/main" val="28188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endParaRPr lang="en-GB"/>
          </a:p>
        </p:txBody>
      </p:sp>
      <p:sp>
        <p:nvSpPr>
          <p:cNvPr id="3" name="サブタイトル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GB"/>
          </a:p>
        </p:txBody>
      </p:sp>
      <p:sp>
        <p:nvSpPr>
          <p:cNvPr id="4" name="日付プレースホルダー 3"/>
          <p:cNvSpPr>
            <a:spLocks noGrp="1"/>
          </p:cNvSpPr>
          <p:nvPr>
            <p:ph type="dt" sz="half" idx="10"/>
          </p:nvPr>
        </p:nvSpPr>
        <p:spPr/>
        <p:txBody>
          <a:bodyPr/>
          <a:lstStyle/>
          <a:p>
            <a:fld id="{B4D5240C-5A75-4820-AED1-1CE51ED1A4F4}" type="datetimeFigureOut">
              <a:rPr lang="en-GB" smtClean="0"/>
              <a:t>05/10/2025</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225100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10"/>
          </p:nvPr>
        </p:nvSpPr>
        <p:spPr/>
        <p:txBody>
          <a:bodyPr/>
          <a:lstStyle/>
          <a:p>
            <a:fld id="{B4D5240C-5A75-4820-AED1-1CE51ED1A4F4}" type="datetimeFigureOut">
              <a:rPr lang="en-GB" smtClean="0"/>
              <a:t>05/10/2025</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56871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GB"/>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10"/>
          </p:nvPr>
        </p:nvSpPr>
        <p:spPr/>
        <p:txBody>
          <a:bodyPr/>
          <a:lstStyle/>
          <a:p>
            <a:fld id="{B4D5240C-5A75-4820-AED1-1CE51ED1A4F4}" type="datetimeFigureOut">
              <a:rPr lang="en-GB" smtClean="0"/>
              <a:t>05/10/2025</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361745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10"/>
          </p:nvPr>
        </p:nvSpPr>
        <p:spPr/>
        <p:txBody>
          <a:bodyPr/>
          <a:lstStyle/>
          <a:p>
            <a:fld id="{B4D5240C-5A75-4820-AED1-1CE51ED1A4F4}" type="datetimeFigureOut">
              <a:rPr lang="en-GB" smtClean="0"/>
              <a:t>05/10/2025</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228414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GB"/>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p>
            <a:fld id="{B4D5240C-5A75-4820-AED1-1CE51ED1A4F4}" type="datetimeFigureOut">
              <a:rPr lang="en-GB" smtClean="0"/>
              <a:t>05/10/2025</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352836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日付プレースホルダー 4"/>
          <p:cNvSpPr>
            <a:spLocks noGrp="1"/>
          </p:cNvSpPr>
          <p:nvPr>
            <p:ph type="dt" sz="half" idx="10"/>
          </p:nvPr>
        </p:nvSpPr>
        <p:spPr/>
        <p:txBody>
          <a:bodyPr/>
          <a:lstStyle/>
          <a:p>
            <a:fld id="{B4D5240C-5A75-4820-AED1-1CE51ED1A4F4}" type="datetimeFigureOut">
              <a:rPr lang="en-GB" smtClean="0"/>
              <a:t>05/10/2025</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90966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endParaRPr lang="en-GB"/>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日付プレースホルダー 6"/>
          <p:cNvSpPr>
            <a:spLocks noGrp="1"/>
          </p:cNvSpPr>
          <p:nvPr>
            <p:ph type="dt" sz="half" idx="10"/>
          </p:nvPr>
        </p:nvSpPr>
        <p:spPr/>
        <p:txBody>
          <a:bodyPr/>
          <a:lstStyle/>
          <a:p>
            <a:fld id="{B4D5240C-5A75-4820-AED1-1CE51ED1A4F4}" type="datetimeFigureOut">
              <a:rPr lang="en-GB" smtClean="0"/>
              <a:t>05/10/2025</a:t>
            </a:fld>
            <a:endParaRPr lang="en-GB"/>
          </a:p>
        </p:txBody>
      </p:sp>
      <p:sp>
        <p:nvSpPr>
          <p:cNvPr id="8" name="フッター プレースホルダー 7"/>
          <p:cNvSpPr>
            <a:spLocks noGrp="1"/>
          </p:cNvSpPr>
          <p:nvPr>
            <p:ph type="ftr" sz="quarter" idx="11"/>
          </p:nvPr>
        </p:nvSpPr>
        <p:spPr/>
        <p:txBody>
          <a:bodyPr/>
          <a:lstStyle/>
          <a:p>
            <a:endParaRPr lang="en-GB"/>
          </a:p>
        </p:txBody>
      </p:sp>
      <p:sp>
        <p:nvSpPr>
          <p:cNvPr id="9" name="スライド番号プレースホルダー 8"/>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182325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日付プレースホルダー 2"/>
          <p:cNvSpPr>
            <a:spLocks noGrp="1"/>
          </p:cNvSpPr>
          <p:nvPr>
            <p:ph type="dt" sz="half" idx="10"/>
          </p:nvPr>
        </p:nvSpPr>
        <p:spPr/>
        <p:txBody>
          <a:bodyPr/>
          <a:lstStyle/>
          <a:p>
            <a:fld id="{B4D5240C-5A75-4820-AED1-1CE51ED1A4F4}" type="datetimeFigureOut">
              <a:rPr lang="en-GB" smtClean="0"/>
              <a:t>05/10/2025</a:t>
            </a:fld>
            <a:endParaRPr lang="en-GB"/>
          </a:p>
        </p:txBody>
      </p:sp>
      <p:sp>
        <p:nvSpPr>
          <p:cNvPr id="4" name="フッター プレースホルダー 3"/>
          <p:cNvSpPr>
            <a:spLocks noGrp="1"/>
          </p:cNvSpPr>
          <p:nvPr>
            <p:ph type="ftr" sz="quarter" idx="11"/>
          </p:nvPr>
        </p:nvSpPr>
        <p:spPr/>
        <p:txBody>
          <a:bodyPr/>
          <a:lstStyle/>
          <a:p>
            <a:endParaRPr lang="en-GB"/>
          </a:p>
        </p:txBody>
      </p:sp>
      <p:sp>
        <p:nvSpPr>
          <p:cNvPr id="5" name="スライド番号プレースホルダー 4"/>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301379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D5240C-5A75-4820-AED1-1CE51ED1A4F4}" type="datetimeFigureOut">
              <a:rPr lang="en-GB" smtClean="0"/>
              <a:t>05/10/2025</a:t>
            </a:fld>
            <a:endParaRPr lang="en-GB"/>
          </a:p>
        </p:txBody>
      </p:sp>
      <p:sp>
        <p:nvSpPr>
          <p:cNvPr id="3" name="フッター プレースホルダー 2"/>
          <p:cNvSpPr>
            <a:spLocks noGrp="1"/>
          </p:cNvSpPr>
          <p:nvPr>
            <p:ph type="ftr" sz="quarter" idx="11"/>
          </p:nvPr>
        </p:nvSpPr>
        <p:spPr/>
        <p:txBody>
          <a:bodyPr/>
          <a:lstStyle/>
          <a:p>
            <a:endParaRPr lang="en-GB"/>
          </a:p>
        </p:txBody>
      </p:sp>
      <p:sp>
        <p:nvSpPr>
          <p:cNvPr id="4" name="スライド番号プレースホルダー 3"/>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96372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GB"/>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B4D5240C-5A75-4820-AED1-1CE51ED1A4F4}" type="datetimeFigureOut">
              <a:rPr lang="en-GB" smtClean="0"/>
              <a:t>05/10/2025</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349096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GB"/>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B4D5240C-5A75-4820-AED1-1CE51ED1A4F4}" type="datetimeFigureOut">
              <a:rPr lang="en-GB" smtClean="0"/>
              <a:t>05/10/2025</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58230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マスター タイトルの書式設定</a:t>
            </a:r>
            <a:endParaRPr lang="en-GB"/>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B4D5240C-5A75-4820-AED1-1CE51ED1A4F4}" type="datetimeFigureOut">
              <a:rPr lang="en-GB" smtClean="0"/>
              <a:pPr/>
              <a:t>05/10/2025</a:t>
            </a:fld>
            <a:endParaRPr lang="en-GB"/>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3E0613FE-67C3-4CE1-B4EB-3EFADB71F163}" type="slidenum">
              <a:rPr lang="en-GB" smtClean="0"/>
              <a:pPr/>
              <a:t>‹#›</a:t>
            </a:fld>
            <a:endParaRPr lang="en-GB"/>
          </a:p>
        </p:txBody>
      </p:sp>
    </p:spTree>
    <p:extLst>
      <p:ext uri="{BB962C8B-B14F-4D97-AF65-F5344CB8AC3E}">
        <p14:creationId xmlns:p14="http://schemas.microsoft.com/office/powerpoint/2010/main" val="3282905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0w3nsAaOpq4" TargetMode="Externa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s://www.youtube.com/watch?v=CzY9g-kULp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xml"/><Relationship Id="rId5" Type="http://schemas.openxmlformats.org/officeDocument/2006/relationships/image" Target="../media/image36.jpg"/><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5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7C784-8B58-BF3D-CAFF-4309877F97CB}"/>
              </a:ext>
            </a:extLst>
          </p:cNvPr>
          <p:cNvSpPr>
            <a:spLocks noGrp="1"/>
          </p:cNvSpPr>
          <p:nvPr>
            <p:ph type="ctrTitle"/>
          </p:nvPr>
        </p:nvSpPr>
        <p:spPr>
          <a:xfrm>
            <a:off x="685800" y="329779"/>
            <a:ext cx="7772400" cy="841279"/>
          </a:xfrm>
        </p:spPr>
        <p:txBody>
          <a:bodyPr>
            <a:normAutofit/>
          </a:bodyPr>
          <a:lstStyle/>
          <a:p>
            <a:r>
              <a:rPr kumimoji="1" lang="ja-JP" altLang="en-US" sz="4800" dirty="0"/>
              <a:t>さよなら裁判真理教</a:t>
            </a:r>
          </a:p>
        </p:txBody>
      </p:sp>
      <p:sp>
        <p:nvSpPr>
          <p:cNvPr id="4" name="テキスト ボックス 3">
            <a:extLst>
              <a:ext uri="{FF2B5EF4-FFF2-40B4-BE49-F238E27FC236}">
                <a16:creationId xmlns:a16="http://schemas.microsoft.com/office/drawing/2014/main" id="{BD438ADE-D766-5C4C-FCD0-957D29505674}"/>
              </a:ext>
            </a:extLst>
          </p:cNvPr>
          <p:cNvSpPr txBox="1"/>
          <p:nvPr/>
        </p:nvSpPr>
        <p:spPr>
          <a:xfrm>
            <a:off x="323528" y="5416114"/>
            <a:ext cx="8712968" cy="1200329"/>
          </a:xfrm>
          <a:prstGeom prst="rect">
            <a:avLst/>
          </a:prstGeom>
          <a:noFill/>
        </p:spPr>
        <p:txBody>
          <a:bodyPr wrap="square" rtlCol="0">
            <a:spAutoFit/>
          </a:bodyPr>
          <a:lstStyle/>
          <a:p>
            <a:pPr algn="ctr"/>
            <a:r>
              <a:rPr kumimoji="1" lang="ja-JP" altLang="en-US" sz="3600" u="sng" dirty="0">
                <a:solidFill>
                  <a:schemeClr val="accent2">
                    <a:lumMod val="40000"/>
                    <a:lumOff val="60000"/>
                  </a:schemeClr>
                </a:solidFill>
              </a:rPr>
              <a:t>法務省　矯正医官</a:t>
            </a:r>
            <a:endParaRPr kumimoji="1" lang="en-US" altLang="ja-JP" sz="3600" u="sng" dirty="0">
              <a:solidFill>
                <a:schemeClr val="accent2">
                  <a:lumMod val="40000"/>
                  <a:lumOff val="60000"/>
                </a:schemeClr>
              </a:solidFill>
            </a:endParaRPr>
          </a:p>
          <a:p>
            <a:pPr algn="ctr"/>
            <a:r>
              <a:rPr kumimoji="1" lang="ja-JP" altLang="en-US" sz="3600" dirty="0">
                <a:solidFill>
                  <a:schemeClr val="bg1"/>
                </a:solidFill>
              </a:rPr>
              <a:t>池田正行＠高松刑務所＆高松少年鑑別所　</a:t>
            </a:r>
          </a:p>
        </p:txBody>
      </p:sp>
      <p:pic>
        <p:nvPicPr>
          <p:cNvPr id="5" name="Picture 2" descr="裸の王様">
            <a:extLst>
              <a:ext uri="{FF2B5EF4-FFF2-40B4-BE49-F238E27FC236}">
                <a16:creationId xmlns:a16="http://schemas.microsoft.com/office/drawing/2014/main" id="{D1030A4E-D931-5564-4449-E46D98C29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340651"/>
            <a:ext cx="3024336" cy="390586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7C99E98-08C4-F16F-6C7A-5455FB926B1E}"/>
              </a:ext>
            </a:extLst>
          </p:cNvPr>
          <p:cNvSpPr txBox="1"/>
          <p:nvPr/>
        </p:nvSpPr>
        <p:spPr>
          <a:xfrm>
            <a:off x="7281589" y="62150"/>
            <a:ext cx="1538883" cy="6319178"/>
          </a:xfrm>
          <a:prstGeom prst="rect">
            <a:avLst/>
          </a:prstGeom>
          <a:noFill/>
        </p:spPr>
        <p:txBody>
          <a:bodyPr vert="eaVert" wrap="square" rtlCol="0">
            <a:spAutoFit/>
          </a:bodyPr>
          <a:lstStyle/>
          <a:p>
            <a:pPr algn="ctr"/>
            <a:r>
              <a:rPr kumimoji="1" lang="ja-JP" altLang="en-US" sz="4400" dirty="0">
                <a:solidFill>
                  <a:schemeClr val="accent2">
                    <a:lumMod val="60000"/>
                    <a:lumOff val="40000"/>
                  </a:schemeClr>
                </a:solidFill>
              </a:rPr>
              <a:t>愚か者にはわからない</a:t>
            </a:r>
            <a:endParaRPr kumimoji="1" lang="en-US" altLang="ja-JP" sz="4400" dirty="0">
              <a:solidFill>
                <a:schemeClr val="accent2">
                  <a:lumMod val="60000"/>
                  <a:lumOff val="40000"/>
                </a:schemeClr>
              </a:solidFill>
            </a:endParaRPr>
          </a:p>
          <a:p>
            <a:pPr algn="ctr"/>
            <a:r>
              <a:rPr kumimoji="1" lang="ja-JP" altLang="en-US" sz="4400" dirty="0">
                <a:solidFill>
                  <a:schemeClr val="accent2">
                    <a:lumMod val="60000"/>
                    <a:lumOff val="40000"/>
                  </a:schemeClr>
                </a:solidFill>
              </a:rPr>
              <a:t>「筋弛緩剤中毒」</a:t>
            </a:r>
            <a:endParaRPr kumimoji="1" lang="en-US" altLang="ja-JP" sz="4400" dirty="0">
              <a:solidFill>
                <a:schemeClr val="accent2">
                  <a:lumMod val="60000"/>
                  <a:lumOff val="40000"/>
                </a:schemeClr>
              </a:solidFill>
            </a:endParaRPr>
          </a:p>
        </p:txBody>
      </p:sp>
      <p:sp>
        <p:nvSpPr>
          <p:cNvPr id="6" name="テキスト ボックス 5">
            <a:extLst>
              <a:ext uri="{FF2B5EF4-FFF2-40B4-BE49-F238E27FC236}">
                <a16:creationId xmlns:a16="http://schemas.microsoft.com/office/drawing/2014/main" id="{CABDF567-F0BF-5E7C-8956-799995FE5EFE}"/>
              </a:ext>
            </a:extLst>
          </p:cNvPr>
          <p:cNvSpPr txBox="1"/>
          <p:nvPr/>
        </p:nvSpPr>
        <p:spPr>
          <a:xfrm>
            <a:off x="323528" y="950359"/>
            <a:ext cx="1538883" cy="4511812"/>
          </a:xfrm>
          <a:prstGeom prst="rect">
            <a:avLst/>
          </a:prstGeom>
          <a:noFill/>
        </p:spPr>
        <p:txBody>
          <a:bodyPr vert="eaVert" wrap="none" rtlCol="0">
            <a:spAutoFit/>
          </a:bodyPr>
          <a:lstStyle/>
          <a:p>
            <a:pPr algn="ctr"/>
            <a:r>
              <a:rPr kumimoji="1" lang="ja-JP" altLang="en-US" sz="4400" dirty="0">
                <a:solidFill>
                  <a:schemeClr val="accent2">
                    <a:lumMod val="60000"/>
                    <a:lumOff val="40000"/>
                  </a:schemeClr>
                </a:solidFill>
              </a:rPr>
              <a:t>実は検事お手製の</a:t>
            </a:r>
            <a:endParaRPr kumimoji="1" lang="en-US" altLang="ja-JP" sz="4400" dirty="0">
              <a:solidFill>
                <a:schemeClr val="accent2">
                  <a:lumMod val="60000"/>
                  <a:lumOff val="40000"/>
                </a:schemeClr>
              </a:solidFill>
            </a:endParaRPr>
          </a:p>
          <a:p>
            <a:pPr algn="ctr"/>
            <a:r>
              <a:rPr kumimoji="1" lang="ja-JP" altLang="en-US" sz="4400" dirty="0">
                <a:solidFill>
                  <a:schemeClr val="accent2">
                    <a:lumMod val="60000"/>
                    <a:lumOff val="40000"/>
                  </a:schemeClr>
                </a:solidFill>
              </a:rPr>
              <a:t>捏造病名</a:t>
            </a:r>
            <a:endParaRPr kumimoji="1" lang="en-US" altLang="ja-JP" sz="4400" dirty="0">
              <a:solidFill>
                <a:schemeClr val="accent2">
                  <a:lumMod val="60000"/>
                  <a:lumOff val="40000"/>
                </a:schemeClr>
              </a:solidFill>
            </a:endParaRPr>
          </a:p>
        </p:txBody>
      </p:sp>
    </p:spTree>
    <p:extLst>
      <p:ext uri="{BB962C8B-B14F-4D97-AF65-F5344CB8AC3E}">
        <p14:creationId xmlns:p14="http://schemas.microsoft.com/office/powerpoint/2010/main" val="32912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084C-A024-74AE-95A3-75C053E8F52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5430E9-8679-5CDD-601F-E543852DCC53}"/>
              </a:ext>
            </a:extLst>
          </p:cNvPr>
          <p:cNvSpPr>
            <a:spLocks noGrp="1"/>
          </p:cNvSpPr>
          <p:nvPr>
            <p:ph type="ctrTitle"/>
          </p:nvPr>
        </p:nvSpPr>
        <p:spPr>
          <a:xfrm>
            <a:off x="338117" y="50783"/>
            <a:ext cx="8208912" cy="1008112"/>
          </a:xfrm>
        </p:spPr>
        <p:txBody>
          <a:bodyPr/>
          <a:lstStyle/>
          <a:p>
            <a:r>
              <a:rPr lang="ja-JP" altLang="en-US" dirty="0"/>
              <a:t>「我々」はそんなに気長ではない</a:t>
            </a:r>
          </a:p>
        </p:txBody>
      </p:sp>
      <p:pic>
        <p:nvPicPr>
          <p:cNvPr id="8" name="図 7" descr="レンガの壁の落書き&#10;&#10;AI 生成コンテンツは誤りを含む可能性があります。">
            <a:extLst>
              <a:ext uri="{FF2B5EF4-FFF2-40B4-BE49-F238E27FC236}">
                <a16:creationId xmlns:a16="http://schemas.microsoft.com/office/drawing/2014/main" id="{CBDC4D8C-5E96-1FA5-1F98-1F1C23BF3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453" y="1317626"/>
            <a:ext cx="4935348" cy="3292803"/>
          </a:xfrm>
          <a:prstGeom prst="rect">
            <a:avLst/>
          </a:prstGeom>
        </p:spPr>
      </p:pic>
      <p:pic>
        <p:nvPicPr>
          <p:cNvPr id="5" name="図 4" descr="建物の前の群衆&#10;&#10;AI 生成コンテンツは誤りを含む可能性があります。">
            <a:extLst>
              <a:ext uri="{FF2B5EF4-FFF2-40B4-BE49-F238E27FC236}">
                <a16:creationId xmlns:a16="http://schemas.microsoft.com/office/drawing/2014/main" id="{D31A6220-CC38-CC81-617B-F43F56975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404" y="1007816"/>
            <a:ext cx="5029608" cy="3861344"/>
          </a:xfrm>
          <a:prstGeom prst="rect">
            <a:avLst/>
          </a:prstGeom>
        </p:spPr>
      </p:pic>
      <p:sp>
        <p:nvSpPr>
          <p:cNvPr id="13" name="テキスト ボックス 12">
            <a:extLst>
              <a:ext uri="{FF2B5EF4-FFF2-40B4-BE49-F238E27FC236}">
                <a16:creationId xmlns:a16="http://schemas.microsoft.com/office/drawing/2014/main" id="{6926226B-F128-434C-5E4A-C286E843566E}"/>
              </a:ext>
            </a:extLst>
          </p:cNvPr>
          <p:cNvSpPr txBox="1"/>
          <p:nvPr/>
        </p:nvSpPr>
        <p:spPr>
          <a:xfrm>
            <a:off x="471706" y="4869160"/>
            <a:ext cx="7968843" cy="1754326"/>
          </a:xfrm>
          <a:prstGeom prst="rect">
            <a:avLst/>
          </a:prstGeom>
          <a:noFill/>
        </p:spPr>
        <p:txBody>
          <a:bodyPr wrap="square" rtlCol="0">
            <a:spAutoFit/>
          </a:bodyPr>
          <a:lstStyle/>
          <a:p>
            <a:pPr algn="ctr"/>
            <a:r>
              <a:rPr kumimoji="1" lang="ja-JP" altLang="en-US" sz="3600" dirty="0">
                <a:solidFill>
                  <a:schemeClr val="bg1"/>
                </a:solidFill>
              </a:rPr>
              <a:t>今度こそけりをつける！！</a:t>
            </a:r>
            <a:endParaRPr kumimoji="1" lang="en-US" altLang="ja-JP" sz="3600" dirty="0">
              <a:solidFill>
                <a:schemeClr val="bg1"/>
              </a:solidFill>
            </a:endParaRPr>
          </a:p>
          <a:p>
            <a:pPr algn="ctr"/>
            <a:r>
              <a:rPr kumimoji="1" lang="ja-JP" altLang="en-US" sz="3600" dirty="0">
                <a:solidFill>
                  <a:schemeClr val="bg1"/>
                </a:solidFill>
              </a:rPr>
              <a:t>北陵クリニック事件第二次請求審</a:t>
            </a:r>
            <a:endParaRPr kumimoji="1" lang="en-US" altLang="ja-JP" sz="3600" dirty="0">
              <a:solidFill>
                <a:schemeClr val="bg1"/>
              </a:solidFill>
            </a:endParaRPr>
          </a:p>
          <a:p>
            <a:pPr algn="ctr"/>
            <a:r>
              <a:rPr kumimoji="1" lang="ja-JP" altLang="en-US" sz="3600" dirty="0">
                <a:solidFill>
                  <a:schemeClr val="bg1"/>
                </a:solidFill>
              </a:rPr>
              <a:t>その扉を開けるのが「我々」である理由</a:t>
            </a:r>
          </a:p>
        </p:txBody>
      </p:sp>
    </p:spTree>
    <p:extLst>
      <p:ext uri="{BB962C8B-B14F-4D97-AF65-F5344CB8AC3E}">
        <p14:creationId xmlns:p14="http://schemas.microsoft.com/office/powerpoint/2010/main" val="17533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24773A-456D-42F7-4669-4029DB63B498}"/>
              </a:ext>
            </a:extLst>
          </p:cNvPr>
          <p:cNvSpPr>
            <a:spLocks noGrp="1"/>
          </p:cNvSpPr>
          <p:nvPr>
            <p:ph type="title"/>
          </p:nvPr>
        </p:nvSpPr>
        <p:spPr>
          <a:xfrm>
            <a:off x="457199" y="182784"/>
            <a:ext cx="8229600" cy="1143000"/>
          </a:xfrm>
        </p:spPr>
        <p:txBody>
          <a:bodyPr>
            <a:normAutofit/>
          </a:bodyPr>
          <a:lstStyle/>
          <a:p>
            <a:r>
              <a:rPr kumimoji="1" lang="ja-JP" altLang="en-US" dirty="0"/>
              <a:t>直ちに、遅滞なく、冤罪を解消する</a:t>
            </a:r>
          </a:p>
        </p:txBody>
      </p:sp>
      <p:pic>
        <p:nvPicPr>
          <p:cNvPr id="4" name="図 3" descr="ジャンプするスケートボーダー&#10;&#10;AI 生成コンテンツは誤りを含む可能性があります。">
            <a:extLst>
              <a:ext uri="{FF2B5EF4-FFF2-40B4-BE49-F238E27FC236}">
                <a16:creationId xmlns:a16="http://schemas.microsoft.com/office/drawing/2014/main" id="{D9E50BAE-6B23-8A0C-52EA-A66FDB9E0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9" y="1601346"/>
            <a:ext cx="8896340" cy="5026570"/>
          </a:xfrm>
          <a:prstGeom prst="rect">
            <a:avLst/>
          </a:prstGeom>
        </p:spPr>
      </p:pic>
      <p:sp>
        <p:nvSpPr>
          <p:cNvPr id="5" name="テキスト ボックス 4">
            <a:extLst>
              <a:ext uri="{FF2B5EF4-FFF2-40B4-BE49-F238E27FC236}">
                <a16:creationId xmlns:a16="http://schemas.microsoft.com/office/drawing/2014/main" id="{7A3A1BAE-A418-C98E-0EFE-79C1C82C345C}"/>
              </a:ext>
            </a:extLst>
          </p:cNvPr>
          <p:cNvSpPr txBox="1"/>
          <p:nvPr/>
        </p:nvSpPr>
        <p:spPr>
          <a:xfrm>
            <a:off x="123829" y="1325784"/>
            <a:ext cx="8896339" cy="5509200"/>
          </a:xfrm>
          <a:prstGeom prst="rect">
            <a:avLst/>
          </a:prstGeom>
          <a:solidFill>
            <a:schemeClr val="tx2">
              <a:lumMod val="50000"/>
            </a:schemeClr>
          </a:solidFill>
        </p:spPr>
        <p:txBody>
          <a:bodyPr wrap="square" rtlCol="0">
            <a:spAutoFit/>
          </a:bodyPr>
          <a:lstStyle/>
          <a:p>
            <a:pPr algn="ctr"/>
            <a:r>
              <a:rPr kumimoji="1" lang="ja-JP" altLang="en-US" sz="4400" b="1" dirty="0">
                <a:solidFill>
                  <a:srgbClr val="FFFF00"/>
                </a:solidFill>
              </a:rPr>
              <a:t>壁はみんなを不幸にしていた</a:t>
            </a:r>
            <a:endParaRPr kumimoji="1" lang="en-US" altLang="ja-JP" sz="4400" b="1" dirty="0">
              <a:solidFill>
                <a:srgbClr val="FFFF00"/>
              </a:solidFill>
            </a:endParaRPr>
          </a:p>
          <a:p>
            <a:pPr algn="ctr"/>
            <a:r>
              <a:rPr kumimoji="1" lang="ja-JP" altLang="en-US" sz="4400" b="1" dirty="0">
                <a:solidFill>
                  <a:srgbClr val="FFFF00"/>
                </a:solidFill>
              </a:rPr>
              <a:t>壁は誰も幸せにしなかった</a:t>
            </a:r>
            <a:endParaRPr kumimoji="1" lang="en-US" altLang="ja-JP" sz="4400" b="1" dirty="0">
              <a:solidFill>
                <a:srgbClr val="FFFF00"/>
              </a:solidFill>
            </a:endParaRPr>
          </a:p>
          <a:p>
            <a:pPr algn="ctr"/>
            <a:r>
              <a:rPr kumimoji="1" lang="ja-JP" altLang="en-US" sz="4400" b="1" dirty="0">
                <a:solidFill>
                  <a:srgbClr val="FFFF00"/>
                </a:solidFill>
              </a:rPr>
              <a:t>だから壁は崩壊した</a:t>
            </a:r>
            <a:endParaRPr kumimoji="1" lang="en-US" altLang="ja-JP" sz="4400" b="1" dirty="0">
              <a:solidFill>
                <a:srgbClr val="FFFF00"/>
              </a:solidFill>
            </a:endParaRPr>
          </a:p>
          <a:p>
            <a:pPr algn="ctr"/>
            <a:r>
              <a:rPr kumimoji="1" lang="ja-JP" altLang="en-US" sz="4400" b="1" dirty="0">
                <a:solidFill>
                  <a:srgbClr val="FFFF00"/>
                </a:solidFill>
              </a:rPr>
              <a:t>裁判はどうか？</a:t>
            </a:r>
            <a:endParaRPr kumimoji="1" lang="en-US" altLang="ja-JP" sz="4400" b="1" dirty="0">
              <a:solidFill>
                <a:srgbClr val="FFFF00"/>
              </a:solidFill>
            </a:endParaRPr>
          </a:p>
          <a:p>
            <a:pPr algn="ctr"/>
            <a:r>
              <a:rPr kumimoji="1" lang="ja-JP" altLang="en-US" sz="4400" b="1" dirty="0">
                <a:solidFill>
                  <a:srgbClr val="FFFF00"/>
                </a:solidFill>
              </a:rPr>
              <a:t>「裁判のおかげで幸せになった」</a:t>
            </a:r>
            <a:endParaRPr kumimoji="1" lang="en-US" altLang="ja-JP" sz="4400" b="1" dirty="0">
              <a:solidFill>
                <a:srgbClr val="FFFF00"/>
              </a:solidFill>
            </a:endParaRPr>
          </a:p>
          <a:p>
            <a:pPr algn="ctr"/>
            <a:r>
              <a:rPr kumimoji="1" lang="ja-JP" altLang="en-US" sz="4400" b="1" dirty="0">
                <a:solidFill>
                  <a:srgbClr val="FFFF00"/>
                </a:solidFill>
              </a:rPr>
              <a:t>そんな奴がいるのか？いるわけない</a:t>
            </a:r>
            <a:endParaRPr kumimoji="1" lang="en-US" altLang="ja-JP" sz="4400" b="1" dirty="0">
              <a:solidFill>
                <a:srgbClr val="FFFF00"/>
              </a:solidFill>
            </a:endParaRPr>
          </a:p>
          <a:p>
            <a:pPr algn="ctr"/>
            <a:r>
              <a:rPr kumimoji="1" lang="ja-JP" altLang="en-US" sz="4400" b="1" dirty="0">
                <a:solidFill>
                  <a:srgbClr val="FFFF00"/>
                </a:solidFill>
              </a:rPr>
              <a:t>だから「我々」は冤罪発生の伏魔殿</a:t>
            </a:r>
            <a:endParaRPr kumimoji="1" lang="en-US" altLang="ja-JP" sz="4400" b="1" dirty="0">
              <a:solidFill>
                <a:srgbClr val="FFFF00"/>
              </a:solidFill>
            </a:endParaRPr>
          </a:p>
          <a:p>
            <a:pPr algn="ctr"/>
            <a:r>
              <a:rPr kumimoji="1" lang="ja-JP" altLang="en-US" sz="4400" b="1" dirty="0">
                <a:solidFill>
                  <a:srgbClr val="FFFF00"/>
                </a:solidFill>
              </a:rPr>
              <a:t>裁判真理教会の解体を目指す</a:t>
            </a:r>
            <a:endParaRPr kumimoji="1" lang="en-US" altLang="ja-JP" sz="4400" b="1" dirty="0">
              <a:solidFill>
                <a:srgbClr val="FFFF00"/>
              </a:solidFill>
            </a:endParaRPr>
          </a:p>
        </p:txBody>
      </p:sp>
    </p:spTree>
    <p:extLst>
      <p:ext uri="{BB962C8B-B14F-4D97-AF65-F5344CB8AC3E}">
        <p14:creationId xmlns:p14="http://schemas.microsoft.com/office/powerpoint/2010/main" val="216226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FB82E2D-887E-C28E-E542-EC1F030B43EC}"/>
              </a:ext>
            </a:extLst>
          </p:cNvPr>
          <p:cNvSpPr txBox="1"/>
          <p:nvPr/>
        </p:nvSpPr>
        <p:spPr>
          <a:xfrm>
            <a:off x="214096" y="1663174"/>
            <a:ext cx="8762697" cy="4832092"/>
          </a:xfrm>
          <a:prstGeom prst="rect">
            <a:avLst/>
          </a:prstGeom>
          <a:noFill/>
        </p:spPr>
        <p:txBody>
          <a:bodyPr wrap="square" rtlCol="0">
            <a:spAutoFit/>
          </a:bodyPr>
          <a:lstStyle/>
          <a:p>
            <a:r>
              <a:rPr kumimoji="1" lang="ja-JP" altLang="en-US" sz="2800" dirty="0">
                <a:solidFill>
                  <a:schemeClr val="bg1"/>
                </a:solidFill>
              </a:rPr>
              <a:t>大手芸能プロダクション、旧ジャニーズ事務所の創業者であるジャニー喜多川氏</a:t>
            </a:r>
            <a:r>
              <a:rPr kumimoji="1" lang="ja-JP" altLang="en-US" sz="2800" dirty="0">
                <a:solidFill>
                  <a:srgbClr val="FFFF00"/>
                </a:solidFill>
              </a:rPr>
              <a:t>（</a:t>
            </a:r>
            <a:r>
              <a:rPr kumimoji="1" lang="en-US" altLang="ja-JP" sz="2800" dirty="0">
                <a:solidFill>
                  <a:srgbClr val="FFFF00"/>
                </a:solidFill>
              </a:rPr>
              <a:t>2019</a:t>
            </a:r>
            <a:r>
              <a:rPr kumimoji="1" lang="ja-JP" altLang="en-US" sz="2800" dirty="0">
                <a:solidFill>
                  <a:srgbClr val="FFFF00"/>
                </a:solidFill>
              </a:rPr>
              <a:t>年没）</a:t>
            </a:r>
            <a:r>
              <a:rPr kumimoji="1" lang="ja-JP" altLang="en-US" sz="2800" dirty="0">
                <a:solidFill>
                  <a:schemeClr val="bg1"/>
                </a:solidFill>
              </a:rPr>
              <a:t>が、少年たちに性加害を繰り返していた問題が、</a:t>
            </a:r>
            <a:r>
              <a:rPr kumimoji="1" lang="en-US" altLang="ja-JP" sz="2800" dirty="0">
                <a:solidFill>
                  <a:schemeClr val="bg1"/>
                </a:solidFill>
              </a:rPr>
              <a:t>2023</a:t>
            </a:r>
            <a:r>
              <a:rPr kumimoji="1" lang="ja-JP" altLang="en-US" sz="2800" dirty="0">
                <a:solidFill>
                  <a:schemeClr val="bg1"/>
                </a:solidFill>
              </a:rPr>
              <a:t>年、イギリスの公共放送</a:t>
            </a:r>
            <a:r>
              <a:rPr kumimoji="1" lang="en-US" altLang="ja-JP" sz="2800" dirty="0">
                <a:solidFill>
                  <a:schemeClr val="bg1"/>
                </a:solidFill>
              </a:rPr>
              <a:t>BBC</a:t>
            </a:r>
            <a:r>
              <a:rPr kumimoji="1" lang="ja-JP" altLang="en-US" sz="2800" dirty="0">
                <a:solidFill>
                  <a:schemeClr val="bg1"/>
                </a:solidFill>
              </a:rPr>
              <a:t>の報道で顕在化した。事務所側が設置した「外部専門家による再発防止特別チーム」は、性加害が、長年にわたり広範に継続した背景に </a:t>
            </a:r>
            <a:r>
              <a:rPr kumimoji="1" lang="ja-JP" altLang="en-US" sz="2800" dirty="0">
                <a:solidFill>
                  <a:srgbClr val="FFFF00"/>
                </a:solidFill>
              </a:rPr>
              <a:t>“マスメディアの沈黙”</a:t>
            </a:r>
            <a:r>
              <a:rPr kumimoji="1" lang="ja-JP" altLang="en-US" sz="2800" dirty="0">
                <a:solidFill>
                  <a:schemeClr val="bg1"/>
                </a:solidFill>
              </a:rPr>
              <a:t>があると指摘した。（中略）</a:t>
            </a:r>
            <a:endParaRPr kumimoji="1" lang="en-US" altLang="ja-JP" sz="2800" dirty="0">
              <a:solidFill>
                <a:schemeClr val="bg1"/>
              </a:solidFill>
            </a:endParaRPr>
          </a:p>
          <a:p>
            <a:endParaRPr kumimoji="1" lang="en-US" altLang="ja-JP" sz="2800" dirty="0">
              <a:solidFill>
                <a:schemeClr val="bg1"/>
              </a:solidFill>
            </a:endParaRPr>
          </a:p>
          <a:p>
            <a:r>
              <a:rPr lang="ja-JP" altLang="en-US" sz="2800" dirty="0">
                <a:solidFill>
                  <a:srgbClr val="FFFF00"/>
                </a:solidFill>
              </a:rPr>
              <a:t>喜多川氏の性加害は、氏の存命中も元所属 タレントが書籍で告発したほか、週刊誌が疑 惑を報じる動きがあった。だが、マスメディア、 特に放送局は報じてこなかった。</a:t>
            </a:r>
            <a:endParaRPr kumimoji="1" lang="ja-JP" altLang="en-US" sz="2800" dirty="0">
              <a:solidFill>
                <a:srgbClr val="FFFF00"/>
              </a:solidFill>
            </a:endParaRPr>
          </a:p>
        </p:txBody>
      </p:sp>
      <p:pic>
        <p:nvPicPr>
          <p:cNvPr id="10" name="図 9" descr="テキスト&#10;&#10;AI 生成コンテンツは誤りを含む可能性があります。">
            <a:extLst>
              <a:ext uri="{FF2B5EF4-FFF2-40B4-BE49-F238E27FC236}">
                <a16:creationId xmlns:a16="http://schemas.microsoft.com/office/drawing/2014/main" id="{933DF755-DDCE-49C9-E21C-7DDC85AB2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91" y="91549"/>
            <a:ext cx="4752975" cy="1571625"/>
          </a:xfrm>
          <a:prstGeom prst="rect">
            <a:avLst/>
          </a:prstGeom>
        </p:spPr>
      </p:pic>
      <p:sp>
        <p:nvSpPr>
          <p:cNvPr id="11" name="テキスト ボックス 10">
            <a:extLst>
              <a:ext uri="{FF2B5EF4-FFF2-40B4-BE49-F238E27FC236}">
                <a16:creationId xmlns:a16="http://schemas.microsoft.com/office/drawing/2014/main" id="{BFC12561-B9CA-B653-A640-5CC43EE771B5}"/>
              </a:ext>
            </a:extLst>
          </p:cNvPr>
          <p:cNvSpPr txBox="1"/>
          <p:nvPr/>
        </p:nvSpPr>
        <p:spPr>
          <a:xfrm>
            <a:off x="5152034" y="116837"/>
            <a:ext cx="3857146" cy="830997"/>
          </a:xfrm>
          <a:prstGeom prst="rect">
            <a:avLst/>
          </a:prstGeom>
          <a:noFill/>
        </p:spPr>
        <p:txBody>
          <a:bodyPr wrap="none" rtlCol="0">
            <a:spAutoFit/>
          </a:bodyPr>
          <a:lstStyle/>
          <a:p>
            <a:r>
              <a:rPr kumimoji="1" lang="ja-JP" altLang="en-US" sz="2400" dirty="0">
                <a:solidFill>
                  <a:schemeClr val="bg1"/>
                </a:solidFill>
                <a:latin typeface="+mn-ea"/>
              </a:rPr>
              <a:t>放送研究と調査　</a:t>
            </a:r>
            <a:r>
              <a:rPr kumimoji="1" lang="en-US" altLang="ja-JP" sz="2400" dirty="0">
                <a:solidFill>
                  <a:schemeClr val="bg1"/>
                </a:solidFill>
                <a:latin typeface="+mn-ea"/>
              </a:rPr>
              <a:t>2025</a:t>
            </a:r>
            <a:r>
              <a:rPr kumimoji="1" lang="ja-JP" altLang="en-US" sz="2400" dirty="0">
                <a:solidFill>
                  <a:schemeClr val="bg1"/>
                </a:solidFill>
                <a:latin typeface="+mn-ea"/>
              </a:rPr>
              <a:t>年</a:t>
            </a:r>
            <a:r>
              <a:rPr kumimoji="1" lang="en-US" altLang="ja-JP" sz="2400" dirty="0">
                <a:solidFill>
                  <a:schemeClr val="bg1"/>
                </a:solidFill>
                <a:latin typeface="+mn-ea"/>
              </a:rPr>
              <a:t>6</a:t>
            </a:r>
            <a:r>
              <a:rPr kumimoji="1" lang="ja-JP" altLang="en-US" sz="2400" dirty="0">
                <a:solidFill>
                  <a:schemeClr val="bg1"/>
                </a:solidFill>
                <a:latin typeface="+mn-ea"/>
              </a:rPr>
              <a:t>月</a:t>
            </a:r>
            <a:endParaRPr kumimoji="1" lang="en-US" altLang="ja-JP" sz="2400" dirty="0">
              <a:solidFill>
                <a:schemeClr val="bg1"/>
              </a:solidFill>
              <a:latin typeface="+mn-ea"/>
            </a:endParaRPr>
          </a:p>
          <a:p>
            <a:r>
              <a:rPr kumimoji="1" lang="ja-JP" altLang="en-US" sz="2400" dirty="0">
                <a:solidFill>
                  <a:schemeClr val="bg1"/>
                </a:solidFill>
                <a:latin typeface="+mn-ea"/>
              </a:rPr>
              <a:t>世論調査部　熊谷百合子</a:t>
            </a:r>
            <a:endParaRPr kumimoji="1" lang="en-US" altLang="ja-JP" sz="2400" dirty="0">
              <a:solidFill>
                <a:schemeClr val="bg1"/>
              </a:solidFill>
              <a:latin typeface="+mn-ea"/>
            </a:endParaRPr>
          </a:p>
        </p:txBody>
      </p:sp>
    </p:spTree>
    <p:extLst>
      <p:ext uri="{BB962C8B-B14F-4D97-AF65-F5344CB8AC3E}">
        <p14:creationId xmlns:p14="http://schemas.microsoft.com/office/powerpoint/2010/main" val="412821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01642-C0B9-0C39-257C-7F6094D01DDC}"/>
              </a:ext>
            </a:extLst>
          </p:cNvPr>
          <p:cNvSpPr>
            <a:spLocks noGrp="1"/>
          </p:cNvSpPr>
          <p:nvPr>
            <p:ph type="title"/>
          </p:nvPr>
        </p:nvSpPr>
        <p:spPr>
          <a:xfrm>
            <a:off x="457200" y="274638"/>
            <a:ext cx="8229600" cy="1282154"/>
          </a:xfrm>
        </p:spPr>
        <p:txBody>
          <a:bodyPr>
            <a:normAutofit fontScale="90000"/>
          </a:bodyPr>
          <a:lstStyle/>
          <a:p>
            <a:r>
              <a:rPr lang="ja-JP" altLang="en-US" dirty="0"/>
              <a:t>ジャニーズ事務所</a:t>
            </a:r>
            <a:r>
              <a:rPr lang="en-US" altLang="ja-JP" dirty="0"/>
              <a:t>61</a:t>
            </a:r>
            <a:r>
              <a:rPr lang="ja-JP" altLang="en-US" dirty="0"/>
              <a:t>年の歴史</a:t>
            </a:r>
            <a:br>
              <a:rPr lang="en-US" altLang="ja-JP" dirty="0"/>
            </a:br>
            <a:r>
              <a:rPr lang="ja-JP" altLang="en-US" dirty="0"/>
              <a:t>今も続く自主的報道管制の威力</a:t>
            </a:r>
          </a:p>
        </p:txBody>
      </p:sp>
      <p:sp>
        <p:nvSpPr>
          <p:cNvPr id="3" name="コンテンツ プレースホルダー 2">
            <a:extLst>
              <a:ext uri="{FF2B5EF4-FFF2-40B4-BE49-F238E27FC236}">
                <a16:creationId xmlns:a16="http://schemas.microsoft.com/office/drawing/2014/main" id="{4FDC6073-0F11-19B1-8DA2-895E5CCDBF28}"/>
              </a:ext>
            </a:extLst>
          </p:cNvPr>
          <p:cNvSpPr>
            <a:spLocks noGrp="1"/>
          </p:cNvSpPr>
          <p:nvPr>
            <p:ph idx="1"/>
          </p:nvPr>
        </p:nvSpPr>
        <p:spPr>
          <a:xfrm>
            <a:off x="287524" y="1700808"/>
            <a:ext cx="8568952" cy="4675658"/>
          </a:xfrm>
        </p:spPr>
        <p:txBody>
          <a:bodyPr>
            <a:normAutofit/>
          </a:bodyPr>
          <a:lstStyle/>
          <a:p>
            <a:r>
              <a:rPr lang="en-US" altLang="ja-JP" dirty="0"/>
              <a:t>1962</a:t>
            </a:r>
            <a:r>
              <a:rPr lang="ja-JP" altLang="en-US" dirty="0"/>
              <a:t>　男性アイドルプロデュース事務所設立</a:t>
            </a:r>
            <a:endParaRPr lang="en-US" altLang="ja-JP" dirty="0"/>
          </a:p>
          <a:p>
            <a:r>
              <a:rPr lang="en-US" altLang="ja-JP" dirty="0">
                <a:solidFill>
                  <a:srgbClr val="FFFF00"/>
                </a:solidFill>
              </a:rPr>
              <a:t>1988</a:t>
            </a:r>
            <a:r>
              <a:rPr lang="ja-JP" altLang="en-US" dirty="0">
                <a:solidFill>
                  <a:srgbClr val="FFFF00"/>
                </a:solidFill>
              </a:rPr>
              <a:t>　北公次が告発本出版　</a:t>
            </a:r>
            <a:r>
              <a:rPr lang="en-US" altLang="ja-JP" dirty="0">
                <a:solidFill>
                  <a:srgbClr val="FFFF00"/>
                </a:solidFill>
              </a:rPr>
              <a:t>35</a:t>
            </a:r>
            <a:r>
              <a:rPr lang="ja-JP" altLang="en-US" dirty="0">
                <a:solidFill>
                  <a:srgbClr val="FFFF00"/>
                </a:solidFill>
              </a:rPr>
              <a:t>万部</a:t>
            </a:r>
            <a:endParaRPr lang="en-US" altLang="ja-JP" dirty="0">
              <a:solidFill>
                <a:srgbClr val="FFFF00"/>
              </a:solidFill>
            </a:endParaRPr>
          </a:p>
          <a:p>
            <a:r>
              <a:rPr lang="en-US" altLang="ja-JP" dirty="0">
                <a:solidFill>
                  <a:srgbClr val="FFFF00"/>
                </a:solidFill>
              </a:rPr>
              <a:t>2003</a:t>
            </a:r>
            <a:r>
              <a:rPr lang="ja-JP" altLang="en-US" dirty="0">
                <a:solidFill>
                  <a:srgbClr val="FFFF00"/>
                </a:solidFill>
              </a:rPr>
              <a:t>　東京高裁がジャニー喜多川の性加害を</a:t>
            </a:r>
            <a:r>
              <a:rPr lang="en-US" altLang="ja-JP" dirty="0">
                <a:solidFill>
                  <a:srgbClr val="FFFF00"/>
                </a:solidFill>
              </a:rPr>
              <a:t>		</a:t>
            </a:r>
            <a:r>
              <a:rPr lang="ja-JP" altLang="en-US" dirty="0">
                <a:solidFill>
                  <a:srgbClr val="FFFF00"/>
                </a:solidFill>
              </a:rPr>
              <a:t>　　認定</a:t>
            </a:r>
            <a:endParaRPr lang="en-US" altLang="ja-JP" dirty="0">
              <a:solidFill>
                <a:srgbClr val="FFFF00"/>
              </a:solidFill>
            </a:endParaRPr>
          </a:p>
          <a:p>
            <a:r>
              <a:rPr lang="en-US" altLang="ja-JP" dirty="0">
                <a:solidFill>
                  <a:srgbClr val="FFFF00"/>
                </a:solidFill>
              </a:rPr>
              <a:t>2004</a:t>
            </a:r>
            <a:r>
              <a:rPr lang="ja-JP" altLang="en-US" dirty="0">
                <a:solidFill>
                  <a:srgbClr val="FFFF00"/>
                </a:solidFill>
              </a:rPr>
              <a:t>　最高裁が上告棄却。高裁判決確定</a:t>
            </a:r>
            <a:endParaRPr lang="en-US" altLang="ja-JP" dirty="0">
              <a:solidFill>
                <a:srgbClr val="FFFF00"/>
              </a:solidFill>
            </a:endParaRPr>
          </a:p>
          <a:p>
            <a:r>
              <a:rPr lang="en-US" altLang="ja-JP" dirty="0"/>
              <a:t>2019</a:t>
            </a:r>
            <a:r>
              <a:rPr lang="ja-JP" altLang="en-US" dirty="0"/>
              <a:t>　ジャニー喜多川死去</a:t>
            </a:r>
            <a:endParaRPr lang="en-US" altLang="ja-JP" dirty="0"/>
          </a:p>
          <a:p>
            <a:r>
              <a:rPr lang="en-US" altLang="ja-JP" dirty="0">
                <a:solidFill>
                  <a:schemeClr val="accent2">
                    <a:lumMod val="60000"/>
                    <a:lumOff val="40000"/>
                  </a:schemeClr>
                </a:solidFill>
              </a:rPr>
              <a:t>2023</a:t>
            </a:r>
            <a:r>
              <a:rPr lang="ja-JP" altLang="en-US" dirty="0">
                <a:solidFill>
                  <a:schemeClr val="accent2">
                    <a:lumMod val="60000"/>
                    <a:lumOff val="40000"/>
                  </a:schemeClr>
                </a:solidFill>
              </a:rPr>
              <a:t>　深刻な性加害が初めて報道された</a:t>
            </a:r>
            <a:endParaRPr lang="en-US" altLang="ja-JP" dirty="0">
              <a:solidFill>
                <a:schemeClr val="accent2">
                  <a:lumMod val="60000"/>
                  <a:lumOff val="40000"/>
                </a:schemeClr>
              </a:solidFill>
            </a:endParaRPr>
          </a:p>
          <a:p>
            <a:r>
              <a:rPr lang="en-US" altLang="ja-JP" dirty="0"/>
              <a:t>2023</a:t>
            </a:r>
            <a:r>
              <a:rPr lang="ja-JP" altLang="en-US" dirty="0"/>
              <a:t>　</a:t>
            </a:r>
            <a:r>
              <a:rPr lang="en-US" altLang="ja-JP" dirty="0"/>
              <a:t>10</a:t>
            </a:r>
            <a:r>
              <a:rPr lang="ja-JP" altLang="en-US" dirty="0"/>
              <a:t>月</a:t>
            </a:r>
            <a:r>
              <a:rPr lang="en-US" altLang="ja-JP" dirty="0"/>
              <a:t>17</a:t>
            </a:r>
            <a:r>
              <a:rPr lang="ja-JP" altLang="en-US" dirty="0"/>
              <a:t>日。ジャニーズ事務所活動終了</a:t>
            </a:r>
          </a:p>
        </p:txBody>
      </p:sp>
    </p:spTree>
    <p:extLst>
      <p:ext uri="{BB962C8B-B14F-4D97-AF65-F5344CB8AC3E}">
        <p14:creationId xmlns:p14="http://schemas.microsoft.com/office/powerpoint/2010/main" val="296050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6B737F-395C-EA43-B34A-1079373FDAB6}"/>
              </a:ext>
            </a:extLst>
          </p:cNvPr>
          <p:cNvSpPr>
            <a:spLocks noGrp="1"/>
          </p:cNvSpPr>
          <p:nvPr>
            <p:ph type="title"/>
          </p:nvPr>
        </p:nvSpPr>
        <p:spPr>
          <a:xfrm>
            <a:off x="164733" y="5120"/>
            <a:ext cx="8568952" cy="1066130"/>
          </a:xfrm>
        </p:spPr>
        <p:txBody>
          <a:bodyPr>
            <a:normAutofit/>
          </a:bodyPr>
          <a:lstStyle/>
          <a:p>
            <a:r>
              <a:rPr kumimoji="1" lang="ja-JP" altLang="en-US" dirty="0"/>
              <a:t>海外における「自主的報道管制」</a:t>
            </a:r>
          </a:p>
        </p:txBody>
      </p:sp>
      <p:pic>
        <p:nvPicPr>
          <p:cNvPr id="5" name="図 4" descr="軍服を着た男性たちの白黒写真&#10;&#10;AI 生成コンテンツは誤りを含む可能性があります。">
            <a:hlinkClick r:id="rId2"/>
            <a:extLst>
              <a:ext uri="{FF2B5EF4-FFF2-40B4-BE49-F238E27FC236}">
                <a16:creationId xmlns:a16="http://schemas.microsoft.com/office/drawing/2014/main" id="{EE7363CE-62BF-8AFC-BFD4-4EFBF0430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45" y="2189487"/>
            <a:ext cx="4165267" cy="4464496"/>
          </a:xfrm>
          <a:prstGeom prst="rect">
            <a:avLst/>
          </a:prstGeom>
        </p:spPr>
      </p:pic>
      <p:pic>
        <p:nvPicPr>
          <p:cNvPr id="7" name="図 6" descr="ユニフォームを着た男性たち&#10;&#10;AI 生成コンテンツは誤りを含む可能性があります。">
            <a:hlinkClick r:id="rId4"/>
            <a:extLst>
              <a:ext uri="{FF2B5EF4-FFF2-40B4-BE49-F238E27FC236}">
                <a16:creationId xmlns:a16="http://schemas.microsoft.com/office/drawing/2014/main" id="{04B1FD63-5D1E-1BCA-BA6C-46226047DF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001" y="1268760"/>
            <a:ext cx="3861752" cy="5468282"/>
          </a:xfrm>
          <a:prstGeom prst="rect">
            <a:avLst/>
          </a:prstGeom>
        </p:spPr>
      </p:pic>
      <p:pic>
        <p:nvPicPr>
          <p:cNvPr id="9" name="図 8" descr="黒い背景に白い文字がある&#10;&#10;AI 生成コンテンツは誤りを含む可能性があります。">
            <a:extLst>
              <a:ext uri="{FF2B5EF4-FFF2-40B4-BE49-F238E27FC236}">
                <a16:creationId xmlns:a16="http://schemas.microsoft.com/office/drawing/2014/main" id="{393EC6A8-D629-4422-20D9-81851FAE41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4001" y="1314790"/>
            <a:ext cx="2042806" cy="874697"/>
          </a:xfrm>
          <a:prstGeom prst="rect">
            <a:avLst/>
          </a:prstGeom>
        </p:spPr>
      </p:pic>
      <p:sp>
        <p:nvSpPr>
          <p:cNvPr id="11" name="テキスト ボックス 10">
            <a:extLst>
              <a:ext uri="{FF2B5EF4-FFF2-40B4-BE49-F238E27FC236}">
                <a16:creationId xmlns:a16="http://schemas.microsoft.com/office/drawing/2014/main" id="{D02AB39E-1840-D537-CA4C-87FDA130E591}"/>
              </a:ext>
            </a:extLst>
          </p:cNvPr>
          <p:cNvSpPr txBox="1"/>
          <p:nvPr/>
        </p:nvSpPr>
        <p:spPr>
          <a:xfrm>
            <a:off x="385160" y="908720"/>
            <a:ext cx="4152099" cy="1200329"/>
          </a:xfrm>
          <a:prstGeom prst="rect">
            <a:avLst/>
          </a:prstGeom>
          <a:noFill/>
        </p:spPr>
        <p:txBody>
          <a:bodyPr wrap="none" rtlCol="0">
            <a:spAutoFit/>
          </a:bodyPr>
          <a:lstStyle/>
          <a:p>
            <a:pPr algn="ctr"/>
            <a:r>
              <a:rPr kumimoji="1" lang="ja-JP" altLang="en-US" sz="3600" dirty="0">
                <a:solidFill>
                  <a:schemeClr val="bg1"/>
                </a:solidFill>
              </a:rPr>
              <a:t>日本の冤罪など</a:t>
            </a:r>
            <a:endParaRPr kumimoji="1" lang="en-US" altLang="ja-JP" sz="3600" dirty="0">
              <a:solidFill>
                <a:schemeClr val="bg1"/>
              </a:solidFill>
            </a:endParaRPr>
          </a:p>
          <a:p>
            <a:pPr algn="ctr"/>
            <a:r>
              <a:rPr kumimoji="1" lang="ja-JP" altLang="en-US" sz="3600" dirty="0">
                <a:solidFill>
                  <a:schemeClr val="bg1"/>
                </a:solidFill>
              </a:rPr>
              <a:t>足下にも及ばない？</a:t>
            </a:r>
          </a:p>
        </p:txBody>
      </p:sp>
    </p:spTree>
    <p:extLst>
      <p:ext uri="{BB962C8B-B14F-4D97-AF65-F5344CB8AC3E}">
        <p14:creationId xmlns:p14="http://schemas.microsoft.com/office/powerpoint/2010/main" val="309676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B839B-172D-4084-5F5A-5B7CDD21CD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D04ED8-543D-0138-D5C0-B42D2A7DBFC1}"/>
              </a:ext>
            </a:extLst>
          </p:cNvPr>
          <p:cNvSpPr>
            <a:spLocks noGrp="1"/>
          </p:cNvSpPr>
          <p:nvPr>
            <p:ph type="title"/>
          </p:nvPr>
        </p:nvSpPr>
        <p:spPr>
          <a:xfrm>
            <a:off x="457200" y="188640"/>
            <a:ext cx="8229600" cy="1143000"/>
          </a:xfrm>
        </p:spPr>
        <p:txBody>
          <a:bodyPr/>
          <a:lstStyle/>
          <a:p>
            <a:r>
              <a:rPr kumimoji="1" lang="ja-JP" altLang="en-US" dirty="0"/>
              <a:t>さよなら裁判真理教</a:t>
            </a:r>
          </a:p>
        </p:txBody>
      </p:sp>
      <p:sp>
        <p:nvSpPr>
          <p:cNvPr id="3" name="コンテンツ プレースホルダー 2">
            <a:extLst>
              <a:ext uri="{FF2B5EF4-FFF2-40B4-BE49-F238E27FC236}">
                <a16:creationId xmlns:a16="http://schemas.microsoft.com/office/drawing/2014/main" id="{987BC49B-150D-45FC-71A2-D66D0092DD4E}"/>
              </a:ext>
            </a:extLst>
          </p:cNvPr>
          <p:cNvSpPr>
            <a:spLocks noGrp="1"/>
          </p:cNvSpPr>
          <p:nvPr>
            <p:ph idx="1"/>
          </p:nvPr>
        </p:nvSpPr>
        <p:spPr>
          <a:xfrm>
            <a:off x="457200" y="1442924"/>
            <a:ext cx="8363272" cy="5010411"/>
          </a:xfrm>
        </p:spPr>
        <p:txBody>
          <a:bodyPr>
            <a:normAutofit/>
          </a:bodyPr>
          <a:lstStyle/>
          <a:p>
            <a:r>
              <a:rPr kumimoji="1" lang="ja-JP" altLang="en-US" sz="4000" dirty="0"/>
              <a:t>今此処にある「我々の責任」</a:t>
            </a:r>
            <a:endParaRPr kumimoji="1" lang="en-US" altLang="ja-JP" sz="4000" dirty="0"/>
          </a:p>
          <a:p>
            <a:r>
              <a:rPr kumimoji="1" lang="ja-JP" altLang="en-US" sz="4000" dirty="0">
                <a:solidFill>
                  <a:srgbClr val="FFFF00"/>
                </a:solidFill>
              </a:rPr>
              <a:t>検察の病：捏造依存症</a:t>
            </a:r>
            <a:endParaRPr kumimoji="1" lang="en-US" altLang="ja-JP" sz="4000" dirty="0">
              <a:solidFill>
                <a:srgbClr val="FFFF00"/>
              </a:solidFill>
            </a:endParaRPr>
          </a:p>
          <a:p>
            <a:r>
              <a:rPr kumimoji="1" lang="ja-JP" altLang="en-US" sz="4000" dirty="0"/>
              <a:t>科捜研：捏造「工房」</a:t>
            </a:r>
            <a:endParaRPr kumimoji="1" lang="en-US" altLang="ja-JP" sz="4000" dirty="0"/>
          </a:p>
          <a:p>
            <a:r>
              <a:rPr kumimoji="1" lang="ja-JP" altLang="en-US" sz="4000" dirty="0"/>
              <a:t>危機意識ゼロの裁判所</a:t>
            </a:r>
            <a:endParaRPr kumimoji="1" lang="en-US" altLang="ja-JP" sz="4000" dirty="0"/>
          </a:p>
          <a:p>
            <a:r>
              <a:rPr kumimoji="1" lang="ja-JP" altLang="en-US" sz="4000" dirty="0"/>
              <a:t>法曹教育も北陵クリニック事件から</a:t>
            </a:r>
            <a:endParaRPr kumimoji="1" lang="en-US" altLang="ja-JP" sz="4000" dirty="0"/>
          </a:p>
        </p:txBody>
      </p:sp>
    </p:spTree>
    <p:extLst>
      <p:ext uri="{BB962C8B-B14F-4D97-AF65-F5344CB8AC3E}">
        <p14:creationId xmlns:p14="http://schemas.microsoft.com/office/powerpoint/2010/main" val="274192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3B9A5-C9FF-40C5-FE1F-06D06BE30EC4}"/>
              </a:ext>
            </a:extLst>
          </p:cNvPr>
          <p:cNvSpPr>
            <a:spLocks noGrp="1"/>
          </p:cNvSpPr>
          <p:nvPr>
            <p:ph type="title"/>
          </p:nvPr>
        </p:nvSpPr>
        <p:spPr>
          <a:xfrm>
            <a:off x="318514" y="116632"/>
            <a:ext cx="8229600" cy="1143000"/>
          </a:xfrm>
        </p:spPr>
        <p:txBody>
          <a:bodyPr>
            <a:normAutofit fontScale="90000"/>
          </a:bodyPr>
          <a:lstStyle/>
          <a:p>
            <a:r>
              <a:rPr kumimoji="1" lang="ja-JP" altLang="en-US" dirty="0"/>
              <a:t>パンサー</a:t>
            </a:r>
            <a:r>
              <a:rPr kumimoji="1" lang="en-US" altLang="ja-JP" dirty="0"/>
              <a:t>/</a:t>
            </a:r>
            <a:r>
              <a:rPr kumimoji="1" lang="ja-JP" altLang="en-US" dirty="0"/>
              <a:t>チーター</a:t>
            </a:r>
            <a:r>
              <a:rPr kumimoji="1" lang="en-US" altLang="ja-JP" dirty="0"/>
              <a:t>/</a:t>
            </a:r>
            <a:r>
              <a:rPr kumimoji="1" lang="ja-JP" altLang="en-US" dirty="0"/>
              <a:t>ヒョウ</a:t>
            </a:r>
            <a:r>
              <a:rPr kumimoji="1" lang="en-US" altLang="ja-JP" dirty="0"/>
              <a:t>/</a:t>
            </a:r>
            <a:r>
              <a:rPr kumimoji="1" lang="ja-JP" altLang="en-US" dirty="0"/>
              <a:t>ジャガー</a:t>
            </a:r>
          </a:p>
        </p:txBody>
      </p:sp>
      <p:pic>
        <p:nvPicPr>
          <p:cNvPr id="5" name="図 4" descr="哺乳類, 大きな猫, 動物, 草 が含まれている画像&#10;&#10;AI 生成コンテンツは誤りを含む可能性があります。">
            <a:extLst>
              <a:ext uri="{FF2B5EF4-FFF2-40B4-BE49-F238E27FC236}">
                <a16:creationId xmlns:a16="http://schemas.microsoft.com/office/drawing/2014/main" id="{5DD83DDC-F4B3-56DE-150F-2957C61C2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40768"/>
            <a:ext cx="7787524" cy="5165724"/>
          </a:xfrm>
          <a:prstGeom prst="rect">
            <a:avLst/>
          </a:prstGeom>
        </p:spPr>
      </p:pic>
    </p:spTree>
    <p:extLst>
      <p:ext uri="{BB962C8B-B14F-4D97-AF65-F5344CB8AC3E}">
        <p14:creationId xmlns:p14="http://schemas.microsoft.com/office/powerpoint/2010/main" val="1869550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8C4869-0E76-31BC-E2FA-5D49D73342D7}"/>
              </a:ext>
            </a:extLst>
          </p:cNvPr>
          <p:cNvSpPr>
            <a:spLocks noGrp="1"/>
          </p:cNvSpPr>
          <p:nvPr>
            <p:ph type="title"/>
          </p:nvPr>
        </p:nvSpPr>
        <p:spPr>
          <a:xfrm>
            <a:off x="457200" y="188640"/>
            <a:ext cx="8229600" cy="1584176"/>
          </a:xfrm>
        </p:spPr>
        <p:txBody>
          <a:bodyPr>
            <a:normAutofit fontScale="90000"/>
          </a:bodyPr>
          <a:lstStyle/>
          <a:p>
            <a:r>
              <a:rPr kumimoji="1" lang="ja-JP" altLang="en-US" dirty="0"/>
              <a:t>北陵クリニック事件の本質</a:t>
            </a:r>
            <a:br>
              <a:rPr kumimoji="1" lang="en-US" altLang="ja-JP" dirty="0"/>
            </a:br>
            <a:r>
              <a:rPr kumimoji="1" lang="ja-JP" altLang="en-US" dirty="0"/>
              <a:t>筋弛緩剤中毒は</a:t>
            </a:r>
            <a:r>
              <a:rPr kumimoji="1" lang="en-US" altLang="ja-JP" dirty="0"/>
              <a:t>MELAS</a:t>
            </a:r>
            <a:r>
              <a:rPr kumimoji="1" lang="ja-JP" altLang="en-US" dirty="0"/>
              <a:t>に似てる？？</a:t>
            </a:r>
          </a:p>
        </p:txBody>
      </p:sp>
      <p:pic>
        <p:nvPicPr>
          <p:cNvPr id="15" name="図 14" descr="草を食べているウサギ&#10;&#10;AI 生成コンテンツは誤りを含む可能性があります。">
            <a:extLst>
              <a:ext uri="{FF2B5EF4-FFF2-40B4-BE49-F238E27FC236}">
                <a16:creationId xmlns:a16="http://schemas.microsoft.com/office/drawing/2014/main" id="{77ED42B9-54D4-1D38-4629-3952DC2CD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27050"/>
            <a:ext cx="4132844" cy="3785811"/>
          </a:xfrm>
          <a:prstGeom prst="rect">
            <a:avLst/>
          </a:prstGeom>
        </p:spPr>
      </p:pic>
      <p:pic>
        <p:nvPicPr>
          <p:cNvPr id="4" name="図 3" descr="干し草の上にいるカメ&#10;&#10;AI 生成コンテンツは誤りを含む可能性があります。">
            <a:extLst>
              <a:ext uri="{FF2B5EF4-FFF2-40B4-BE49-F238E27FC236}">
                <a16:creationId xmlns:a16="http://schemas.microsoft.com/office/drawing/2014/main" id="{48A9C5B8-DF6E-D347-0A6A-1248A21D5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147" y="1923373"/>
            <a:ext cx="3769860" cy="3785812"/>
          </a:xfrm>
          <a:prstGeom prst="rect">
            <a:avLst/>
          </a:prstGeom>
        </p:spPr>
      </p:pic>
      <p:sp>
        <p:nvSpPr>
          <p:cNvPr id="6" name="テキスト ボックス 5">
            <a:extLst>
              <a:ext uri="{FF2B5EF4-FFF2-40B4-BE49-F238E27FC236}">
                <a16:creationId xmlns:a16="http://schemas.microsoft.com/office/drawing/2014/main" id="{8155582F-B7C3-A9A8-5A95-D8FA3804E0E3}"/>
              </a:ext>
            </a:extLst>
          </p:cNvPr>
          <p:cNvSpPr txBox="1"/>
          <p:nvPr/>
        </p:nvSpPr>
        <p:spPr>
          <a:xfrm>
            <a:off x="4768359" y="6020401"/>
            <a:ext cx="184731" cy="707886"/>
          </a:xfrm>
          <a:prstGeom prst="rect">
            <a:avLst/>
          </a:prstGeom>
          <a:noFill/>
        </p:spPr>
        <p:txBody>
          <a:bodyPr wrap="none" rtlCol="0">
            <a:spAutoFit/>
          </a:bodyPr>
          <a:lstStyle/>
          <a:p>
            <a:endParaRPr kumimoji="1" lang="ja-JP" altLang="en-US" sz="4000" dirty="0">
              <a:solidFill>
                <a:schemeClr val="bg1"/>
              </a:solidFill>
            </a:endParaRPr>
          </a:p>
        </p:txBody>
      </p:sp>
      <p:grpSp>
        <p:nvGrpSpPr>
          <p:cNvPr id="7" name="グループ化 6">
            <a:extLst>
              <a:ext uri="{FF2B5EF4-FFF2-40B4-BE49-F238E27FC236}">
                <a16:creationId xmlns:a16="http://schemas.microsoft.com/office/drawing/2014/main" id="{F15EE102-ED50-D5AA-8958-82E34F502368}"/>
              </a:ext>
            </a:extLst>
          </p:cNvPr>
          <p:cNvGrpSpPr/>
          <p:nvPr/>
        </p:nvGrpSpPr>
        <p:grpSpPr>
          <a:xfrm>
            <a:off x="341572" y="1923373"/>
            <a:ext cx="8229599" cy="4743359"/>
            <a:chOff x="341572" y="1923373"/>
            <a:chExt cx="8229599" cy="4743359"/>
          </a:xfrm>
        </p:grpSpPr>
        <p:sp>
          <p:nvSpPr>
            <p:cNvPr id="16" name="テキスト ボックス 15">
              <a:extLst>
                <a:ext uri="{FF2B5EF4-FFF2-40B4-BE49-F238E27FC236}">
                  <a16:creationId xmlns:a16="http://schemas.microsoft.com/office/drawing/2014/main" id="{D700F1C7-90DF-4390-5A37-344E259B9349}"/>
                </a:ext>
              </a:extLst>
            </p:cNvPr>
            <p:cNvSpPr txBox="1"/>
            <p:nvPr/>
          </p:nvSpPr>
          <p:spPr>
            <a:xfrm>
              <a:off x="341572" y="6020401"/>
              <a:ext cx="8229599" cy="646331"/>
            </a:xfrm>
            <a:prstGeom prst="rect">
              <a:avLst/>
            </a:prstGeom>
            <a:noFill/>
          </p:spPr>
          <p:txBody>
            <a:bodyPr wrap="square" rtlCol="0">
              <a:spAutoFit/>
            </a:bodyPr>
            <a:lstStyle/>
            <a:p>
              <a:r>
                <a:rPr kumimoji="1" lang="ja-JP" altLang="en-US" sz="3600" dirty="0">
                  <a:solidFill>
                    <a:schemeClr val="bg1"/>
                  </a:solidFill>
                </a:rPr>
                <a:t>似ても似つかない＝</a:t>
              </a:r>
              <a:r>
                <a:rPr kumimoji="1" lang="ja-JP" altLang="en-US" sz="3600" dirty="0">
                  <a:solidFill>
                    <a:schemeClr val="accent2">
                      <a:lumMod val="60000"/>
                      <a:lumOff val="40000"/>
                    </a:schemeClr>
                  </a:solidFill>
                </a:rPr>
                <a:t>真実との乖離の酷さ</a:t>
              </a:r>
            </a:p>
          </p:txBody>
        </p:sp>
        <p:sp>
          <p:nvSpPr>
            <p:cNvPr id="3" name="テキスト ボックス 2">
              <a:extLst>
                <a:ext uri="{FF2B5EF4-FFF2-40B4-BE49-F238E27FC236}">
                  <a16:creationId xmlns:a16="http://schemas.microsoft.com/office/drawing/2014/main" id="{EE23888A-673B-3542-D132-8B100811812A}"/>
                </a:ext>
              </a:extLst>
            </p:cNvPr>
            <p:cNvSpPr txBox="1"/>
            <p:nvPr/>
          </p:nvSpPr>
          <p:spPr>
            <a:xfrm>
              <a:off x="456041" y="1923373"/>
              <a:ext cx="1622560" cy="707886"/>
            </a:xfrm>
            <a:prstGeom prst="rect">
              <a:avLst/>
            </a:prstGeom>
            <a:noFill/>
          </p:spPr>
          <p:txBody>
            <a:bodyPr wrap="none" rtlCol="0">
              <a:spAutoFit/>
            </a:bodyPr>
            <a:lstStyle/>
            <a:p>
              <a:r>
                <a:rPr kumimoji="1" lang="en-US" altLang="ja-JP" sz="4000" dirty="0">
                  <a:solidFill>
                    <a:schemeClr val="bg1"/>
                  </a:solidFill>
                </a:rPr>
                <a:t>MELAS</a:t>
              </a:r>
              <a:endParaRPr kumimoji="1" lang="ja-JP" altLang="en-US" sz="4000" dirty="0">
                <a:solidFill>
                  <a:schemeClr val="bg1"/>
                </a:solidFill>
              </a:endParaRPr>
            </a:p>
          </p:txBody>
        </p:sp>
        <p:sp>
          <p:nvSpPr>
            <p:cNvPr id="5" name="テキスト ボックス 4">
              <a:extLst>
                <a:ext uri="{FF2B5EF4-FFF2-40B4-BE49-F238E27FC236}">
                  <a16:creationId xmlns:a16="http://schemas.microsoft.com/office/drawing/2014/main" id="{4816F5D9-6EEA-02A7-2DF0-559D070236C5}"/>
                </a:ext>
              </a:extLst>
            </p:cNvPr>
            <p:cNvSpPr txBox="1"/>
            <p:nvPr/>
          </p:nvSpPr>
          <p:spPr>
            <a:xfrm>
              <a:off x="5148064" y="1923373"/>
              <a:ext cx="3262432" cy="707886"/>
            </a:xfrm>
            <a:prstGeom prst="rect">
              <a:avLst/>
            </a:prstGeom>
            <a:noFill/>
          </p:spPr>
          <p:txBody>
            <a:bodyPr wrap="none" rtlCol="0">
              <a:spAutoFit/>
            </a:bodyPr>
            <a:lstStyle/>
            <a:p>
              <a:r>
                <a:rPr kumimoji="1" lang="ja-JP" altLang="en-US" sz="4000" dirty="0">
                  <a:solidFill>
                    <a:schemeClr val="bg1"/>
                  </a:solidFill>
                </a:rPr>
                <a:t>筋弛緩剤中毒</a:t>
              </a:r>
            </a:p>
          </p:txBody>
        </p:sp>
      </p:grpSp>
    </p:spTree>
    <p:extLst>
      <p:ext uri="{BB962C8B-B14F-4D97-AF65-F5344CB8AC3E}">
        <p14:creationId xmlns:p14="http://schemas.microsoft.com/office/powerpoint/2010/main" val="239207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文字の書かれた紙&#10;&#10;AI 生成コンテンツは誤りを含む可能性があります。">
            <a:extLst>
              <a:ext uri="{FF2B5EF4-FFF2-40B4-BE49-F238E27FC236}">
                <a16:creationId xmlns:a16="http://schemas.microsoft.com/office/drawing/2014/main" id="{861A7290-2A5C-B314-5577-3F23A9EF9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16632"/>
            <a:ext cx="4392488" cy="6632898"/>
          </a:xfrm>
          <a:prstGeom prst="rect">
            <a:avLst/>
          </a:prstGeom>
        </p:spPr>
      </p:pic>
      <p:pic>
        <p:nvPicPr>
          <p:cNvPr id="5" name="図 4" descr="レストランで肩を組んでいる男性の白黒写真&#10;&#10;AI 生成コンテンツは誤りを含む可能性があります。">
            <a:extLst>
              <a:ext uri="{FF2B5EF4-FFF2-40B4-BE49-F238E27FC236}">
                <a16:creationId xmlns:a16="http://schemas.microsoft.com/office/drawing/2014/main" id="{463618D2-CEBF-3F36-805D-08D6AA9E9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8640"/>
            <a:ext cx="4464496" cy="3030752"/>
          </a:xfrm>
          <a:prstGeom prst="rect">
            <a:avLst/>
          </a:prstGeom>
        </p:spPr>
      </p:pic>
      <p:sp>
        <p:nvSpPr>
          <p:cNvPr id="6" name="テキスト ボックス 5">
            <a:extLst>
              <a:ext uri="{FF2B5EF4-FFF2-40B4-BE49-F238E27FC236}">
                <a16:creationId xmlns:a16="http://schemas.microsoft.com/office/drawing/2014/main" id="{DEF8E866-F259-0959-667D-6CE51586B2E2}"/>
              </a:ext>
            </a:extLst>
          </p:cNvPr>
          <p:cNvSpPr txBox="1"/>
          <p:nvPr/>
        </p:nvSpPr>
        <p:spPr>
          <a:xfrm>
            <a:off x="4588605" y="3440194"/>
            <a:ext cx="4384185" cy="3170099"/>
          </a:xfrm>
          <a:prstGeom prst="rect">
            <a:avLst/>
          </a:prstGeom>
          <a:noFill/>
        </p:spPr>
        <p:txBody>
          <a:bodyPr wrap="square" rtlCol="0">
            <a:spAutoFit/>
          </a:bodyPr>
          <a:lstStyle/>
          <a:p>
            <a:r>
              <a:rPr lang="en-US" altLang="ja-JP" sz="2000" dirty="0">
                <a:solidFill>
                  <a:schemeClr val="bg1"/>
                </a:solidFill>
              </a:rPr>
              <a:t>80</a:t>
            </a:r>
            <a:r>
              <a:rPr lang="ja-JP" altLang="en-US" sz="2000" dirty="0">
                <a:solidFill>
                  <a:schemeClr val="bg1"/>
                </a:solidFill>
              </a:rPr>
              <a:t>年前の</a:t>
            </a:r>
            <a:r>
              <a:rPr lang="en-US" altLang="ja-JP" sz="2000" dirty="0">
                <a:solidFill>
                  <a:schemeClr val="bg1"/>
                </a:solidFill>
              </a:rPr>
              <a:t>1944</a:t>
            </a:r>
            <a:r>
              <a:rPr lang="ja-JP" altLang="en-US" sz="2000" dirty="0">
                <a:solidFill>
                  <a:schemeClr val="bg1"/>
                </a:solidFill>
              </a:rPr>
              <a:t>年</a:t>
            </a:r>
            <a:r>
              <a:rPr lang="en-US" altLang="ja-JP" sz="2000" dirty="0">
                <a:solidFill>
                  <a:schemeClr val="bg1"/>
                </a:solidFill>
              </a:rPr>
              <a:t>10</a:t>
            </a:r>
            <a:r>
              <a:rPr lang="ja-JP" altLang="en-US" sz="2000" dirty="0">
                <a:solidFill>
                  <a:schemeClr val="bg1"/>
                </a:solidFill>
              </a:rPr>
              <a:t>月</a:t>
            </a:r>
            <a:r>
              <a:rPr lang="en-US" altLang="ja-JP" sz="2000" dirty="0">
                <a:solidFill>
                  <a:schemeClr val="bg1"/>
                </a:solidFill>
              </a:rPr>
              <a:t>12</a:t>
            </a:r>
            <a:r>
              <a:rPr lang="ja-JP" altLang="en-US" sz="2000" dirty="0">
                <a:solidFill>
                  <a:schemeClr val="bg1"/>
                </a:solidFill>
              </a:rPr>
              <a:t>日から</a:t>
            </a:r>
            <a:r>
              <a:rPr lang="en-US" altLang="ja-JP" sz="2000" dirty="0">
                <a:solidFill>
                  <a:schemeClr val="bg1"/>
                </a:solidFill>
              </a:rPr>
              <a:t>15</a:t>
            </a:r>
            <a:r>
              <a:rPr lang="ja-JP" altLang="en-US" sz="2000" dirty="0">
                <a:solidFill>
                  <a:schemeClr val="bg1"/>
                </a:solidFill>
              </a:rPr>
              <a:t>日にかけて、空母などからなる米機動部隊を日本陸海軍航空隊が攻撃した「台湾沖航空戦」が行われました。</a:t>
            </a:r>
            <a:r>
              <a:rPr lang="ja-JP" altLang="en-US" sz="2000" dirty="0">
                <a:solidFill>
                  <a:srgbClr val="FFFF00"/>
                </a:solidFill>
              </a:rPr>
              <a:t>米艦船の損害は巡洋艦</a:t>
            </a:r>
            <a:r>
              <a:rPr lang="en-US" altLang="ja-JP" sz="2000" dirty="0">
                <a:solidFill>
                  <a:srgbClr val="FFFF00"/>
                </a:solidFill>
              </a:rPr>
              <a:t>2</a:t>
            </a:r>
            <a:r>
              <a:rPr lang="ja-JP" altLang="en-US" sz="2000" dirty="0">
                <a:solidFill>
                  <a:srgbClr val="FFFF00"/>
                </a:solidFill>
              </a:rPr>
              <a:t>隻の大破とわずかでしたが、大本営は空母</a:t>
            </a:r>
            <a:r>
              <a:rPr lang="en-US" altLang="ja-JP" sz="2000" dirty="0">
                <a:solidFill>
                  <a:srgbClr val="FFFF00"/>
                </a:solidFill>
              </a:rPr>
              <a:t>11</a:t>
            </a:r>
            <a:r>
              <a:rPr lang="ja-JP" altLang="en-US" sz="2000" dirty="0">
                <a:solidFill>
                  <a:srgbClr val="FFFF00"/>
                </a:solidFill>
              </a:rPr>
              <a:t>隻撃沈・</a:t>
            </a:r>
            <a:r>
              <a:rPr lang="en-US" altLang="ja-JP" sz="2000" dirty="0">
                <a:solidFill>
                  <a:srgbClr val="FFFF00"/>
                </a:solidFill>
              </a:rPr>
              <a:t>8</a:t>
            </a:r>
            <a:r>
              <a:rPr lang="ja-JP" altLang="en-US" sz="2000" dirty="0">
                <a:solidFill>
                  <a:srgbClr val="FFFF00"/>
                </a:solidFill>
              </a:rPr>
              <a:t>隻撃破など計</a:t>
            </a:r>
            <a:r>
              <a:rPr lang="en-US" altLang="ja-JP" sz="2000" dirty="0">
                <a:solidFill>
                  <a:srgbClr val="FFFF00"/>
                </a:solidFill>
              </a:rPr>
              <a:t>45</a:t>
            </a:r>
            <a:r>
              <a:rPr lang="ja-JP" altLang="en-US" sz="2000" dirty="0">
                <a:solidFill>
                  <a:srgbClr val="FFFF00"/>
                </a:solidFill>
              </a:rPr>
              <a:t>隻を撃沈・撃破したと発表</a:t>
            </a:r>
            <a:r>
              <a:rPr lang="ja-JP" altLang="en-US" sz="2000" dirty="0">
                <a:solidFill>
                  <a:schemeClr val="bg1"/>
                </a:solidFill>
              </a:rPr>
              <a:t>しました。（「空母</a:t>
            </a:r>
            <a:r>
              <a:rPr lang="en-US" altLang="ja-JP" sz="2000" dirty="0">
                <a:solidFill>
                  <a:schemeClr val="bg1"/>
                </a:solidFill>
              </a:rPr>
              <a:t>11</a:t>
            </a:r>
            <a:r>
              <a:rPr lang="ja-JP" altLang="en-US" sz="2000" dirty="0">
                <a:solidFill>
                  <a:schemeClr val="bg1"/>
                </a:solidFill>
              </a:rPr>
              <a:t>隻撃沈」実は</a:t>
            </a:r>
            <a:r>
              <a:rPr lang="en-US" altLang="ja-JP" sz="2000" dirty="0">
                <a:solidFill>
                  <a:schemeClr val="bg1"/>
                </a:solidFill>
              </a:rPr>
              <a:t>0</a:t>
            </a:r>
            <a:r>
              <a:rPr lang="ja-JP" altLang="en-US" sz="2000" dirty="0">
                <a:solidFill>
                  <a:schemeClr val="bg1"/>
                </a:solidFill>
              </a:rPr>
              <a:t>　台湾沖航空戦から</a:t>
            </a:r>
            <a:r>
              <a:rPr lang="en-US" altLang="ja-JP" sz="2000" dirty="0">
                <a:solidFill>
                  <a:schemeClr val="bg1"/>
                </a:solidFill>
              </a:rPr>
              <a:t>80</a:t>
            </a:r>
            <a:r>
              <a:rPr lang="ja-JP" altLang="en-US" sz="2000" dirty="0">
                <a:solidFill>
                  <a:schemeClr val="bg1"/>
                </a:solidFill>
              </a:rPr>
              <a:t>年、誇大報告の教訓　朝日新聞　</a:t>
            </a:r>
            <a:r>
              <a:rPr lang="en-US" altLang="ja-JP" sz="2000" dirty="0">
                <a:solidFill>
                  <a:schemeClr val="bg1"/>
                </a:solidFill>
              </a:rPr>
              <a:t>2024</a:t>
            </a:r>
            <a:r>
              <a:rPr lang="ja-JP" altLang="en-US" sz="2000" dirty="0">
                <a:solidFill>
                  <a:schemeClr val="bg1"/>
                </a:solidFill>
              </a:rPr>
              <a:t>年</a:t>
            </a:r>
            <a:r>
              <a:rPr lang="en-US" altLang="ja-JP" sz="2000" dirty="0">
                <a:solidFill>
                  <a:schemeClr val="bg1"/>
                </a:solidFill>
              </a:rPr>
              <a:t>10</a:t>
            </a:r>
            <a:r>
              <a:rPr lang="ja-JP" altLang="en-US" sz="2000" dirty="0">
                <a:solidFill>
                  <a:schemeClr val="bg1"/>
                </a:solidFill>
              </a:rPr>
              <a:t>月</a:t>
            </a:r>
            <a:r>
              <a:rPr lang="en-US" altLang="ja-JP" sz="2000" dirty="0">
                <a:solidFill>
                  <a:schemeClr val="bg1"/>
                </a:solidFill>
              </a:rPr>
              <a:t>12</a:t>
            </a:r>
            <a:r>
              <a:rPr lang="ja-JP" altLang="en-US" sz="2000" dirty="0">
                <a:solidFill>
                  <a:schemeClr val="bg1"/>
                </a:solidFill>
              </a:rPr>
              <a:t>日）</a:t>
            </a:r>
            <a:endParaRPr kumimoji="1" lang="ja-JP" altLang="en-US" sz="2000" dirty="0">
              <a:solidFill>
                <a:schemeClr val="bg1"/>
              </a:solidFill>
            </a:endParaRPr>
          </a:p>
        </p:txBody>
      </p:sp>
    </p:spTree>
    <p:extLst>
      <p:ext uri="{BB962C8B-B14F-4D97-AF65-F5344CB8AC3E}">
        <p14:creationId xmlns:p14="http://schemas.microsoft.com/office/powerpoint/2010/main" val="359131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DB8CA-FBD6-6972-4AC7-0BE633CABB3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1416D7-0C0D-F91C-39DD-6AFBEE42E15E}"/>
              </a:ext>
            </a:extLst>
          </p:cNvPr>
          <p:cNvSpPr>
            <a:spLocks noGrp="1"/>
          </p:cNvSpPr>
          <p:nvPr>
            <p:ph type="title"/>
          </p:nvPr>
        </p:nvSpPr>
        <p:spPr>
          <a:xfrm>
            <a:off x="251520" y="121197"/>
            <a:ext cx="8784976" cy="1003547"/>
          </a:xfrm>
        </p:spPr>
        <p:txBody>
          <a:bodyPr>
            <a:normAutofit/>
          </a:bodyPr>
          <a:lstStyle/>
          <a:p>
            <a:r>
              <a:rPr kumimoji="1" lang="ja-JP" altLang="en-US" sz="4800" dirty="0"/>
              <a:t>捏造依存症が生んだ</a:t>
            </a:r>
            <a:r>
              <a:rPr kumimoji="1" lang="ja-JP" altLang="en-US" sz="4800" dirty="0">
                <a:solidFill>
                  <a:srgbClr val="FFFF00"/>
                </a:solidFill>
              </a:rPr>
              <a:t>大本営発表</a:t>
            </a:r>
          </a:p>
        </p:txBody>
      </p:sp>
      <p:pic>
        <p:nvPicPr>
          <p:cNvPr id="5" name="図 4" descr="文字の書かれた紙&#10;&#10;AI 生成コンテンツは誤りを含む可能性があります。">
            <a:extLst>
              <a:ext uri="{FF2B5EF4-FFF2-40B4-BE49-F238E27FC236}">
                <a16:creationId xmlns:a16="http://schemas.microsoft.com/office/drawing/2014/main" id="{11C0ECA0-61ED-DE63-5507-47B499103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87" y="1158321"/>
            <a:ext cx="8822009" cy="4824536"/>
          </a:xfrm>
          <a:prstGeom prst="rect">
            <a:avLst/>
          </a:prstGeom>
        </p:spPr>
      </p:pic>
      <p:sp>
        <p:nvSpPr>
          <p:cNvPr id="3" name="テキスト ボックス 2">
            <a:extLst>
              <a:ext uri="{FF2B5EF4-FFF2-40B4-BE49-F238E27FC236}">
                <a16:creationId xmlns:a16="http://schemas.microsoft.com/office/drawing/2014/main" id="{64C3B19A-0225-A256-6F05-4821CBEFE3AB}"/>
              </a:ext>
            </a:extLst>
          </p:cNvPr>
          <p:cNvSpPr txBox="1"/>
          <p:nvPr/>
        </p:nvSpPr>
        <p:spPr>
          <a:xfrm>
            <a:off x="553785" y="6128405"/>
            <a:ext cx="8180445" cy="584775"/>
          </a:xfrm>
          <a:prstGeom prst="rect">
            <a:avLst/>
          </a:prstGeom>
          <a:noFill/>
        </p:spPr>
        <p:txBody>
          <a:bodyPr wrap="none" rtlCol="0">
            <a:spAutoFit/>
          </a:bodyPr>
          <a:lstStyle/>
          <a:p>
            <a:r>
              <a:rPr kumimoji="1" lang="ja-JP" altLang="en-US" sz="3200" dirty="0">
                <a:solidFill>
                  <a:srgbClr val="FFFF00"/>
                </a:solidFill>
              </a:rPr>
              <a:t>脈の取り方一つ知らないからこそできる「芸当」</a:t>
            </a:r>
          </a:p>
        </p:txBody>
      </p:sp>
    </p:spTree>
    <p:extLst>
      <p:ext uri="{BB962C8B-B14F-4D97-AF65-F5344CB8AC3E}">
        <p14:creationId xmlns:p14="http://schemas.microsoft.com/office/powerpoint/2010/main" val="62273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53394E7-1E86-B7B9-9B59-93B1298FBB13}"/>
              </a:ext>
            </a:extLst>
          </p:cNvPr>
          <p:cNvSpPr>
            <a:spLocks noGrp="1"/>
          </p:cNvSpPr>
          <p:nvPr>
            <p:ph type="ctrTitle"/>
          </p:nvPr>
        </p:nvSpPr>
        <p:spPr>
          <a:xfrm>
            <a:off x="770259" y="187077"/>
            <a:ext cx="7990656" cy="1152129"/>
          </a:xfrm>
        </p:spPr>
        <p:txBody>
          <a:bodyPr>
            <a:normAutofit/>
          </a:bodyPr>
          <a:lstStyle/>
          <a:p>
            <a:r>
              <a:rPr kumimoji="1" lang="ja-JP" altLang="en-US" dirty="0"/>
              <a:t>問題の本質は「我々の</a:t>
            </a:r>
            <a:r>
              <a:rPr kumimoji="1" lang="ja-JP" altLang="en-US" dirty="0">
                <a:solidFill>
                  <a:srgbClr val="FFFF00"/>
                </a:solidFill>
              </a:rPr>
              <a:t>信心</a:t>
            </a:r>
            <a:r>
              <a:rPr kumimoji="1" lang="ja-JP" altLang="en-US" dirty="0"/>
              <a:t>」</a:t>
            </a:r>
            <a:endParaRPr lang="ja-JP" altLang="en-US" dirty="0"/>
          </a:p>
        </p:txBody>
      </p:sp>
      <p:pic>
        <p:nvPicPr>
          <p:cNvPr id="11" name="図 10">
            <a:extLst>
              <a:ext uri="{FF2B5EF4-FFF2-40B4-BE49-F238E27FC236}">
                <a16:creationId xmlns:a16="http://schemas.microsoft.com/office/drawing/2014/main" id="{86EC6AEC-957D-504F-8FE7-54A4C0F17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61" y="1378604"/>
            <a:ext cx="8913032" cy="4248472"/>
          </a:xfrm>
          <a:prstGeom prst="rect">
            <a:avLst/>
          </a:prstGeom>
        </p:spPr>
      </p:pic>
      <p:sp>
        <p:nvSpPr>
          <p:cNvPr id="12" name="タイトル 3">
            <a:extLst>
              <a:ext uri="{FF2B5EF4-FFF2-40B4-BE49-F238E27FC236}">
                <a16:creationId xmlns:a16="http://schemas.microsoft.com/office/drawing/2014/main" id="{A4052E03-ED02-D8E3-03C7-AB62CD5CC94F}"/>
              </a:ext>
            </a:extLst>
          </p:cNvPr>
          <p:cNvSpPr txBox="1">
            <a:spLocks/>
          </p:cNvSpPr>
          <p:nvPr/>
        </p:nvSpPr>
        <p:spPr>
          <a:xfrm>
            <a:off x="576672" y="5705871"/>
            <a:ext cx="7990656" cy="11521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ja-JP" altLang="en-US" dirty="0"/>
              <a:t>裁判所に逆らうと祟りがある？</a:t>
            </a:r>
          </a:p>
        </p:txBody>
      </p:sp>
    </p:spTree>
    <p:extLst>
      <p:ext uri="{BB962C8B-B14F-4D97-AF65-F5344CB8AC3E}">
        <p14:creationId xmlns:p14="http://schemas.microsoft.com/office/powerpoint/2010/main" val="586656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7F520EB8-3686-6FCB-8B66-ED144594A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2128958"/>
            <a:ext cx="8649968" cy="4129505"/>
          </a:xfrm>
          <a:prstGeom prst="rect">
            <a:avLst/>
          </a:prstGeom>
        </p:spPr>
      </p:pic>
      <p:pic>
        <p:nvPicPr>
          <p:cNvPr id="7" name="図 6" descr="テキスト&#10;&#10;AI 生成コンテンツは誤りを含む可能性があります。">
            <a:extLst>
              <a:ext uri="{FF2B5EF4-FFF2-40B4-BE49-F238E27FC236}">
                <a16:creationId xmlns:a16="http://schemas.microsoft.com/office/drawing/2014/main" id="{EB433B39-6B58-C556-9B3D-4F5F98BE0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50" y="1718060"/>
            <a:ext cx="8927186" cy="5056359"/>
          </a:xfrm>
          <a:prstGeom prst="rect">
            <a:avLst/>
          </a:prstGeom>
        </p:spPr>
      </p:pic>
      <p:sp>
        <p:nvSpPr>
          <p:cNvPr id="5" name="タイトル 4">
            <a:extLst>
              <a:ext uri="{FF2B5EF4-FFF2-40B4-BE49-F238E27FC236}">
                <a16:creationId xmlns:a16="http://schemas.microsoft.com/office/drawing/2014/main" id="{77F2E52D-D16B-42E4-0AE9-A6A49766E243}"/>
              </a:ext>
            </a:extLst>
          </p:cNvPr>
          <p:cNvSpPr>
            <a:spLocks noGrp="1"/>
          </p:cNvSpPr>
          <p:nvPr>
            <p:ph type="title"/>
          </p:nvPr>
        </p:nvSpPr>
        <p:spPr>
          <a:xfrm>
            <a:off x="457199" y="117020"/>
            <a:ext cx="8229600" cy="1367763"/>
          </a:xfrm>
        </p:spPr>
        <p:txBody>
          <a:bodyPr>
            <a:normAutofit fontScale="90000"/>
          </a:bodyPr>
          <a:lstStyle/>
          <a:p>
            <a:r>
              <a:rPr lang="ja-JP" altLang="en-US" dirty="0"/>
              <a:t>全ての診断を捏造する</a:t>
            </a:r>
            <a:br>
              <a:rPr lang="en-US" altLang="ja-JP" dirty="0"/>
            </a:br>
            <a:r>
              <a:rPr lang="ja-JP" altLang="en-US" dirty="0"/>
              <a:t>これが検察の「立証」</a:t>
            </a:r>
          </a:p>
        </p:txBody>
      </p:sp>
      <p:sp>
        <p:nvSpPr>
          <p:cNvPr id="2" name="タイトル 4">
            <a:extLst>
              <a:ext uri="{FF2B5EF4-FFF2-40B4-BE49-F238E27FC236}">
                <a16:creationId xmlns:a16="http://schemas.microsoft.com/office/drawing/2014/main" id="{55C82500-DB98-BE33-2081-55E41FBE0194}"/>
              </a:ext>
            </a:extLst>
          </p:cNvPr>
          <p:cNvSpPr txBox="1">
            <a:spLocks/>
          </p:cNvSpPr>
          <p:nvPr/>
        </p:nvSpPr>
        <p:spPr>
          <a:xfrm>
            <a:off x="421847" y="559797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endParaRPr lang="ja-JP" altLang="en-US" dirty="0"/>
          </a:p>
        </p:txBody>
      </p:sp>
    </p:spTree>
    <p:extLst>
      <p:ext uri="{BB962C8B-B14F-4D97-AF65-F5344CB8AC3E}">
        <p14:creationId xmlns:p14="http://schemas.microsoft.com/office/powerpoint/2010/main" val="370358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が含まれている画像&#10;&#10;自動的に生成された説明">
            <a:extLst>
              <a:ext uri="{FF2B5EF4-FFF2-40B4-BE49-F238E27FC236}">
                <a16:creationId xmlns:a16="http://schemas.microsoft.com/office/drawing/2014/main" id="{235FAB80-F99E-92FC-0952-4B8AACB31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60"/>
            <a:ext cx="9144000" cy="3879734"/>
          </a:xfrm>
          <a:prstGeom prst="rect">
            <a:avLst/>
          </a:prstGeom>
        </p:spPr>
      </p:pic>
      <p:sp>
        <p:nvSpPr>
          <p:cNvPr id="6" name="タイトル 5">
            <a:extLst>
              <a:ext uri="{FF2B5EF4-FFF2-40B4-BE49-F238E27FC236}">
                <a16:creationId xmlns:a16="http://schemas.microsoft.com/office/drawing/2014/main" id="{3EB9B41F-56BF-915F-5BCF-CC9AD854F625}"/>
              </a:ext>
            </a:extLst>
          </p:cNvPr>
          <p:cNvSpPr>
            <a:spLocks noGrp="1"/>
          </p:cNvSpPr>
          <p:nvPr>
            <p:ph type="title"/>
          </p:nvPr>
        </p:nvSpPr>
        <p:spPr>
          <a:xfrm>
            <a:off x="323528" y="116632"/>
            <a:ext cx="8229600" cy="1080120"/>
          </a:xfrm>
        </p:spPr>
        <p:txBody>
          <a:bodyPr/>
          <a:lstStyle/>
          <a:p>
            <a:r>
              <a:rPr lang="ja-JP" altLang="en-US" dirty="0"/>
              <a:t>高松少年鑑別所医務課長</a:t>
            </a:r>
            <a:r>
              <a:rPr lang="en-US" altLang="ja-JP" dirty="0"/>
              <a:t>2013-19</a:t>
            </a:r>
            <a:endParaRPr lang="ja-JP" altLang="en-US" dirty="0"/>
          </a:p>
        </p:txBody>
      </p:sp>
      <p:sp>
        <p:nvSpPr>
          <p:cNvPr id="7" name="タイトル 5">
            <a:extLst>
              <a:ext uri="{FF2B5EF4-FFF2-40B4-BE49-F238E27FC236}">
                <a16:creationId xmlns:a16="http://schemas.microsoft.com/office/drawing/2014/main" id="{D205DCA9-6C46-B2E6-4555-0287B1732199}"/>
              </a:ext>
            </a:extLst>
          </p:cNvPr>
          <p:cNvSpPr txBox="1">
            <a:spLocks/>
          </p:cNvSpPr>
          <p:nvPr/>
        </p:nvSpPr>
        <p:spPr bwMode="auto">
          <a:xfrm>
            <a:off x="144016" y="5224494"/>
            <a:ext cx="8820472" cy="15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r>
              <a:rPr lang="ja-JP" altLang="en-US" sz="4000" dirty="0"/>
              <a:t>長崎大学大学院教授（</a:t>
            </a:r>
            <a:r>
              <a:rPr lang="en-US" altLang="ja-JP" sz="4000" dirty="0"/>
              <a:t>2008-13</a:t>
            </a:r>
            <a:r>
              <a:rPr lang="ja-JP" altLang="en-US" sz="4000" dirty="0"/>
              <a:t>）</a:t>
            </a:r>
            <a:endParaRPr lang="en-US" altLang="ja-JP" sz="4000" dirty="0"/>
          </a:p>
          <a:p>
            <a:r>
              <a:rPr lang="ja-JP" altLang="en-US" sz="4000" dirty="0"/>
              <a:t>熱帯病治療薬研究開発</a:t>
            </a:r>
          </a:p>
        </p:txBody>
      </p:sp>
      <p:sp>
        <p:nvSpPr>
          <p:cNvPr id="2" name="タイトル 5">
            <a:extLst>
              <a:ext uri="{FF2B5EF4-FFF2-40B4-BE49-F238E27FC236}">
                <a16:creationId xmlns:a16="http://schemas.microsoft.com/office/drawing/2014/main" id="{793A7BF6-890A-C416-CE22-9C7FFDC1819E}"/>
              </a:ext>
            </a:extLst>
          </p:cNvPr>
          <p:cNvSpPr txBox="1">
            <a:spLocks/>
          </p:cNvSpPr>
          <p:nvPr/>
        </p:nvSpPr>
        <p:spPr bwMode="auto">
          <a:xfrm>
            <a:off x="0" y="1196752"/>
            <a:ext cx="882047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r>
              <a:rPr lang="ja-JP" altLang="en-US" dirty="0"/>
              <a:t>高松刑務所医療第四課長</a:t>
            </a:r>
            <a:r>
              <a:rPr lang="en-US" altLang="ja-JP" dirty="0"/>
              <a:t>2020-</a:t>
            </a:r>
            <a:r>
              <a:rPr lang="ja-JP" altLang="en-US" dirty="0"/>
              <a:t>現在</a:t>
            </a:r>
          </a:p>
        </p:txBody>
      </p:sp>
    </p:spTree>
    <p:extLst>
      <p:ext uri="{BB962C8B-B14F-4D97-AF65-F5344CB8AC3E}">
        <p14:creationId xmlns:p14="http://schemas.microsoft.com/office/powerpoint/2010/main" val="54136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2F841B-3386-F971-D8EB-950BD8021F31}"/>
              </a:ext>
            </a:extLst>
          </p:cNvPr>
          <p:cNvSpPr>
            <a:spLocks noGrp="1"/>
          </p:cNvSpPr>
          <p:nvPr>
            <p:ph type="title"/>
          </p:nvPr>
        </p:nvSpPr>
        <p:spPr>
          <a:xfrm>
            <a:off x="251520" y="157222"/>
            <a:ext cx="8229600" cy="1143000"/>
          </a:xfrm>
        </p:spPr>
        <p:txBody>
          <a:bodyPr/>
          <a:lstStyle/>
          <a:p>
            <a:r>
              <a:rPr kumimoji="1" lang="en-US" altLang="ja-JP" dirty="0"/>
              <a:t>NHK</a:t>
            </a:r>
            <a:r>
              <a:rPr kumimoji="1" lang="ja-JP" altLang="en-US" dirty="0"/>
              <a:t>総合診療医ドクター</a:t>
            </a:r>
            <a:r>
              <a:rPr kumimoji="1" lang="en-US" altLang="ja-JP" dirty="0"/>
              <a:t>G/2011-18</a:t>
            </a:r>
            <a:endParaRPr kumimoji="1" lang="ja-JP" altLang="en-US" dirty="0"/>
          </a:p>
        </p:txBody>
      </p:sp>
      <p:pic>
        <p:nvPicPr>
          <p:cNvPr id="4" name="図 3" descr="テキスト&#10;&#10;AI 生成コンテンツは誤りを含む可能性があります。">
            <a:extLst>
              <a:ext uri="{FF2B5EF4-FFF2-40B4-BE49-F238E27FC236}">
                <a16:creationId xmlns:a16="http://schemas.microsoft.com/office/drawing/2014/main" id="{B8939FE8-8199-3E77-EDC8-561617154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7" y="1420545"/>
            <a:ext cx="9144000" cy="5249333"/>
          </a:xfrm>
          <a:prstGeom prst="rect">
            <a:avLst/>
          </a:prstGeom>
        </p:spPr>
      </p:pic>
    </p:spTree>
    <p:extLst>
      <p:ext uri="{BB962C8B-B14F-4D97-AF65-F5344CB8AC3E}">
        <p14:creationId xmlns:p14="http://schemas.microsoft.com/office/powerpoint/2010/main" val="2967577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BD978-0013-9A27-9651-030C2E170B31}"/>
              </a:ext>
            </a:extLst>
          </p:cNvPr>
          <p:cNvSpPr>
            <a:spLocks noGrp="1"/>
          </p:cNvSpPr>
          <p:nvPr>
            <p:ph type="title"/>
          </p:nvPr>
        </p:nvSpPr>
        <p:spPr>
          <a:xfrm>
            <a:off x="457200" y="274638"/>
            <a:ext cx="8229600" cy="994122"/>
          </a:xfrm>
        </p:spPr>
        <p:txBody>
          <a:bodyPr>
            <a:normAutofit/>
          </a:bodyPr>
          <a:lstStyle/>
          <a:p>
            <a:r>
              <a:rPr kumimoji="1" lang="ja-JP" altLang="en-US" dirty="0"/>
              <a:t>法曹にする医学教育の必要性</a:t>
            </a:r>
          </a:p>
        </p:txBody>
      </p:sp>
      <p:sp>
        <p:nvSpPr>
          <p:cNvPr id="3" name="コンテンツ プレースホルダー 2">
            <a:extLst>
              <a:ext uri="{FF2B5EF4-FFF2-40B4-BE49-F238E27FC236}">
                <a16:creationId xmlns:a16="http://schemas.microsoft.com/office/drawing/2014/main" id="{64416525-7853-2803-ECB1-E66879F29EFC}"/>
              </a:ext>
            </a:extLst>
          </p:cNvPr>
          <p:cNvSpPr>
            <a:spLocks noGrp="1"/>
          </p:cNvSpPr>
          <p:nvPr>
            <p:ph idx="1"/>
          </p:nvPr>
        </p:nvSpPr>
        <p:spPr>
          <a:xfrm>
            <a:off x="457200" y="1244554"/>
            <a:ext cx="8363272" cy="4277072"/>
          </a:xfrm>
        </p:spPr>
        <p:txBody>
          <a:bodyPr/>
          <a:lstStyle/>
          <a:p>
            <a:r>
              <a:rPr kumimoji="1" lang="ja-JP" altLang="en-US" dirty="0"/>
              <a:t>日本内科学会総合内科専門医（</a:t>
            </a:r>
            <a:r>
              <a:rPr kumimoji="1" lang="en-US" altLang="ja-JP" dirty="0"/>
              <a:t>1988-2024</a:t>
            </a:r>
            <a:r>
              <a:rPr kumimoji="1" lang="ja-JP" altLang="en-US" dirty="0"/>
              <a:t>）</a:t>
            </a:r>
            <a:endParaRPr kumimoji="1" lang="en-US" altLang="ja-JP" dirty="0"/>
          </a:p>
          <a:p>
            <a:r>
              <a:rPr kumimoji="1" lang="ja-JP" altLang="en-US" dirty="0"/>
              <a:t>米国内科学会上級会員（</a:t>
            </a:r>
            <a:r>
              <a:rPr kumimoji="1" lang="en-US" altLang="ja-JP" dirty="0"/>
              <a:t>1992-2024</a:t>
            </a:r>
            <a:r>
              <a:rPr kumimoji="1" lang="ja-JP" altLang="en-US" dirty="0"/>
              <a:t>）</a:t>
            </a:r>
            <a:endParaRPr kumimoji="1" lang="en-US" altLang="ja-JP" dirty="0"/>
          </a:p>
          <a:p>
            <a:r>
              <a:rPr kumimoji="1" lang="ja-JP" altLang="en-US" dirty="0"/>
              <a:t>日本神経学会専門医・指導医（</a:t>
            </a:r>
            <a:r>
              <a:rPr kumimoji="1" lang="en-US" altLang="ja-JP" dirty="0"/>
              <a:t>1988-2024</a:t>
            </a:r>
            <a:r>
              <a:rPr kumimoji="1" lang="ja-JP" altLang="en-US" dirty="0"/>
              <a:t>）</a:t>
            </a:r>
            <a:endParaRPr kumimoji="1" lang="en-US" altLang="ja-JP" dirty="0"/>
          </a:p>
          <a:p>
            <a:r>
              <a:rPr kumimoji="1" lang="ja-JP" altLang="en-US" dirty="0"/>
              <a:t>英国グラスゴー大学研究員（</a:t>
            </a:r>
            <a:r>
              <a:rPr kumimoji="1" lang="en-US" altLang="ja-JP" dirty="0"/>
              <a:t>1990-1992</a:t>
            </a:r>
            <a:r>
              <a:rPr kumimoji="1" lang="ja-JP" altLang="en-US" dirty="0"/>
              <a:t>）</a:t>
            </a:r>
            <a:endParaRPr kumimoji="1" lang="en-US" altLang="ja-JP" dirty="0"/>
          </a:p>
          <a:p>
            <a:r>
              <a:rPr kumimoji="1" lang="ja-JP" altLang="en-US" dirty="0"/>
              <a:t>厚生労働省・</a:t>
            </a:r>
            <a:r>
              <a:rPr kumimoji="1" lang="en-US" altLang="ja-JP" dirty="0"/>
              <a:t>PMDA</a:t>
            </a:r>
            <a:r>
              <a:rPr kumimoji="1" lang="ja-JP" altLang="en-US" dirty="0"/>
              <a:t>（</a:t>
            </a:r>
            <a:r>
              <a:rPr kumimoji="1" lang="en-US" altLang="ja-JP" dirty="0"/>
              <a:t>2003-2007</a:t>
            </a:r>
            <a:r>
              <a:rPr kumimoji="1" lang="ja-JP" altLang="en-US" dirty="0"/>
              <a:t>）</a:t>
            </a:r>
            <a:endParaRPr kumimoji="1" lang="en-US" altLang="ja-JP" dirty="0"/>
          </a:p>
          <a:p>
            <a:r>
              <a:rPr kumimoji="1" lang="ja-JP" altLang="en-US" dirty="0"/>
              <a:t>長崎大学大学院教授（</a:t>
            </a:r>
            <a:r>
              <a:rPr kumimoji="1" lang="en-US" altLang="ja-JP" dirty="0"/>
              <a:t>2008-2013</a:t>
            </a:r>
            <a:r>
              <a:rPr kumimoji="1" lang="ja-JP" altLang="en-US" dirty="0"/>
              <a:t>）</a:t>
            </a:r>
            <a:endParaRPr kumimoji="1" lang="en-US" altLang="ja-JP" dirty="0"/>
          </a:p>
          <a:p>
            <a:r>
              <a:rPr kumimoji="1" lang="ja-JP" altLang="en-US" dirty="0"/>
              <a:t>法務省矯正医官（</a:t>
            </a:r>
            <a:r>
              <a:rPr kumimoji="1" lang="en-US" altLang="ja-JP" dirty="0"/>
              <a:t>2013-</a:t>
            </a:r>
            <a:r>
              <a:rPr kumimoji="1" lang="ja-JP" altLang="en-US" dirty="0"/>
              <a:t>現在）</a:t>
            </a:r>
          </a:p>
        </p:txBody>
      </p:sp>
      <p:sp>
        <p:nvSpPr>
          <p:cNvPr id="4" name="テキスト ボックス 3">
            <a:extLst>
              <a:ext uri="{FF2B5EF4-FFF2-40B4-BE49-F238E27FC236}">
                <a16:creationId xmlns:a16="http://schemas.microsoft.com/office/drawing/2014/main" id="{650770F1-B235-5994-348A-A5B186FEA886}"/>
              </a:ext>
            </a:extLst>
          </p:cNvPr>
          <p:cNvSpPr txBox="1"/>
          <p:nvPr/>
        </p:nvSpPr>
        <p:spPr>
          <a:xfrm>
            <a:off x="210344" y="5629255"/>
            <a:ext cx="8856984" cy="954107"/>
          </a:xfrm>
          <a:prstGeom prst="rect">
            <a:avLst/>
          </a:prstGeom>
          <a:noFill/>
        </p:spPr>
        <p:txBody>
          <a:bodyPr wrap="square" rtlCol="0">
            <a:spAutoFit/>
          </a:bodyPr>
          <a:lstStyle/>
          <a:p>
            <a:pPr algn="ctr"/>
            <a:r>
              <a:rPr kumimoji="1" lang="ja-JP" altLang="en-US" sz="2800" dirty="0">
                <a:solidFill>
                  <a:schemeClr val="bg1"/>
                </a:solidFill>
              </a:rPr>
              <a:t>業績：医薬品開発</a:t>
            </a:r>
            <a:r>
              <a:rPr kumimoji="1" lang="en-US" altLang="ja-JP" sz="2800" dirty="0">
                <a:solidFill>
                  <a:schemeClr val="bg1"/>
                </a:solidFill>
              </a:rPr>
              <a:t>, </a:t>
            </a:r>
            <a:r>
              <a:rPr kumimoji="1" lang="ja-JP" altLang="en-US" sz="2800" dirty="0">
                <a:solidFill>
                  <a:schemeClr val="bg1"/>
                </a:solidFill>
              </a:rPr>
              <a:t>総合診療</a:t>
            </a:r>
            <a:r>
              <a:rPr kumimoji="1" lang="en-US" altLang="ja-JP" sz="2800" dirty="0">
                <a:solidFill>
                  <a:schemeClr val="bg1"/>
                </a:solidFill>
              </a:rPr>
              <a:t>, </a:t>
            </a:r>
            <a:r>
              <a:rPr kumimoji="1" lang="ja-JP" altLang="en-US" sz="2800" dirty="0">
                <a:solidFill>
                  <a:schemeClr val="bg1"/>
                </a:solidFill>
              </a:rPr>
              <a:t>救急</a:t>
            </a:r>
            <a:r>
              <a:rPr kumimoji="1" lang="en-US" altLang="ja-JP" sz="2800" dirty="0">
                <a:solidFill>
                  <a:schemeClr val="bg1"/>
                </a:solidFill>
              </a:rPr>
              <a:t>,</a:t>
            </a:r>
            <a:r>
              <a:rPr kumimoji="1" lang="ja-JP" altLang="en-US" sz="2800" dirty="0">
                <a:solidFill>
                  <a:schemeClr val="bg1"/>
                </a:solidFill>
              </a:rPr>
              <a:t> </a:t>
            </a:r>
            <a:r>
              <a:rPr kumimoji="1" lang="en-US" altLang="ja-JP" sz="2800" dirty="0">
                <a:solidFill>
                  <a:schemeClr val="bg1"/>
                </a:solidFill>
              </a:rPr>
              <a:t>EBM,</a:t>
            </a:r>
            <a:r>
              <a:rPr kumimoji="1" lang="ja-JP" altLang="en-US" sz="2800" dirty="0">
                <a:solidFill>
                  <a:schemeClr val="bg1"/>
                </a:solidFill>
              </a:rPr>
              <a:t> 脳・神経</a:t>
            </a:r>
            <a:r>
              <a:rPr kumimoji="1" lang="en-US" altLang="ja-JP" sz="2800" dirty="0">
                <a:solidFill>
                  <a:schemeClr val="bg1"/>
                </a:solidFill>
              </a:rPr>
              <a:t>, </a:t>
            </a:r>
            <a:r>
              <a:rPr kumimoji="1" lang="ja-JP" altLang="en-US" sz="2800" dirty="0">
                <a:solidFill>
                  <a:schemeClr val="bg1"/>
                </a:solidFill>
              </a:rPr>
              <a:t>感染症</a:t>
            </a:r>
            <a:endParaRPr kumimoji="1" lang="en-US" altLang="ja-JP" sz="2800" dirty="0">
              <a:solidFill>
                <a:schemeClr val="bg1"/>
              </a:solidFill>
            </a:endParaRPr>
          </a:p>
          <a:p>
            <a:pPr algn="ctr"/>
            <a:r>
              <a:rPr kumimoji="1" lang="ja-JP" altLang="en-US" sz="2800" dirty="0">
                <a:solidFill>
                  <a:schemeClr val="bg1"/>
                </a:solidFill>
              </a:rPr>
              <a:t>欧文査読誌掲載論文数　</a:t>
            </a:r>
            <a:r>
              <a:rPr kumimoji="1" lang="en-US" altLang="ja-JP" sz="2800" dirty="0">
                <a:solidFill>
                  <a:schemeClr val="bg1"/>
                </a:solidFill>
              </a:rPr>
              <a:t>80</a:t>
            </a:r>
            <a:endParaRPr kumimoji="1" lang="ja-JP" altLang="en-US" sz="2800" dirty="0">
              <a:solidFill>
                <a:schemeClr val="bg1"/>
              </a:solidFill>
            </a:endParaRPr>
          </a:p>
        </p:txBody>
      </p:sp>
    </p:spTree>
    <p:extLst>
      <p:ext uri="{BB962C8B-B14F-4D97-AF65-F5344CB8AC3E}">
        <p14:creationId xmlns:p14="http://schemas.microsoft.com/office/powerpoint/2010/main" val="1303163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787DFB-5189-74DA-3081-9C14A3AC3158}"/>
              </a:ext>
            </a:extLst>
          </p:cNvPr>
          <p:cNvSpPr>
            <a:spLocks noGrp="1"/>
          </p:cNvSpPr>
          <p:nvPr>
            <p:ph type="title"/>
          </p:nvPr>
        </p:nvSpPr>
        <p:spPr>
          <a:xfrm>
            <a:off x="386120" y="169057"/>
            <a:ext cx="8496944" cy="1143000"/>
          </a:xfrm>
        </p:spPr>
        <p:txBody>
          <a:bodyPr>
            <a:normAutofit/>
          </a:bodyPr>
          <a:lstStyle/>
          <a:p>
            <a:r>
              <a:rPr kumimoji="1" lang="ja-JP" altLang="en-US" dirty="0"/>
              <a:t>袴田とは違う</a:t>
            </a:r>
            <a:r>
              <a:rPr kumimoji="1" lang="en-US" altLang="ja-JP" dirty="0"/>
              <a:t>!!</a:t>
            </a:r>
            <a:r>
              <a:rPr kumimoji="1" lang="ja-JP" altLang="en-US" dirty="0"/>
              <a:t>事件全体の捏造</a:t>
            </a:r>
          </a:p>
        </p:txBody>
      </p:sp>
      <p:sp>
        <p:nvSpPr>
          <p:cNvPr id="8" name="テキスト ボックス 7">
            <a:extLst>
              <a:ext uri="{FF2B5EF4-FFF2-40B4-BE49-F238E27FC236}">
                <a16:creationId xmlns:a16="http://schemas.microsoft.com/office/drawing/2014/main" id="{6DF31746-FA53-343F-12C2-5988EAB22C61}"/>
              </a:ext>
            </a:extLst>
          </p:cNvPr>
          <p:cNvSpPr txBox="1"/>
          <p:nvPr/>
        </p:nvSpPr>
        <p:spPr>
          <a:xfrm>
            <a:off x="138784" y="4442174"/>
            <a:ext cx="9018816" cy="2246769"/>
          </a:xfrm>
          <a:prstGeom prst="rect">
            <a:avLst/>
          </a:prstGeom>
          <a:noFill/>
        </p:spPr>
        <p:txBody>
          <a:bodyPr wrap="square" rtlCol="0">
            <a:spAutoFit/>
          </a:bodyPr>
          <a:lstStyle/>
          <a:p>
            <a:r>
              <a:rPr kumimoji="1" lang="ja-JP" altLang="en-US" sz="2800" dirty="0">
                <a:solidFill>
                  <a:schemeClr val="bg1"/>
                </a:solidFill>
              </a:rPr>
              <a:t>乳腺外科医事件：</a:t>
            </a:r>
            <a:r>
              <a:rPr kumimoji="1" lang="ja-JP" altLang="en-US" sz="2800" dirty="0">
                <a:solidFill>
                  <a:srgbClr val="FFFF00"/>
                </a:solidFill>
              </a:rPr>
              <a:t>科捜研による不正な</a:t>
            </a:r>
            <a:r>
              <a:rPr kumimoji="1" lang="en-US" altLang="ja-JP" sz="2800" dirty="0">
                <a:solidFill>
                  <a:srgbClr val="FFFF00"/>
                </a:solidFill>
              </a:rPr>
              <a:t>DNA</a:t>
            </a:r>
            <a:r>
              <a:rPr kumimoji="1" lang="ja-JP" altLang="en-US" sz="2800" dirty="0">
                <a:solidFill>
                  <a:srgbClr val="FFFF00"/>
                </a:solidFill>
              </a:rPr>
              <a:t>鑑定</a:t>
            </a:r>
            <a:r>
              <a:rPr kumimoji="1" lang="ja-JP" altLang="en-US" sz="2800" dirty="0">
                <a:solidFill>
                  <a:schemeClr val="bg1"/>
                </a:solidFill>
              </a:rPr>
              <a:t>に基づき、乳腺手術後の譫妄状態から生じた幻覚を検察が強制わいせつ罪として起訴した事件。一審無罪→控訴審逆転有罪→最高裁差し戻し→控訴審で無罪が確定するまで、</a:t>
            </a:r>
            <a:r>
              <a:rPr kumimoji="1" lang="en-US" altLang="ja-JP" sz="2800" dirty="0">
                <a:solidFill>
                  <a:srgbClr val="FFFF00"/>
                </a:solidFill>
              </a:rPr>
              <a:t>2016</a:t>
            </a:r>
            <a:r>
              <a:rPr kumimoji="1" lang="ja-JP" altLang="en-US" sz="2800" dirty="0">
                <a:solidFill>
                  <a:srgbClr val="FFFF00"/>
                </a:solidFill>
              </a:rPr>
              <a:t>年</a:t>
            </a:r>
            <a:r>
              <a:rPr kumimoji="1" lang="en-US" altLang="ja-JP" sz="2800" dirty="0">
                <a:solidFill>
                  <a:srgbClr val="FFFF00"/>
                </a:solidFill>
              </a:rPr>
              <a:t>5</a:t>
            </a:r>
            <a:r>
              <a:rPr kumimoji="1" lang="ja-JP" altLang="en-US" sz="2800" dirty="0">
                <a:solidFill>
                  <a:srgbClr val="FFFF00"/>
                </a:solidFill>
              </a:rPr>
              <a:t>月の事件発生から</a:t>
            </a:r>
            <a:r>
              <a:rPr kumimoji="1" lang="en-US" altLang="ja-JP" sz="2800" dirty="0">
                <a:solidFill>
                  <a:srgbClr val="FFFF00"/>
                </a:solidFill>
              </a:rPr>
              <a:t>8</a:t>
            </a:r>
            <a:r>
              <a:rPr kumimoji="1" lang="ja-JP" altLang="en-US" sz="2800" dirty="0">
                <a:solidFill>
                  <a:srgbClr val="FFFF00"/>
                </a:solidFill>
              </a:rPr>
              <a:t>年半もかかった</a:t>
            </a:r>
            <a:r>
              <a:rPr kumimoji="1" lang="ja-JP" altLang="en-US" sz="2800" dirty="0">
                <a:solidFill>
                  <a:schemeClr val="bg1"/>
                </a:solidFill>
              </a:rPr>
              <a:t>。</a:t>
            </a:r>
            <a:endParaRPr kumimoji="1" lang="en-US" altLang="ja-JP" sz="2800" dirty="0">
              <a:solidFill>
                <a:schemeClr val="bg1"/>
              </a:solidFill>
            </a:endParaRPr>
          </a:p>
        </p:txBody>
      </p:sp>
      <p:pic>
        <p:nvPicPr>
          <p:cNvPr id="4" name="図 3" descr="テーブル&#10;&#10;AI 生成コンテンツは誤りを含む可能性があります。">
            <a:extLst>
              <a:ext uri="{FF2B5EF4-FFF2-40B4-BE49-F238E27FC236}">
                <a16:creationId xmlns:a16="http://schemas.microsoft.com/office/drawing/2014/main" id="{34437269-EFC4-33E5-6E41-CF8E376B1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84" y="1323401"/>
            <a:ext cx="8866432" cy="3019474"/>
          </a:xfrm>
          <a:prstGeom prst="rect">
            <a:avLst/>
          </a:prstGeom>
        </p:spPr>
      </p:pic>
    </p:spTree>
    <p:extLst>
      <p:ext uri="{BB962C8B-B14F-4D97-AF65-F5344CB8AC3E}">
        <p14:creationId xmlns:p14="http://schemas.microsoft.com/office/powerpoint/2010/main" val="3305486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F06E5E-6FE1-BC45-270A-413C34E05922}"/>
              </a:ext>
            </a:extLst>
          </p:cNvPr>
          <p:cNvSpPr>
            <a:spLocks noGrp="1"/>
          </p:cNvSpPr>
          <p:nvPr>
            <p:ph type="title"/>
          </p:nvPr>
        </p:nvSpPr>
        <p:spPr>
          <a:xfrm>
            <a:off x="457200" y="125760"/>
            <a:ext cx="8229600" cy="998984"/>
          </a:xfrm>
        </p:spPr>
        <p:txBody>
          <a:bodyPr>
            <a:normAutofit fontScale="90000"/>
          </a:bodyPr>
          <a:lstStyle/>
          <a:p>
            <a:r>
              <a:rPr kumimoji="1" lang="ja-JP" altLang="en-US" dirty="0"/>
              <a:t>乳腺外科医事件に再び無罪判決</a:t>
            </a:r>
            <a:br>
              <a:rPr kumimoji="1" lang="en-US" altLang="ja-JP" dirty="0"/>
            </a:br>
            <a:r>
              <a:rPr kumimoji="1" lang="ja-JP" altLang="en-US" sz="2200" dirty="0"/>
              <a:t>（江川紹子　</a:t>
            </a:r>
            <a:r>
              <a:rPr kumimoji="1" lang="en-US" altLang="ja-JP" sz="2200" dirty="0"/>
              <a:t>Yahoo!</a:t>
            </a:r>
            <a:r>
              <a:rPr kumimoji="1" lang="ja-JP" altLang="en-US" sz="2200" dirty="0"/>
              <a:t>ニュース　</a:t>
            </a:r>
            <a:r>
              <a:rPr kumimoji="1" lang="en-US" altLang="ja-JP" sz="2200" dirty="0"/>
              <a:t>2025/3/22</a:t>
            </a:r>
            <a:r>
              <a:rPr kumimoji="1" lang="ja-JP" altLang="en-US" sz="2200" dirty="0"/>
              <a:t>） 　</a:t>
            </a:r>
          </a:p>
        </p:txBody>
      </p:sp>
      <p:sp>
        <p:nvSpPr>
          <p:cNvPr id="4" name="テキスト ボックス 3">
            <a:extLst>
              <a:ext uri="{FF2B5EF4-FFF2-40B4-BE49-F238E27FC236}">
                <a16:creationId xmlns:a16="http://schemas.microsoft.com/office/drawing/2014/main" id="{49D4666B-64D0-9511-6EE2-A1631CA9377C}"/>
              </a:ext>
            </a:extLst>
          </p:cNvPr>
          <p:cNvSpPr txBox="1"/>
          <p:nvPr/>
        </p:nvSpPr>
        <p:spPr>
          <a:xfrm>
            <a:off x="318356" y="1268760"/>
            <a:ext cx="8507288" cy="5262979"/>
          </a:xfrm>
          <a:prstGeom prst="rect">
            <a:avLst/>
          </a:prstGeom>
          <a:noFill/>
        </p:spPr>
        <p:txBody>
          <a:bodyPr wrap="square" rtlCol="0">
            <a:spAutoFit/>
          </a:bodyPr>
          <a:lstStyle/>
          <a:p>
            <a:r>
              <a:rPr kumimoji="1" lang="ja-JP" altLang="en-US" sz="2400" dirty="0">
                <a:solidFill>
                  <a:schemeClr val="bg1"/>
                </a:solidFill>
              </a:rPr>
              <a:t>　</a:t>
            </a:r>
            <a:r>
              <a:rPr kumimoji="1" lang="en-US" altLang="ja-JP" sz="2400" dirty="0">
                <a:solidFill>
                  <a:schemeClr val="bg1"/>
                </a:solidFill>
              </a:rPr>
              <a:t>2016</a:t>
            </a:r>
            <a:r>
              <a:rPr kumimoji="1" lang="ja-JP" altLang="en-US" sz="2400" dirty="0">
                <a:solidFill>
                  <a:schemeClr val="bg1"/>
                </a:solidFill>
              </a:rPr>
              <a:t>年</a:t>
            </a:r>
            <a:r>
              <a:rPr kumimoji="1" lang="en-US" altLang="ja-JP" sz="2400" dirty="0">
                <a:solidFill>
                  <a:schemeClr val="bg1"/>
                </a:solidFill>
              </a:rPr>
              <a:t>5</a:t>
            </a:r>
            <a:r>
              <a:rPr kumimoji="1" lang="ja-JP" altLang="en-US" sz="2400" dirty="0">
                <a:solidFill>
                  <a:schemeClr val="bg1"/>
                </a:solidFill>
              </a:rPr>
              <a:t>月、乳腺外科医が、手術直後の女性患者から「胸をなめられたり、乳房をはだけさせて自慰行為をされた」と訴えられ、準強制わいせつに問われていた事件の</a:t>
            </a:r>
            <a:r>
              <a:rPr kumimoji="1" lang="ja-JP" altLang="en-US" sz="2400" dirty="0">
                <a:solidFill>
                  <a:srgbClr val="FFFF00"/>
                </a:solidFill>
              </a:rPr>
              <a:t>差戻し控訴審で</a:t>
            </a:r>
            <a:r>
              <a:rPr kumimoji="1" lang="ja-JP" altLang="en-US" sz="2400" dirty="0">
                <a:solidFill>
                  <a:schemeClr val="bg1"/>
                </a:solidFill>
              </a:rPr>
              <a:t>、東京高裁</a:t>
            </a:r>
            <a:r>
              <a:rPr kumimoji="1" lang="en-US" altLang="ja-JP" sz="2400" dirty="0">
                <a:solidFill>
                  <a:schemeClr val="bg1"/>
                </a:solidFill>
              </a:rPr>
              <a:t>(</a:t>
            </a:r>
            <a:r>
              <a:rPr kumimoji="1" lang="ja-JP" altLang="en-US" sz="2400" dirty="0">
                <a:solidFill>
                  <a:schemeClr val="bg1"/>
                </a:solidFill>
              </a:rPr>
              <a:t>齊藤啓昭裁判長、横山泰造裁判官、佐藤弘規裁判官</a:t>
            </a:r>
            <a:r>
              <a:rPr kumimoji="1" lang="en-US" altLang="ja-JP" sz="2400" dirty="0">
                <a:solidFill>
                  <a:schemeClr val="bg1"/>
                </a:solidFill>
              </a:rPr>
              <a:t>)</a:t>
            </a:r>
            <a:r>
              <a:rPr kumimoji="1" lang="ja-JP" altLang="en-US" sz="2400" dirty="0">
                <a:solidFill>
                  <a:schemeClr val="bg1"/>
                </a:solidFill>
              </a:rPr>
              <a:t>は</a:t>
            </a:r>
            <a:r>
              <a:rPr kumimoji="1" lang="en-US" altLang="ja-JP" sz="2400" dirty="0">
                <a:solidFill>
                  <a:schemeClr val="bg1"/>
                </a:solidFill>
              </a:rPr>
              <a:t>3</a:t>
            </a:r>
            <a:r>
              <a:rPr kumimoji="1" lang="ja-JP" altLang="en-US" sz="2400" dirty="0">
                <a:solidFill>
                  <a:schemeClr val="bg1"/>
                </a:solidFill>
              </a:rPr>
              <a:t>月</a:t>
            </a:r>
            <a:r>
              <a:rPr kumimoji="1" lang="en-US" altLang="ja-JP" sz="2400" dirty="0">
                <a:solidFill>
                  <a:schemeClr val="bg1"/>
                </a:solidFill>
              </a:rPr>
              <a:t>12</a:t>
            </a:r>
            <a:r>
              <a:rPr kumimoji="1" lang="ja-JP" altLang="en-US" sz="2400" dirty="0">
                <a:solidFill>
                  <a:schemeClr val="bg1"/>
                </a:solidFill>
              </a:rPr>
              <a:t>日、一審の無罪判決に「事実の誤認は認められない」として、検察側の控訴を棄却した。</a:t>
            </a:r>
            <a:r>
              <a:rPr kumimoji="1" lang="ja-JP" altLang="en-US" sz="2400" dirty="0">
                <a:solidFill>
                  <a:srgbClr val="FFFF00"/>
                </a:solidFill>
              </a:rPr>
              <a:t>関根進医師（</a:t>
            </a:r>
            <a:r>
              <a:rPr kumimoji="1" lang="en-US" altLang="ja-JP" sz="2400" dirty="0">
                <a:solidFill>
                  <a:srgbClr val="FFFF00"/>
                </a:solidFill>
              </a:rPr>
              <a:t>49</a:t>
            </a:r>
            <a:r>
              <a:rPr kumimoji="1" lang="ja-JP" altLang="en-US" sz="2400" dirty="0">
                <a:solidFill>
                  <a:srgbClr val="FFFF00"/>
                </a:solidFill>
              </a:rPr>
              <a:t>）にとっては</a:t>
            </a:r>
            <a:r>
              <a:rPr kumimoji="1" lang="en-US" altLang="ja-JP" sz="2400" dirty="0">
                <a:solidFill>
                  <a:srgbClr val="FFFF00"/>
                </a:solidFill>
              </a:rPr>
              <a:t>2</a:t>
            </a:r>
            <a:r>
              <a:rPr kumimoji="1" lang="ja-JP" altLang="en-US" sz="2400" dirty="0">
                <a:solidFill>
                  <a:srgbClr val="FFFF00"/>
                </a:solidFill>
              </a:rPr>
              <a:t>度目の無罪判決となる。</a:t>
            </a:r>
            <a:r>
              <a:rPr kumimoji="1" lang="ja-JP" altLang="en-US" sz="2400" dirty="0">
                <a:solidFill>
                  <a:schemeClr val="bg1"/>
                </a:solidFill>
              </a:rPr>
              <a:t>（無罪確定</a:t>
            </a:r>
            <a:r>
              <a:rPr kumimoji="1" lang="en-US" altLang="ja-JP" sz="2400" dirty="0">
                <a:solidFill>
                  <a:schemeClr val="bg1"/>
                </a:solidFill>
              </a:rPr>
              <a:t>2025</a:t>
            </a:r>
            <a:r>
              <a:rPr kumimoji="1" lang="ja-JP" altLang="en-US" sz="2400" dirty="0">
                <a:solidFill>
                  <a:schemeClr val="bg1"/>
                </a:solidFill>
              </a:rPr>
              <a:t>年</a:t>
            </a:r>
            <a:r>
              <a:rPr kumimoji="1" lang="en-US" altLang="ja-JP" sz="2400" dirty="0">
                <a:solidFill>
                  <a:schemeClr val="bg1"/>
                </a:solidFill>
              </a:rPr>
              <a:t>3</a:t>
            </a:r>
            <a:r>
              <a:rPr kumimoji="1" lang="ja-JP" altLang="en-US" sz="2400" dirty="0">
                <a:solidFill>
                  <a:schemeClr val="bg1"/>
                </a:solidFill>
              </a:rPr>
              <a:t>月）</a:t>
            </a:r>
            <a:endParaRPr kumimoji="1" lang="en-US" altLang="ja-JP" sz="2400" dirty="0">
              <a:solidFill>
                <a:schemeClr val="bg1"/>
              </a:solidFill>
            </a:endParaRPr>
          </a:p>
          <a:p>
            <a:r>
              <a:rPr kumimoji="1" lang="ja-JP" altLang="en-US" sz="2400" dirty="0">
                <a:solidFill>
                  <a:schemeClr val="bg1"/>
                </a:solidFill>
              </a:rPr>
              <a:t>　この日の判決は、東京地裁の一審無罪判決を概ねなぞる形で、検察側の反論をほぼことごとく退けた。一審判決は、麻酔学や精神医学などの専門家証言を踏まえ、被害を訴える</a:t>
            </a:r>
            <a:r>
              <a:rPr kumimoji="1" lang="en-US" altLang="ja-JP" sz="2400" dirty="0">
                <a:solidFill>
                  <a:schemeClr val="bg1"/>
                </a:solidFill>
              </a:rPr>
              <a:t>A</a:t>
            </a:r>
            <a:r>
              <a:rPr kumimoji="1" lang="ja-JP" altLang="en-US" sz="2400" dirty="0">
                <a:solidFill>
                  <a:schemeClr val="bg1"/>
                </a:solidFill>
              </a:rPr>
              <a:t>子さんの証言と警視庁科学捜査研究所の鑑定を綿密に検討。</a:t>
            </a:r>
            <a:r>
              <a:rPr kumimoji="1" lang="en-US" altLang="ja-JP" sz="2400" dirty="0">
                <a:solidFill>
                  <a:srgbClr val="FFFF00"/>
                </a:solidFill>
              </a:rPr>
              <a:t>A</a:t>
            </a:r>
            <a:r>
              <a:rPr kumimoji="1" lang="ja-JP" altLang="en-US" sz="2400" dirty="0">
                <a:solidFill>
                  <a:srgbClr val="FFFF00"/>
                </a:solidFill>
              </a:rPr>
              <a:t>子さんは麻酔覚醒時のせん妄に伴う性的幻覚を体験していた可能性があり、科捜研の鑑定では</a:t>
            </a:r>
            <a:r>
              <a:rPr kumimoji="1" lang="en-US" altLang="ja-JP" sz="2400" dirty="0">
                <a:solidFill>
                  <a:srgbClr val="FFFF00"/>
                </a:solidFill>
              </a:rPr>
              <a:t>A</a:t>
            </a:r>
            <a:r>
              <a:rPr kumimoji="1" lang="ja-JP" altLang="en-US" sz="2400" dirty="0">
                <a:solidFill>
                  <a:srgbClr val="FFFF00"/>
                </a:solidFill>
              </a:rPr>
              <a:t>子証言を補強する証明力はないとして、「犯罪の証明がない」と結論づけていた。</a:t>
            </a:r>
            <a:endParaRPr kumimoji="1" lang="en-US" altLang="ja-JP" sz="2400" dirty="0">
              <a:solidFill>
                <a:srgbClr val="FFFF00"/>
              </a:solidFill>
            </a:endParaRPr>
          </a:p>
        </p:txBody>
      </p:sp>
    </p:spTree>
    <p:extLst>
      <p:ext uri="{BB962C8B-B14F-4D97-AF65-F5344CB8AC3E}">
        <p14:creationId xmlns:p14="http://schemas.microsoft.com/office/powerpoint/2010/main" val="1864933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43A5537-E3A3-19EB-889B-55846BE8A5F4}"/>
              </a:ext>
            </a:extLst>
          </p:cNvPr>
          <p:cNvSpPr txBox="1"/>
          <p:nvPr/>
        </p:nvSpPr>
        <p:spPr>
          <a:xfrm>
            <a:off x="251520" y="243512"/>
            <a:ext cx="8784976" cy="6370975"/>
          </a:xfrm>
          <a:prstGeom prst="rect">
            <a:avLst/>
          </a:prstGeom>
          <a:noFill/>
        </p:spPr>
        <p:txBody>
          <a:bodyPr wrap="square" rtlCol="0">
            <a:spAutoFit/>
          </a:bodyPr>
          <a:lstStyle/>
          <a:p>
            <a:r>
              <a:rPr kumimoji="1" lang="ja-JP" altLang="en-US" sz="2400" dirty="0">
                <a:solidFill>
                  <a:schemeClr val="bg1"/>
                </a:solidFill>
              </a:rPr>
              <a:t>この裁判の主要な、最も鮮烈に争われている争点は科捜研の鑑定。</a:t>
            </a:r>
            <a:r>
              <a:rPr kumimoji="1" lang="en-US" altLang="ja-JP" sz="2400" dirty="0">
                <a:solidFill>
                  <a:schemeClr val="bg1"/>
                </a:solidFill>
              </a:rPr>
              <a:t>DNA</a:t>
            </a:r>
            <a:r>
              <a:rPr kumimoji="1" lang="ja-JP" altLang="en-US" sz="2400" dirty="0">
                <a:solidFill>
                  <a:schemeClr val="bg1"/>
                </a:solidFill>
              </a:rPr>
              <a:t>量が</a:t>
            </a:r>
            <a:r>
              <a:rPr kumimoji="1" lang="en-US" altLang="ja-JP" sz="2400" dirty="0">
                <a:solidFill>
                  <a:schemeClr val="bg1"/>
                </a:solidFill>
              </a:rPr>
              <a:t>1.612 ng/</a:t>
            </a:r>
            <a:r>
              <a:rPr kumimoji="1" lang="en-US" altLang="ja-JP" sz="2400" dirty="0" err="1">
                <a:solidFill>
                  <a:schemeClr val="bg1"/>
                </a:solidFill>
              </a:rPr>
              <a:t>μL</a:t>
            </a:r>
            <a:r>
              <a:rPr kumimoji="1" lang="ja-JP" altLang="en-US" sz="2400" dirty="0">
                <a:solidFill>
                  <a:schemeClr val="bg1"/>
                </a:solidFill>
              </a:rPr>
              <a:t>という鑑定結果は、紙に書かれた数字しかない。</a:t>
            </a:r>
            <a:r>
              <a:rPr kumimoji="1" lang="ja-JP" altLang="en-US" sz="2400" dirty="0">
                <a:solidFill>
                  <a:srgbClr val="FFFF00"/>
                </a:solidFill>
              </a:rPr>
              <a:t>その紙というのは全て鉛筆書きで、肉眼で見ただけでも </a:t>
            </a:r>
            <a:r>
              <a:rPr kumimoji="1" lang="en-US" altLang="ja-JP" sz="2400" dirty="0">
                <a:solidFill>
                  <a:srgbClr val="FFFF00"/>
                </a:solidFill>
              </a:rPr>
              <a:t>9</a:t>
            </a:r>
            <a:r>
              <a:rPr kumimoji="1" lang="ja-JP" altLang="en-US" sz="2400" dirty="0">
                <a:solidFill>
                  <a:srgbClr val="FFFF00"/>
                </a:solidFill>
              </a:rPr>
              <a:t>カ所の書き換えた後がある。検体、検量線が廃棄され、後から検討のしようがない。そのような数値を科学の立場で議論する素材として扱っていいのか、これを証拠に人を刑務所に入れていいのかというのが現段階におけるこの裁判の争点</a:t>
            </a:r>
            <a:r>
              <a:rPr kumimoji="1" lang="ja-JP" altLang="en-US" sz="2400" dirty="0">
                <a:solidFill>
                  <a:schemeClr val="bg1"/>
                </a:solidFill>
              </a:rPr>
              <a:t>。</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常識的に考えて、そんなことをやってはダメで、</a:t>
            </a:r>
            <a:r>
              <a:rPr kumimoji="1" lang="ja-JP" altLang="en-US" sz="2400" dirty="0">
                <a:solidFill>
                  <a:srgbClr val="FFFF00"/>
                </a:solidFill>
              </a:rPr>
              <a:t>我々がコミュニケートできた全ての科学者が、「そんなものを科捜研は証拠として提出しているのか」と驚愕している</a:t>
            </a:r>
            <a:r>
              <a:rPr kumimoji="1" lang="ja-JP" altLang="en-US" sz="2400" dirty="0">
                <a:solidFill>
                  <a:schemeClr val="bg1"/>
                </a:solidFill>
              </a:rPr>
              <a:t>。そして、一番重要なのは、そもそも</a:t>
            </a:r>
            <a:r>
              <a:rPr kumimoji="1" lang="en-US" altLang="ja-JP" sz="2400" dirty="0">
                <a:solidFill>
                  <a:schemeClr val="bg1"/>
                </a:solidFill>
              </a:rPr>
              <a:t>1.612 ng/</a:t>
            </a:r>
            <a:r>
              <a:rPr kumimoji="1" lang="en-US" altLang="ja-JP" sz="2400" dirty="0" err="1">
                <a:solidFill>
                  <a:schemeClr val="bg1"/>
                </a:solidFill>
              </a:rPr>
              <a:t>μL</a:t>
            </a:r>
            <a:r>
              <a:rPr kumimoji="1" lang="ja-JP" altLang="en-US" sz="2400" dirty="0">
                <a:solidFill>
                  <a:schemeClr val="bg1"/>
                </a:solidFill>
              </a:rPr>
              <a:t>という量は舐めた証明にはならない。触るということでも</a:t>
            </a:r>
            <a:r>
              <a:rPr kumimoji="1" lang="en-US" altLang="ja-JP" sz="2400" dirty="0">
                <a:solidFill>
                  <a:schemeClr val="bg1"/>
                </a:solidFill>
              </a:rPr>
              <a:t>1.612 ng/</a:t>
            </a:r>
            <a:r>
              <a:rPr kumimoji="1" lang="en-US" altLang="ja-JP" sz="2400" dirty="0" err="1">
                <a:solidFill>
                  <a:schemeClr val="bg1"/>
                </a:solidFill>
              </a:rPr>
              <a:t>μL</a:t>
            </a:r>
            <a:r>
              <a:rPr kumimoji="1" lang="ja-JP" altLang="en-US" sz="2400" dirty="0">
                <a:solidFill>
                  <a:schemeClr val="bg1"/>
                </a:solidFill>
              </a:rPr>
              <a:t>程度の</a:t>
            </a:r>
            <a:r>
              <a:rPr kumimoji="1" lang="en-US" altLang="ja-JP" sz="2400" dirty="0">
                <a:solidFill>
                  <a:schemeClr val="bg1"/>
                </a:solidFill>
              </a:rPr>
              <a:t>DNA</a:t>
            </a:r>
            <a:r>
              <a:rPr kumimoji="1" lang="ja-JP" altLang="en-US" sz="2400" dirty="0">
                <a:solidFill>
                  <a:schemeClr val="bg1"/>
                </a:solidFill>
              </a:rPr>
              <a:t>がつく可能性があるという実験を私どもで行い、実験結果を証拠請求している。また、</a:t>
            </a:r>
            <a:r>
              <a:rPr kumimoji="1" lang="ja-JP" altLang="en-US" sz="2400" dirty="0">
                <a:solidFill>
                  <a:srgbClr val="FFFF00"/>
                </a:solidFill>
              </a:rPr>
              <a:t>科捜研のワークシートの検証の請求もしている。</a:t>
            </a:r>
            <a:r>
              <a:rPr kumimoji="1" lang="en-US" altLang="ja-JP" sz="2400" dirty="0">
                <a:solidFill>
                  <a:srgbClr val="FFFF00"/>
                </a:solidFill>
              </a:rPr>
              <a:t>9</a:t>
            </a:r>
            <a:r>
              <a:rPr kumimoji="1" lang="ja-JP" altLang="en-US" sz="2400" dirty="0">
                <a:solidFill>
                  <a:srgbClr val="FFFF00"/>
                </a:solidFill>
              </a:rPr>
              <a:t>カ所の消し跡があるが、</a:t>
            </a:r>
            <a:r>
              <a:rPr kumimoji="1" lang="en-US" altLang="ja-JP" sz="2400" dirty="0">
                <a:solidFill>
                  <a:srgbClr val="FFFF00"/>
                </a:solidFill>
              </a:rPr>
              <a:t>1</a:t>
            </a:r>
            <a:r>
              <a:rPr kumimoji="1" lang="ja-JP" altLang="en-US" sz="2400" dirty="0">
                <a:solidFill>
                  <a:srgbClr val="FFFF00"/>
                </a:solidFill>
              </a:rPr>
              <a:t>ミクロン以下のでこぼこを検知できるような機械がある。それを使って検証すれば、消しゴムで消す前に何が書いてあったかが分かる</a:t>
            </a:r>
            <a:r>
              <a:rPr kumimoji="1" lang="ja-JP" altLang="en-US" sz="2400" dirty="0">
                <a:solidFill>
                  <a:schemeClr val="bg1"/>
                </a:solidFill>
              </a:rPr>
              <a:t>。</a:t>
            </a:r>
            <a:endParaRPr kumimoji="1" lang="en-US" altLang="ja-JP" sz="2400" dirty="0">
              <a:solidFill>
                <a:schemeClr val="bg1"/>
              </a:solidFill>
            </a:endParaRPr>
          </a:p>
          <a:p>
            <a:r>
              <a:rPr kumimoji="1" lang="ja-JP" altLang="en-US" sz="2400" dirty="0">
                <a:solidFill>
                  <a:schemeClr val="bg1"/>
                </a:solidFill>
              </a:rPr>
              <a:t>（</a:t>
            </a:r>
            <a:r>
              <a:rPr kumimoji="1" lang="en-US" altLang="ja-JP" sz="2400" dirty="0">
                <a:solidFill>
                  <a:schemeClr val="bg1"/>
                </a:solidFill>
              </a:rPr>
              <a:t>m3.com </a:t>
            </a:r>
            <a:r>
              <a:rPr lang="ja-JP" altLang="en-US" dirty="0">
                <a:solidFill>
                  <a:schemeClr val="bg1"/>
                </a:solidFill>
              </a:rPr>
              <a:t>レポート </a:t>
            </a:r>
            <a:r>
              <a:rPr lang="en-US" altLang="ja-JP" dirty="0">
                <a:solidFill>
                  <a:schemeClr val="bg1"/>
                </a:solidFill>
              </a:rPr>
              <a:t>2024</a:t>
            </a:r>
            <a:r>
              <a:rPr lang="ja-JP" altLang="en-US" dirty="0">
                <a:solidFill>
                  <a:schemeClr val="bg1"/>
                </a:solidFill>
              </a:rPr>
              <a:t>年</a:t>
            </a:r>
            <a:r>
              <a:rPr lang="en-US" altLang="ja-JP" dirty="0">
                <a:solidFill>
                  <a:schemeClr val="bg1"/>
                </a:solidFill>
              </a:rPr>
              <a:t>9</a:t>
            </a:r>
            <a:r>
              <a:rPr lang="ja-JP" altLang="en-US" dirty="0">
                <a:solidFill>
                  <a:schemeClr val="bg1"/>
                </a:solidFill>
              </a:rPr>
              <a:t>月</a:t>
            </a:r>
            <a:r>
              <a:rPr lang="en-US" altLang="ja-JP" dirty="0">
                <a:solidFill>
                  <a:schemeClr val="bg1"/>
                </a:solidFill>
              </a:rPr>
              <a:t>19</a:t>
            </a:r>
            <a:r>
              <a:rPr lang="ja-JP" altLang="en-US" dirty="0">
                <a:solidFill>
                  <a:schemeClr val="bg1"/>
                </a:solidFill>
              </a:rPr>
              <a:t>日 </a:t>
            </a:r>
            <a:r>
              <a:rPr lang="en-US" altLang="ja-JP" dirty="0">
                <a:solidFill>
                  <a:schemeClr val="bg1"/>
                </a:solidFill>
              </a:rPr>
              <a:t>(</a:t>
            </a:r>
            <a:r>
              <a:rPr lang="ja-JP" altLang="en-US" dirty="0">
                <a:solidFill>
                  <a:schemeClr val="bg1"/>
                </a:solidFill>
              </a:rPr>
              <a:t>木</a:t>
            </a:r>
            <a:r>
              <a:rPr lang="en-US" altLang="ja-JP" dirty="0">
                <a:solidFill>
                  <a:schemeClr val="bg1"/>
                </a:solidFill>
              </a:rPr>
              <a:t>)</a:t>
            </a:r>
            <a:r>
              <a:rPr lang="ja-JP" altLang="en-US" dirty="0">
                <a:solidFill>
                  <a:schemeClr val="bg1"/>
                </a:solidFill>
              </a:rPr>
              <a:t>配信　高橋直純）</a:t>
            </a:r>
            <a:endParaRPr kumimoji="1" lang="ja-JP" altLang="en-US" sz="2400" dirty="0">
              <a:solidFill>
                <a:schemeClr val="bg1"/>
              </a:solidFill>
            </a:endParaRPr>
          </a:p>
        </p:txBody>
      </p:sp>
    </p:spTree>
    <p:extLst>
      <p:ext uri="{BB962C8B-B14F-4D97-AF65-F5344CB8AC3E}">
        <p14:creationId xmlns:p14="http://schemas.microsoft.com/office/powerpoint/2010/main" val="2976738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CC815-5A34-8078-9EB6-CA3F3577767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41779D-F796-1869-184E-24E9D99F49CA}"/>
              </a:ext>
            </a:extLst>
          </p:cNvPr>
          <p:cNvSpPr>
            <a:spLocks noGrp="1"/>
          </p:cNvSpPr>
          <p:nvPr>
            <p:ph type="title"/>
          </p:nvPr>
        </p:nvSpPr>
        <p:spPr>
          <a:xfrm>
            <a:off x="251520" y="121198"/>
            <a:ext cx="8784976" cy="1003546"/>
          </a:xfrm>
        </p:spPr>
        <p:txBody>
          <a:bodyPr>
            <a:normAutofit/>
          </a:bodyPr>
          <a:lstStyle/>
          <a:p>
            <a:r>
              <a:rPr kumimoji="1" lang="ja-JP" altLang="en-US" dirty="0"/>
              <a:t>筋弛緩剤中毒：馬鹿の一つ覚え</a:t>
            </a:r>
          </a:p>
        </p:txBody>
      </p:sp>
      <p:pic>
        <p:nvPicPr>
          <p:cNvPr id="5" name="図 4" descr="文字の書かれた紙&#10;&#10;AI 生成コンテンツは誤りを含む可能性があります。">
            <a:extLst>
              <a:ext uri="{FF2B5EF4-FFF2-40B4-BE49-F238E27FC236}">
                <a16:creationId xmlns:a16="http://schemas.microsoft.com/office/drawing/2014/main" id="{3E1A0C21-DD18-0DAB-0A7C-2FBDF0964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1" y="1124744"/>
            <a:ext cx="8822009" cy="4824536"/>
          </a:xfrm>
          <a:prstGeom prst="rect">
            <a:avLst/>
          </a:prstGeom>
        </p:spPr>
      </p:pic>
      <p:sp>
        <p:nvSpPr>
          <p:cNvPr id="3" name="テキスト ボックス 2">
            <a:extLst>
              <a:ext uri="{FF2B5EF4-FFF2-40B4-BE49-F238E27FC236}">
                <a16:creationId xmlns:a16="http://schemas.microsoft.com/office/drawing/2014/main" id="{3F254A44-7EE2-5498-5031-687D38535E4A}"/>
              </a:ext>
            </a:extLst>
          </p:cNvPr>
          <p:cNvSpPr txBox="1"/>
          <p:nvPr/>
        </p:nvSpPr>
        <p:spPr>
          <a:xfrm>
            <a:off x="809018" y="6062032"/>
            <a:ext cx="7310014" cy="646331"/>
          </a:xfrm>
          <a:prstGeom prst="rect">
            <a:avLst/>
          </a:prstGeom>
          <a:noFill/>
        </p:spPr>
        <p:txBody>
          <a:bodyPr wrap="none" rtlCol="0">
            <a:spAutoFit/>
          </a:bodyPr>
          <a:lstStyle/>
          <a:p>
            <a:r>
              <a:rPr kumimoji="1" lang="ja-JP" altLang="en-US" sz="3600" dirty="0">
                <a:solidFill>
                  <a:schemeClr val="bg1"/>
                </a:solidFill>
              </a:rPr>
              <a:t>脈の取り方一つ知らないからこうなる</a:t>
            </a:r>
          </a:p>
        </p:txBody>
      </p:sp>
    </p:spTree>
    <p:extLst>
      <p:ext uri="{BB962C8B-B14F-4D97-AF65-F5344CB8AC3E}">
        <p14:creationId xmlns:p14="http://schemas.microsoft.com/office/powerpoint/2010/main" val="976903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A47BB-BF13-DFF4-12A7-C73B203B3DC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808085-87B1-B51D-C019-F4B394F61080}"/>
              </a:ext>
            </a:extLst>
          </p:cNvPr>
          <p:cNvSpPr>
            <a:spLocks noGrp="1"/>
          </p:cNvSpPr>
          <p:nvPr>
            <p:ph type="title"/>
          </p:nvPr>
        </p:nvSpPr>
        <p:spPr>
          <a:xfrm>
            <a:off x="251520" y="169057"/>
            <a:ext cx="8753696" cy="1143000"/>
          </a:xfrm>
        </p:spPr>
        <p:txBody>
          <a:bodyPr>
            <a:normAutofit/>
          </a:bodyPr>
          <a:lstStyle/>
          <a:p>
            <a:r>
              <a:rPr kumimoji="1" lang="ja-JP" altLang="en-US" dirty="0"/>
              <a:t>袴田とは違う、北陵と乳腺の共通点</a:t>
            </a:r>
          </a:p>
        </p:txBody>
      </p:sp>
      <p:sp>
        <p:nvSpPr>
          <p:cNvPr id="8" name="テキスト ボックス 7">
            <a:extLst>
              <a:ext uri="{FF2B5EF4-FFF2-40B4-BE49-F238E27FC236}">
                <a16:creationId xmlns:a16="http://schemas.microsoft.com/office/drawing/2014/main" id="{A75B85CE-E7EF-3BB0-C357-A2858F505FCF}"/>
              </a:ext>
            </a:extLst>
          </p:cNvPr>
          <p:cNvSpPr txBox="1"/>
          <p:nvPr/>
        </p:nvSpPr>
        <p:spPr>
          <a:xfrm>
            <a:off x="138784" y="4442174"/>
            <a:ext cx="9018816" cy="2246769"/>
          </a:xfrm>
          <a:prstGeom prst="rect">
            <a:avLst/>
          </a:prstGeom>
          <a:noFill/>
        </p:spPr>
        <p:txBody>
          <a:bodyPr wrap="square" rtlCol="0">
            <a:spAutoFit/>
          </a:bodyPr>
          <a:lstStyle/>
          <a:p>
            <a:r>
              <a:rPr kumimoji="1" lang="ja-JP" altLang="en-US" sz="2800" dirty="0">
                <a:solidFill>
                  <a:schemeClr val="bg1"/>
                </a:solidFill>
              </a:rPr>
              <a:t>乳腺外科医事件：</a:t>
            </a:r>
            <a:r>
              <a:rPr kumimoji="1" lang="ja-JP" altLang="en-US" sz="2800" dirty="0">
                <a:solidFill>
                  <a:srgbClr val="FFFF00"/>
                </a:solidFill>
              </a:rPr>
              <a:t>科捜研による不正な</a:t>
            </a:r>
            <a:r>
              <a:rPr kumimoji="1" lang="en-US" altLang="ja-JP" sz="2800" dirty="0">
                <a:solidFill>
                  <a:srgbClr val="FFFF00"/>
                </a:solidFill>
              </a:rPr>
              <a:t>DNA</a:t>
            </a:r>
            <a:r>
              <a:rPr kumimoji="1" lang="ja-JP" altLang="en-US" sz="2800" dirty="0">
                <a:solidFill>
                  <a:srgbClr val="FFFF00"/>
                </a:solidFill>
              </a:rPr>
              <a:t>鑑定</a:t>
            </a:r>
            <a:r>
              <a:rPr kumimoji="1" lang="ja-JP" altLang="en-US" sz="2800" dirty="0">
                <a:solidFill>
                  <a:schemeClr val="bg1"/>
                </a:solidFill>
              </a:rPr>
              <a:t>に基づき、乳腺手術後の譫妄状態から生じた幻覚を検察が強制わいせつ罪として起訴した事件。一審無罪→控訴審逆転有罪→最高裁差し戻し→控訴審で無罪が確定するまで、</a:t>
            </a:r>
            <a:r>
              <a:rPr kumimoji="1" lang="en-US" altLang="ja-JP" sz="2800" dirty="0">
                <a:solidFill>
                  <a:srgbClr val="FFFF00"/>
                </a:solidFill>
              </a:rPr>
              <a:t>2016</a:t>
            </a:r>
            <a:r>
              <a:rPr kumimoji="1" lang="ja-JP" altLang="en-US" sz="2800" dirty="0">
                <a:solidFill>
                  <a:srgbClr val="FFFF00"/>
                </a:solidFill>
              </a:rPr>
              <a:t>年</a:t>
            </a:r>
            <a:r>
              <a:rPr kumimoji="1" lang="en-US" altLang="ja-JP" sz="2800" dirty="0">
                <a:solidFill>
                  <a:srgbClr val="FFFF00"/>
                </a:solidFill>
              </a:rPr>
              <a:t>5</a:t>
            </a:r>
            <a:r>
              <a:rPr kumimoji="1" lang="ja-JP" altLang="en-US" sz="2800" dirty="0">
                <a:solidFill>
                  <a:srgbClr val="FFFF00"/>
                </a:solidFill>
              </a:rPr>
              <a:t>月の事件発生から</a:t>
            </a:r>
            <a:r>
              <a:rPr kumimoji="1" lang="en-US" altLang="ja-JP" sz="2800" dirty="0">
                <a:solidFill>
                  <a:srgbClr val="FFFF00"/>
                </a:solidFill>
              </a:rPr>
              <a:t>8</a:t>
            </a:r>
            <a:r>
              <a:rPr kumimoji="1" lang="ja-JP" altLang="en-US" sz="2800" dirty="0">
                <a:solidFill>
                  <a:srgbClr val="FFFF00"/>
                </a:solidFill>
              </a:rPr>
              <a:t>年半もかかった</a:t>
            </a:r>
            <a:r>
              <a:rPr kumimoji="1" lang="ja-JP" altLang="en-US" sz="2800" dirty="0">
                <a:solidFill>
                  <a:schemeClr val="bg1"/>
                </a:solidFill>
              </a:rPr>
              <a:t>。</a:t>
            </a:r>
            <a:endParaRPr kumimoji="1" lang="en-US" altLang="ja-JP" sz="2800" dirty="0">
              <a:solidFill>
                <a:schemeClr val="bg1"/>
              </a:solidFill>
            </a:endParaRPr>
          </a:p>
        </p:txBody>
      </p:sp>
      <p:pic>
        <p:nvPicPr>
          <p:cNvPr id="4" name="図 3" descr="テーブル&#10;&#10;AI 生成コンテンツは誤りを含む可能性があります。">
            <a:extLst>
              <a:ext uri="{FF2B5EF4-FFF2-40B4-BE49-F238E27FC236}">
                <a16:creationId xmlns:a16="http://schemas.microsoft.com/office/drawing/2014/main" id="{5643E678-CD63-D667-C71F-CED1A3EB1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84" y="1323401"/>
            <a:ext cx="8866432" cy="3019474"/>
          </a:xfrm>
          <a:prstGeom prst="rect">
            <a:avLst/>
          </a:prstGeom>
        </p:spPr>
      </p:pic>
    </p:spTree>
    <p:extLst>
      <p:ext uri="{BB962C8B-B14F-4D97-AF65-F5344CB8AC3E}">
        <p14:creationId xmlns:p14="http://schemas.microsoft.com/office/powerpoint/2010/main" val="2146866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3B123-2DA2-433F-E3EC-8C0B457E4E9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8BA695-E321-5CBA-BED1-A2B69A856530}"/>
              </a:ext>
            </a:extLst>
          </p:cNvPr>
          <p:cNvSpPr>
            <a:spLocks noGrp="1"/>
          </p:cNvSpPr>
          <p:nvPr>
            <p:ph type="title"/>
          </p:nvPr>
        </p:nvSpPr>
        <p:spPr>
          <a:xfrm>
            <a:off x="457200" y="188640"/>
            <a:ext cx="8229600" cy="1143000"/>
          </a:xfrm>
        </p:spPr>
        <p:txBody>
          <a:bodyPr/>
          <a:lstStyle/>
          <a:p>
            <a:r>
              <a:rPr kumimoji="1" lang="ja-JP" altLang="en-US" dirty="0"/>
              <a:t>さよなら裁判真理教</a:t>
            </a:r>
          </a:p>
        </p:txBody>
      </p:sp>
      <p:sp>
        <p:nvSpPr>
          <p:cNvPr id="3" name="コンテンツ プレースホルダー 2">
            <a:extLst>
              <a:ext uri="{FF2B5EF4-FFF2-40B4-BE49-F238E27FC236}">
                <a16:creationId xmlns:a16="http://schemas.microsoft.com/office/drawing/2014/main" id="{0FCE44F3-DA8C-C1D3-FDDB-44DA6340BCD5}"/>
              </a:ext>
            </a:extLst>
          </p:cNvPr>
          <p:cNvSpPr>
            <a:spLocks noGrp="1"/>
          </p:cNvSpPr>
          <p:nvPr>
            <p:ph idx="1"/>
          </p:nvPr>
        </p:nvSpPr>
        <p:spPr>
          <a:xfrm>
            <a:off x="457200" y="1442924"/>
            <a:ext cx="8363272" cy="5010411"/>
          </a:xfrm>
        </p:spPr>
        <p:txBody>
          <a:bodyPr>
            <a:normAutofit/>
          </a:bodyPr>
          <a:lstStyle/>
          <a:p>
            <a:r>
              <a:rPr kumimoji="1" lang="ja-JP" altLang="en-US" sz="4000" dirty="0"/>
              <a:t>今此処にある「我々の責任」</a:t>
            </a:r>
            <a:endParaRPr kumimoji="1" lang="en-US" altLang="ja-JP" sz="4000" dirty="0"/>
          </a:p>
          <a:p>
            <a:r>
              <a:rPr kumimoji="1" lang="ja-JP" altLang="en-US" sz="4000" dirty="0"/>
              <a:t>検察の病：捏造依存症</a:t>
            </a:r>
            <a:endParaRPr kumimoji="1" lang="en-US" altLang="ja-JP" sz="4000" dirty="0"/>
          </a:p>
          <a:p>
            <a:r>
              <a:rPr kumimoji="1" lang="ja-JP" altLang="en-US" sz="4000" dirty="0">
                <a:solidFill>
                  <a:srgbClr val="FFFF00"/>
                </a:solidFill>
              </a:rPr>
              <a:t>科捜研：捏造「工房」</a:t>
            </a:r>
            <a:endParaRPr kumimoji="1" lang="en-US" altLang="ja-JP" sz="4000" dirty="0">
              <a:solidFill>
                <a:srgbClr val="FFFF00"/>
              </a:solidFill>
            </a:endParaRPr>
          </a:p>
          <a:p>
            <a:r>
              <a:rPr kumimoji="1" lang="ja-JP" altLang="en-US" sz="4000" dirty="0"/>
              <a:t>危機意識ゼロの裁判所</a:t>
            </a:r>
            <a:endParaRPr kumimoji="1" lang="en-US" altLang="ja-JP" sz="4000" dirty="0"/>
          </a:p>
          <a:p>
            <a:r>
              <a:rPr kumimoji="1" lang="ja-JP" altLang="en-US" sz="4000" dirty="0"/>
              <a:t>法曹教育も北陵クリニック事件から</a:t>
            </a:r>
            <a:endParaRPr kumimoji="1" lang="en-US" altLang="ja-JP" sz="4000" dirty="0"/>
          </a:p>
        </p:txBody>
      </p:sp>
    </p:spTree>
    <p:extLst>
      <p:ext uri="{BB962C8B-B14F-4D97-AF65-F5344CB8AC3E}">
        <p14:creationId xmlns:p14="http://schemas.microsoft.com/office/powerpoint/2010/main" val="266892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AI 生成コンテンツは誤りを含む可能性があります。">
            <a:extLst>
              <a:ext uri="{FF2B5EF4-FFF2-40B4-BE49-F238E27FC236}">
                <a16:creationId xmlns:a16="http://schemas.microsoft.com/office/drawing/2014/main" id="{66D05B30-76D7-50F1-8773-D19822B16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7419"/>
            <a:ext cx="4524375" cy="6486525"/>
          </a:xfrm>
          <a:prstGeom prst="rect">
            <a:avLst/>
          </a:prstGeom>
        </p:spPr>
      </p:pic>
      <p:sp>
        <p:nvSpPr>
          <p:cNvPr id="2" name="テキスト ボックス 1">
            <a:extLst>
              <a:ext uri="{FF2B5EF4-FFF2-40B4-BE49-F238E27FC236}">
                <a16:creationId xmlns:a16="http://schemas.microsoft.com/office/drawing/2014/main" id="{71F4FC23-5FC3-175C-285D-46B8B8C9C3FC}"/>
              </a:ext>
            </a:extLst>
          </p:cNvPr>
          <p:cNvSpPr txBox="1"/>
          <p:nvPr/>
        </p:nvSpPr>
        <p:spPr>
          <a:xfrm>
            <a:off x="230553" y="0"/>
            <a:ext cx="2646878" cy="6741367"/>
          </a:xfrm>
          <a:prstGeom prst="rect">
            <a:avLst/>
          </a:prstGeom>
          <a:noFill/>
        </p:spPr>
        <p:txBody>
          <a:bodyPr vert="eaVert" wrap="square" rtlCol="0">
            <a:spAutoFit/>
          </a:bodyPr>
          <a:lstStyle/>
          <a:p>
            <a:pPr algn="ctr"/>
            <a:r>
              <a:rPr kumimoji="1" lang="ja-JP" altLang="en-US" sz="4000" dirty="0">
                <a:solidFill>
                  <a:schemeClr val="bg1"/>
                </a:solidFill>
              </a:rPr>
              <a:t>もちろん</a:t>
            </a:r>
            <a:r>
              <a:rPr kumimoji="1" lang="ja-JP" altLang="en-US" sz="4000" dirty="0">
                <a:solidFill>
                  <a:srgbClr val="FFFF00"/>
                </a:solidFill>
              </a:rPr>
              <a:t>検察・裁判所を</a:t>
            </a:r>
            <a:endParaRPr kumimoji="1" lang="en-US" altLang="ja-JP" sz="4000" dirty="0">
              <a:solidFill>
                <a:srgbClr val="FFFF00"/>
              </a:solidFill>
            </a:endParaRPr>
          </a:p>
          <a:p>
            <a:pPr algn="ctr"/>
            <a:r>
              <a:rPr kumimoji="1" lang="ja-JP" altLang="en-US" sz="4000" dirty="0">
                <a:solidFill>
                  <a:srgbClr val="FFFF00"/>
                </a:solidFill>
              </a:rPr>
              <a:t>甘やかしてきた我々</a:t>
            </a:r>
            <a:r>
              <a:rPr kumimoji="1" lang="ja-JP" altLang="en-US" sz="4000" dirty="0">
                <a:solidFill>
                  <a:schemeClr val="bg1"/>
                </a:solidFill>
              </a:rPr>
              <a:t>にある。今こそ</a:t>
            </a:r>
            <a:r>
              <a:rPr kumimoji="1" lang="ja-JP" altLang="en-US" sz="4000" dirty="0">
                <a:solidFill>
                  <a:srgbClr val="FFFF00"/>
                </a:solidFill>
              </a:rPr>
              <a:t>次世代に対する</a:t>
            </a:r>
            <a:endParaRPr kumimoji="1" lang="en-US" altLang="ja-JP" sz="4000" dirty="0">
              <a:solidFill>
                <a:srgbClr val="FFFF00"/>
              </a:solidFill>
            </a:endParaRPr>
          </a:p>
          <a:p>
            <a:pPr algn="ctr"/>
            <a:r>
              <a:rPr kumimoji="1" lang="ja-JP" altLang="en-US" sz="4000" dirty="0">
                <a:solidFill>
                  <a:srgbClr val="FFFF00"/>
                </a:solidFill>
              </a:rPr>
              <a:t>責任</a:t>
            </a:r>
            <a:r>
              <a:rPr kumimoji="1" lang="ja-JP" altLang="en-US" sz="4000" dirty="0">
                <a:solidFill>
                  <a:schemeClr val="bg1"/>
                </a:solidFill>
              </a:rPr>
              <a:t>を果たそう。</a:t>
            </a:r>
            <a:endParaRPr kumimoji="1" lang="en-US" altLang="ja-JP" sz="4000" dirty="0">
              <a:solidFill>
                <a:schemeClr val="bg1"/>
              </a:solidFill>
            </a:endParaRPr>
          </a:p>
        </p:txBody>
      </p:sp>
      <p:sp>
        <p:nvSpPr>
          <p:cNvPr id="3" name="テキスト ボックス 2">
            <a:extLst>
              <a:ext uri="{FF2B5EF4-FFF2-40B4-BE49-F238E27FC236}">
                <a16:creationId xmlns:a16="http://schemas.microsoft.com/office/drawing/2014/main" id="{5CEE3840-E042-9EBC-0774-D0402DF1A823}"/>
              </a:ext>
            </a:extLst>
          </p:cNvPr>
          <p:cNvSpPr txBox="1"/>
          <p:nvPr/>
        </p:nvSpPr>
        <p:spPr>
          <a:xfrm>
            <a:off x="3001631" y="238334"/>
            <a:ext cx="1426353" cy="6264696"/>
          </a:xfrm>
          <a:prstGeom prst="rect">
            <a:avLst/>
          </a:prstGeom>
          <a:noFill/>
        </p:spPr>
        <p:txBody>
          <a:bodyPr vert="eaVert" wrap="square" rtlCol="0">
            <a:spAutoFit/>
          </a:bodyPr>
          <a:lstStyle/>
          <a:p>
            <a:pPr algn="ctr"/>
            <a:r>
              <a:rPr kumimoji="1" lang="ja-JP" altLang="en-US" sz="4000" dirty="0">
                <a:solidFill>
                  <a:schemeClr val="bg1"/>
                </a:solidFill>
              </a:rPr>
              <a:t>「捏造」と一言言うのに</a:t>
            </a:r>
            <a:r>
              <a:rPr kumimoji="1" lang="en-US" altLang="ja-JP" sz="4000" dirty="0">
                <a:solidFill>
                  <a:schemeClr val="bg1"/>
                </a:solidFill>
              </a:rPr>
              <a:t>58</a:t>
            </a:r>
            <a:r>
              <a:rPr kumimoji="1" lang="ja-JP" altLang="en-US" sz="4000" dirty="0">
                <a:solidFill>
                  <a:schemeClr val="bg1"/>
                </a:solidFill>
              </a:rPr>
              <a:t>年その責任は誰にあるのか？</a:t>
            </a:r>
            <a:endParaRPr kumimoji="1" lang="en-US" altLang="ja-JP" sz="4000" dirty="0">
              <a:solidFill>
                <a:schemeClr val="bg1"/>
              </a:solidFill>
            </a:endParaRPr>
          </a:p>
        </p:txBody>
      </p:sp>
    </p:spTree>
    <p:extLst>
      <p:ext uri="{BB962C8B-B14F-4D97-AF65-F5344CB8AC3E}">
        <p14:creationId xmlns:p14="http://schemas.microsoft.com/office/powerpoint/2010/main" val="263947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Web サイト&#10;&#10;AI 生成コンテンツは誤りを含む可能性があります。">
            <a:extLst>
              <a:ext uri="{FF2B5EF4-FFF2-40B4-BE49-F238E27FC236}">
                <a16:creationId xmlns:a16="http://schemas.microsoft.com/office/drawing/2014/main" id="{981EAFFD-5CCD-2E57-1E76-D247710F5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61" y="1484784"/>
            <a:ext cx="9035036" cy="5112567"/>
          </a:xfrm>
          <a:prstGeom prst="rect">
            <a:avLst/>
          </a:prstGeom>
        </p:spPr>
      </p:pic>
      <p:sp>
        <p:nvSpPr>
          <p:cNvPr id="6" name="タイトル 5">
            <a:extLst>
              <a:ext uri="{FF2B5EF4-FFF2-40B4-BE49-F238E27FC236}">
                <a16:creationId xmlns:a16="http://schemas.microsoft.com/office/drawing/2014/main" id="{46202AE8-50E8-DE4D-8DB5-08FF0B4D8D24}"/>
              </a:ext>
            </a:extLst>
          </p:cNvPr>
          <p:cNvSpPr>
            <a:spLocks noGrp="1"/>
          </p:cNvSpPr>
          <p:nvPr>
            <p:ph type="title"/>
          </p:nvPr>
        </p:nvSpPr>
        <p:spPr>
          <a:xfrm>
            <a:off x="323528" y="274638"/>
            <a:ext cx="8496944" cy="1143000"/>
          </a:xfrm>
        </p:spPr>
        <p:txBody>
          <a:bodyPr>
            <a:normAutofit/>
          </a:bodyPr>
          <a:lstStyle/>
          <a:p>
            <a:r>
              <a:rPr lang="ja-JP" altLang="en-US" dirty="0"/>
              <a:t>空想科学物語</a:t>
            </a:r>
          </a:p>
        </p:txBody>
      </p:sp>
      <p:sp>
        <p:nvSpPr>
          <p:cNvPr id="2" name="テキスト ボックス 1">
            <a:extLst>
              <a:ext uri="{FF2B5EF4-FFF2-40B4-BE49-F238E27FC236}">
                <a16:creationId xmlns:a16="http://schemas.microsoft.com/office/drawing/2014/main" id="{ECA4A52D-6DEE-14F8-DB4A-91027DA1EED4}"/>
              </a:ext>
            </a:extLst>
          </p:cNvPr>
          <p:cNvSpPr txBox="1"/>
          <p:nvPr/>
        </p:nvSpPr>
        <p:spPr>
          <a:xfrm>
            <a:off x="4418053" y="2132856"/>
            <a:ext cx="4432573" cy="1077218"/>
          </a:xfrm>
          <a:prstGeom prst="rect">
            <a:avLst/>
          </a:prstGeom>
          <a:noFill/>
        </p:spPr>
        <p:txBody>
          <a:bodyPr wrap="square" rtlCol="0">
            <a:spAutoFit/>
          </a:bodyPr>
          <a:lstStyle/>
          <a:p>
            <a:pPr algn="ctr"/>
            <a:r>
              <a:rPr kumimoji="1" lang="ja-JP" altLang="en-US" sz="3200" dirty="0">
                <a:solidFill>
                  <a:schemeClr val="bg1"/>
                </a:solidFill>
              </a:rPr>
              <a:t>都道府県県警内の</a:t>
            </a:r>
            <a:endParaRPr kumimoji="1" lang="en-US" altLang="ja-JP" sz="3200" dirty="0">
              <a:solidFill>
                <a:schemeClr val="bg1"/>
              </a:solidFill>
            </a:endParaRPr>
          </a:p>
          <a:p>
            <a:pPr algn="ctr"/>
            <a:r>
              <a:rPr kumimoji="1" lang="ja-JP" altLang="en-US" sz="3200" dirty="0">
                <a:solidFill>
                  <a:schemeClr val="bg1"/>
                </a:solidFill>
              </a:rPr>
              <a:t>一部門に過ぎない</a:t>
            </a:r>
            <a:endParaRPr kumimoji="1" lang="en-US" altLang="ja-JP" sz="3200" dirty="0">
              <a:solidFill>
                <a:schemeClr val="bg1"/>
              </a:solidFill>
            </a:endParaRPr>
          </a:p>
        </p:txBody>
      </p:sp>
      <p:sp>
        <p:nvSpPr>
          <p:cNvPr id="3" name="テキスト ボックス 2">
            <a:extLst>
              <a:ext uri="{FF2B5EF4-FFF2-40B4-BE49-F238E27FC236}">
                <a16:creationId xmlns:a16="http://schemas.microsoft.com/office/drawing/2014/main" id="{78D53B53-7164-46D4-A9CD-37D176B9A9F8}"/>
              </a:ext>
            </a:extLst>
          </p:cNvPr>
          <p:cNvSpPr txBox="1"/>
          <p:nvPr/>
        </p:nvSpPr>
        <p:spPr>
          <a:xfrm>
            <a:off x="4387899" y="4941168"/>
            <a:ext cx="4432573" cy="1077218"/>
          </a:xfrm>
          <a:prstGeom prst="rect">
            <a:avLst/>
          </a:prstGeom>
          <a:noFill/>
        </p:spPr>
        <p:txBody>
          <a:bodyPr wrap="square" rtlCol="0">
            <a:spAutoFit/>
          </a:bodyPr>
          <a:lstStyle/>
          <a:p>
            <a:pPr algn="ctr"/>
            <a:r>
              <a:rPr kumimoji="1" lang="ja-JP" altLang="en-US" sz="3200" dirty="0">
                <a:solidFill>
                  <a:schemeClr val="bg1"/>
                </a:solidFill>
              </a:rPr>
              <a:t>身分も</a:t>
            </a:r>
            <a:r>
              <a:rPr kumimoji="1" lang="ja-JP" altLang="en-US" sz="3200" strike="dblStrike" dirty="0">
                <a:solidFill>
                  <a:schemeClr val="bg1"/>
                </a:solidFill>
              </a:rPr>
              <a:t>国家公務員</a:t>
            </a:r>
            <a:endParaRPr kumimoji="1" lang="en-US" altLang="ja-JP" sz="3200" strike="dblStrike" dirty="0">
              <a:solidFill>
                <a:schemeClr val="bg1"/>
              </a:solidFill>
            </a:endParaRPr>
          </a:p>
          <a:p>
            <a:pPr algn="ctr"/>
            <a:r>
              <a:rPr kumimoji="1" lang="ja-JP" altLang="en-US" sz="3200" dirty="0">
                <a:solidFill>
                  <a:schemeClr val="bg1"/>
                </a:solidFill>
              </a:rPr>
              <a:t>地方公務員</a:t>
            </a:r>
          </a:p>
        </p:txBody>
      </p:sp>
    </p:spTree>
    <p:extLst>
      <p:ext uri="{BB962C8B-B14F-4D97-AF65-F5344CB8AC3E}">
        <p14:creationId xmlns:p14="http://schemas.microsoft.com/office/powerpoint/2010/main" val="1273514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027BF66-97F7-0F89-1433-DBE273F55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463844" cy="4738538"/>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F898AC90-1F35-BBA2-A566-432DCC7DF6B3}"/>
              </a:ext>
            </a:extLst>
          </p:cNvPr>
          <p:cNvSpPr txBox="1">
            <a:spLocks/>
          </p:cNvSpPr>
          <p:nvPr/>
        </p:nvSpPr>
        <p:spPr>
          <a:xfrm>
            <a:off x="251520" y="274638"/>
            <a:ext cx="8712968"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kumimoji="1" lang="ja-JP" altLang="en-US" dirty="0"/>
              <a:t>帝大教授・</a:t>
            </a:r>
            <a:r>
              <a:rPr kumimoji="1" lang="ja-JP" altLang="en-US" dirty="0">
                <a:solidFill>
                  <a:srgbClr val="FFFF00"/>
                </a:solidFill>
              </a:rPr>
              <a:t>文化勲章</a:t>
            </a:r>
            <a:r>
              <a:rPr kumimoji="1" lang="ja-JP" altLang="en-US" dirty="0"/>
              <a:t>・冤罪創作四冠王</a:t>
            </a:r>
            <a:br>
              <a:rPr kumimoji="1" lang="en-US" altLang="ja-JP" dirty="0"/>
            </a:br>
            <a:r>
              <a:rPr kumimoji="1" lang="ja-JP" altLang="en-US" dirty="0"/>
              <a:t>古畑種基（</a:t>
            </a:r>
            <a:r>
              <a:rPr kumimoji="1" lang="en-US" altLang="ja-JP" dirty="0"/>
              <a:t>1891-</a:t>
            </a:r>
            <a:r>
              <a:rPr kumimoji="1" lang="en-US" altLang="ja-JP" dirty="0">
                <a:solidFill>
                  <a:srgbClr val="FFFF00"/>
                </a:solidFill>
              </a:rPr>
              <a:t>1975</a:t>
            </a:r>
            <a:r>
              <a:rPr kumimoji="1" lang="ja-JP" altLang="en-US" dirty="0"/>
              <a:t>）</a:t>
            </a:r>
          </a:p>
        </p:txBody>
      </p:sp>
      <p:pic>
        <p:nvPicPr>
          <p:cNvPr id="7" name="図 6" descr="屋外, 建物, 写真, 座る が含まれている画像&#10;&#10;AI 生成コンテンツは誤りを含む可能性があります。">
            <a:extLst>
              <a:ext uri="{FF2B5EF4-FFF2-40B4-BE49-F238E27FC236}">
                <a16:creationId xmlns:a16="http://schemas.microsoft.com/office/drawing/2014/main" id="{86D07838-BC02-D51B-05DA-8EDBE34D0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00808"/>
            <a:ext cx="4536504" cy="4846054"/>
          </a:xfrm>
          <a:prstGeom prst="rect">
            <a:avLst/>
          </a:prstGeom>
        </p:spPr>
      </p:pic>
      <p:pic>
        <p:nvPicPr>
          <p:cNvPr id="11" name="図 10" descr="テキスト, 手紙&#10;&#10;AI 生成コンテンツは誤りを含む可能性があります。">
            <a:extLst>
              <a:ext uri="{FF2B5EF4-FFF2-40B4-BE49-F238E27FC236}">
                <a16:creationId xmlns:a16="http://schemas.microsoft.com/office/drawing/2014/main" id="{7002A474-99B4-BA0D-7573-216ACC5D7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7" y="1937847"/>
            <a:ext cx="4889523" cy="4095422"/>
          </a:xfrm>
          <a:prstGeom prst="rect">
            <a:avLst/>
          </a:prstGeom>
        </p:spPr>
      </p:pic>
    </p:spTree>
    <p:extLst>
      <p:ext uri="{BB962C8B-B14F-4D97-AF65-F5344CB8AC3E}">
        <p14:creationId xmlns:p14="http://schemas.microsoft.com/office/powerpoint/2010/main" val="420774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E6A188-690F-47BB-27CA-CC90D0F07AC9}"/>
              </a:ext>
            </a:extLst>
          </p:cNvPr>
          <p:cNvSpPr>
            <a:spLocks noGrp="1"/>
          </p:cNvSpPr>
          <p:nvPr>
            <p:ph type="title"/>
          </p:nvPr>
        </p:nvSpPr>
        <p:spPr>
          <a:xfrm>
            <a:off x="457200" y="274637"/>
            <a:ext cx="8229600" cy="1260475"/>
          </a:xfrm>
        </p:spPr>
        <p:txBody>
          <a:bodyPr>
            <a:normAutofit fontScale="90000"/>
          </a:bodyPr>
          <a:lstStyle/>
          <a:p>
            <a:r>
              <a:rPr kumimoji="1" lang="ja-JP" altLang="en-US" dirty="0"/>
              <a:t>古畑種基（</a:t>
            </a:r>
            <a:r>
              <a:rPr kumimoji="1" lang="en-US" altLang="ja-JP" dirty="0"/>
              <a:t>1891-</a:t>
            </a:r>
            <a:r>
              <a:rPr kumimoji="1" lang="en-US" altLang="ja-JP" dirty="0">
                <a:solidFill>
                  <a:srgbClr val="FFFF00"/>
                </a:solidFill>
              </a:rPr>
              <a:t>1975</a:t>
            </a:r>
            <a:r>
              <a:rPr kumimoji="1" lang="ja-JP" altLang="en-US" dirty="0"/>
              <a:t>）</a:t>
            </a:r>
            <a:br>
              <a:rPr kumimoji="1" lang="en-US" altLang="ja-JP" dirty="0"/>
            </a:br>
            <a:r>
              <a:rPr kumimoji="1" lang="ja-JP" altLang="en-US" dirty="0"/>
              <a:t>文化勲章受章＝冤罪創作四冠王</a:t>
            </a:r>
          </a:p>
        </p:txBody>
      </p:sp>
      <p:sp>
        <p:nvSpPr>
          <p:cNvPr id="6" name="テキスト プレースホルダー 5">
            <a:extLst>
              <a:ext uri="{FF2B5EF4-FFF2-40B4-BE49-F238E27FC236}">
                <a16:creationId xmlns:a16="http://schemas.microsoft.com/office/drawing/2014/main" id="{D994C867-C5E7-6C76-933D-5E1260F32A42}"/>
              </a:ext>
            </a:extLst>
          </p:cNvPr>
          <p:cNvSpPr>
            <a:spLocks noGrp="1"/>
          </p:cNvSpPr>
          <p:nvPr>
            <p:ph type="body" idx="1"/>
          </p:nvPr>
        </p:nvSpPr>
        <p:spPr/>
        <p:txBody>
          <a:bodyPr anchor="ctr">
            <a:normAutofit/>
          </a:bodyPr>
          <a:lstStyle/>
          <a:p>
            <a:pPr algn="ctr"/>
            <a:r>
              <a:rPr lang="ja-JP" altLang="en-US" sz="3200" dirty="0"/>
              <a:t>～</a:t>
            </a:r>
            <a:r>
              <a:rPr lang="en-US" altLang="ja-JP" sz="3200" dirty="0">
                <a:solidFill>
                  <a:srgbClr val="FFFF00"/>
                </a:solidFill>
              </a:rPr>
              <a:t>1975</a:t>
            </a:r>
            <a:endParaRPr lang="ja-JP" altLang="en-US" sz="3200" dirty="0">
              <a:solidFill>
                <a:srgbClr val="FFFF00"/>
              </a:solidFill>
            </a:endParaRPr>
          </a:p>
        </p:txBody>
      </p:sp>
      <p:sp>
        <p:nvSpPr>
          <p:cNvPr id="7" name="コンテンツ プレースホルダー 6">
            <a:extLst>
              <a:ext uri="{FF2B5EF4-FFF2-40B4-BE49-F238E27FC236}">
                <a16:creationId xmlns:a16="http://schemas.microsoft.com/office/drawing/2014/main" id="{3A39B7EC-F05C-2CD8-F58F-181910545AAE}"/>
              </a:ext>
            </a:extLst>
          </p:cNvPr>
          <p:cNvSpPr>
            <a:spLocks noGrp="1"/>
          </p:cNvSpPr>
          <p:nvPr>
            <p:ph sz="half" idx="2"/>
          </p:nvPr>
        </p:nvSpPr>
        <p:spPr>
          <a:xfrm>
            <a:off x="251520" y="2174874"/>
            <a:ext cx="4245868" cy="4206453"/>
          </a:xfrm>
        </p:spPr>
        <p:txBody>
          <a:bodyPr>
            <a:noAutofit/>
          </a:bodyPr>
          <a:lstStyle/>
          <a:p>
            <a:r>
              <a:rPr lang="en-US" altLang="ja-JP" sz="2800" dirty="0"/>
              <a:t>1912</a:t>
            </a:r>
            <a:r>
              <a:rPr lang="ja-JP" altLang="en-US" sz="2800" dirty="0"/>
              <a:t>旧制三高卒</a:t>
            </a:r>
            <a:endParaRPr lang="en-US" altLang="ja-JP" sz="2800" dirty="0"/>
          </a:p>
          <a:p>
            <a:r>
              <a:rPr lang="ja-JP" altLang="en-US" sz="2800" dirty="0"/>
              <a:t>同年東京帝大入学</a:t>
            </a:r>
            <a:endParaRPr lang="en-US" altLang="ja-JP" sz="2800" dirty="0"/>
          </a:p>
          <a:p>
            <a:r>
              <a:rPr lang="en-US" altLang="ja-JP" sz="2800" dirty="0"/>
              <a:t>1916</a:t>
            </a:r>
            <a:r>
              <a:rPr lang="ja-JP" altLang="en-US" sz="2800" dirty="0"/>
              <a:t>同大卒</a:t>
            </a:r>
            <a:endParaRPr lang="en-US" altLang="ja-JP" sz="2800" dirty="0"/>
          </a:p>
          <a:p>
            <a:r>
              <a:rPr lang="en-US" altLang="ja-JP" sz="2800" dirty="0"/>
              <a:t>1923</a:t>
            </a:r>
            <a:r>
              <a:rPr lang="ja-JP" altLang="en-US" sz="2800" dirty="0"/>
              <a:t>医学博士</a:t>
            </a:r>
            <a:endParaRPr lang="en-US" altLang="ja-JP" sz="2800" dirty="0"/>
          </a:p>
          <a:p>
            <a:r>
              <a:rPr lang="en-US" altLang="ja-JP" sz="2800" dirty="0"/>
              <a:t>1924</a:t>
            </a:r>
            <a:r>
              <a:rPr lang="ja-JP" altLang="en-US" sz="2800" dirty="0"/>
              <a:t>金沢大教授</a:t>
            </a:r>
            <a:endParaRPr lang="en-US" altLang="ja-JP" sz="2800" dirty="0"/>
          </a:p>
          <a:p>
            <a:r>
              <a:rPr lang="en-US" altLang="ja-JP" sz="2800" dirty="0"/>
              <a:t>1936</a:t>
            </a:r>
            <a:r>
              <a:rPr lang="ja-JP" altLang="en-US" sz="2800" dirty="0"/>
              <a:t>東京帝大教授</a:t>
            </a:r>
            <a:endParaRPr lang="en-US" altLang="ja-JP" sz="2800" dirty="0"/>
          </a:p>
          <a:p>
            <a:r>
              <a:rPr lang="en-US" altLang="ja-JP" sz="2800" dirty="0">
                <a:solidFill>
                  <a:srgbClr val="FFFF00"/>
                </a:solidFill>
              </a:rPr>
              <a:t>1956</a:t>
            </a:r>
            <a:r>
              <a:rPr lang="ja-JP" altLang="en-US" sz="2800" dirty="0">
                <a:solidFill>
                  <a:srgbClr val="FFFF00"/>
                </a:solidFill>
              </a:rPr>
              <a:t>文化勲章受章</a:t>
            </a:r>
            <a:endParaRPr lang="en-US" altLang="ja-JP" sz="2800" dirty="0">
              <a:solidFill>
                <a:srgbClr val="FFFF00"/>
              </a:solidFill>
            </a:endParaRPr>
          </a:p>
          <a:p>
            <a:r>
              <a:rPr lang="en-US" altLang="ja-JP" sz="2800" dirty="0"/>
              <a:t>1960</a:t>
            </a:r>
            <a:r>
              <a:rPr lang="ja-JP" altLang="en-US" sz="2800" dirty="0"/>
              <a:t>科学警察研究所長</a:t>
            </a:r>
            <a:endParaRPr lang="en-US" altLang="ja-JP" sz="2800" dirty="0"/>
          </a:p>
          <a:p>
            <a:endParaRPr lang="ja-JP" altLang="en-US" sz="2800" dirty="0"/>
          </a:p>
        </p:txBody>
      </p:sp>
      <p:sp>
        <p:nvSpPr>
          <p:cNvPr id="8" name="テキスト プレースホルダー 7">
            <a:extLst>
              <a:ext uri="{FF2B5EF4-FFF2-40B4-BE49-F238E27FC236}">
                <a16:creationId xmlns:a16="http://schemas.microsoft.com/office/drawing/2014/main" id="{8EB8A385-BC96-0927-D9E1-A1A3760F2680}"/>
              </a:ext>
            </a:extLst>
          </p:cNvPr>
          <p:cNvSpPr>
            <a:spLocks noGrp="1"/>
          </p:cNvSpPr>
          <p:nvPr>
            <p:ph type="body" sz="quarter" idx="3"/>
          </p:nvPr>
        </p:nvSpPr>
        <p:spPr/>
        <p:txBody>
          <a:bodyPr anchor="ctr">
            <a:normAutofit/>
          </a:bodyPr>
          <a:lstStyle/>
          <a:p>
            <a:pPr algn="ctr"/>
            <a:r>
              <a:rPr lang="en-US" altLang="ja-JP" sz="3200" dirty="0">
                <a:solidFill>
                  <a:srgbClr val="FFFF00"/>
                </a:solidFill>
              </a:rPr>
              <a:t>1975</a:t>
            </a:r>
            <a:r>
              <a:rPr lang="ja-JP" altLang="en-US" sz="3200" dirty="0"/>
              <a:t>～</a:t>
            </a:r>
          </a:p>
        </p:txBody>
      </p:sp>
      <p:sp>
        <p:nvSpPr>
          <p:cNvPr id="9" name="コンテンツ プレースホルダー 8">
            <a:extLst>
              <a:ext uri="{FF2B5EF4-FFF2-40B4-BE49-F238E27FC236}">
                <a16:creationId xmlns:a16="http://schemas.microsoft.com/office/drawing/2014/main" id="{8E30C2BB-ADEA-D54E-F6DF-FC05C2CD4FCE}"/>
              </a:ext>
            </a:extLst>
          </p:cNvPr>
          <p:cNvSpPr>
            <a:spLocks noGrp="1"/>
          </p:cNvSpPr>
          <p:nvPr>
            <p:ph sz="quarter" idx="4"/>
          </p:nvPr>
        </p:nvSpPr>
        <p:spPr>
          <a:xfrm>
            <a:off x="4497388" y="2174875"/>
            <a:ext cx="4539107" cy="2118222"/>
          </a:xfrm>
        </p:spPr>
        <p:txBody>
          <a:bodyPr>
            <a:normAutofit/>
          </a:bodyPr>
          <a:lstStyle/>
          <a:p>
            <a:r>
              <a:rPr lang="ja-JP" altLang="en-US" sz="2800" dirty="0"/>
              <a:t>弘前事件（</a:t>
            </a:r>
            <a:r>
              <a:rPr lang="en-US" altLang="ja-JP" sz="2800" dirty="0"/>
              <a:t>1949</a:t>
            </a:r>
            <a:r>
              <a:rPr lang="ja-JP" altLang="en-US" sz="2800" dirty="0"/>
              <a:t>→</a:t>
            </a:r>
            <a:r>
              <a:rPr lang="en-US" altLang="ja-JP" sz="2800" dirty="0"/>
              <a:t>1977</a:t>
            </a:r>
            <a:r>
              <a:rPr lang="ja-JP" altLang="en-US" sz="2800" dirty="0"/>
              <a:t>）</a:t>
            </a:r>
            <a:endParaRPr lang="en-US" altLang="ja-JP" sz="2800" dirty="0"/>
          </a:p>
          <a:p>
            <a:r>
              <a:rPr lang="ja-JP" altLang="en-US" sz="2800" dirty="0"/>
              <a:t>財田川事件（</a:t>
            </a:r>
            <a:r>
              <a:rPr lang="en-US" altLang="ja-JP" sz="2800" dirty="0"/>
              <a:t>1950</a:t>
            </a:r>
            <a:r>
              <a:rPr lang="ja-JP" altLang="en-US" sz="2800" dirty="0"/>
              <a:t>→</a:t>
            </a:r>
            <a:r>
              <a:rPr lang="en-US" altLang="ja-JP" sz="2800" dirty="0"/>
              <a:t>1984</a:t>
            </a:r>
            <a:r>
              <a:rPr lang="ja-JP" altLang="en-US" sz="2800" dirty="0"/>
              <a:t>）</a:t>
            </a:r>
            <a:endParaRPr lang="en-US" altLang="ja-JP" sz="2800" dirty="0"/>
          </a:p>
          <a:p>
            <a:r>
              <a:rPr lang="ja-JP" altLang="en-US" sz="2800" dirty="0"/>
              <a:t>松山事件（</a:t>
            </a:r>
            <a:r>
              <a:rPr lang="en-US" altLang="ja-JP" sz="2800" dirty="0"/>
              <a:t>1955</a:t>
            </a:r>
            <a:r>
              <a:rPr lang="ja-JP" altLang="en-US" sz="2800" dirty="0"/>
              <a:t>→</a:t>
            </a:r>
            <a:r>
              <a:rPr lang="en-US" altLang="ja-JP" sz="2800" dirty="0"/>
              <a:t>1984</a:t>
            </a:r>
            <a:r>
              <a:rPr lang="ja-JP" altLang="en-US" sz="2800" dirty="0"/>
              <a:t>）</a:t>
            </a:r>
            <a:endParaRPr lang="en-US" altLang="ja-JP" sz="2800" dirty="0"/>
          </a:p>
          <a:p>
            <a:r>
              <a:rPr lang="ja-JP" altLang="en-US" sz="2800" dirty="0"/>
              <a:t>島田事件（</a:t>
            </a:r>
            <a:r>
              <a:rPr lang="en-US" altLang="ja-JP" sz="2800" dirty="0"/>
              <a:t>1954</a:t>
            </a:r>
            <a:r>
              <a:rPr lang="ja-JP" altLang="en-US" sz="2800" dirty="0"/>
              <a:t>→</a:t>
            </a:r>
            <a:r>
              <a:rPr lang="en-US" altLang="ja-JP" sz="2800" dirty="0"/>
              <a:t>1989</a:t>
            </a:r>
            <a:r>
              <a:rPr lang="ja-JP" altLang="en-US" sz="2800" dirty="0"/>
              <a:t>）</a:t>
            </a:r>
          </a:p>
        </p:txBody>
      </p:sp>
      <p:sp>
        <p:nvSpPr>
          <p:cNvPr id="3" name="テキスト ボックス 2">
            <a:extLst>
              <a:ext uri="{FF2B5EF4-FFF2-40B4-BE49-F238E27FC236}">
                <a16:creationId xmlns:a16="http://schemas.microsoft.com/office/drawing/2014/main" id="{6D061152-D0DD-8797-BB60-3C0A341096F3}"/>
              </a:ext>
            </a:extLst>
          </p:cNvPr>
          <p:cNvSpPr txBox="1"/>
          <p:nvPr/>
        </p:nvSpPr>
        <p:spPr>
          <a:xfrm>
            <a:off x="4709541" y="4630389"/>
            <a:ext cx="4114800" cy="1384995"/>
          </a:xfrm>
          <a:prstGeom prst="rect">
            <a:avLst/>
          </a:prstGeom>
          <a:noFill/>
        </p:spPr>
        <p:txBody>
          <a:bodyPr wrap="square" rtlCol="0">
            <a:spAutoFit/>
          </a:bodyPr>
          <a:lstStyle/>
          <a:p>
            <a:pPr algn="ctr"/>
            <a:r>
              <a:rPr kumimoji="1" lang="ja-JP" altLang="en-US" sz="2800" b="1" dirty="0">
                <a:solidFill>
                  <a:srgbClr val="FFFF00"/>
                </a:solidFill>
              </a:rPr>
              <a:t>面子を守る？今更？？</a:t>
            </a:r>
            <a:endParaRPr kumimoji="1" lang="en-US" altLang="ja-JP" sz="2800" b="1" dirty="0">
              <a:solidFill>
                <a:srgbClr val="FFFF00"/>
              </a:solidFill>
            </a:endParaRPr>
          </a:p>
          <a:p>
            <a:pPr algn="ctr"/>
            <a:r>
              <a:rPr kumimoji="1" lang="ja-JP" altLang="en-US" sz="2800" b="1" dirty="0">
                <a:solidFill>
                  <a:srgbClr val="FFFF00"/>
                </a:solidFill>
              </a:rPr>
              <a:t>もうとっくに</a:t>
            </a:r>
            <a:endParaRPr kumimoji="1" lang="en-US" altLang="ja-JP" sz="2800" b="1" dirty="0">
              <a:solidFill>
                <a:srgbClr val="FFFF00"/>
              </a:solidFill>
            </a:endParaRPr>
          </a:p>
          <a:p>
            <a:pPr algn="ctr"/>
            <a:r>
              <a:rPr kumimoji="1" lang="ja-JP" altLang="en-US" sz="2800" b="1" dirty="0">
                <a:solidFill>
                  <a:srgbClr val="FFFF00"/>
                </a:solidFill>
              </a:rPr>
              <a:t>潰れているのに？</a:t>
            </a:r>
          </a:p>
        </p:txBody>
      </p:sp>
    </p:spTree>
    <p:extLst>
      <p:ext uri="{BB962C8B-B14F-4D97-AF65-F5344CB8AC3E}">
        <p14:creationId xmlns:p14="http://schemas.microsoft.com/office/powerpoint/2010/main" val="599427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1FA9315-3D37-7E0B-63B0-C9092EA2D4AE}"/>
              </a:ext>
            </a:extLst>
          </p:cNvPr>
          <p:cNvSpPr>
            <a:spLocks noGrp="1"/>
          </p:cNvSpPr>
          <p:nvPr>
            <p:ph type="title"/>
          </p:nvPr>
        </p:nvSpPr>
        <p:spPr>
          <a:xfrm>
            <a:off x="457200" y="155026"/>
            <a:ext cx="8229600" cy="850106"/>
          </a:xfrm>
        </p:spPr>
        <p:txBody>
          <a:bodyPr>
            <a:normAutofit/>
          </a:bodyPr>
          <a:lstStyle/>
          <a:p>
            <a:r>
              <a:rPr lang="ja-JP" altLang="en-US" dirty="0"/>
              <a:t>昭和の御代から代わらぬ体質</a:t>
            </a:r>
          </a:p>
        </p:txBody>
      </p:sp>
      <p:pic>
        <p:nvPicPr>
          <p:cNvPr id="6" name="図 5" descr="スクリーンショット, 新聞 が含まれている画像&#10;&#10;AI 生成コンテンツは誤りを含む可能性があります。">
            <a:extLst>
              <a:ext uri="{FF2B5EF4-FFF2-40B4-BE49-F238E27FC236}">
                <a16:creationId xmlns:a16="http://schemas.microsoft.com/office/drawing/2014/main" id="{2D9405EB-3B58-907D-3598-3BBF188F6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56" y="1196752"/>
            <a:ext cx="8507288" cy="5168288"/>
          </a:xfrm>
          <a:prstGeom prst="rect">
            <a:avLst/>
          </a:prstGeom>
        </p:spPr>
      </p:pic>
      <p:sp>
        <p:nvSpPr>
          <p:cNvPr id="2" name="楕円 1">
            <a:extLst>
              <a:ext uri="{FF2B5EF4-FFF2-40B4-BE49-F238E27FC236}">
                <a16:creationId xmlns:a16="http://schemas.microsoft.com/office/drawing/2014/main" id="{BA0EB3FB-077E-5D64-1BBA-836DD0173EC2}"/>
              </a:ext>
            </a:extLst>
          </p:cNvPr>
          <p:cNvSpPr/>
          <p:nvPr/>
        </p:nvSpPr>
        <p:spPr>
          <a:xfrm>
            <a:off x="1115616" y="2636912"/>
            <a:ext cx="792088" cy="360040"/>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2339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AI 生成コンテンツは誤りを含む可能性があります。">
            <a:extLst>
              <a:ext uri="{FF2B5EF4-FFF2-40B4-BE49-F238E27FC236}">
                <a16:creationId xmlns:a16="http://schemas.microsoft.com/office/drawing/2014/main" id="{D5EAEBB3-FB78-C914-3268-F059EA122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6027"/>
            <a:ext cx="7848216" cy="6831973"/>
          </a:xfrm>
          <a:prstGeom prst="rect">
            <a:avLst/>
          </a:prstGeom>
        </p:spPr>
      </p:pic>
      <p:sp>
        <p:nvSpPr>
          <p:cNvPr id="6" name="テキスト ボックス 5">
            <a:extLst>
              <a:ext uri="{FF2B5EF4-FFF2-40B4-BE49-F238E27FC236}">
                <a16:creationId xmlns:a16="http://schemas.microsoft.com/office/drawing/2014/main" id="{51882B61-B662-7BF6-209C-B77796A14F90}"/>
              </a:ext>
            </a:extLst>
          </p:cNvPr>
          <p:cNvSpPr txBox="1"/>
          <p:nvPr/>
        </p:nvSpPr>
        <p:spPr>
          <a:xfrm>
            <a:off x="7497043" y="2501903"/>
            <a:ext cx="936090" cy="3222613"/>
          </a:xfrm>
          <a:prstGeom prst="rect">
            <a:avLst/>
          </a:prstGeom>
          <a:noFill/>
        </p:spPr>
        <p:txBody>
          <a:bodyPr vert="eaVert" wrap="none" rtlCol="0" anchor="ctr">
            <a:spAutoFit/>
          </a:bodyPr>
          <a:lstStyle/>
          <a:p>
            <a:pPr algn="ctr"/>
            <a:r>
              <a:rPr kumimoji="1" lang="en-US" altLang="ja-JP" sz="4800" dirty="0"/>
              <a:t>58</a:t>
            </a:r>
            <a:r>
              <a:rPr kumimoji="1" lang="ja-JP" altLang="en-US" sz="4800" dirty="0"/>
              <a:t>年前から</a:t>
            </a:r>
            <a:endParaRPr kumimoji="1" lang="en-US" altLang="ja-JP" sz="4800" dirty="0"/>
          </a:p>
        </p:txBody>
      </p:sp>
      <p:sp>
        <p:nvSpPr>
          <p:cNvPr id="7" name="テキスト ボックス 6">
            <a:extLst>
              <a:ext uri="{FF2B5EF4-FFF2-40B4-BE49-F238E27FC236}">
                <a16:creationId xmlns:a16="http://schemas.microsoft.com/office/drawing/2014/main" id="{F2E89942-CA36-17DD-691E-CC3023379912}"/>
              </a:ext>
            </a:extLst>
          </p:cNvPr>
          <p:cNvSpPr txBox="1"/>
          <p:nvPr/>
        </p:nvSpPr>
        <p:spPr>
          <a:xfrm>
            <a:off x="980360" y="1525148"/>
            <a:ext cx="923330" cy="5154616"/>
          </a:xfrm>
          <a:prstGeom prst="rect">
            <a:avLst/>
          </a:prstGeom>
          <a:noFill/>
        </p:spPr>
        <p:txBody>
          <a:bodyPr vert="eaVert" wrap="none" rtlCol="0" anchor="ctr">
            <a:spAutoFit/>
          </a:bodyPr>
          <a:lstStyle/>
          <a:p>
            <a:pPr algn="ctr"/>
            <a:r>
              <a:rPr kumimoji="1" lang="ja-JP" altLang="en-US" sz="4800" dirty="0"/>
              <a:t>何も変わっていない</a:t>
            </a:r>
          </a:p>
        </p:txBody>
      </p:sp>
    </p:spTree>
    <p:extLst>
      <p:ext uri="{BB962C8B-B14F-4D97-AF65-F5344CB8AC3E}">
        <p14:creationId xmlns:p14="http://schemas.microsoft.com/office/powerpoint/2010/main" val="2362150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E2786-9CF9-CE35-CB7A-38F57074BCC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3E10C14-DE80-9742-8EC9-E63E2CA896E2}"/>
              </a:ext>
            </a:extLst>
          </p:cNvPr>
          <p:cNvSpPr txBox="1"/>
          <p:nvPr/>
        </p:nvSpPr>
        <p:spPr>
          <a:xfrm>
            <a:off x="251520" y="243512"/>
            <a:ext cx="8784976" cy="6370975"/>
          </a:xfrm>
          <a:prstGeom prst="rect">
            <a:avLst/>
          </a:prstGeom>
          <a:noFill/>
        </p:spPr>
        <p:txBody>
          <a:bodyPr wrap="square" rtlCol="0">
            <a:spAutoFit/>
          </a:bodyPr>
          <a:lstStyle/>
          <a:p>
            <a:r>
              <a:rPr kumimoji="1" lang="ja-JP" altLang="en-US" sz="2400" dirty="0">
                <a:solidFill>
                  <a:schemeClr val="bg1"/>
                </a:solidFill>
              </a:rPr>
              <a:t>この裁判の主要な、最も鮮烈に争われている争点は科捜研の鑑定。</a:t>
            </a:r>
            <a:r>
              <a:rPr kumimoji="1" lang="en-US" altLang="ja-JP" sz="2400" dirty="0">
                <a:solidFill>
                  <a:schemeClr val="bg1"/>
                </a:solidFill>
              </a:rPr>
              <a:t>DNA</a:t>
            </a:r>
            <a:r>
              <a:rPr kumimoji="1" lang="ja-JP" altLang="en-US" sz="2400" dirty="0">
                <a:solidFill>
                  <a:schemeClr val="bg1"/>
                </a:solidFill>
              </a:rPr>
              <a:t>量が</a:t>
            </a:r>
            <a:r>
              <a:rPr kumimoji="1" lang="en-US" altLang="ja-JP" sz="2400" dirty="0">
                <a:solidFill>
                  <a:schemeClr val="bg1"/>
                </a:solidFill>
              </a:rPr>
              <a:t>1.612 ng/</a:t>
            </a:r>
            <a:r>
              <a:rPr kumimoji="1" lang="en-US" altLang="ja-JP" sz="2400" dirty="0" err="1">
                <a:solidFill>
                  <a:schemeClr val="bg1"/>
                </a:solidFill>
              </a:rPr>
              <a:t>μL</a:t>
            </a:r>
            <a:r>
              <a:rPr kumimoji="1" lang="ja-JP" altLang="en-US" sz="2400" dirty="0">
                <a:solidFill>
                  <a:schemeClr val="bg1"/>
                </a:solidFill>
              </a:rPr>
              <a:t>という鑑定結果は、紙に書かれた数字しかない。</a:t>
            </a:r>
            <a:r>
              <a:rPr kumimoji="1" lang="ja-JP" altLang="en-US" sz="2400" dirty="0">
                <a:solidFill>
                  <a:srgbClr val="FFFF00"/>
                </a:solidFill>
              </a:rPr>
              <a:t>その紙というのは全て鉛筆書きで、肉眼で見ただけでも </a:t>
            </a:r>
            <a:r>
              <a:rPr kumimoji="1" lang="en-US" altLang="ja-JP" sz="2400" dirty="0">
                <a:solidFill>
                  <a:srgbClr val="FFFF00"/>
                </a:solidFill>
              </a:rPr>
              <a:t>9</a:t>
            </a:r>
            <a:r>
              <a:rPr kumimoji="1" lang="ja-JP" altLang="en-US" sz="2400" dirty="0">
                <a:solidFill>
                  <a:srgbClr val="FFFF00"/>
                </a:solidFill>
              </a:rPr>
              <a:t>カ所の書き換えた後がある。検体、検量線が廃棄され、後から検討のしようがない。そのような数値を科学の立場で議論する素材として扱っていいのか、これを証拠に人を刑務所に入れていいのかというのが現段階におけるこの裁判の争点</a:t>
            </a:r>
            <a:r>
              <a:rPr kumimoji="1" lang="ja-JP" altLang="en-US" sz="2400" dirty="0">
                <a:solidFill>
                  <a:schemeClr val="bg1"/>
                </a:solidFill>
              </a:rPr>
              <a:t>。</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常識的に考えて、そんなことをやってはダメで、</a:t>
            </a:r>
            <a:r>
              <a:rPr kumimoji="1" lang="ja-JP" altLang="en-US" sz="2400" dirty="0">
                <a:solidFill>
                  <a:srgbClr val="FFFF00"/>
                </a:solidFill>
              </a:rPr>
              <a:t>我々がコミュニケートできた全ての科学者が、「そんなものを科捜研は証拠として提出しているのか」と驚愕している</a:t>
            </a:r>
            <a:r>
              <a:rPr kumimoji="1" lang="ja-JP" altLang="en-US" sz="2400" dirty="0">
                <a:solidFill>
                  <a:schemeClr val="bg1"/>
                </a:solidFill>
              </a:rPr>
              <a:t>。そして、一番重要なのは、そもそも</a:t>
            </a:r>
            <a:r>
              <a:rPr kumimoji="1" lang="en-US" altLang="ja-JP" sz="2400" dirty="0">
                <a:solidFill>
                  <a:schemeClr val="bg1"/>
                </a:solidFill>
              </a:rPr>
              <a:t>1.612 ng/</a:t>
            </a:r>
            <a:r>
              <a:rPr kumimoji="1" lang="en-US" altLang="ja-JP" sz="2400" dirty="0" err="1">
                <a:solidFill>
                  <a:schemeClr val="bg1"/>
                </a:solidFill>
              </a:rPr>
              <a:t>μL</a:t>
            </a:r>
            <a:r>
              <a:rPr kumimoji="1" lang="ja-JP" altLang="en-US" sz="2400" dirty="0">
                <a:solidFill>
                  <a:schemeClr val="bg1"/>
                </a:solidFill>
              </a:rPr>
              <a:t>という量は舐めた証明にはならない。触るということでも</a:t>
            </a:r>
            <a:r>
              <a:rPr kumimoji="1" lang="en-US" altLang="ja-JP" sz="2400" dirty="0">
                <a:solidFill>
                  <a:schemeClr val="bg1"/>
                </a:solidFill>
              </a:rPr>
              <a:t>1.612 ng/</a:t>
            </a:r>
            <a:r>
              <a:rPr kumimoji="1" lang="en-US" altLang="ja-JP" sz="2400" dirty="0" err="1">
                <a:solidFill>
                  <a:schemeClr val="bg1"/>
                </a:solidFill>
              </a:rPr>
              <a:t>μL</a:t>
            </a:r>
            <a:r>
              <a:rPr kumimoji="1" lang="ja-JP" altLang="en-US" sz="2400" dirty="0">
                <a:solidFill>
                  <a:schemeClr val="bg1"/>
                </a:solidFill>
              </a:rPr>
              <a:t>程度の</a:t>
            </a:r>
            <a:r>
              <a:rPr kumimoji="1" lang="en-US" altLang="ja-JP" sz="2400" dirty="0">
                <a:solidFill>
                  <a:schemeClr val="bg1"/>
                </a:solidFill>
              </a:rPr>
              <a:t>DNA</a:t>
            </a:r>
            <a:r>
              <a:rPr kumimoji="1" lang="ja-JP" altLang="en-US" sz="2400" dirty="0">
                <a:solidFill>
                  <a:schemeClr val="bg1"/>
                </a:solidFill>
              </a:rPr>
              <a:t>がつく可能性があるという実験を私どもで行い、実験結果を証拠請求している。また、</a:t>
            </a:r>
            <a:r>
              <a:rPr kumimoji="1" lang="ja-JP" altLang="en-US" sz="2400" dirty="0">
                <a:solidFill>
                  <a:srgbClr val="FFFF00"/>
                </a:solidFill>
              </a:rPr>
              <a:t>科捜研のワークシートの検証の請求もしている。</a:t>
            </a:r>
            <a:r>
              <a:rPr kumimoji="1" lang="en-US" altLang="ja-JP" sz="2400" dirty="0">
                <a:solidFill>
                  <a:srgbClr val="FFFF00"/>
                </a:solidFill>
              </a:rPr>
              <a:t>9</a:t>
            </a:r>
            <a:r>
              <a:rPr kumimoji="1" lang="ja-JP" altLang="en-US" sz="2400" dirty="0">
                <a:solidFill>
                  <a:srgbClr val="FFFF00"/>
                </a:solidFill>
              </a:rPr>
              <a:t>カ所の消し跡があるが、</a:t>
            </a:r>
            <a:r>
              <a:rPr kumimoji="1" lang="en-US" altLang="ja-JP" sz="2400" dirty="0">
                <a:solidFill>
                  <a:srgbClr val="FFFF00"/>
                </a:solidFill>
              </a:rPr>
              <a:t>1</a:t>
            </a:r>
            <a:r>
              <a:rPr kumimoji="1" lang="ja-JP" altLang="en-US" sz="2400" dirty="0">
                <a:solidFill>
                  <a:srgbClr val="FFFF00"/>
                </a:solidFill>
              </a:rPr>
              <a:t>ミクロン以下のでこぼこを検知できるような機械がある。それを使って検証すれば、消しゴムで消す前に何が書いてあったかが分かる</a:t>
            </a:r>
            <a:r>
              <a:rPr kumimoji="1" lang="ja-JP" altLang="en-US" sz="2400" dirty="0">
                <a:solidFill>
                  <a:schemeClr val="bg1"/>
                </a:solidFill>
              </a:rPr>
              <a:t>。</a:t>
            </a:r>
            <a:endParaRPr kumimoji="1" lang="en-US" altLang="ja-JP" sz="2400" dirty="0">
              <a:solidFill>
                <a:schemeClr val="bg1"/>
              </a:solidFill>
            </a:endParaRPr>
          </a:p>
          <a:p>
            <a:r>
              <a:rPr kumimoji="1" lang="ja-JP" altLang="en-US" sz="2400" dirty="0">
                <a:solidFill>
                  <a:schemeClr val="bg1"/>
                </a:solidFill>
              </a:rPr>
              <a:t>（</a:t>
            </a:r>
            <a:r>
              <a:rPr kumimoji="1" lang="en-US" altLang="ja-JP" sz="2400" dirty="0">
                <a:solidFill>
                  <a:schemeClr val="bg1"/>
                </a:solidFill>
              </a:rPr>
              <a:t>m3.com </a:t>
            </a:r>
            <a:r>
              <a:rPr lang="ja-JP" altLang="en-US" dirty="0">
                <a:solidFill>
                  <a:schemeClr val="bg1"/>
                </a:solidFill>
              </a:rPr>
              <a:t>レポート </a:t>
            </a:r>
            <a:r>
              <a:rPr lang="en-US" altLang="ja-JP" dirty="0">
                <a:solidFill>
                  <a:schemeClr val="bg1"/>
                </a:solidFill>
              </a:rPr>
              <a:t>2024</a:t>
            </a:r>
            <a:r>
              <a:rPr lang="ja-JP" altLang="en-US" dirty="0">
                <a:solidFill>
                  <a:schemeClr val="bg1"/>
                </a:solidFill>
              </a:rPr>
              <a:t>年</a:t>
            </a:r>
            <a:r>
              <a:rPr lang="en-US" altLang="ja-JP" dirty="0">
                <a:solidFill>
                  <a:schemeClr val="bg1"/>
                </a:solidFill>
              </a:rPr>
              <a:t>9</a:t>
            </a:r>
            <a:r>
              <a:rPr lang="ja-JP" altLang="en-US" dirty="0">
                <a:solidFill>
                  <a:schemeClr val="bg1"/>
                </a:solidFill>
              </a:rPr>
              <a:t>月</a:t>
            </a:r>
            <a:r>
              <a:rPr lang="en-US" altLang="ja-JP" dirty="0">
                <a:solidFill>
                  <a:schemeClr val="bg1"/>
                </a:solidFill>
              </a:rPr>
              <a:t>19</a:t>
            </a:r>
            <a:r>
              <a:rPr lang="ja-JP" altLang="en-US" dirty="0">
                <a:solidFill>
                  <a:schemeClr val="bg1"/>
                </a:solidFill>
              </a:rPr>
              <a:t>日 </a:t>
            </a:r>
            <a:r>
              <a:rPr lang="en-US" altLang="ja-JP" dirty="0">
                <a:solidFill>
                  <a:schemeClr val="bg1"/>
                </a:solidFill>
              </a:rPr>
              <a:t>(</a:t>
            </a:r>
            <a:r>
              <a:rPr lang="ja-JP" altLang="en-US" dirty="0">
                <a:solidFill>
                  <a:schemeClr val="bg1"/>
                </a:solidFill>
              </a:rPr>
              <a:t>木</a:t>
            </a:r>
            <a:r>
              <a:rPr lang="en-US" altLang="ja-JP" dirty="0">
                <a:solidFill>
                  <a:schemeClr val="bg1"/>
                </a:solidFill>
              </a:rPr>
              <a:t>)</a:t>
            </a:r>
            <a:r>
              <a:rPr lang="ja-JP" altLang="en-US" dirty="0">
                <a:solidFill>
                  <a:schemeClr val="bg1"/>
                </a:solidFill>
              </a:rPr>
              <a:t>配信　高橋直純）</a:t>
            </a:r>
            <a:endParaRPr kumimoji="1" lang="ja-JP" altLang="en-US" sz="2400" dirty="0">
              <a:solidFill>
                <a:schemeClr val="bg1"/>
              </a:solidFill>
            </a:endParaRPr>
          </a:p>
        </p:txBody>
      </p:sp>
    </p:spTree>
    <p:extLst>
      <p:ext uri="{BB962C8B-B14F-4D97-AF65-F5344CB8AC3E}">
        <p14:creationId xmlns:p14="http://schemas.microsoft.com/office/powerpoint/2010/main" val="2503043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B45D3C4-CA27-C23D-314A-BC450B052B99}"/>
              </a:ext>
            </a:extLst>
          </p:cNvPr>
          <p:cNvSpPr>
            <a:spLocks noGrp="1"/>
          </p:cNvSpPr>
          <p:nvPr>
            <p:ph type="title"/>
          </p:nvPr>
        </p:nvSpPr>
        <p:spPr>
          <a:xfrm>
            <a:off x="457200" y="274638"/>
            <a:ext cx="8229600" cy="1354162"/>
          </a:xfrm>
        </p:spPr>
        <p:txBody>
          <a:bodyPr>
            <a:normAutofit fontScale="90000"/>
          </a:bodyPr>
          <a:lstStyle/>
          <a:p>
            <a:r>
              <a:rPr lang="ja-JP" altLang="en-US" dirty="0"/>
              <a:t>なぜ捏造しかできないのか？</a:t>
            </a:r>
            <a:br>
              <a:rPr lang="en-US" altLang="ja-JP" dirty="0"/>
            </a:br>
            <a:r>
              <a:rPr lang="ja-JP" altLang="en-US" dirty="0"/>
              <a:t>極めて単純明快な理由の数々</a:t>
            </a:r>
            <a:endParaRPr lang="ja-JP" altLang="en-US" sz="3600" dirty="0"/>
          </a:p>
        </p:txBody>
      </p:sp>
      <p:sp>
        <p:nvSpPr>
          <p:cNvPr id="5" name="コンテンツ プレースホルダー 4">
            <a:extLst>
              <a:ext uri="{FF2B5EF4-FFF2-40B4-BE49-F238E27FC236}">
                <a16:creationId xmlns:a16="http://schemas.microsoft.com/office/drawing/2014/main" id="{65267D53-7BAB-BD8C-CDE4-FB999FA86D10}"/>
              </a:ext>
            </a:extLst>
          </p:cNvPr>
          <p:cNvSpPr>
            <a:spLocks noGrp="1"/>
          </p:cNvSpPr>
          <p:nvPr>
            <p:ph idx="1"/>
          </p:nvPr>
        </p:nvSpPr>
        <p:spPr>
          <a:xfrm>
            <a:off x="179512" y="1772816"/>
            <a:ext cx="8568952" cy="4810546"/>
          </a:xfrm>
        </p:spPr>
        <p:txBody>
          <a:bodyPr>
            <a:normAutofit lnSpcReduction="10000"/>
          </a:bodyPr>
          <a:lstStyle/>
          <a:p>
            <a:r>
              <a:rPr lang="ja-JP" altLang="en-US" dirty="0"/>
              <a:t>捏造しろと命令されているわけではない！！</a:t>
            </a:r>
            <a:endParaRPr lang="en-US" altLang="ja-JP" dirty="0"/>
          </a:p>
          <a:p>
            <a:r>
              <a:rPr lang="ja-JP" altLang="en-US" dirty="0"/>
              <a:t>そもそも正しい鑑定を教えられていないから</a:t>
            </a:r>
            <a:endParaRPr lang="en-US" altLang="ja-JP" dirty="0"/>
          </a:p>
          <a:p>
            <a:r>
              <a:rPr lang="ja-JP" altLang="en-US" dirty="0"/>
              <a:t>県警幹部が科学とは何かを知らないから</a:t>
            </a:r>
            <a:endParaRPr lang="en-US" altLang="ja-JP" dirty="0"/>
          </a:p>
          <a:p>
            <a:r>
              <a:rPr lang="ja-JP" altLang="en-US" dirty="0"/>
              <a:t>たとえ捏造が起きても県警幹部がカメラの前で頭を下げるだけでおしまいだから</a:t>
            </a:r>
            <a:endParaRPr lang="en-US" altLang="ja-JP" dirty="0"/>
          </a:p>
          <a:p>
            <a:r>
              <a:rPr lang="ja-JP" altLang="en-US" dirty="0"/>
              <a:t>研究所とは名ばかりで、基本的な科学教育さえ行われていないから</a:t>
            </a:r>
            <a:endParaRPr lang="en-US" altLang="ja-JP" dirty="0"/>
          </a:p>
          <a:p>
            <a:r>
              <a:rPr lang="ja-JP" altLang="en-US" dirty="0"/>
              <a:t>そんな徒弟手技の工房でまともな鑑定ができるわけがないから</a:t>
            </a:r>
          </a:p>
        </p:txBody>
      </p:sp>
    </p:spTree>
    <p:extLst>
      <p:ext uri="{BB962C8B-B14F-4D97-AF65-F5344CB8AC3E}">
        <p14:creationId xmlns:p14="http://schemas.microsoft.com/office/powerpoint/2010/main" val="4242073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B3DC46-BA4E-8A03-833E-E05B0FB077F7}"/>
              </a:ext>
            </a:extLst>
          </p:cNvPr>
          <p:cNvSpPr txBox="1"/>
          <p:nvPr/>
        </p:nvSpPr>
        <p:spPr>
          <a:xfrm>
            <a:off x="404637" y="428178"/>
            <a:ext cx="8334725" cy="6001643"/>
          </a:xfrm>
          <a:prstGeom prst="rect">
            <a:avLst/>
          </a:prstGeom>
          <a:noFill/>
        </p:spPr>
        <p:txBody>
          <a:bodyPr wrap="square" rtlCol="0">
            <a:spAutoFit/>
          </a:bodyPr>
          <a:lstStyle/>
          <a:p>
            <a:r>
              <a:rPr lang="ja-JP" altLang="en-US" sz="2400" dirty="0">
                <a:solidFill>
                  <a:schemeClr val="bg1"/>
                </a:solidFill>
              </a:rPr>
              <a:t>警察官は通常</a:t>
            </a:r>
            <a:r>
              <a:rPr lang="en-US" altLang="ja-JP" sz="2400" dirty="0">
                <a:solidFill>
                  <a:schemeClr val="bg1"/>
                </a:solidFill>
              </a:rPr>
              <a:t>2</a:t>
            </a:r>
            <a:r>
              <a:rPr lang="ja-JP" altLang="en-US" sz="2400" dirty="0">
                <a:solidFill>
                  <a:schemeClr val="bg1"/>
                </a:solidFill>
              </a:rPr>
              <a:t>～</a:t>
            </a:r>
            <a:r>
              <a:rPr lang="en-US" altLang="ja-JP" sz="2400" dirty="0">
                <a:solidFill>
                  <a:schemeClr val="bg1"/>
                </a:solidFill>
              </a:rPr>
              <a:t>3</a:t>
            </a:r>
            <a:r>
              <a:rPr lang="ja-JP" altLang="en-US" sz="2400" dirty="0">
                <a:solidFill>
                  <a:schemeClr val="bg1"/>
                </a:solidFill>
              </a:rPr>
              <a:t>年間隔で異動があるのですが、科捜研の職員は科捜研の職員として採用されるため異動は基本的にはありません。退職しない限り、永遠に科捜研の職員です。だいたい</a:t>
            </a:r>
            <a:r>
              <a:rPr lang="en-US" altLang="ja-JP" sz="2400" dirty="0">
                <a:solidFill>
                  <a:srgbClr val="FFFF00"/>
                </a:solidFill>
              </a:rPr>
              <a:t>30</a:t>
            </a:r>
            <a:r>
              <a:rPr lang="ja-JP" altLang="en-US" sz="2400" dirty="0">
                <a:solidFill>
                  <a:srgbClr val="FFFF00"/>
                </a:solidFill>
              </a:rPr>
              <a:t>年以上同じ環境で過ごすことになります。</a:t>
            </a:r>
            <a:endParaRPr lang="en-US" altLang="ja-JP" sz="2400" dirty="0">
              <a:solidFill>
                <a:srgbClr val="FFFF00"/>
              </a:solidFill>
            </a:endParaRPr>
          </a:p>
          <a:p>
            <a:endParaRPr lang="ja-JP" altLang="en-US" sz="2400" dirty="0">
              <a:solidFill>
                <a:schemeClr val="bg1"/>
              </a:solidFill>
            </a:endParaRPr>
          </a:p>
          <a:p>
            <a:r>
              <a:rPr lang="ja-JP" altLang="en-US" sz="2400" dirty="0">
                <a:solidFill>
                  <a:schemeClr val="bg1"/>
                </a:solidFill>
              </a:rPr>
              <a:t>人材の入れ替わりがないと風通しは確実に悪くなるので、一度人間関係がこじれると、人によっては心を病みやすくなるというデメリットもあります。実際、僕が所属していた科捜研の中にも、</a:t>
            </a:r>
            <a:r>
              <a:rPr lang="ja-JP" altLang="en-US" sz="2400" dirty="0">
                <a:solidFill>
                  <a:srgbClr val="FFFF00"/>
                </a:solidFill>
              </a:rPr>
              <a:t>こじれたが故に「混ぜるな危険」となった人員の組み合わせが複数存在</a:t>
            </a:r>
            <a:r>
              <a:rPr lang="ja-JP" altLang="en-US" sz="2400" dirty="0">
                <a:solidFill>
                  <a:schemeClr val="bg1"/>
                </a:solidFill>
              </a:rPr>
              <a:t>しました。入所して飲み会の幹事を任された際に「あの人とあの人は仲が悪いから隣にしちゃだめだよ」と、よく釘を刺されたものです。</a:t>
            </a:r>
            <a:endParaRPr lang="en-US" altLang="ja-JP" sz="2400" dirty="0">
              <a:solidFill>
                <a:schemeClr val="bg1"/>
              </a:solidFill>
            </a:endParaRPr>
          </a:p>
          <a:p>
            <a:endParaRPr lang="ja-JP" altLang="en-US" sz="2400" dirty="0">
              <a:solidFill>
                <a:schemeClr val="bg1"/>
              </a:solidFill>
            </a:endParaRPr>
          </a:p>
          <a:p>
            <a:r>
              <a:rPr lang="ja-JP" altLang="en-US" sz="2400" dirty="0">
                <a:solidFill>
                  <a:schemeClr val="bg1"/>
                </a:solidFill>
              </a:rPr>
              <a:t>　科捜研は都道府県によって文化や特徴が結構違う、と冒頭で言いましたが、</a:t>
            </a:r>
            <a:r>
              <a:rPr lang="ja-JP" altLang="en-US" sz="2400" dirty="0">
                <a:solidFill>
                  <a:srgbClr val="FFFF00"/>
                </a:solidFill>
              </a:rPr>
              <a:t>人間関係で心を病んで退職した</a:t>
            </a:r>
            <a:r>
              <a:rPr lang="ja-JP" altLang="en-US" sz="2400" dirty="0">
                <a:solidFill>
                  <a:schemeClr val="bg1"/>
                </a:solidFill>
              </a:rPr>
              <a:t>、という話はそれなりに聞くので、これは全国的な科捜研あるあるのようです。</a:t>
            </a:r>
          </a:p>
        </p:txBody>
      </p:sp>
    </p:spTree>
    <p:extLst>
      <p:ext uri="{BB962C8B-B14F-4D97-AF65-F5344CB8AC3E}">
        <p14:creationId xmlns:p14="http://schemas.microsoft.com/office/powerpoint/2010/main" val="1116956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AI 生成コンテンツは誤りを含む可能性があります。">
            <a:extLst>
              <a:ext uri="{FF2B5EF4-FFF2-40B4-BE49-F238E27FC236}">
                <a16:creationId xmlns:a16="http://schemas.microsoft.com/office/drawing/2014/main" id="{D586ACBA-4C92-6812-ED6A-087E5ED3C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81621"/>
            <a:ext cx="4052367" cy="4052367"/>
          </a:xfrm>
          <a:prstGeom prst="rect">
            <a:avLst/>
          </a:prstGeom>
        </p:spPr>
      </p:pic>
      <p:pic>
        <p:nvPicPr>
          <p:cNvPr id="6" name="図 5" descr="ダイアグラム, 概略図&#10;&#10;AI 生成コンテンツは誤りを含む可能性があります。">
            <a:extLst>
              <a:ext uri="{FF2B5EF4-FFF2-40B4-BE49-F238E27FC236}">
                <a16:creationId xmlns:a16="http://schemas.microsoft.com/office/drawing/2014/main" id="{676453B9-13AA-F387-1163-0BF3893A3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81621"/>
            <a:ext cx="2936129" cy="3247379"/>
          </a:xfrm>
          <a:prstGeom prst="rect">
            <a:avLst/>
          </a:prstGeom>
        </p:spPr>
      </p:pic>
      <p:pic>
        <p:nvPicPr>
          <p:cNvPr id="13" name="図 12" descr="テキスト&#10;&#10;AI 生成コンテンツは誤りを含む可能性があります。">
            <a:extLst>
              <a:ext uri="{FF2B5EF4-FFF2-40B4-BE49-F238E27FC236}">
                <a16:creationId xmlns:a16="http://schemas.microsoft.com/office/drawing/2014/main" id="{C62B45D6-3CFF-4235-9AA8-A3207F28D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679" y="3577980"/>
            <a:ext cx="2266950" cy="3162300"/>
          </a:xfrm>
          <a:prstGeom prst="rect">
            <a:avLst/>
          </a:prstGeom>
        </p:spPr>
      </p:pic>
      <p:pic>
        <p:nvPicPr>
          <p:cNvPr id="15" name="図 14" descr="文字と数字と文字の加工写真&#10;&#10;AI 生成コンテンツは誤りを含む可能性があります。">
            <a:extLst>
              <a:ext uri="{FF2B5EF4-FFF2-40B4-BE49-F238E27FC236}">
                <a16:creationId xmlns:a16="http://schemas.microsoft.com/office/drawing/2014/main" id="{9AAF1145-D724-1543-4B0B-FBDAB9A93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76" y="2561188"/>
            <a:ext cx="1969317" cy="4012948"/>
          </a:xfrm>
          <a:prstGeom prst="rect">
            <a:avLst/>
          </a:prstGeom>
        </p:spPr>
      </p:pic>
      <p:sp>
        <p:nvSpPr>
          <p:cNvPr id="16" name="タイトル 15">
            <a:extLst>
              <a:ext uri="{FF2B5EF4-FFF2-40B4-BE49-F238E27FC236}">
                <a16:creationId xmlns:a16="http://schemas.microsoft.com/office/drawing/2014/main" id="{A3D4CBAD-313B-9605-18BB-7F967A6FFD2B}"/>
              </a:ext>
            </a:extLst>
          </p:cNvPr>
          <p:cNvSpPr>
            <a:spLocks noGrp="1"/>
          </p:cNvSpPr>
          <p:nvPr>
            <p:ph type="title"/>
          </p:nvPr>
        </p:nvSpPr>
        <p:spPr>
          <a:xfrm>
            <a:off x="2481672" y="4316471"/>
            <a:ext cx="3579528" cy="2286550"/>
          </a:xfrm>
        </p:spPr>
        <p:txBody>
          <a:bodyPr/>
          <a:lstStyle/>
          <a:p>
            <a:r>
              <a:rPr lang="ja-JP" altLang="en-US" dirty="0"/>
              <a:t>科捜研</a:t>
            </a:r>
            <a:br>
              <a:rPr lang="en-US" altLang="ja-JP" dirty="0"/>
            </a:br>
            <a:r>
              <a:rPr lang="ja-JP" altLang="en-US" dirty="0"/>
              <a:t>キャリアパスの硬直化</a:t>
            </a:r>
          </a:p>
        </p:txBody>
      </p:sp>
      <p:cxnSp>
        <p:nvCxnSpPr>
          <p:cNvPr id="18" name="直線コネクタ 17">
            <a:extLst>
              <a:ext uri="{FF2B5EF4-FFF2-40B4-BE49-F238E27FC236}">
                <a16:creationId xmlns:a16="http://schemas.microsoft.com/office/drawing/2014/main" id="{1688D195-E1B7-D3C4-ADFB-C4FFBA70091D}"/>
              </a:ext>
            </a:extLst>
          </p:cNvPr>
          <p:cNvCxnSpPr/>
          <p:nvPr/>
        </p:nvCxnSpPr>
        <p:spPr>
          <a:xfrm>
            <a:off x="6300192" y="404664"/>
            <a:ext cx="151216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A2F21E2-9E1D-C7D5-AB7C-496BA95B719C}"/>
              </a:ext>
            </a:extLst>
          </p:cNvPr>
          <p:cNvCxnSpPr/>
          <p:nvPr/>
        </p:nvCxnSpPr>
        <p:spPr>
          <a:xfrm>
            <a:off x="6247679" y="548680"/>
            <a:ext cx="151216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09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EB4E8-FE93-127C-092F-E20170AF0EA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D773B13-2493-78A0-D374-4D09CCFC5259}"/>
              </a:ext>
            </a:extLst>
          </p:cNvPr>
          <p:cNvSpPr>
            <a:spLocks noGrp="1"/>
          </p:cNvSpPr>
          <p:nvPr>
            <p:ph type="title"/>
          </p:nvPr>
        </p:nvSpPr>
        <p:spPr>
          <a:xfrm>
            <a:off x="457200" y="155026"/>
            <a:ext cx="8229600" cy="850106"/>
          </a:xfrm>
        </p:spPr>
        <p:txBody>
          <a:bodyPr>
            <a:normAutofit/>
          </a:bodyPr>
          <a:lstStyle/>
          <a:p>
            <a:r>
              <a:rPr lang="ja-JP" altLang="en-US" dirty="0"/>
              <a:t>その結果がこうなった</a:t>
            </a:r>
          </a:p>
        </p:txBody>
      </p:sp>
      <p:pic>
        <p:nvPicPr>
          <p:cNvPr id="6" name="図 5" descr="スクリーンショット, 新聞 が含まれている画像&#10;&#10;AI 生成コンテンツは誤りを含む可能性があります。">
            <a:extLst>
              <a:ext uri="{FF2B5EF4-FFF2-40B4-BE49-F238E27FC236}">
                <a16:creationId xmlns:a16="http://schemas.microsoft.com/office/drawing/2014/main" id="{D8442FD0-24DF-130B-265A-970E36F82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56" y="1196752"/>
            <a:ext cx="8507288" cy="5168288"/>
          </a:xfrm>
          <a:prstGeom prst="rect">
            <a:avLst/>
          </a:prstGeom>
        </p:spPr>
      </p:pic>
      <p:sp>
        <p:nvSpPr>
          <p:cNvPr id="2" name="楕円 1">
            <a:extLst>
              <a:ext uri="{FF2B5EF4-FFF2-40B4-BE49-F238E27FC236}">
                <a16:creationId xmlns:a16="http://schemas.microsoft.com/office/drawing/2014/main" id="{34D2BF4E-BBA5-A2EE-4531-A558923A5166}"/>
              </a:ext>
            </a:extLst>
          </p:cNvPr>
          <p:cNvSpPr/>
          <p:nvPr/>
        </p:nvSpPr>
        <p:spPr>
          <a:xfrm>
            <a:off x="1115616" y="2636912"/>
            <a:ext cx="792088" cy="360040"/>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016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559C-8EF0-95D7-3D50-7609DAEFB74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F4D2A7B-CB94-0224-1F4F-17FA973D7AFA}"/>
              </a:ext>
            </a:extLst>
          </p:cNvPr>
          <p:cNvSpPr>
            <a:spLocks noGrp="1"/>
          </p:cNvSpPr>
          <p:nvPr>
            <p:ph type="title"/>
          </p:nvPr>
        </p:nvSpPr>
        <p:spPr>
          <a:xfrm>
            <a:off x="457200" y="188640"/>
            <a:ext cx="8229600" cy="1143000"/>
          </a:xfrm>
        </p:spPr>
        <p:txBody>
          <a:bodyPr/>
          <a:lstStyle/>
          <a:p>
            <a:r>
              <a:rPr kumimoji="1" lang="ja-JP" altLang="en-US" dirty="0"/>
              <a:t>さよなら裁判真理教</a:t>
            </a:r>
          </a:p>
        </p:txBody>
      </p:sp>
      <p:sp>
        <p:nvSpPr>
          <p:cNvPr id="3" name="コンテンツ プレースホルダー 2">
            <a:extLst>
              <a:ext uri="{FF2B5EF4-FFF2-40B4-BE49-F238E27FC236}">
                <a16:creationId xmlns:a16="http://schemas.microsoft.com/office/drawing/2014/main" id="{C4267A66-6BFA-B832-C75A-757051FDCEC7}"/>
              </a:ext>
            </a:extLst>
          </p:cNvPr>
          <p:cNvSpPr>
            <a:spLocks noGrp="1"/>
          </p:cNvSpPr>
          <p:nvPr>
            <p:ph idx="1"/>
          </p:nvPr>
        </p:nvSpPr>
        <p:spPr>
          <a:xfrm>
            <a:off x="457200" y="1442924"/>
            <a:ext cx="8363272" cy="5010411"/>
          </a:xfrm>
        </p:spPr>
        <p:txBody>
          <a:bodyPr>
            <a:normAutofit/>
          </a:bodyPr>
          <a:lstStyle/>
          <a:p>
            <a:r>
              <a:rPr kumimoji="1" lang="ja-JP" altLang="en-US" sz="4000" dirty="0">
                <a:solidFill>
                  <a:srgbClr val="FFFF00"/>
                </a:solidFill>
              </a:rPr>
              <a:t>今此処にある「我々の責任」</a:t>
            </a:r>
            <a:endParaRPr kumimoji="1" lang="en-US" altLang="ja-JP" sz="4000" dirty="0">
              <a:solidFill>
                <a:srgbClr val="FFFF00"/>
              </a:solidFill>
            </a:endParaRPr>
          </a:p>
          <a:p>
            <a:r>
              <a:rPr kumimoji="1" lang="ja-JP" altLang="en-US" sz="4000" dirty="0"/>
              <a:t>検察の病：捏造依存症</a:t>
            </a:r>
            <a:endParaRPr kumimoji="1" lang="en-US" altLang="ja-JP" sz="4000" dirty="0"/>
          </a:p>
          <a:p>
            <a:r>
              <a:rPr kumimoji="1" lang="ja-JP" altLang="en-US" sz="4000" dirty="0"/>
              <a:t>科捜研：捏造「工房」</a:t>
            </a:r>
            <a:endParaRPr kumimoji="1" lang="en-US" altLang="ja-JP" sz="4000" dirty="0"/>
          </a:p>
          <a:p>
            <a:r>
              <a:rPr kumimoji="1" lang="ja-JP" altLang="en-US" sz="4000" dirty="0"/>
              <a:t>危機意識ゼロの裁判所</a:t>
            </a:r>
            <a:endParaRPr kumimoji="1" lang="en-US" altLang="ja-JP" sz="4000" dirty="0"/>
          </a:p>
          <a:p>
            <a:r>
              <a:rPr kumimoji="1" lang="ja-JP" altLang="en-US" sz="4000" dirty="0"/>
              <a:t>法曹教育も北陵クリニック事件から</a:t>
            </a:r>
            <a:endParaRPr kumimoji="1" lang="en-US" altLang="ja-JP" sz="4000" dirty="0"/>
          </a:p>
        </p:txBody>
      </p:sp>
    </p:spTree>
    <p:extLst>
      <p:ext uri="{BB962C8B-B14F-4D97-AF65-F5344CB8AC3E}">
        <p14:creationId xmlns:p14="http://schemas.microsoft.com/office/powerpoint/2010/main" val="3481419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83BD91E-1815-CA73-DDC6-92DBDC9D3FF9}"/>
              </a:ext>
            </a:extLst>
          </p:cNvPr>
          <p:cNvSpPr>
            <a:spLocks noGrp="1"/>
          </p:cNvSpPr>
          <p:nvPr>
            <p:ph type="title"/>
          </p:nvPr>
        </p:nvSpPr>
        <p:spPr>
          <a:xfrm>
            <a:off x="179512" y="274638"/>
            <a:ext cx="8784976" cy="1426170"/>
          </a:xfrm>
        </p:spPr>
        <p:txBody>
          <a:bodyPr>
            <a:normAutofit fontScale="90000"/>
          </a:bodyPr>
          <a:lstStyle/>
          <a:p>
            <a:r>
              <a:rPr lang="ja-JP" altLang="en-US" dirty="0"/>
              <a:t>捏造依存＝科捜研依存＝警察依存</a:t>
            </a:r>
            <a:br>
              <a:rPr lang="en-US" altLang="ja-JP" dirty="0"/>
            </a:br>
            <a:r>
              <a:rPr lang="ja-JP" altLang="en-US" sz="4000" dirty="0"/>
              <a:t>検察は警察の科捜研利権と訣別できるか？</a:t>
            </a:r>
          </a:p>
        </p:txBody>
      </p:sp>
      <p:sp>
        <p:nvSpPr>
          <p:cNvPr id="4" name="コンテンツ プレースホルダー 3">
            <a:extLst>
              <a:ext uri="{FF2B5EF4-FFF2-40B4-BE49-F238E27FC236}">
                <a16:creationId xmlns:a16="http://schemas.microsoft.com/office/drawing/2014/main" id="{B2F687E9-18EE-401A-B9CD-129170269ACD}"/>
              </a:ext>
            </a:extLst>
          </p:cNvPr>
          <p:cNvSpPr>
            <a:spLocks noGrp="1"/>
          </p:cNvSpPr>
          <p:nvPr>
            <p:ph idx="1"/>
          </p:nvPr>
        </p:nvSpPr>
        <p:spPr>
          <a:xfrm>
            <a:off x="179512" y="1916832"/>
            <a:ext cx="8712968" cy="4666530"/>
          </a:xfrm>
        </p:spPr>
        <p:txBody>
          <a:bodyPr>
            <a:normAutofit/>
          </a:bodyPr>
          <a:lstStyle/>
          <a:p>
            <a:r>
              <a:rPr lang="ja-JP" altLang="en-US" dirty="0"/>
              <a:t>まともな鑑定が出てこないとわかっているのに</a:t>
            </a:r>
            <a:endParaRPr lang="en-US" altLang="ja-JP" dirty="0"/>
          </a:p>
          <a:p>
            <a:r>
              <a:rPr lang="ja-JP" altLang="en-US" dirty="0"/>
              <a:t>これからもこのままで行くのか？</a:t>
            </a:r>
            <a:endParaRPr lang="en-US" altLang="ja-JP" dirty="0"/>
          </a:p>
          <a:p>
            <a:r>
              <a:rPr lang="ja-JP" altLang="en-US" dirty="0"/>
              <a:t>警察は科捜研利権を手放すか？</a:t>
            </a:r>
            <a:endParaRPr lang="en-US" altLang="ja-JP" dirty="0"/>
          </a:p>
          <a:p>
            <a:r>
              <a:rPr lang="ja-JP" altLang="en-US" dirty="0"/>
              <a:t>一連の不祥事（捏造鑑定）を受けて</a:t>
            </a:r>
            <a:endParaRPr lang="en-US" altLang="ja-JP" dirty="0"/>
          </a:p>
          <a:p>
            <a:pPr lvl="1"/>
            <a:r>
              <a:rPr lang="ja-JP" altLang="en-US" dirty="0"/>
              <a:t>科捜研を独法化できないか？</a:t>
            </a:r>
            <a:endParaRPr lang="en-US" altLang="ja-JP" dirty="0"/>
          </a:p>
          <a:p>
            <a:pPr lvl="1"/>
            <a:r>
              <a:rPr lang="ja-JP" altLang="en-US" dirty="0"/>
              <a:t>解剖と同様に鑑定を大学法医に依頼できないか？</a:t>
            </a:r>
            <a:endParaRPr lang="en-US" altLang="ja-JP" dirty="0"/>
          </a:p>
          <a:p>
            <a:r>
              <a:rPr lang="ja-JP" altLang="en-US" dirty="0"/>
              <a:t>いずれにせよ、鑑定の品質を担保する施策を講じなければ起訴も公判維持も困難になるだけ</a:t>
            </a:r>
            <a:endParaRPr lang="en-US" altLang="ja-JP" dirty="0"/>
          </a:p>
          <a:p>
            <a:endParaRPr lang="ja-JP" altLang="en-US" dirty="0"/>
          </a:p>
        </p:txBody>
      </p:sp>
    </p:spTree>
    <p:extLst>
      <p:ext uri="{BB962C8B-B14F-4D97-AF65-F5344CB8AC3E}">
        <p14:creationId xmlns:p14="http://schemas.microsoft.com/office/powerpoint/2010/main" val="1445972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041AC-E8BA-DB33-6640-F0008A167B5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20CD187-6BA7-96AA-C443-2BC7D54B49F5}"/>
              </a:ext>
            </a:extLst>
          </p:cNvPr>
          <p:cNvSpPr>
            <a:spLocks noGrp="1"/>
          </p:cNvSpPr>
          <p:nvPr>
            <p:ph type="title"/>
          </p:nvPr>
        </p:nvSpPr>
        <p:spPr>
          <a:xfrm>
            <a:off x="457200" y="188640"/>
            <a:ext cx="8229600" cy="1143000"/>
          </a:xfrm>
        </p:spPr>
        <p:txBody>
          <a:bodyPr/>
          <a:lstStyle/>
          <a:p>
            <a:r>
              <a:rPr kumimoji="1" lang="ja-JP" altLang="en-US" dirty="0"/>
              <a:t>さよなら裁判真理教</a:t>
            </a:r>
          </a:p>
        </p:txBody>
      </p:sp>
      <p:sp>
        <p:nvSpPr>
          <p:cNvPr id="3" name="コンテンツ プレースホルダー 2">
            <a:extLst>
              <a:ext uri="{FF2B5EF4-FFF2-40B4-BE49-F238E27FC236}">
                <a16:creationId xmlns:a16="http://schemas.microsoft.com/office/drawing/2014/main" id="{DAB976FB-A8C1-18C5-00FD-68507737616E}"/>
              </a:ext>
            </a:extLst>
          </p:cNvPr>
          <p:cNvSpPr>
            <a:spLocks noGrp="1"/>
          </p:cNvSpPr>
          <p:nvPr>
            <p:ph idx="1"/>
          </p:nvPr>
        </p:nvSpPr>
        <p:spPr>
          <a:xfrm>
            <a:off x="457200" y="1442924"/>
            <a:ext cx="8363272" cy="5010411"/>
          </a:xfrm>
        </p:spPr>
        <p:txBody>
          <a:bodyPr>
            <a:normAutofit/>
          </a:bodyPr>
          <a:lstStyle/>
          <a:p>
            <a:r>
              <a:rPr kumimoji="1" lang="ja-JP" altLang="en-US" sz="4000" dirty="0"/>
              <a:t>今此処にある「我々の責任」</a:t>
            </a:r>
            <a:endParaRPr kumimoji="1" lang="en-US" altLang="ja-JP" sz="4000" dirty="0"/>
          </a:p>
          <a:p>
            <a:r>
              <a:rPr kumimoji="1" lang="ja-JP" altLang="en-US" sz="4000" dirty="0"/>
              <a:t>検察の病：捏造依存症</a:t>
            </a:r>
            <a:endParaRPr kumimoji="1" lang="en-US" altLang="ja-JP" sz="4000" dirty="0"/>
          </a:p>
          <a:p>
            <a:r>
              <a:rPr kumimoji="1" lang="ja-JP" altLang="en-US" sz="4000" dirty="0"/>
              <a:t>科捜研：捏造「工房」</a:t>
            </a:r>
            <a:endParaRPr kumimoji="1" lang="en-US" altLang="ja-JP" sz="4000" dirty="0"/>
          </a:p>
          <a:p>
            <a:r>
              <a:rPr kumimoji="1" lang="ja-JP" altLang="en-US" sz="4000" dirty="0">
                <a:solidFill>
                  <a:srgbClr val="FFFF00"/>
                </a:solidFill>
              </a:rPr>
              <a:t>危機意識ゼロの裁判所</a:t>
            </a:r>
            <a:endParaRPr kumimoji="1" lang="en-US" altLang="ja-JP" sz="4000" dirty="0">
              <a:solidFill>
                <a:srgbClr val="FFFF00"/>
              </a:solidFill>
            </a:endParaRPr>
          </a:p>
          <a:p>
            <a:r>
              <a:rPr kumimoji="1" lang="ja-JP" altLang="en-US" sz="4000" dirty="0"/>
              <a:t>法曹教育も北陵クリニック事件から</a:t>
            </a:r>
            <a:endParaRPr kumimoji="1" lang="en-US" altLang="ja-JP" sz="4000" dirty="0"/>
          </a:p>
        </p:txBody>
      </p:sp>
    </p:spTree>
    <p:extLst>
      <p:ext uri="{BB962C8B-B14F-4D97-AF65-F5344CB8AC3E}">
        <p14:creationId xmlns:p14="http://schemas.microsoft.com/office/powerpoint/2010/main" val="2700292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58A47-34DA-11FF-503C-A2AB20A7C677}"/>
            </a:ext>
          </a:extLst>
        </p:cNvPr>
        <p:cNvGrpSpPr/>
        <p:nvPr/>
      </p:nvGrpSpPr>
      <p:grpSpPr>
        <a:xfrm>
          <a:off x="0" y="0"/>
          <a:ext cx="0" cy="0"/>
          <a:chOff x="0" y="0"/>
          <a:chExt cx="0" cy="0"/>
        </a:xfrm>
      </p:grpSpPr>
      <p:pic>
        <p:nvPicPr>
          <p:cNvPr id="2050" name="Picture 2" descr="裸の王様">
            <a:extLst>
              <a:ext uri="{FF2B5EF4-FFF2-40B4-BE49-F238E27FC236}">
                <a16:creationId xmlns:a16="http://schemas.microsoft.com/office/drawing/2014/main" id="{0434C640-6839-D38E-273E-B1702F375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0"/>
            <a:ext cx="5310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37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男性の絵&#10;&#10;AI 生成コンテンツは誤りを含む可能性があります。">
            <a:extLst>
              <a:ext uri="{FF2B5EF4-FFF2-40B4-BE49-F238E27FC236}">
                <a16:creationId xmlns:a16="http://schemas.microsoft.com/office/drawing/2014/main" id="{0C3AC896-80E9-E77D-13DA-DAE981301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378294"/>
            <a:ext cx="3983541" cy="5218439"/>
          </a:xfrm>
          <a:prstGeom prst="rect">
            <a:avLst/>
          </a:prstGeom>
        </p:spPr>
      </p:pic>
      <p:sp>
        <p:nvSpPr>
          <p:cNvPr id="2" name="タイトル 1">
            <a:extLst>
              <a:ext uri="{FF2B5EF4-FFF2-40B4-BE49-F238E27FC236}">
                <a16:creationId xmlns:a16="http://schemas.microsoft.com/office/drawing/2014/main" id="{601B524C-D322-3C47-8757-84098980D0D6}"/>
              </a:ext>
            </a:extLst>
          </p:cNvPr>
          <p:cNvSpPr>
            <a:spLocks noGrp="1"/>
          </p:cNvSpPr>
          <p:nvPr>
            <p:ph type="title"/>
          </p:nvPr>
        </p:nvSpPr>
        <p:spPr>
          <a:xfrm>
            <a:off x="457200" y="201612"/>
            <a:ext cx="8229600" cy="1143000"/>
          </a:xfrm>
        </p:spPr>
        <p:txBody>
          <a:bodyPr>
            <a:normAutofit/>
          </a:bodyPr>
          <a:lstStyle/>
          <a:p>
            <a:r>
              <a:rPr kumimoji="1" lang="ja-JP" altLang="en-US" dirty="0"/>
              <a:t>診断を捏造した詐欺師</a:t>
            </a:r>
          </a:p>
        </p:txBody>
      </p:sp>
      <p:pic>
        <p:nvPicPr>
          <p:cNvPr id="5" name="図 4" descr="建物, 記号 が含まれている画像&#10;&#10;AI 生成コンテンツは誤りを含む可能性があります。">
            <a:extLst>
              <a:ext uri="{FF2B5EF4-FFF2-40B4-BE49-F238E27FC236}">
                <a16:creationId xmlns:a16="http://schemas.microsoft.com/office/drawing/2014/main" id="{C54D6233-C2A9-B0D6-6947-C21FF772C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57983"/>
            <a:ext cx="8391525" cy="5238750"/>
          </a:xfrm>
          <a:prstGeom prst="rect">
            <a:avLst/>
          </a:prstGeom>
        </p:spPr>
      </p:pic>
    </p:spTree>
    <p:extLst>
      <p:ext uri="{BB962C8B-B14F-4D97-AF65-F5344CB8AC3E}">
        <p14:creationId xmlns:p14="http://schemas.microsoft.com/office/powerpoint/2010/main" val="22045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96484A-8878-A47C-EB60-2B8B62811013}"/>
              </a:ext>
            </a:extLst>
          </p:cNvPr>
          <p:cNvSpPr>
            <a:spLocks noGrp="1"/>
          </p:cNvSpPr>
          <p:nvPr>
            <p:ph type="title"/>
          </p:nvPr>
        </p:nvSpPr>
        <p:spPr>
          <a:xfrm>
            <a:off x="323528" y="215472"/>
            <a:ext cx="8424936" cy="1143000"/>
          </a:xfrm>
        </p:spPr>
        <p:txBody>
          <a:bodyPr>
            <a:normAutofit/>
          </a:bodyPr>
          <a:lstStyle/>
          <a:p>
            <a:r>
              <a:rPr lang="ja-JP" altLang="en-US" dirty="0"/>
              <a:t>詐欺師に騙された（ふりの）王様</a:t>
            </a:r>
          </a:p>
        </p:txBody>
      </p:sp>
      <p:pic>
        <p:nvPicPr>
          <p:cNvPr id="6" name="図 5" descr="石の建物&#10;&#10;AI 生成コンテンツは誤りを含む可能性があります。">
            <a:extLst>
              <a:ext uri="{FF2B5EF4-FFF2-40B4-BE49-F238E27FC236}">
                <a16:creationId xmlns:a16="http://schemas.microsoft.com/office/drawing/2014/main" id="{B2D57D82-418A-76F0-93D5-49713D244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740" y="1358472"/>
            <a:ext cx="6966520" cy="5224890"/>
          </a:xfrm>
          <a:prstGeom prst="rect">
            <a:avLst/>
          </a:prstGeom>
        </p:spPr>
      </p:pic>
    </p:spTree>
    <p:extLst>
      <p:ext uri="{BB962C8B-B14F-4D97-AF65-F5344CB8AC3E}">
        <p14:creationId xmlns:p14="http://schemas.microsoft.com/office/powerpoint/2010/main" val="3682332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2FB37F5-AF01-C522-A936-DAE97A99391D}"/>
              </a:ext>
            </a:extLst>
          </p:cNvPr>
          <p:cNvSpPr txBox="1"/>
          <p:nvPr/>
        </p:nvSpPr>
        <p:spPr>
          <a:xfrm>
            <a:off x="215516" y="1412776"/>
            <a:ext cx="8712968" cy="5262979"/>
          </a:xfrm>
          <a:prstGeom prst="rect">
            <a:avLst/>
          </a:prstGeom>
          <a:noFill/>
        </p:spPr>
        <p:txBody>
          <a:bodyPr wrap="square" rtlCol="0">
            <a:spAutoFit/>
          </a:bodyPr>
          <a:lstStyle/>
          <a:p>
            <a:r>
              <a:rPr kumimoji="1" lang="en-US" altLang="ja-JP" sz="2800" dirty="0">
                <a:solidFill>
                  <a:schemeClr val="bg1"/>
                </a:solidFill>
              </a:rPr>
              <a:t>2024</a:t>
            </a:r>
            <a:r>
              <a:rPr kumimoji="1" lang="ja-JP" altLang="en-US" sz="2800" dirty="0">
                <a:solidFill>
                  <a:schemeClr val="bg1"/>
                </a:solidFill>
              </a:rPr>
              <a:t>年</a:t>
            </a:r>
            <a:r>
              <a:rPr kumimoji="1" lang="en-US" altLang="ja-JP" sz="2800" dirty="0">
                <a:solidFill>
                  <a:schemeClr val="bg1"/>
                </a:solidFill>
              </a:rPr>
              <a:t>9</a:t>
            </a:r>
            <a:r>
              <a:rPr kumimoji="1" lang="ja-JP" altLang="en-US" sz="2800" dirty="0">
                <a:solidFill>
                  <a:schemeClr val="bg1"/>
                </a:solidFill>
              </a:rPr>
              <a:t>月</a:t>
            </a:r>
            <a:r>
              <a:rPr kumimoji="1" lang="en-US" altLang="ja-JP" sz="2800" dirty="0">
                <a:solidFill>
                  <a:schemeClr val="bg1"/>
                </a:solidFill>
              </a:rPr>
              <a:t>26</a:t>
            </a:r>
            <a:r>
              <a:rPr kumimoji="1" lang="ja-JP" altLang="en-US" sz="2800" dirty="0">
                <a:solidFill>
                  <a:schemeClr val="bg1"/>
                </a:solidFill>
              </a:rPr>
              <a:t>日。強盗殺人などの罪で死刑が確定していた袴田巖さん（</a:t>
            </a:r>
            <a:r>
              <a:rPr kumimoji="1" lang="en-US" altLang="ja-JP" sz="2800" dirty="0">
                <a:solidFill>
                  <a:schemeClr val="bg1"/>
                </a:solidFill>
              </a:rPr>
              <a:t>88</a:t>
            </a:r>
            <a:r>
              <a:rPr kumimoji="1" lang="ja-JP" altLang="en-US" sz="2800" dirty="0">
                <a:solidFill>
                  <a:schemeClr val="bg1"/>
                </a:solidFill>
              </a:rPr>
              <a:t>）に、再審公判で「無罪」が言い渡された。この前代未聞の冤罪事件、</a:t>
            </a:r>
            <a:r>
              <a:rPr kumimoji="1" lang="ja-JP" altLang="en-US" sz="2800" dirty="0">
                <a:solidFill>
                  <a:srgbClr val="FFFF00"/>
                </a:solidFill>
              </a:rPr>
              <a:t>実は日本の裁判史上、判決や決定で「捏造」という言葉が使用された最初のケース</a:t>
            </a:r>
            <a:r>
              <a:rPr kumimoji="1" lang="ja-JP" altLang="en-US" sz="2800" dirty="0">
                <a:solidFill>
                  <a:schemeClr val="bg1"/>
                </a:solidFill>
              </a:rPr>
              <a:t>であった。</a:t>
            </a:r>
          </a:p>
          <a:p>
            <a:r>
              <a:rPr kumimoji="1" lang="ja-JP" altLang="en-US" sz="2800" dirty="0">
                <a:solidFill>
                  <a:schemeClr val="bg1"/>
                </a:solidFill>
              </a:rPr>
              <a:t>この事件では捜査機関（警察・検察）が有罪の証拠を「捏造」していた。「疑わしきは被告人の利益に」の大原則を捨て去り、捏造を見逃し、</a:t>
            </a:r>
            <a:r>
              <a:rPr kumimoji="1" lang="ja-JP" altLang="en-US" sz="2800" u="sng" dirty="0">
                <a:solidFill>
                  <a:srgbClr val="FFFF00"/>
                </a:solidFill>
              </a:rPr>
              <a:t>「疑わしきは検察の利益に」を実践し続けた裁判官たちの責任は限りなく重い</a:t>
            </a:r>
            <a:r>
              <a:rPr kumimoji="1" lang="ja-JP" altLang="en-US" sz="2800" u="sng" dirty="0">
                <a:solidFill>
                  <a:schemeClr val="bg1"/>
                </a:solidFill>
              </a:rPr>
              <a:t>。</a:t>
            </a:r>
            <a:endParaRPr kumimoji="1" lang="en-US" altLang="ja-JP" sz="2800" u="sng" dirty="0">
              <a:solidFill>
                <a:schemeClr val="bg1"/>
              </a:solidFill>
            </a:endParaRPr>
          </a:p>
          <a:p>
            <a:endParaRPr kumimoji="1" lang="ja-JP" altLang="en-US" sz="2800" dirty="0">
              <a:solidFill>
                <a:schemeClr val="bg1"/>
              </a:solidFill>
            </a:endParaRPr>
          </a:p>
          <a:p>
            <a:r>
              <a:rPr kumimoji="1" lang="en-US" altLang="ja-JP" sz="2800" dirty="0">
                <a:solidFill>
                  <a:schemeClr val="bg1"/>
                </a:solidFill>
              </a:rPr>
              <a:t>(</a:t>
            </a:r>
            <a:r>
              <a:rPr kumimoji="1" lang="ja-JP" altLang="en-US" sz="2800" i="1" dirty="0">
                <a:solidFill>
                  <a:schemeClr val="bg1"/>
                </a:solidFill>
              </a:rPr>
              <a:t>里見繁</a:t>
            </a:r>
            <a:r>
              <a:rPr kumimoji="1" lang="en-US" altLang="ja-JP" sz="2800" i="1" dirty="0">
                <a:solidFill>
                  <a:schemeClr val="bg1"/>
                </a:solidFill>
              </a:rPr>
              <a:t>〈</a:t>
            </a:r>
            <a:r>
              <a:rPr kumimoji="1" lang="ja-JP" altLang="en-US" sz="2800" i="1" dirty="0">
                <a:solidFill>
                  <a:schemeClr val="bg1"/>
                </a:solidFill>
              </a:rPr>
              <a:t>袴田事件</a:t>
            </a:r>
            <a:r>
              <a:rPr kumimoji="1" lang="en-US" altLang="ja-JP" sz="2800" i="1" dirty="0">
                <a:solidFill>
                  <a:schemeClr val="bg1"/>
                </a:solidFill>
              </a:rPr>
              <a:t>〉</a:t>
            </a:r>
            <a:r>
              <a:rPr kumimoji="1" lang="ja-JP" altLang="en-US" sz="2800" i="1" dirty="0">
                <a:solidFill>
                  <a:schemeClr val="bg1"/>
                </a:solidFill>
              </a:rPr>
              <a:t>日本の裁判史上、初めて使われた「捏造」の文字</a:t>
            </a:r>
            <a:r>
              <a:rPr kumimoji="1" lang="en-US" altLang="ja-JP" sz="2800" i="1" dirty="0">
                <a:solidFill>
                  <a:schemeClr val="bg1"/>
                </a:solidFill>
              </a:rPr>
              <a:t>…</a:t>
            </a:r>
            <a:r>
              <a:rPr kumimoji="1" lang="ja-JP" altLang="en-US" sz="2800" i="1" dirty="0">
                <a:solidFill>
                  <a:schemeClr val="bg1"/>
                </a:solidFill>
              </a:rPr>
              <a:t>集英社オンラインニュース　</a:t>
            </a:r>
            <a:r>
              <a:rPr kumimoji="1" lang="en-US" altLang="ja-JP" sz="2800" i="1" dirty="0">
                <a:solidFill>
                  <a:schemeClr val="bg1"/>
                </a:solidFill>
              </a:rPr>
              <a:t>2024.12.30</a:t>
            </a:r>
            <a:r>
              <a:rPr kumimoji="1" lang="ja-JP" altLang="en-US" sz="2800" dirty="0">
                <a:solidFill>
                  <a:schemeClr val="bg1"/>
                </a:solidFill>
              </a:rPr>
              <a:t>）</a:t>
            </a:r>
          </a:p>
        </p:txBody>
      </p:sp>
      <p:sp>
        <p:nvSpPr>
          <p:cNvPr id="2" name="タイトル 1">
            <a:extLst>
              <a:ext uri="{FF2B5EF4-FFF2-40B4-BE49-F238E27FC236}">
                <a16:creationId xmlns:a16="http://schemas.microsoft.com/office/drawing/2014/main" id="{55AB6603-7E27-7546-6B9B-1F5A46370507}"/>
              </a:ext>
            </a:extLst>
          </p:cNvPr>
          <p:cNvSpPr>
            <a:spLocks noGrp="1"/>
          </p:cNvSpPr>
          <p:nvPr>
            <p:ph type="title"/>
          </p:nvPr>
        </p:nvSpPr>
        <p:spPr>
          <a:xfrm>
            <a:off x="185159" y="116632"/>
            <a:ext cx="8712968" cy="1143000"/>
          </a:xfrm>
        </p:spPr>
        <p:txBody>
          <a:bodyPr>
            <a:normAutofit fontScale="90000"/>
          </a:bodyPr>
          <a:lstStyle/>
          <a:p>
            <a:r>
              <a:rPr lang="ja-JP" altLang="en-US" sz="4000" dirty="0"/>
              <a:t>裁判所の心理＝検察の不始末を庇う親心？</a:t>
            </a:r>
          </a:p>
        </p:txBody>
      </p:sp>
    </p:spTree>
    <p:extLst>
      <p:ext uri="{BB962C8B-B14F-4D97-AF65-F5344CB8AC3E}">
        <p14:creationId xmlns:p14="http://schemas.microsoft.com/office/powerpoint/2010/main" val="489340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CCC29-8226-F76C-E9DE-FD353D7EDB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F184EE-EB21-8B0B-A5F0-9921D58D12F2}"/>
              </a:ext>
            </a:extLst>
          </p:cNvPr>
          <p:cNvSpPr>
            <a:spLocks noGrp="1"/>
          </p:cNvSpPr>
          <p:nvPr>
            <p:ph type="ctrTitle"/>
          </p:nvPr>
        </p:nvSpPr>
        <p:spPr>
          <a:xfrm>
            <a:off x="125760" y="194265"/>
            <a:ext cx="8892480" cy="1650559"/>
          </a:xfrm>
        </p:spPr>
        <p:txBody>
          <a:bodyPr>
            <a:normAutofit/>
          </a:bodyPr>
          <a:lstStyle/>
          <a:p>
            <a:r>
              <a:rPr lang="ja-JP" altLang="en-US" dirty="0"/>
              <a:t>天動（最高裁至上）説を守らんが為</a:t>
            </a:r>
            <a:br>
              <a:rPr lang="en-US" altLang="ja-JP" dirty="0"/>
            </a:br>
            <a:r>
              <a:rPr lang="ja-JP" altLang="en-US" dirty="0"/>
              <a:t>いつも検察の尻拭い役</a:t>
            </a:r>
            <a:endParaRPr lang="ja-JP" altLang="en-US" u="sng" dirty="0">
              <a:solidFill>
                <a:schemeClr val="accent2">
                  <a:lumMod val="40000"/>
                  <a:lumOff val="60000"/>
                </a:schemeClr>
              </a:solidFill>
            </a:endParaRPr>
          </a:p>
        </p:txBody>
      </p:sp>
      <p:sp>
        <p:nvSpPr>
          <p:cNvPr id="3" name="字幕 2">
            <a:extLst>
              <a:ext uri="{FF2B5EF4-FFF2-40B4-BE49-F238E27FC236}">
                <a16:creationId xmlns:a16="http://schemas.microsoft.com/office/drawing/2014/main" id="{EFEBD01F-B051-012A-4B98-FF0F0809A3B8}"/>
              </a:ext>
            </a:extLst>
          </p:cNvPr>
          <p:cNvSpPr>
            <a:spLocks noGrp="1"/>
          </p:cNvSpPr>
          <p:nvPr>
            <p:ph type="subTitle" idx="1"/>
          </p:nvPr>
        </p:nvSpPr>
        <p:spPr>
          <a:xfrm>
            <a:off x="359532" y="5737526"/>
            <a:ext cx="8424936" cy="950996"/>
          </a:xfrm>
        </p:spPr>
        <p:txBody>
          <a:bodyPr>
            <a:noAutofit/>
          </a:bodyPr>
          <a:lstStyle/>
          <a:p>
            <a:r>
              <a:rPr lang="ja-JP" altLang="en-US" sz="4400" dirty="0"/>
              <a:t>こんな裁判官に誰がなりたい？</a:t>
            </a:r>
            <a:endParaRPr lang="en-US" altLang="ja-JP" sz="4400" dirty="0"/>
          </a:p>
        </p:txBody>
      </p:sp>
      <p:pic>
        <p:nvPicPr>
          <p:cNvPr id="6" name="図 5" descr="ウォーキング, 民衆, 男, グループ が含まれている画像&#10;&#10;AI 生成コンテンツは誤りを含む可能性があります。">
            <a:extLst>
              <a:ext uri="{FF2B5EF4-FFF2-40B4-BE49-F238E27FC236}">
                <a16:creationId xmlns:a16="http://schemas.microsoft.com/office/drawing/2014/main" id="{A8E1B196-E156-5D77-E368-7DEFCC7C4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014825"/>
            <a:ext cx="6617198" cy="3720335"/>
          </a:xfrm>
          <a:prstGeom prst="rect">
            <a:avLst/>
          </a:prstGeom>
        </p:spPr>
      </p:pic>
    </p:spTree>
    <p:extLst>
      <p:ext uri="{BB962C8B-B14F-4D97-AF65-F5344CB8AC3E}">
        <p14:creationId xmlns:p14="http://schemas.microsoft.com/office/powerpoint/2010/main" val="1421561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7DDCB-22C9-A469-C288-3B8463796EA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37DB65A-164D-8967-AA89-224E21517788}"/>
              </a:ext>
            </a:extLst>
          </p:cNvPr>
          <p:cNvSpPr txBox="1"/>
          <p:nvPr/>
        </p:nvSpPr>
        <p:spPr>
          <a:xfrm>
            <a:off x="215516" y="188640"/>
            <a:ext cx="8712968" cy="6124754"/>
          </a:xfrm>
          <a:prstGeom prst="rect">
            <a:avLst/>
          </a:prstGeom>
          <a:noFill/>
        </p:spPr>
        <p:txBody>
          <a:bodyPr wrap="square" rtlCol="0">
            <a:spAutoFit/>
          </a:bodyPr>
          <a:lstStyle/>
          <a:p>
            <a:r>
              <a:rPr kumimoji="1" lang="en-US" altLang="ja-JP" sz="2800" dirty="0">
                <a:solidFill>
                  <a:schemeClr val="bg1"/>
                </a:solidFill>
              </a:rPr>
              <a:t>2024</a:t>
            </a:r>
            <a:r>
              <a:rPr kumimoji="1" lang="ja-JP" altLang="en-US" sz="2800" dirty="0">
                <a:solidFill>
                  <a:schemeClr val="bg1"/>
                </a:solidFill>
              </a:rPr>
              <a:t>年</a:t>
            </a:r>
            <a:r>
              <a:rPr kumimoji="1" lang="en-US" altLang="ja-JP" sz="2800" dirty="0">
                <a:solidFill>
                  <a:schemeClr val="bg1"/>
                </a:solidFill>
              </a:rPr>
              <a:t>9</a:t>
            </a:r>
            <a:r>
              <a:rPr kumimoji="1" lang="ja-JP" altLang="en-US" sz="2800" dirty="0">
                <a:solidFill>
                  <a:schemeClr val="bg1"/>
                </a:solidFill>
              </a:rPr>
              <a:t>月</a:t>
            </a:r>
            <a:r>
              <a:rPr kumimoji="1" lang="en-US" altLang="ja-JP" sz="2800" dirty="0">
                <a:solidFill>
                  <a:schemeClr val="bg1"/>
                </a:solidFill>
              </a:rPr>
              <a:t>26</a:t>
            </a:r>
            <a:r>
              <a:rPr kumimoji="1" lang="ja-JP" altLang="en-US" sz="2800" dirty="0">
                <a:solidFill>
                  <a:schemeClr val="bg1"/>
                </a:solidFill>
              </a:rPr>
              <a:t>日。強盗殺人などの罪で死刑が確定していた袴田巖さん（</a:t>
            </a:r>
            <a:r>
              <a:rPr kumimoji="1" lang="en-US" altLang="ja-JP" sz="2800" dirty="0">
                <a:solidFill>
                  <a:schemeClr val="bg1"/>
                </a:solidFill>
              </a:rPr>
              <a:t>88</a:t>
            </a:r>
            <a:r>
              <a:rPr kumimoji="1" lang="ja-JP" altLang="en-US" sz="2800" dirty="0">
                <a:solidFill>
                  <a:schemeClr val="bg1"/>
                </a:solidFill>
              </a:rPr>
              <a:t>）に、再審公判で「無罪」が言い渡された。この前代未聞の冤罪事件、実は日本の裁判史上、判決や決定で「捏造」という言葉が使用された最初のケースであった。</a:t>
            </a:r>
            <a:endParaRPr kumimoji="1" lang="en-US" altLang="ja-JP" sz="2800" dirty="0">
              <a:solidFill>
                <a:schemeClr val="bg1"/>
              </a:solidFill>
            </a:endParaRPr>
          </a:p>
          <a:p>
            <a:endParaRPr kumimoji="1" lang="ja-JP" altLang="en-US" sz="2800" dirty="0">
              <a:solidFill>
                <a:schemeClr val="bg1"/>
              </a:solidFill>
            </a:endParaRPr>
          </a:p>
          <a:p>
            <a:r>
              <a:rPr kumimoji="1" lang="ja-JP" altLang="en-US" sz="2800" dirty="0">
                <a:solidFill>
                  <a:schemeClr val="bg1"/>
                </a:solidFill>
              </a:rPr>
              <a:t>この事件では捜査機関（警察・検察）が有罪の証拠を「捏造」していた。「疑わしきは被告人の利益に」の大原則を捨て去り、捏造を見逃し、</a:t>
            </a:r>
            <a:r>
              <a:rPr kumimoji="1" lang="ja-JP" altLang="en-US" sz="2800" u="sng" dirty="0">
                <a:solidFill>
                  <a:srgbClr val="FFFF00"/>
                </a:solidFill>
              </a:rPr>
              <a:t>「疑わしきは検察の利益に」を実践し続けた裁判官たちの責任は限りなく重い</a:t>
            </a:r>
            <a:r>
              <a:rPr kumimoji="1" lang="ja-JP" altLang="en-US" sz="2800" u="sng" dirty="0">
                <a:solidFill>
                  <a:schemeClr val="bg1"/>
                </a:solidFill>
              </a:rPr>
              <a:t>。</a:t>
            </a:r>
            <a:endParaRPr kumimoji="1" lang="en-US" altLang="ja-JP" sz="2800" u="sng" dirty="0">
              <a:solidFill>
                <a:schemeClr val="bg1"/>
              </a:solidFill>
            </a:endParaRPr>
          </a:p>
          <a:p>
            <a:endParaRPr kumimoji="1" lang="ja-JP" altLang="en-US" sz="2800" dirty="0">
              <a:solidFill>
                <a:schemeClr val="bg1"/>
              </a:solidFill>
            </a:endParaRPr>
          </a:p>
          <a:p>
            <a:r>
              <a:rPr kumimoji="1" lang="en-US" altLang="ja-JP" sz="2800" dirty="0">
                <a:solidFill>
                  <a:schemeClr val="bg1"/>
                </a:solidFill>
              </a:rPr>
              <a:t>(</a:t>
            </a:r>
            <a:r>
              <a:rPr kumimoji="1" lang="ja-JP" altLang="en-US" sz="2800" i="1" dirty="0">
                <a:solidFill>
                  <a:schemeClr val="bg1"/>
                </a:solidFill>
              </a:rPr>
              <a:t>里見繁</a:t>
            </a:r>
            <a:r>
              <a:rPr kumimoji="1" lang="en-US" altLang="ja-JP" sz="2800" i="1" dirty="0">
                <a:solidFill>
                  <a:schemeClr val="bg1"/>
                </a:solidFill>
              </a:rPr>
              <a:t>〈</a:t>
            </a:r>
            <a:r>
              <a:rPr kumimoji="1" lang="ja-JP" altLang="en-US" sz="2800" i="1" dirty="0">
                <a:solidFill>
                  <a:schemeClr val="bg1"/>
                </a:solidFill>
              </a:rPr>
              <a:t>袴田事件</a:t>
            </a:r>
            <a:r>
              <a:rPr kumimoji="1" lang="en-US" altLang="ja-JP" sz="2800" i="1" dirty="0">
                <a:solidFill>
                  <a:schemeClr val="bg1"/>
                </a:solidFill>
              </a:rPr>
              <a:t>〉</a:t>
            </a:r>
            <a:r>
              <a:rPr kumimoji="1" lang="ja-JP" altLang="en-US" sz="2800" i="1" dirty="0">
                <a:solidFill>
                  <a:schemeClr val="bg1"/>
                </a:solidFill>
              </a:rPr>
              <a:t>日本の裁判史上、初めて使われた「捏造」の文字</a:t>
            </a:r>
            <a:r>
              <a:rPr kumimoji="1" lang="en-US" altLang="ja-JP" sz="2800" i="1" dirty="0">
                <a:solidFill>
                  <a:schemeClr val="bg1"/>
                </a:solidFill>
              </a:rPr>
              <a:t>…</a:t>
            </a:r>
            <a:r>
              <a:rPr kumimoji="1" lang="ja-JP" altLang="en-US" sz="2800" i="1" dirty="0">
                <a:solidFill>
                  <a:schemeClr val="bg1"/>
                </a:solidFill>
              </a:rPr>
              <a:t>弁護人までもが長年、この言葉を忌避し続けた理由 集英社オンラインニュース　</a:t>
            </a:r>
            <a:r>
              <a:rPr kumimoji="1" lang="en-US" altLang="ja-JP" sz="2800" i="1" dirty="0">
                <a:solidFill>
                  <a:schemeClr val="bg1"/>
                </a:solidFill>
              </a:rPr>
              <a:t>2024.12.30</a:t>
            </a:r>
            <a:r>
              <a:rPr kumimoji="1" lang="ja-JP" altLang="en-US" sz="2800" dirty="0">
                <a:solidFill>
                  <a:schemeClr val="bg1"/>
                </a:solidFill>
              </a:rPr>
              <a:t>）</a:t>
            </a:r>
          </a:p>
        </p:txBody>
      </p:sp>
    </p:spTree>
    <p:extLst>
      <p:ext uri="{BB962C8B-B14F-4D97-AF65-F5344CB8AC3E}">
        <p14:creationId xmlns:p14="http://schemas.microsoft.com/office/powerpoint/2010/main" val="1623852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2068-4B6B-B8C6-E68A-BC75AACB31FB}"/>
            </a:ext>
          </a:extLst>
        </p:cNvPr>
        <p:cNvGrpSpPr/>
        <p:nvPr/>
      </p:nvGrpSpPr>
      <p:grpSpPr>
        <a:xfrm>
          <a:off x="0" y="0"/>
          <a:ext cx="0" cy="0"/>
          <a:chOff x="0" y="0"/>
          <a:chExt cx="0" cy="0"/>
        </a:xfrm>
      </p:grpSpPr>
      <p:pic>
        <p:nvPicPr>
          <p:cNvPr id="6" name="図 5" descr="グラフ&#10;&#10;AI 生成コンテンツは誤りを含む可能性があります。">
            <a:extLst>
              <a:ext uri="{FF2B5EF4-FFF2-40B4-BE49-F238E27FC236}">
                <a16:creationId xmlns:a16="http://schemas.microsoft.com/office/drawing/2014/main" id="{90C47725-4279-8640-864B-94307E3EC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5" y="224644"/>
            <a:ext cx="9009170" cy="6408712"/>
          </a:xfrm>
          <a:prstGeom prst="rect">
            <a:avLst/>
          </a:prstGeom>
        </p:spPr>
      </p:pic>
      <p:sp>
        <p:nvSpPr>
          <p:cNvPr id="2" name="テキスト ボックス 1">
            <a:extLst>
              <a:ext uri="{FF2B5EF4-FFF2-40B4-BE49-F238E27FC236}">
                <a16:creationId xmlns:a16="http://schemas.microsoft.com/office/drawing/2014/main" id="{43DEE8A7-9FD3-5D26-0985-8E7CE49E82E0}"/>
              </a:ext>
            </a:extLst>
          </p:cNvPr>
          <p:cNvSpPr txBox="1"/>
          <p:nvPr/>
        </p:nvSpPr>
        <p:spPr>
          <a:xfrm>
            <a:off x="971600" y="3167390"/>
            <a:ext cx="7344816" cy="523220"/>
          </a:xfrm>
          <a:prstGeom prst="rect">
            <a:avLst/>
          </a:prstGeom>
          <a:solidFill>
            <a:schemeClr val="bg1"/>
          </a:solidFill>
        </p:spPr>
        <p:txBody>
          <a:bodyPr wrap="square" rtlCol="0">
            <a:spAutoFit/>
          </a:bodyPr>
          <a:lstStyle/>
          <a:p>
            <a:pPr algn="ctr"/>
            <a:r>
              <a:rPr kumimoji="1" lang="ja-JP" altLang="en-US" sz="2800" b="1" dirty="0">
                <a:solidFill>
                  <a:schemeClr val="tx1">
                    <a:lumMod val="95000"/>
                    <a:lumOff val="5000"/>
                  </a:schemeClr>
                </a:solidFill>
              </a:rPr>
              <a:t>司法修習生も裁判所の問題点を既にお見通し</a:t>
            </a:r>
          </a:p>
        </p:txBody>
      </p:sp>
    </p:spTree>
    <p:extLst>
      <p:ext uri="{BB962C8B-B14F-4D97-AF65-F5344CB8AC3E}">
        <p14:creationId xmlns:p14="http://schemas.microsoft.com/office/powerpoint/2010/main" val="3668936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ウォーターフォール図&#10;&#10;AI 生成コンテンツは誤りを含む可能性があります。">
            <a:extLst>
              <a:ext uri="{FF2B5EF4-FFF2-40B4-BE49-F238E27FC236}">
                <a16:creationId xmlns:a16="http://schemas.microsoft.com/office/drawing/2014/main" id="{DB797EEB-E442-2E1A-7437-091C688E3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4946"/>
            <a:ext cx="5832648" cy="6488108"/>
          </a:xfrm>
          <a:prstGeom prst="rect">
            <a:avLst/>
          </a:prstGeom>
        </p:spPr>
      </p:pic>
      <p:sp>
        <p:nvSpPr>
          <p:cNvPr id="5" name="楕円 4">
            <a:extLst>
              <a:ext uri="{FF2B5EF4-FFF2-40B4-BE49-F238E27FC236}">
                <a16:creationId xmlns:a16="http://schemas.microsoft.com/office/drawing/2014/main" id="{894E7F16-98BC-E395-5E6D-C90429C5DE01}"/>
              </a:ext>
            </a:extLst>
          </p:cNvPr>
          <p:cNvSpPr/>
          <p:nvPr/>
        </p:nvSpPr>
        <p:spPr>
          <a:xfrm>
            <a:off x="1187624" y="5013176"/>
            <a:ext cx="332420" cy="648072"/>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4C1B61E0-D95E-7FA2-D092-07AAC9237FA4}"/>
              </a:ext>
            </a:extLst>
          </p:cNvPr>
          <p:cNvSpPr/>
          <p:nvPr/>
        </p:nvSpPr>
        <p:spPr>
          <a:xfrm>
            <a:off x="1160004" y="872716"/>
            <a:ext cx="360040" cy="648072"/>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E30C94E-BC39-5F4C-B218-0A051C64F324}"/>
              </a:ext>
            </a:extLst>
          </p:cNvPr>
          <p:cNvSpPr txBox="1"/>
          <p:nvPr/>
        </p:nvSpPr>
        <p:spPr>
          <a:xfrm>
            <a:off x="3529356" y="910545"/>
            <a:ext cx="1704313" cy="830997"/>
          </a:xfrm>
          <a:prstGeom prst="rect">
            <a:avLst/>
          </a:prstGeom>
          <a:noFill/>
        </p:spPr>
        <p:txBody>
          <a:bodyPr wrap="none" rtlCol="0">
            <a:spAutoFit/>
          </a:bodyPr>
          <a:lstStyle/>
          <a:p>
            <a:r>
              <a:rPr kumimoji="1" lang="ja-JP" altLang="en-US" sz="2400" b="1" dirty="0"/>
              <a:t>裁判所</a:t>
            </a:r>
            <a:endParaRPr kumimoji="1" lang="en-US" altLang="ja-JP" sz="2400" b="1" dirty="0"/>
          </a:p>
          <a:p>
            <a:r>
              <a:rPr kumimoji="1" lang="en-US" altLang="ja-JP" sz="2400" b="1" dirty="0"/>
              <a:t>2</a:t>
            </a:r>
            <a:r>
              <a:rPr kumimoji="1" lang="ja-JP" altLang="en-US" sz="2400" b="1" dirty="0"/>
              <a:t>位　</a:t>
            </a:r>
            <a:r>
              <a:rPr kumimoji="1" lang="en-US" altLang="ja-JP" sz="2400" b="1" dirty="0"/>
              <a:t>64.8</a:t>
            </a:r>
            <a:r>
              <a:rPr kumimoji="1" lang="ja-JP" altLang="en-US" sz="2400" b="1" dirty="0"/>
              <a:t>％</a:t>
            </a:r>
          </a:p>
        </p:txBody>
      </p:sp>
      <p:sp>
        <p:nvSpPr>
          <p:cNvPr id="8" name="テキスト ボックス 7">
            <a:extLst>
              <a:ext uri="{FF2B5EF4-FFF2-40B4-BE49-F238E27FC236}">
                <a16:creationId xmlns:a16="http://schemas.microsoft.com/office/drawing/2014/main" id="{EA95D6A4-EAE9-DC30-129C-70292F43C7C2}"/>
              </a:ext>
            </a:extLst>
          </p:cNvPr>
          <p:cNvSpPr txBox="1"/>
          <p:nvPr/>
        </p:nvSpPr>
        <p:spPr>
          <a:xfrm>
            <a:off x="6084168" y="333107"/>
            <a:ext cx="3084703" cy="6555641"/>
          </a:xfrm>
          <a:prstGeom prst="rect">
            <a:avLst/>
          </a:prstGeom>
          <a:noFill/>
        </p:spPr>
        <p:txBody>
          <a:bodyPr wrap="square" rtlCol="0">
            <a:spAutoFit/>
          </a:bodyPr>
          <a:lstStyle/>
          <a:p>
            <a:pPr algn="ctr"/>
            <a:r>
              <a:rPr kumimoji="1" lang="ja-JP" altLang="en-US" sz="3200" dirty="0">
                <a:solidFill>
                  <a:schemeClr val="bg1"/>
                </a:solidFill>
              </a:rPr>
              <a:t>海外では裁判所は宗教団体の</a:t>
            </a:r>
            <a:endParaRPr kumimoji="1" lang="en-US" altLang="ja-JP" sz="3200" dirty="0">
              <a:solidFill>
                <a:schemeClr val="bg1"/>
              </a:solidFill>
            </a:endParaRPr>
          </a:p>
          <a:p>
            <a:pPr algn="ctr"/>
            <a:r>
              <a:rPr kumimoji="1" lang="ja-JP" altLang="en-US" sz="3200" dirty="0">
                <a:solidFill>
                  <a:schemeClr val="bg1"/>
                </a:solidFill>
              </a:rPr>
              <a:t>位置づけ</a:t>
            </a:r>
            <a:endParaRPr kumimoji="1" lang="en-US" altLang="ja-JP" sz="3200" dirty="0">
              <a:solidFill>
                <a:schemeClr val="bg1"/>
              </a:solidFill>
            </a:endParaRPr>
          </a:p>
          <a:p>
            <a:endParaRPr kumimoji="1" lang="en-US" altLang="ja-JP" sz="3600" dirty="0">
              <a:solidFill>
                <a:schemeClr val="bg1"/>
              </a:solidFill>
            </a:endParaRPr>
          </a:p>
          <a:p>
            <a:r>
              <a:rPr kumimoji="1" lang="ja-JP" altLang="en-US" sz="3600" dirty="0">
                <a:solidFill>
                  <a:schemeClr val="bg1"/>
                </a:solidFill>
              </a:rPr>
              <a:t>オーストラリア</a:t>
            </a:r>
            <a:endParaRPr kumimoji="1" lang="en-US" altLang="ja-JP" sz="3600" dirty="0">
              <a:solidFill>
                <a:schemeClr val="bg1"/>
              </a:solidFill>
            </a:endParaRPr>
          </a:p>
          <a:p>
            <a:r>
              <a:rPr kumimoji="1" lang="en-US" altLang="ja-JP" sz="3600" dirty="0">
                <a:solidFill>
                  <a:schemeClr val="bg1"/>
                </a:solidFill>
              </a:rPr>
              <a:t>5</a:t>
            </a:r>
            <a:r>
              <a:rPr kumimoji="1" lang="ja-JP" altLang="en-US" sz="3600" dirty="0">
                <a:solidFill>
                  <a:schemeClr val="bg1"/>
                </a:solidFill>
              </a:rPr>
              <a:t>位　</a:t>
            </a:r>
            <a:r>
              <a:rPr kumimoji="1" lang="en-US" altLang="ja-JP" sz="3600" dirty="0">
                <a:solidFill>
                  <a:schemeClr val="bg1"/>
                </a:solidFill>
              </a:rPr>
              <a:t>18.9</a:t>
            </a:r>
            <a:r>
              <a:rPr kumimoji="1" lang="ja-JP" altLang="en-US" sz="3600" dirty="0">
                <a:solidFill>
                  <a:schemeClr val="bg1"/>
                </a:solidFill>
              </a:rPr>
              <a:t>％</a:t>
            </a:r>
            <a:endParaRPr kumimoji="1" lang="en-US" altLang="ja-JP" sz="3600" dirty="0">
              <a:solidFill>
                <a:schemeClr val="bg1"/>
              </a:solidFill>
            </a:endParaRPr>
          </a:p>
          <a:p>
            <a:endParaRPr kumimoji="1" lang="en-US" altLang="ja-JP" sz="3600" dirty="0">
              <a:solidFill>
                <a:schemeClr val="bg1"/>
              </a:solidFill>
            </a:endParaRPr>
          </a:p>
          <a:p>
            <a:r>
              <a:rPr kumimoji="1" lang="ja-JP" altLang="en-US" sz="3600" dirty="0">
                <a:solidFill>
                  <a:schemeClr val="bg1"/>
                </a:solidFill>
              </a:rPr>
              <a:t>米国</a:t>
            </a:r>
            <a:endParaRPr kumimoji="1" lang="en-US" altLang="ja-JP" sz="3600" dirty="0">
              <a:solidFill>
                <a:schemeClr val="bg1"/>
              </a:solidFill>
            </a:endParaRPr>
          </a:p>
          <a:p>
            <a:r>
              <a:rPr kumimoji="1" lang="en-US" altLang="ja-JP" sz="3600" dirty="0">
                <a:solidFill>
                  <a:schemeClr val="bg1"/>
                </a:solidFill>
              </a:rPr>
              <a:t>4</a:t>
            </a:r>
            <a:r>
              <a:rPr kumimoji="1" lang="ja-JP" altLang="en-US" sz="3600" dirty="0">
                <a:solidFill>
                  <a:schemeClr val="bg1"/>
                </a:solidFill>
              </a:rPr>
              <a:t>位　</a:t>
            </a:r>
            <a:r>
              <a:rPr kumimoji="1" lang="en-US" altLang="ja-JP" sz="3600" dirty="0">
                <a:solidFill>
                  <a:schemeClr val="bg1"/>
                </a:solidFill>
              </a:rPr>
              <a:t>15.4</a:t>
            </a:r>
            <a:r>
              <a:rPr kumimoji="1" lang="ja-JP" altLang="en-US" sz="3600" dirty="0">
                <a:solidFill>
                  <a:schemeClr val="bg1"/>
                </a:solidFill>
              </a:rPr>
              <a:t>％</a:t>
            </a:r>
            <a:endParaRPr kumimoji="1" lang="en-US" altLang="ja-JP" sz="3600" dirty="0">
              <a:solidFill>
                <a:schemeClr val="bg1"/>
              </a:solidFill>
            </a:endParaRPr>
          </a:p>
          <a:p>
            <a:endParaRPr kumimoji="1" lang="en-US" altLang="ja-JP" sz="3600" dirty="0">
              <a:solidFill>
                <a:schemeClr val="bg1"/>
              </a:solidFill>
            </a:endParaRPr>
          </a:p>
          <a:p>
            <a:r>
              <a:rPr kumimoji="1" lang="ja-JP" altLang="en-US" sz="3600" dirty="0">
                <a:solidFill>
                  <a:schemeClr val="bg1"/>
                </a:solidFill>
              </a:rPr>
              <a:t>韓国</a:t>
            </a:r>
            <a:endParaRPr kumimoji="1" lang="en-US" altLang="ja-JP" sz="3600" dirty="0">
              <a:solidFill>
                <a:schemeClr val="bg1"/>
              </a:solidFill>
            </a:endParaRPr>
          </a:p>
          <a:p>
            <a:r>
              <a:rPr kumimoji="1" lang="en-US" altLang="ja-JP" sz="3600" dirty="0">
                <a:solidFill>
                  <a:schemeClr val="bg1"/>
                </a:solidFill>
              </a:rPr>
              <a:t>5</a:t>
            </a:r>
            <a:r>
              <a:rPr kumimoji="1" lang="ja-JP" altLang="en-US" sz="3600" dirty="0">
                <a:solidFill>
                  <a:schemeClr val="bg1"/>
                </a:solidFill>
              </a:rPr>
              <a:t>位　</a:t>
            </a:r>
            <a:r>
              <a:rPr kumimoji="1" lang="en-US" altLang="ja-JP" sz="3600" dirty="0">
                <a:solidFill>
                  <a:schemeClr val="bg1"/>
                </a:solidFill>
              </a:rPr>
              <a:t>23.1</a:t>
            </a:r>
            <a:r>
              <a:rPr kumimoji="1" lang="ja-JP" altLang="en-US" sz="3600" dirty="0">
                <a:solidFill>
                  <a:schemeClr val="bg1"/>
                </a:solidFill>
              </a:rPr>
              <a:t>％</a:t>
            </a:r>
          </a:p>
        </p:txBody>
      </p:sp>
      <p:sp>
        <p:nvSpPr>
          <p:cNvPr id="9" name="テキスト ボックス 8">
            <a:extLst>
              <a:ext uri="{FF2B5EF4-FFF2-40B4-BE49-F238E27FC236}">
                <a16:creationId xmlns:a16="http://schemas.microsoft.com/office/drawing/2014/main" id="{DF685DA6-36BF-76F2-741D-D818449DAA89}"/>
              </a:ext>
            </a:extLst>
          </p:cNvPr>
          <p:cNvSpPr txBox="1"/>
          <p:nvPr/>
        </p:nvSpPr>
        <p:spPr>
          <a:xfrm>
            <a:off x="979282" y="3869483"/>
            <a:ext cx="3780420" cy="923330"/>
          </a:xfrm>
          <a:prstGeom prst="rect">
            <a:avLst/>
          </a:prstGeom>
          <a:noFill/>
        </p:spPr>
        <p:txBody>
          <a:bodyPr wrap="square" rtlCol="0">
            <a:spAutoFit/>
          </a:bodyPr>
          <a:lstStyle/>
          <a:p>
            <a:r>
              <a:rPr lang="ja-JP" altLang="en-US" dirty="0"/>
              <a:t>諸外国の人たちがどんな組織・制度に信頼を寄せているか　日本編　諸外国編（</a:t>
            </a:r>
            <a:r>
              <a:rPr kumimoji="1" lang="ja-JP" altLang="en-US" dirty="0"/>
              <a:t>ガベージニュース</a:t>
            </a:r>
            <a:r>
              <a:rPr kumimoji="1" lang="en-US" altLang="ja-JP" dirty="0"/>
              <a:t>2017-2020</a:t>
            </a:r>
            <a:r>
              <a:rPr kumimoji="1" lang="ja-JP" altLang="en-US" dirty="0"/>
              <a:t>）</a:t>
            </a:r>
            <a:endParaRPr kumimoji="1" lang="en-US" altLang="ja-JP" dirty="0"/>
          </a:p>
        </p:txBody>
      </p:sp>
      <p:sp>
        <p:nvSpPr>
          <p:cNvPr id="10" name="テキスト ボックス 9">
            <a:extLst>
              <a:ext uri="{FF2B5EF4-FFF2-40B4-BE49-F238E27FC236}">
                <a16:creationId xmlns:a16="http://schemas.microsoft.com/office/drawing/2014/main" id="{4CDC93AE-B14C-1CDD-83B1-2C63BD8C3F17}"/>
              </a:ext>
            </a:extLst>
          </p:cNvPr>
          <p:cNvSpPr txBox="1"/>
          <p:nvPr/>
        </p:nvSpPr>
        <p:spPr>
          <a:xfrm>
            <a:off x="237461" y="3380094"/>
            <a:ext cx="4304383" cy="461665"/>
          </a:xfrm>
          <a:prstGeom prst="rect">
            <a:avLst/>
          </a:prstGeom>
          <a:noFill/>
        </p:spPr>
        <p:txBody>
          <a:bodyPr wrap="none" rtlCol="0">
            <a:spAutoFit/>
          </a:bodyPr>
          <a:lstStyle/>
          <a:p>
            <a:r>
              <a:rPr kumimoji="1" lang="ja-JP" altLang="en-US" sz="2400" b="1" dirty="0">
                <a:solidFill>
                  <a:srgbClr val="FF0000"/>
                </a:solidFill>
              </a:rPr>
              <a:t>裁判所を甘やかす国民の皆様</a:t>
            </a:r>
          </a:p>
        </p:txBody>
      </p:sp>
      <p:sp>
        <p:nvSpPr>
          <p:cNvPr id="11" name="テキスト ボックス 10">
            <a:extLst>
              <a:ext uri="{FF2B5EF4-FFF2-40B4-BE49-F238E27FC236}">
                <a16:creationId xmlns:a16="http://schemas.microsoft.com/office/drawing/2014/main" id="{0523E8A2-AFDB-027C-4C0A-8009FEE9DC31}"/>
              </a:ext>
            </a:extLst>
          </p:cNvPr>
          <p:cNvSpPr txBox="1"/>
          <p:nvPr/>
        </p:nvSpPr>
        <p:spPr>
          <a:xfrm>
            <a:off x="4056995" y="1974515"/>
            <a:ext cx="1989648" cy="830997"/>
          </a:xfrm>
          <a:prstGeom prst="rect">
            <a:avLst/>
          </a:prstGeom>
          <a:noFill/>
        </p:spPr>
        <p:txBody>
          <a:bodyPr wrap="none" rtlCol="0">
            <a:spAutoFit/>
          </a:bodyPr>
          <a:lstStyle/>
          <a:p>
            <a:pPr algn="ctr"/>
            <a:r>
              <a:rPr kumimoji="1" lang="ja-JP" altLang="en-US" sz="2400" b="1" dirty="0">
                <a:solidFill>
                  <a:srgbClr val="FF0000"/>
                </a:solidFill>
              </a:rPr>
              <a:t>「お上」に弱い</a:t>
            </a:r>
            <a:endParaRPr kumimoji="1" lang="en-US" altLang="ja-JP" sz="2400" b="1" dirty="0">
              <a:solidFill>
                <a:srgbClr val="FF0000"/>
              </a:solidFill>
            </a:endParaRPr>
          </a:p>
          <a:p>
            <a:pPr algn="ctr"/>
            <a:r>
              <a:rPr kumimoji="1" lang="ja-JP" altLang="en-US" sz="2400" b="1" dirty="0">
                <a:solidFill>
                  <a:srgbClr val="FF0000"/>
                </a:solidFill>
              </a:rPr>
              <a:t>日本人　→</a:t>
            </a:r>
          </a:p>
        </p:txBody>
      </p:sp>
      <p:sp>
        <p:nvSpPr>
          <p:cNvPr id="2" name="楕円 1">
            <a:extLst>
              <a:ext uri="{FF2B5EF4-FFF2-40B4-BE49-F238E27FC236}">
                <a16:creationId xmlns:a16="http://schemas.microsoft.com/office/drawing/2014/main" id="{BD225E59-17E8-A3F4-F127-F73B079E90A5}"/>
              </a:ext>
            </a:extLst>
          </p:cNvPr>
          <p:cNvSpPr/>
          <p:nvPr/>
        </p:nvSpPr>
        <p:spPr>
          <a:xfrm>
            <a:off x="5233669" y="5013175"/>
            <a:ext cx="360040" cy="830997"/>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277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E66E2-B423-2D17-D7CD-CE32B90CCFEE}"/>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08FEC08-3871-3AE4-9472-5512E1DF7913}"/>
              </a:ext>
            </a:extLst>
          </p:cNvPr>
          <p:cNvSpPr txBox="1"/>
          <p:nvPr/>
        </p:nvSpPr>
        <p:spPr>
          <a:xfrm>
            <a:off x="215516" y="1259632"/>
            <a:ext cx="8712968" cy="5262979"/>
          </a:xfrm>
          <a:prstGeom prst="rect">
            <a:avLst/>
          </a:prstGeom>
          <a:noFill/>
        </p:spPr>
        <p:txBody>
          <a:bodyPr wrap="square" rtlCol="0">
            <a:spAutoFit/>
          </a:bodyPr>
          <a:lstStyle/>
          <a:p>
            <a:r>
              <a:rPr kumimoji="1" lang="en-US" altLang="ja-JP" sz="2800" dirty="0">
                <a:solidFill>
                  <a:schemeClr val="bg1"/>
                </a:solidFill>
              </a:rPr>
              <a:t>2024</a:t>
            </a:r>
            <a:r>
              <a:rPr kumimoji="1" lang="ja-JP" altLang="en-US" sz="2800" dirty="0">
                <a:solidFill>
                  <a:schemeClr val="bg1"/>
                </a:solidFill>
              </a:rPr>
              <a:t>年</a:t>
            </a:r>
            <a:r>
              <a:rPr kumimoji="1" lang="en-US" altLang="ja-JP" sz="2800" dirty="0">
                <a:solidFill>
                  <a:schemeClr val="bg1"/>
                </a:solidFill>
              </a:rPr>
              <a:t>9</a:t>
            </a:r>
            <a:r>
              <a:rPr kumimoji="1" lang="ja-JP" altLang="en-US" sz="2800" dirty="0">
                <a:solidFill>
                  <a:schemeClr val="bg1"/>
                </a:solidFill>
              </a:rPr>
              <a:t>月</a:t>
            </a:r>
            <a:r>
              <a:rPr kumimoji="1" lang="en-US" altLang="ja-JP" sz="2800" dirty="0">
                <a:solidFill>
                  <a:schemeClr val="bg1"/>
                </a:solidFill>
              </a:rPr>
              <a:t>26</a:t>
            </a:r>
            <a:r>
              <a:rPr kumimoji="1" lang="ja-JP" altLang="en-US" sz="2800" dirty="0">
                <a:solidFill>
                  <a:schemeClr val="bg1"/>
                </a:solidFill>
              </a:rPr>
              <a:t>日。強盗殺人などの罪で死刑が確定していた袴田巖さん（</a:t>
            </a:r>
            <a:r>
              <a:rPr kumimoji="1" lang="en-US" altLang="ja-JP" sz="2800" dirty="0">
                <a:solidFill>
                  <a:schemeClr val="bg1"/>
                </a:solidFill>
              </a:rPr>
              <a:t>88</a:t>
            </a:r>
            <a:r>
              <a:rPr kumimoji="1" lang="ja-JP" altLang="en-US" sz="2800" dirty="0">
                <a:solidFill>
                  <a:schemeClr val="bg1"/>
                </a:solidFill>
              </a:rPr>
              <a:t>）に、再審公判で「無罪」が言い渡された。この前代未聞の冤罪事件、</a:t>
            </a:r>
            <a:r>
              <a:rPr kumimoji="1" lang="ja-JP" altLang="en-US" sz="2800" dirty="0">
                <a:solidFill>
                  <a:srgbClr val="FFFF00"/>
                </a:solidFill>
              </a:rPr>
              <a:t>実は日本の裁判史上、判決や決定で「捏造」という言葉が使用された最初のケース</a:t>
            </a:r>
            <a:r>
              <a:rPr kumimoji="1" lang="ja-JP" altLang="en-US" sz="2800" dirty="0">
                <a:solidFill>
                  <a:schemeClr val="bg1"/>
                </a:solidFill>
              </a:rPr>
              <a:t>であった。</a:t>
            </a:r>
          </a:p>
          <a:p>
            <a:r>
              <a:rPr kumimoji="1" lang="ja-JP" altLang="en-US" sz="2800" dirty="0">
                <a:solidFill>
                  <a:schemeClr val="bg1"/>
                </a:solidFill>
              </a:rPr>
              <a:t>この事件では</a:t>
            </a:r>
            <a:r>
              <a:rPr kumimoji="1" lang="ja-JP" altLang="en-US" sz="2800" dirty="0">
                <a:solidFill>
                  <a:srgbClr val="FFFF00"/>
                </a:solidFill>
              </a:rPr>
              <a:t>捜査機関（警察・検察）が有罪の証拠を「捏造」していた</a:t>
            </a:r>
            <a:r>
              <a:rPr kumimoji="1" lang="ja-JP" altLang="en-US" sz="2800" dirty="0">
                <a:solidFill>
                  <a:schemeClr val="bg1"/>
                </a:solidFill>
              </a:rPr>
              <a:t>。「疑わしきは被告人の利益に」の大原則を捨て去り、捏造を見逃し、</a:t>
            </a:r>
            <a:r>
              <a:rPr kumimoji="1" lang="ja-JP" altLang="en-US" sz="2800" u="sng" dirty="0">
                <a:solidFill>
                  <a:schemeClr val="accent2">
                    <a:lumMod val="60000"/>
                    <a:lumOff val="40000"/>
                  </a:schemeClr>
                </a:solidFill>
              </a:rPr>
              <a:t>「疑わしきは検察の利益に」を実践し続けた裁判官たちの責任は限りなく重い</a:t>
            </a:r>
            <a:r>
              <a:rPr kumimoji="1" lang="ja-JP" altLang="en-US" sz="2800" u="sng" dirty="0">
                <a:solidFill>
                  <a:schemeClr val="bg1"/>
                </a:solidFill>
              </a:rPr>
              <a:t>。</a:t>
            </a:r>
            <a:endParaRPr kumimoji="1" lang="en-US" altLang="ja-JP" sz="2800" u="sng" dirty="0">
              <a:solidFill>
                <a:schemeClr val="bg1"/>
              </a:solidFill>
            </a:endParaRPr>
          </a:p>
          <a:p>
            <a:endParaRPr kumimoji="1" lang="ja-JP" altLang="en-US" sz="2800" dirty="0">
              <a:solidFill>
                <a:schemeClr val="bg1"/>
              </a:solidFill>
            </a:endParaRPr>
          </a:p>
          <a:p>
            <a:r>
              <a:rPr kumimoji="1" lang="en-US" altLang="ja-JP" sz="2800" dirty="0">
                <a:solidFill>
                  <a:schemeClr val="bg1"/>
                </a:solidFill>
              </a:rPr>
              <a:t>(</a:t>
            </a:r>
            <a:r>
              <a:rPr kumimoji="1" lang="ja-JP" altLang="en-US" sz="2800" i="1" dirty="0">
                <a:solidFill>
                  <a:schemeClr val="bg1"/>
                </a:solidFill>
              </a:rPr>
              <a:t>里見繁</a:t>
            </a:r>
            <a:r>
              <a:rPr kumimoji="1" lang="en-US" altLang="ja-JP" sz="2800" i="1" dirty="0">
                <a:solidFill>
                  <a:schemeClr val="bg1"/>
                </a:solidFill>
              </a:rPr>
              <a:t>〈</a:t>
            </a:r>
            <a:r>
              <a:rPr kumimoji="1" lang="ja-JP" altLang="en-US" sz="2800" i="1" dirty="0">
                <a:solidFill>
                  <a:schemeClr val="bg1"/>
                </a:solidFill>
              </a:rPr>
              <a:t>袴田事件</a:t>
            </a:r>
            <a:r>
              <a:rPr kumimoji="1" lang="en-US" altLang="ja-JP" sz="2800" i="1" dirty="0">
                <a:solidFill>
                  <a:schemeClr val="bg1"/>
                </a:solidFill>
              </a:rPr>
              <a:t>〉</a:t>
            </a:r>
            <a:r>
              <a:rPr kumimoji="1" lang="ja-JP" altLang="en-US" sz="2800" i="1" dirty="0">
                <a:solidFill>
                  <a:schemeClr val="bg1"/>
                </a:solidFill>
              </a:rPr>
              <a:t>日本の裁判史上、初めて使われた「捏造」の文字</a:t>
            </a:r>
            <a:r>
              <a:rPr kumimoji="1" lang="en-US" altLang="ja-JP" sz="2800" i="1" dirty="0">
                <a:solidFill>
                  <a:schemeClr val="bg1"/>
                </a:solidFill>
              </a:rPr>
              <a:t>…</a:t>
            </a:r>
            <a:r>
              <a:rPr kumimoji="1" lang="ja-JP" altLang="en-US" sz="2800" i="1" dirty="0">
                <a:solidFill>
                  <a:schemeClr val="bg1"/>
                </a:solidFill>
              </a:rPr>
              <a:t>集英社オンラインニュース　</a:t>
            </a:r>
            <a:r>
              <a:rPr kumimoji="1" lang="en-US" altLang="ja-JP" sz="2800" i="1" dirty="0">
                <a:solidFill>
                  <a:schemeClr val="bg1"/>
                </a:solidFill>
              </a:rPr>
              <a:t>2024.12.30</a:t>
            </a:r>
            <a:r>
              <a:rPr kumimoji="1" lang="ja-JP" altLang="en-US" sz="2800" dirty="0">
                <a:solidFill>
                  <a:schemeClr val="bg1"/>
                </a:solidFill>
              </a:rPr>
              <a:t>）</a:t>
            </a:r>
          </a:p>
        </p:txBody>
      </p:sp>
      <p:sp>
        <p:nvSpPr>
          <p:cNvPr id="2" name="タイトル 1">
            <a:extLst>
              <a:ext uri="{FF2B5EF4-FFF2-40B4-BE49-F238E27FC236}">
                <a16:creationId xmlns:a16="http://schemas.microsoft.com/office/drawing/2014/main" id="{88120AA5-D061-728E-C737-5D4D09039CB6}"/>
              </a:ext>
            </a:extLst>
          </p:cNvPr>
          <p:cNvSpPr>
            <a:spLocks noGrp="1"/>
          </p:cNvSpPr>
          <p:nvPr>
            <p:ph type="title"/>
          </p:nvPr>
        </p:nvSpPr>
        <p:spPr>
          <a:xfrm>
            <a:off x="457200" y="116632"/>
            <a:ext cx="8229600" cy="1143000"/>
          </a:xfrm>
        </p:spPr>
        <p:txBody>
          <a:bodyPr/>
          <a:lstStyle/>
          <a:p>
            <a:r>
              <a:rPr lang="ja-JP" altLang="en-US" dirty="0">
                <a:solidFill>
                  <a:schemeClr val="accent2">
                    <a:lumMod val="60000"/>
                    <a:lumOff val="40000"/>
                  </a:schemeClr>
                </a:solidFill>
              </a:rPr>
              <a:t>本当のワルは検察ではない！！</a:t>
            </a:r>
          </a:p>
        </p:txBody>
      </p:sp>
    </p:spTree>
    <p:extLst>
      <p:ext uri="{BB962C8B-B14F-4D97-AF65-F5344CB8AC3E}">
        <p14:creationId xmlns:p14="http://schemas.microsoft.com/office/powerpoint/2010/main" val="1418353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5BED-F2E2-8443-70FD-418695F0CF77}"/>
            </a:ext>
          </a:extLst>
        </p:cNvPr>
        <p:cNvGrpSpPr/>
        <p:nvPr/>
      </p:nvGrpSpPr>
      <p:grpSpPr>
        <a:xfrm>
          <a:off x="0" y="0"/>
          <a:ext cx="0" cy="0"/>
          <a:chOff x="0" y="0"/>
          <a:chExt cx="0" cy="0"/>
        </a:xfrm>
      </p:grpSpPr>
      <p:pic>
        <p:nvPicPr>
          <p:cNvPr id="4" name="図 3" descr="グラフィカル ユーザー インターフェイス, Web サイト&#10;&#10;AI 生成コンテンツは誤りを含む可能性があります。">
            <a:extLst>
              <a:ext uri="{FF2B5EF4-FFF2-40B4-BE49-F238E27FC236}">
                <a16:creationId xmlns:a16="http://schemas.microsoft.com/office/drawing/2014/main" id="{F28FF2AA-FE74-49F8-50F3-5458586BF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90487"/>
            <a:ext cx="6019800" cy="6677025"/>
          </a:xfrm>
          <a:prstGeom prst="rect">
            <a:avLst/>
          </a:prstGeom>
        </p:spPr>
      </p:pic>
      <p:sp>
        <p:nvSpPr>
          <p:cNvPr id="2" name="テキスト ボックス 1">
            <a:extLst>
              <a:ext uri="{FF2B5EF4-FFF2-40B4-BE49-F238E27FC236}">
                <a16:creationId xmlns:a16="http://schemas.microsoft.com/office/drawing/2014/main" id="{8971CED0-3E6F-4928-E3DB-6C9AED0FFA1C}"/>
              </a:ext>
            </a:extLst>
          </p:cNvPr>
          <p:cNvSpPr txBox="1"/>
          <p:nvPr/>
        </p:nvSpPr>
        <p:spPr>
          <a:xfrm>
            <a:off x="3563888" y="109959"/>
            <a:ext cx="2880320" cy="400110"/>
          </a:xfrm>
          <a:prstGeom prst="rect">
            <a:avLst/>
          </a:prstGeom>
          <a:solidFill>
            <a:schemeClr val="bg1"/>
          </a:solidFill>
        </p:spPr>
        <p:txBody>
          <a:bodyPr wrap="square" rtlCol="0">
            <a:spAutoFit/>
          </a:bodyPr>
          <a:lstStyle/>
          <a:p>
            <a:pPr algn="ctr"/>
            <a:r>
              <a:rPr kumimoji="1" lang="ja-JP" altLang="en-US" sz="2000" b="1" dirty="0">
                <a:solidFill>
                  <a:srgbClr val="FF0000"/>
                </a:solidFill>
              </a:rPr>
              <a:t>「既に実装されている」</a:t>
            </a:r>
          </a:p>
        </p:txBody>
      </p:sp>
      <p:sp>
        <p:nvSpPr>
          <p:cNvPr id="7" name="テキスト ボックス 6">
            <a:extLst>
              <a:ext uri="{FF2B5EF4-FFF2-40B4-BE49-F238E27FC236}">
                <a16:creationId xmlns:a16="http://schemas.microsoft.com/office/drawing/2014/main" id="{DDFA98E1-692B-429B-2D6F-05B111FFB0AF}"/>
              </a:ext>
            </a:extLst>
          </p:cNvPr>
          <p:cNvSpPr txBox="1"/>
          <p:nvPr/>
        </p:nvSpPr>
        <p:spPr>
          <a:xfrm>
            <a:off x="3635896" y="620688"/>
            <a:ext cx="2736304" cy="707886"/>
          </a:xfrm>
          <a:prstGeom prst="rect">
            <a:avLst/>
          </a:prstGeom>
          <a:solidFill>
            <a:schemeClr val="bg1"/>
          </a:solidFill>
        </p:spPr>
        <p:txBody>
          <a:bodyPr wrap="square" rtlCol="0">
            <a:spAutoFit/>
          </a:bodyPr>
          <a:lstStyle/>
          <a:p>
            <a:pPr algn="ctr"/>
            <a:r>
              <a:rPr kumimoji="1" lang="ja-JP" altLang="en-US" sz="2000" b="1" dirty="0"/>
              <a:t>↑なのに肝心のご本尊はこの体たらく</a:t>
            </a:r>
          </a:p>
        </p:txBody>
      </p:sp>
    </p:spTree>
    <p:extLst>
      <p:ext uri="{BB962C8B-B14F-4D97-AF65-F5344CB8AC3E}">
        <p14:creationId xmlns:p14="http://schemas.microsoft.com/office/powerpoint/2010/main" val="41491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8EE1F-A631-DE23-6B2C-4AC979606E08}"/>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EE69ED3-A9BA-068B-A8EB-214EBAD07E30}"/>
              </a:ext>
            </a:extLst>
          </p:cNvPr>
          <p:cNvGrpSpPr/>
          <p:nvPr/>
        </p:nvGrpSpPr>
        <p:grpSpPr>
          <a:xfrm>
            <a:off x="208781" y="33921"/>
            <a:ext cx="7204419" cy="6741368"/>
            <a:chOff x="1198794" y="-22786"/>
            <a:chExt cx="7204419" cy="6741368"/>
          </a:xfrm>
        </p:grpSpPr>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BE0DD11C-2736-078E-20AB-770B87286EFA}"/>
                </a:ext>
              </a:extLst>
            </p:cNvPr>
            <p:cNvPicPr>
              <a:picLocks noChangeAspect="1"/>
            </p:cNvPicPr>
            <p:nvPr/>
          </p:nvPicPr>
          <p:blipFill>
            <a:blip r:embed="rId2">
              <a:extLst>
                <a:ext uri="{28A0092B-C50C-407E-A947-70E740481C1C}">
                  <a14:useLocalDpi xmlns:a14="http://schemas.microsoft.com/office/drawing/2010/main" val="0"/>
                </a:ext>
              </a:extLst>
            </a:blip>
            <a:srcRect l="9838" t="16964" r="36613"/>
            <a:stretch>
              <a:fillRect/>
            </a:stretch>
          </p:blipFill>
          <p:spPr>
            <a:xfrm>
              <a:off x="1198794" y="-22786"/>
              <a:ext cx="7204419" cy="6741368"/>
            </a:xfrm>
            <a:prstGeom prst="rect">
              <a:avLst/>
            </a:prstGeom>
          </p:spPr>
        </p:pic>
        <p:pic>
          <p:nvPicPr>
            <p:cNvPr id="1026" name="Picture 2" descr="つくられた恐怖の点滴殺人事件">
              <a:extLst>
                <a:ext uri="{FF2B5EF4-FFF2-40B4-BE49-F238E27FC236}">
                  <a16:creationId xmlns:a16="http://schemas.microsoft.com/office/drawing/2014/main" id="{C74B4C95-DF12-36A1-1605-19E0E3A9F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01" y="2303782"/>
              <a:ext cx="1460302" cy="208823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テキスト ボックス 3">
            <a:extLst>
              <a:ext uri="{FF2B5EF4-FFF2-40B4-BE49-F238E27FC236}">
                <a16:creationId xmlns:a16="http://schemas.microsoft.com/office/drawing/2014/main" id="{8C363107-6B3F-7E72-DF54-FF9474AD9298}"/>
              </a:ext>
            </a:extLst>
          </p:cNvPr>
          <p:cNvSpPr txBox="1"/>
          <p:nvPr/>
        </p:nvSpPr>
        <p:spPr>
          <a:xfrm>
            <a:off x="7396336" y="207285"/>
            <a:ext cx="1538883" cy="6443431"/>
          </a:xfrm>
          <a:prstGeom prst="rect">
            <a:avLst/>
          </a:prstGeom>
          <a:noFill/>
        </p:spPr>
        <p:txBody>
          <a:bodyPr vert="eaVert" wrap="none" rtlCol="0">
            <a:spAutoFit/>
          </a:bodyPr>
          <a:lstStyle/>
          <a:p>
            <a:pPr algn="ctr"/>
            <a:r>
              <a:rPr kumimoji="1" lang="ja-JP" altLang="en-US" sz="4400" dirty="0">
                <a:solidFill>
                  <a:schemeClr val="bg1"/>
                </a:solidFill>
              </a:rPr>
              <a:t>既に</a:t>
            </a:r>
            <a:r>
              <a:rPr kumimoji="1" lang="en-US" altLang="ja-JP" sz="4400" dirty="0">
                <a:solidFill>
                  <a:schemeClr val="bg1"/>
                </a:solidFill>
              </a:rPr>
              <a:t>AI</a:t>
            </a:r>
            <a:r>
              <a:rPr kumimoji="1" lang="ja-JP" altLang="en-US" sz="4400" dirty="0">
                <a:solidFill>
                  <a:schemeClr val="bg1"/>
                </a:solidFill>
              </a:rPr>
              <a:t>もここまで認定済み</a:t>
            </a:r>
            <a:endParaRPr kumimoji="1" lang="en-US" altLang="ja-JP" sz="4400" dirty="0">
              <a:solidFill>
                <a:schemeClr val="bg1"/>
              </a:solidFill>
            </a:endParaRPr>
          </a:p>
          <a:p>
            <a:pPr algn="ctr"/>
            <a:r>
              <a:rPr kumimoji="1" lang="ja-JP" altLang="en-US" sz="4400" dirty="0">
                <a:solidFill>
                  <a:schemeClr val="bg1"/>
                </a:solidFill>
              </a:rPr>
              <a:t>況んや市民をや</a:t>
            </a:r>
          </a:p>
        </p:txBody>
      </p:sp>
      <p:cxnSp>
        <p:nvCxnSpPr>
          <p:cNvPr id="5" name="直線コネクタ 4">
            <a:extLst>
              <a:ext uri="{FF2B5EF4-FFF2-40B4-BE49-F238E27FC236}">
                <a16:creationId xmlns:a16="http://schemas.microsoft.com/office/drawing/2014/main" id="{723A2F3E-714E-33D9-2CF0-772E0B85431E}"/>
              </a:ext>
            </a:extLst>
          </p:cNvPr>
          <p:cNvCxnSpPr>
            <a:cxnSpLocks/>
          </p:cNvCxnSpPr>
          <p:nvPr/>
        </p:nvCxnSpPr>
        <p:spPr>
          <a:xfrm>
            <a:off x="4572000" y="1988840"/>
            <a:ext cx="237626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D73DE6E-01C8-F338-1F1E-B266FEC41239}"/>
              </a:ext>
            </a:extLst>
          </p:cNvPr>
          <p:cNvCxnSpPr>
            <a:cxnSpLocks/>
          </p:cNvCxnSpPr>
          <p:nvPr/>
        </p:nvCxnSpPr>
        <p:spPr>
          <a:xfrm>
            <a:off x="683568" y="2204864"/>
            <a:ext cx="583264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F9E972B3-A576-184A-A3EA-E390DF1D0208}"/>
              </a:ext>
            </a:extLst>
          </p:cNvPr>
          <p:cNvSpPr/>
          <p:nvPr/>
        </p:nvSpPr>
        <p:spPr>
          <a:xfrm>
            <a:off x="539552" y="221889"/>
            <a:ext cx="1475656" cy="432723"/>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215FEDB-EF11-795A-3A89-58127E14C8DB}"/>
              </a:ext>
            </a:extLst>
          </p:cNvPr>
          <p:cNvSpPr txBox="1"/>
          <p:nvPr/>
        </p:nvSpPr>
        <p:spPr>
          <a:xfrm>
            <a:off x="2325695" y="207285"/>
            <a:ext cx="4471096" cy="461665"/>
          </a:xfrm>
          <a:prstGeom prst="rect">
            <a:avLst/>
          </a:prstGeom>
          <a:noFill/>
        </p:spPr>
        <p:txBody>
          <a:bodyPr wrap="none" rtlCol="0">
            <a:spAutoFit/>
          </a:bodyPr>
          <a:lstStyle/>
          <a:p>
            <a:r>
              <a:rPr kumimoji="1" lang="ja-JP" altLang="en-US" sz="2400" dirty="0"/>
              <a:t>もう</a:t>
            </a:r>
            <a:r>
              <a:rPr kumimoji="1" lang="en-US" altLang="ja-JP" sz="2400" dirty="0"/>
              <a:t>AI</a:t>
            </a:r>
            <a:r>
              <a:rPr kumimoji="1" lang="ja-JP" altLang="en-US" sz="2400" dirty="0"/>
              <a:t>が「まとめ」を作ってしまった</a:t>
            </a:r>
          </a:p>
        </p:txBody>
      </p:sp>
      <p:cxnSp>
        <p:nvCxnSpPr>
          <p:cNvPr id="14" name="直線コネクタ 13">
            <a:extLst>
              <a:ext uri="{FF2B5EF4-FFF2-40B4-BE49-F238E27FC236}">
                <a16:creationId xmlns:a16="http://schemas.microsoft.com/office/drawing/2014/main" id="{A5D2D456-4583-79B2-8BD3-5B8A693D0E89}"/>
              </a:ext>
            </a:extLst>
          </p:cNvPr>
          <p:cNvCxnSpPr>
            <a:cxnSpLocks/>
          </p:cNvCxnSpPr>
          <p:nvPr/>
        </p:nvCxnSpPr>
        <p:spPr>
          <a:xfrm>
            <a:off x="1137563" y="1700808"/>
            <a:ext cx="415451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573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D3CE0-43D6-4805-C135-FAF43E33F7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92E67D-F7E0-5030-460F-0279E390B226}"/>
              </a:ext>
            </a:extLst>
          </p:cNvPr>
          <p:cNvSpPr>
            <a:spLocks noGrp="1"/>
          </p:cNvSpPr>
          <p:nvPr>
            <p:ph type="title"/>
          </p:nvPr>
        </p:nvSpPr>
        <p:spPr>
          <a:xfrm>
            <a:off x="457200" y="188640"/>
            <a:ext cx="8229600" cy="1143000"/>
          </a:xfrm>
        </p:spPr>
        <p:txBody>
          <a:bodyPr/>
          <a:lstStyle/>
          <a:p>
            <a:r>
              <a:rPr kumimoji="1" lang="ja-JP" altLang="en-US" dirty="0"/>
              <a:t>さよなら裁判真理教</a:t>
            </a:r>
          </a:p>
        </p:txBody>
      </p:sp>
      <p:sp>
        <p:nvSpPr>
          <p:cNvPr id="3" name="コンテンツ プレースホルダー 2">
            <a:extLst>
              <a:ext uri="{FF2B5EF4-FFF2-40B4-BE49-F238E27FC236}">
                <a16:creationId xmlns:a16="http://schemas.microsoft.com/office/drawing/2014/main" id="{78FE46FA-EC24-244B-A89A-6DFCEE4DD836}"/>
              </a:ext>
            </a:extLst>
          </p:cNvPr>
          <p:cNvSpPr>
            <a:spLocks noGrp="1"/>
          </p:cNvSpPr>
          <p:nvPr>
            <p:ph idx="1"/>
          </p:nvPr>
        </p:nvSpPr>
        <p:spPr>
          <a:xfrm>
            <a:off x="457200" y="1442924"/>
            <a:ext cx="8363272" cy="5010411"/>
          </a:xfrm>
        </p:spPr>
        <p:txBody>
          <a:bodyPr>
            <a:normAutofit/>
          </a:bodyPr>
          <a:lstStyle/>
          <a:p>
            <a:r>
              <a:rPr kumimoji="1" lang="ja-JP" altLang="en-US" sz="4000" dirty="0"/>
              <a:t>今此処にある「我々の責任」</a:t>
            </a:r>
            <a:endParaRPr kumimoji="1" lang="en-US" altLang="ja-JP" sz="4000" dirty="0"/>
          </a:p>
          <a:p>
            <a:r>
              <a:rPr kumimoji="1" lang="ja-JP" altLang="en-US" sz="4000" dirty="0"/>
              <a:t>検察の病：捏造依存症</a:t>
            </a:r>
            <a:endParaRPr kumimoji="1" lang="en-US" altLang="ja-JP" sz="4000" dirty="0"/>
          </a:p>
          <a:p>
            <a:r>
              <a:rPr kumimoji="1" lang="ja-JP" altLang="en-US" sz="4000" dirty="0"/>
              <a:t>科捜研：捏造「工房」</a:t>
            </a:r>
            <a:endParaRPr kumimoji="1" lang="en-US" altLang="ja-JP" sz="4000" dirty="0"/>
          </a:p>
          <a:p>
            <a:r>
              <a:rPr kumimoji="1" lang="ja-JP" altLang="en-US" sz="4000" dirty="0"/>
              <a:t>危機意識ゼロの裁判所</a:t>
            </a:r>
            <a:endParaRPr kumimoji="1" lang="en-US" altLang="ja-JP" sz="4000" dirty="0"/>
          </a:p>
          <a:p>
            <a:r>
              <a:rPr kumimoji="1" lang="ja-JP" altLang="en-US" sz="4000" dirty="0">
                <a:solidFill>
                  <a:srgbClr val="FFFF00"/>
                </a:solidFill>
              </a:rPr>
              <a:t>法曹教育も北陵クリニック事件から</a:t>
            </a:r>
            <a:endParaRPr kumimoji="1" lang="en-US" altLang="ja-JP" sz="4000" dirty="0">
              <a:solidFill>
                <a:srgbClr val="FFFF00"/>
              </a:solidFill>
            </a:endParaRPr>
          </a:p>
        </p:txBody>
      </p:sp>
    </p:spTree>
    <p:extLst>
      <p:ext uri="{BB962C8B-B14F-4D97-AF65-F5344CB8AC3E}">
        <p14:creationId xmlns:p14="http://schemas.microsoft.com/office/powerpoint/2010/main" val="1747670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95D8B-C42C-3C6C-55BD-038A5F720EB5}"/>
              </a:ext>
            </a:extLst>
          </p:cNvPr>
          <p:cNvSpPr>
            <a:spLocks noGrp="1"/>
          </p:cNvSpPr>
          <p:nvPr>
            <p:ph type="title"/>
          </p:nvPr>
        </p:nvSpPr>
        <p:spPr/>
        <p:txBody>
          <a:bodyPr>
            <a:normAutofit/>
          </a:bodyPr>
          <a:lstStyle/>
          <a:p>
            <a:r>
              <a:rPr kumimoji="1" lang="ja-JP" altLang="en-US" dirty="0"/>
              <a:t>裁判所に対する教育の必要性</a:t>
            </a:r>
          </a:p>
        </p:txBody>
      </p:sp>
      <p:sp>
        <p:nvSpPr>
          <p:cNvPr id="3" name="コンテンツ プレースホルダー 2">
            <a:extLst>
              <a:ext uri="{FF2B5EF4-FFF2-40B4-BE49-F238E27FC236}">
                <a16:creationId xmlns:a16="http://schemas.microsoft.com/office/drawing/2014/main" id="{2E14E81F-9240-E444-7E1A-7B91A172D999}"/>
              </a:ext>
            </a:extLst>
          </p:cNvPr>
          <p:cNvSpPr>
            <a:spLocks noGrp="1"/>
          </p:cNvSpPr>
          <p:nvPr>
            <p:ph idx="1"/>
          </p:nvPr>
        </p:nvSpPr>
        <p:spPr/>
        <p:txBody>
          <a:bodyPr>
            <a:normAutofit/>
          </a:bodyPr>
          <a:lstStyle/>
          <a:p>
            <a:r>
              <a:rPr kumimoji="1" lang="ja-JP" altLang="en-US" dirty="0"/>
              <a:t>冤罪は裁判所が創る</a:t>
            </a:r>
            <a:endParaRPr kumimoji="1" lang="en-US" altLang="ja-JP" dirty="0"/>
          </a:p>
          <a:p>
            <a:r>
              <a:rPr kumimoji="1" lang="ja-JP" altLang="en-US" dirty="0"/>
              <a:t>冤罪は裁判所の失敗である</a:t>
            </a:r>
            <a:endParaRPr kumimoji="1" lang="en-US" altLang="ja-JP" dirty="0"/>
          </a:p>
          <a:p>
            <a:r>
              <a:rPr kumimoji="1" lang="ja-JP" altLang="en-US" dirty="0"/>
              <a:t>人も組織も失敗からしか学べない</a:t>
            </a:r>
            <a:endParaRPr kumimoji="1" lang="en-US" altLang="ja-JP" dirty="0"/>
          </a:p>
          <a:p>
            <a:r>
              <a:rPr kumimoji="1" lang="ja-JP" altLang="en-US" dirty="0"/>
              <a:t>なのに裁判所には「学ぶ」という風習がない</a:t>
            </a:r>
            <a:endParaRPr kumimoji="1" lang="en-US" altLang="ja-JP" dirty="0"/>
          </a:p>
          <a:p>
            <a:r>
              <a:rPr kumimoji="1" lang="ja-JP" altLang="en-US" dirty="0"/>
              <a:t>だから誰かが裁判所を教育せねばならない</a:t>
            </a:r>
            <a:endParaRPr kumimoji="1" lang="en-US" altLang="ja-JP" dirty="0"/>
          </a:p>
          <a:p>
            <a:pPr lvl="1"/>
            <a:r>
              <a:rPr kumimoji="1" lang="ja-JP" altLang="en-US" dirty="0"/>
              <a:t>裁判所の「失敗の本質」である冤罪から学ぶ</a:t>
            </a:r>
            <a:endParaRPr kumimoji="1" lang="en-US" altLang="ja-JP" dirty="0"/>
          </a:p>
          <a:p>
            <a:pPr lvl="1"/>
            <a:r>
              <a:rPr kumimoji="1" lang="ja-JP" altLang="en-US" dirty="0"/>
              <a:t>市民が先に学び裁判所を批評する</a:t>
            </a:r>
            <a:endParaRPr kumimoji="1" lang="en-US" altLang="ja-JP" dirty="0"/>
          </a:p>
          <a:p>
            <a:endParaRPr kumimoji="1" lang="ja-JP" altLang="en-US" dirty="0"/>
          </a:p>
        </p:txBody>
      </p:sp>
    </p:spTree>
    <p:extLst>
      <p:ext uri="{BB962C8B-B14F-4D97-AF65-F5344CB8AC3E}">
        <p14:creationId xmlns:p14="http://schemas.microsoft.com/office/powerpoint/2010/main" val="2125107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06B58-A1DD-8B46-AE67-4C82892E3B61}"/>
              </a:ext>
            </a:extLst>
          </p:cNvPr>
          <p:cNvSpPr>
            <a:spLocks noGrp="1"/>
          </p:cNvSpPr>
          <p:nvPr>
            <p:ph type="ctrTitle"/>
          </p:nvPr>
        </p:nvSpPr>
        <p:spPr>
          <a:xfrm>
            <a:off x="125760" y="194265"/>
            <a:ext cx="8892480" cy="1170111"/>
          </a:xfrm>
        </p:spPr>
        <p:txBody>
          <a:bodyPr>
            <a:normAutofit fontScale="90000"/>
          </a:bodyPr>
          <a:lstStyle/>
          <a:p>
            <a:r>
              <a:rPr lang="ja-JP" altLang="en-US" dirty="0"/>
              <a:t>さよなら裁判真理教、</a:t>
            </a:r>
            <a:r>
              <a:rPr lang="ja-JP" altLang="en-US" b="1" u="sng" dirty="0">
                <a:solidFill>
                  <a:srgbClr val="FFFF00"/>
                </a:solidFill>
              </a:rPr>
              <a:t>こんにちは教育</a:t>
            </a:r>
          </a:p>
        </p:txBody>
      </p:sp>
      <p:sp>
        <p:nvSpPr>
          <p:cNvPr id="3" name="字幕 2">
            <a:extLst>
              <a:ext uri="{FF2B5EF4-FFF2-40B4-BE49-F238E27FC236}">
                <a16:creationId xmlns:a16="http://schemas.microsoft.com/office/drawing/2014/main" id="{FFC655E6-B015-E0A5-FEFB-12B25DC237F7}"/>
              </a:ext>
            </a:extLst>
          </p:cNvPr>
          <p:cNvSpPr>
            <a:spLocks noGrp="1"/>
          </p:cNvSpPr>
          <p:nvPr>
            <p:ph type="subTitle" idx="1"/>
          </p:nvPr>
        </p:nvSpPr>
        <p:spPr>
          <a:xfrm>
            <a:off x="359532" y="5493623"/>
            <a:ext cx="8424936" cy="1170111"/>
          </a:xfrm>
        </p:spPr>
        <p:txBody>
          <a:bodyPr>
            <a:noAutofit/>
          </a:bodyPr>
          <a:lstStyle/>
          <a:p>
            <a:r>
              <a:rPr lang="ja-JP" altLang="en-US" sz="3600" dirty="0"/>
              <a:t>今、ここから始まる</a:t>
            </a:r>
            <a:r>
              <a:rPr lang="ja-JP" altLang="en-US" sz="3600" b="1" u="sng" dirty="0">
                <a:solidFill>
                  <a:srgbClr val="FFFF00"/>
                </a:solidFill>
              </a:rPr>
              <a:t>法曹に対する医学教育</a:t>
            </a:r>
            <a:endParaRPr lang="en-US" altLang="ja-JP" sz="3600" b="1" u="sng" dirty="0">
              <a:solidFill>
                <a:srgbClr val="FFFF00"/>
              </a:solidFill>
            </a:endParaRPr>
          </a:p>
        </p:txBody>
      </p:sp>
      <p:pic>
        <p:nvPicPr>
          <p:cNvPr id="6" name="図 5" descr="ウォーキング, 民衆, 男, グループ が含まれている画像&#10;&#10;AI 生成コンテンツは誤りを含む可能性があります。">
            <a:extLst>
              <a:ext uri="{FF2B5EF4-FFF2-40B4-BE49-F238E27FC236}">
                <a16:creationId xmlns:a16="http://schemas.microsoft.com/office/drawing/2014/main" id="{AE32BCB5-447B-1074-3538-9C234918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65545"/>
            <a:ext cx="7164568" cy="4028078"/>
          </a:xfrm>
          <a:prstGeom prst="rect">
            <a:avLst/>
          </a:prstGeom>
        </p:spPr>
      </p:pic>
    </p:spTree>
    <p:extLst>
      <p:ext uri="{BB962C8B-B14F-4D97-AF65-F5344CB8AC3E}">
        <p14:creationId xmlns:p14="http://schemas.microsoft.com/office/powerpoint/2010/main" val="1357275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D1FC9498-8847-82C3-3C29-8C6DC877FDF8}"/>
              </a:ext>
            </a:extLst>
          </p:cNvPr>
          <p:cNvSpPr>
            <a:spLocks noGrp="1"/>
          </p:cNvSpPr>
          <p:nvPr>
            <p:ph type="title"/>
          </p:nvPr>
        </p:nvSpPr>
        <p:spPr>
          <a:xfrm>
            <a:off x="2290568" y="206415"/>
            <a:ext cx="4562864" cy="1143000"/>
          </a:xfrm>
        </p:spPr>
        <p:txBody>
          <a:bodyPr/>
          <a:lstStyle/>
          <a:p>
            <a:r>
              <a:rPr lang="ja-JP" altLang="en-US" dirty="0"/>
              <a:t>虎に翼？？</a:t>
            </a:r>
          </a:p>
        </p:txBody>
      </p:sp>
      <p:sp>
        <p:nvSpPr>
          <p:cNvPr id="9" name="タイトル 7">
            <a:extLst>
              <a:ext uri="{FF2B5EF4-FFF2-40B4-BE49-F238E27FC236}">
                <a16:creationId xmlns:a16="http://schemas.microsoft.com/office/drawing/2014/main" id="{CD9A200C-E574-7B5A-EF63-16419F34F4FC}"/>
              </a:ext>
            </a:extLst>
          </p:cNvPr>
          <p:cNvSpPr txBox="1">
            <a:spLocks/>
          </p:cNvSpPr>
          <p:nvPr/>
        </p:nvSpPr>
        <p:spPr>
          <a:xfrm>
            <a:off x="2292284" y="285338"/>
            <a:ext cx="5184576" cy="929973"/>
          </a:xfrm>
          <a:prstGeom prst="rect">
            <a:avLst/>
          </a:prstGeom>
          <a:solidFill>
            <a:schemeClr val="tx2">
              <a:lumMod val="5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ja-JP" altLang="en-US" dirty="0"/>
              <a:t>張り子の虎・虚仮威し</a:t>
            </a:r>
          </a:p>
        </p:txBody>
      </p:sp>
      <p:pic>
        <p:nvPicPr>
          <p:cNvPr id="5" name="図 4" descr="衣料, ドレス, シャツ が含まれている画像&#10;&#10;AI 生成コンテンツは誤りを含む可能性があります。">
            <a:extLst>
              <a:ext uri="{FF2B5EF4-FFF2-40B4-BE49-F238E27FC236}">
                <a16:creationId xmlns:a16="http://schemas.microsoft.com/office/drawing/2014/main" id="{D7FABEEC-CB87-A4CB-D3E1-B8CE4A535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788" y="1511551"/>
            <a:ext cx="3816424" cy="4596124"/>
          </a:xfrm>
          <a:prstGeom prst="rect">
            <a:avLst/>
          </a:prstGeom>
        </p:spPr>
      </p:pic>
      <p:pic>
        <p:nvPicPr>
          <p:cNvPr id="11" name="図 10">
            <a:extLst>
              <a:ext uri="{FF2B5EF4-FFF2-40B4-BE49-F238E27FC236}">
                <a16:creationId xmlns:a16="http://schemas.microsoft.com/office/drawing/2014/main" id="{7221FC64-9A13-38A6-AA91-CF277F179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119053"/>
            <a:ext cx="5353132" cy="5346449"/>
          </a:xfrm>
          <a:prstGeom prst="rect">
            <a:avLst/>
          </a:prstGeom>
        </p:spPr>
      </p:pic>
      <p:sp>
        <p:nvSpPr>
          <p:cNvPr id="3" name="テキスト ボックス 2">
            <a:extLst>
              <a:ext uri="{FF2B5EF4-FFF2-40B4-BE49-F238E27FC236}">
                <a16:creationId xmlns:a16="http://schemas.microsoft.com/office/drawing/2014/main" id="{2765F69E-461D-A4D5-7A06-683CC6ABA9CC}"/>
              </a:ext>
            </a:extLst>
          </p:cNvPr>
          <p:cNvSpPr txBox="1"/>
          <p:nvPr/>
        </p:nvSpPr>
        <p:spPr>
          <a:xfrm>
            <a:off x="7740352" y="1349415"/>
            <a:ext cx="923330" cy="3933316"/>
          </a:xfrm>
          <a:prstGeom prst="rect">
            <a:avLst/>
          </a:prstGeom>
          <a:noFill/>
        </p:spPr>
        <p:txBody>
          <a:bodyPr vert="eaVert" wrap="square" rtlCol="0">
            <a:spAutoFit/>
          </a:bodyPr>
          <a:lstStyle/>
          <a:p>
            <a:r>
              <a:rPr kumimoji="1" lang="ja-JP" altLang="en-US" sz="4800" dirty="0">
                <a:solidFill>
                  <a:schemeClr val="bg1"/>
                </a:solidFill>
              </a:rPr>
              <a:t>何が虎に翼だ</a:t>
            </a:r>
          </a:p>
        </p:txBody>
      </p:sp>
      <p:sp>
        <p:nvSpPr>
          <p:cNvPr id="2" name="テキスト ボックス 1">
            <a:extLst>
              <a:ext uri="{FF2B5EF4-FFF2-40B4-BE49-F238E27FC236}">
                <a16:creationId xmlns:a16="http://schemas.microsoft.com/office/drawing/2014/main" id="{484924CC-9DFF-08FB-3E5A-C730FF840B31}"/>
              </a:ext>
            </a:extLst>
          </p:cNvPr>
          <p:cNvSpPr txBox="1"/>
          <p:nvPr/>
        </p:nvSpPr>
        <p:spPr>
          <a:xfrm>
            <a:off x="191705" y="285338"/>
            <a:ext cx="1661993" cy="6384022"/>
          </a:xfrm>
          <a:prstGeom prst="rect">
            <a:avLst/>
          </a:prstGeom>
          <a:noFill/>
        </p:spPr>
        <p:txBody>
          <a:bodyPr vert="eaVert" wrap="square" rtlCol="0">
            <a:spAutoFit/>
          </a:bodyPr>
          <a:lstStyle/>
          <a:p>
            <a:r>
              <a:rPr kumimoji="1" lang="ja-JP" altLang="en-US" sz="4800" dirty="0">
                <a:solidFill>
                  <a:schemeClr val="bg1"/>
                </a:solidFill>
              </a:rPr>
              <a:t>やってることは検察の尻拭いばかりじゃねえの</a:t>
            </a:r>
          </a:p>
        </p:txBody>
      </p:sp>
    </p:spTree>
    <p:extLst>
      <p:ext uri="{BB962C8B-B14F-4D97-AF65-F5344CB8AC3E}">
        <p14:creationId xmlns:p14="http://schemas.microsoft.com/office/powerpoint/2010/main" val="422390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Web サイト&#10;&#10;AI 生成コンテンツは誤りを含む可能性があります。">
            <a:extLst>
              <a:ext uri="{FF2B5EF4-FFF2-40B4-BE49-F238E27FC236}">
                <a16:creationId xmlns:a16="http://schemas.microsoft.com/office/drawing/2014/main" id="{79807291-3985-ED8B-DE6B-9F65F9EF0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71016"/>
            <a:ext cx="6019800" cy="6677025"/>
          </a:xfrm>
          <a:prstGeom prst="rect">
            <a:avLst/>
          </a:prstGeom>
        </p:spPr>
      </p:pic>
      <p:sp>
        <p:nvSpPr>
          <p:cNvPr id="2" name="テキスト ボックス 1">
            <a:extLst>
              <a:ext uri="{FF2B5EF4-FFF2-40B4-BE49-F238E27FC236}">
                <a16:creationId xmlns:a16="http://schemas.microsoft.com/office/drawing/2014/main" id="{5B3FB376-1D2D-BB6E-CE83-450131C86E12}"/>
              </a:ext>
            </a:extLst>
          </p:cNvPr>
          <p:cNvSpPr txBox="1"/>
          <p:nvPr/>
        </p:nvSpPr>
        <p:spPr>
          <a:xfrm>
            <a:off x="3563888" y="109959"/>
            <a:ext cx="2880320" cy="400110"/>
          </a:xfrm>
          <a:prstGeom prst="rect">
            <a:avLst/>
          </a:prstGeom>
          <a:solidFill>
            <a:schemeClr val="bg1"/>
          </a:solidFill>
        </p:spPr>
        <p:txBody>
          <a:bodyPr wrap="square" rtlCol="0">
            <a:spAutoFit/>
          </a:bodyPr>
          <a:lstStyle/>
          <a:p>
            <a:pPr algn="ctr"/>
            <a:r>
              <a:rPr kumimoji="1" lang="ja-JP" altLang="en-US" sz="2000" b="1" dirty="0">
                <a:solidFill>
                  <a:srgbClr val="FF0000"/>
                </a:solidFill>
              </a:rPr>
              <a:t>「既に実装されている」</a:t>
            </a:r>
          </a:p>
        </p:txBody>
      </p:sp>
      <p:sp>
        <p:nvSpPr>
          <p:cNvPr id="7" name="テキスト ボックス 6">
            <a:extLst>
              <a:ext uri="{FF2B5EF4-FFF2-40B4-BE49-F238E27FC236}">
                <a16:creationId xmlns:a16="http://schemas.microsoft.com/office/drawing/2014/main" id="{0F40C89C-ECDF-4EDE-C6BD-DBFE6E606BED}"/>
              </a:ext>
            </a:extLst>
          </p:cNvPr>
          <p:cNvSpPr txBox="1"/>
          <p:nvPr/>
        </p:nvSpPr>
        <p:spPr>
          <a:xfrm>
            <a:off x="3419872" y="549012"/>
            <a:ext cx="3528392" cy="707886"/>
          </a:xfrm>
          <a:prstGeom prst="rect">
            <a:avLst/>
          </a:prstGeom>
          <a:solidFill>
            <a:schemeClr val="bg1"/>
          </a:solidFill>
        </p:spPr>
        <p:txBody>
          <a:bodyPr wrap="square" rtlCol="0">
            <a:spAutoFit/>
          </a:bodyPr>
          <a:lstStyle/>
          <a:p>
            <a:pPr algn="ctr"/>
            <a:r>
              <a:rPr kumimoji="1" lang="ja-JP" altLang="en-US" sz="2000" b="1" dirty="0"/>
              <a:t>↑何寝ぼけたことを</a:t>
            </a:r>
            <a:endParaRPr kumimoji="1" lang="en-US" altLang="ja-JP" sz="2000" b="1" dirty="0"/>
          </a:p>
          <a:p>
            <a:pPr algn="ctr"/>
            <a:r>
              <a:rPr kumimoji="1" lang="ja-JP" altLang="en-US" sz="2000" b="1" dirty="0"/>
              <a:t>言っているんだ、このおっさん</a:t>
            </a:r>
          </a:p>
        </p:txBody>
      </p:sp>
    </p:spTree>
    <p:extLst>
      <p:ext uri="{BB962C8B-B14F-4D97-AF65-F5344CB8AC3E}">
        <p14:creationId xmlns:p14="http://schemas.microsoft.com/office/powerpoint/2010/main" val="1592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図 4" descr="男の顔写真&#10;&#10;AI 生成コンテンツは誤りを含む可能性があります。">
            <a:extLst>
              <a:ext uri="{FF2B5EF4-FFF2-40B4-BE49-F238E27FC236}">
                <a16:creationId xmlns:a16="http://schemas.microsoft.com/office/drawing/2014/main" id="{3BE8844B-30BD-C649-6B8C-0B4BF6C26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2" y="1182437"/>
            <a:ext cx="2791889" cy="3600400"/>
          </a:xfrm>
          <a:prstGeom prst="rect">
            <a:avLst/>
          </a:prstGeom>
        </p:spPr>
      </p:pic>
      <p:sp>
        <p:nvSpPr>
          <p:cNvPr id="6" name="テキスト ボックス 5">
            <a:extLst>
              <a:ext uri="{FF2B5EF4-FFF2-40B4-BE49-F238E27FC236}">
                <a16:creationId xmlns:a16="http://schemas.microsoft.com/office/drawing/2014/main" id="{529AE64B-33FC-C3D6-B17F-296CC0B0FE8E}"/>
              </a:ext>
            </a:extLst>
          </p:cNvPr>
          <p:cNvSpPr txBox="1"/>
          <p:nvPr/>
        </p:nvSpPr>
        <p:spPr>
          <a:xfrm>
            <a:off x="261474" y="5026642"/>
            <a:ext cx="2557110" cy="1200329"/>
          </a:xfrm>
          <a:prstGeom prst="rect">
            <a:avLst/>
          </a:prstGeom>
          <a:noFill/>
        </p:spPr>
        <p:txBody>
          <a:bodyPr wrap="none" rtlCol="0">
            <a:spAutoFit/>
          </a:bodyPr>
          <a:lstStyle/>
          <a:p>
            <a:pPr algn="ctr"/>
            <a:r>
              <a:rPr kumimoji="1" lang="ja-JP" altLang="en-US" b="1" dirty="0"/>
              <a:t>ニコラウス・コペルニクス</a:t>
            </a:r>
          </a:p>
          <a:p>
            <a:pPr algn="ctr"/>
            <a:r>
              <a:rPr kumimoji="1" lang="ja-JP" altLang="en-US" b="1" dirty="0"/>
              <a:t>（</a:t>
            </a:r>
            <a:r>
              <a:rPr kumimoji="1" lang="en-US" altLang="ja-JP" b="1" dirty="0"/>
              <a:t>1473</a:t>
            </a:r>
            <a:r>
              <a:rPr kumimoji="1" lang="ja-JP" altLang="en-US" b="1" dirty="0"/>
              <a:t>－</a:t>
            </a:r>
            <a:r>
              <a:rPr kumimoji="1" lang="en-US" altLang="ja-JP" b="1" dirty="0"/>
              <a:t>1543</a:t>
            </a:r>
            <a:r>
              <a:rPr kumimoji="1" lang="ja-JP" altLang="en-US" b="1" dirty="0"/>
              <a:t>）</a:t>
            </a:r>
            <a:endParaRPr kumimoji="1" lang="en-US" altLang="ja-JP" b="1" dirty="0"/>
          </a:p>
          <a:p>
            <a:pPr algn="ctr"/>
            <a:r>
              <a:rPr kumimoji="1" lang="ja-JP" altLang="en-US" b="1" dirty="0"/>
              <a:t>ポーランド</a:t>
            </a:r>
            <a:endParaRPr kumimoji="1" lang="en-US" altLang="ja-JP" b="1" dirty="0"/>
          </a:p>
          <a:p>
            <a:pPr algn="ctr"/>
            <a:r>
              <a:rPr kumimoji="1" lang="ja-JP" altLang="en-US" b="1" dirty="0"/>
              <a:t>著書出版は死後</a:t>
            </a:r>
          </a:p>
        </p:txBody>
      </p:sp>
      <p:pic>
        <p:nvPicPr>
          <p:cNvPr id="1026" name="Picture 2">
            <a:extLst>
              <a:ext uri="{FF2B5EF4-FFF2-40B4-BE49-F238E27FC236}">
                <a16:creationId xmlns:a16="http://schemas.microsoft.com/office/drawing/2014/main" id="{D008F8A7-8BFD-867A-F1ED-D04A65C86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302" y="1182437"/>
            <a:ext cx="3024336" cy="365339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863E797E-6193-C6DB-F797-F4FD5D795D47}"/>
              </a:ext>
            </a:extLst>
          </p:cNvPr>
          <p:cNvSpPr txBox="1"/>
          <p:nvPr/>
        </p:nvSpPr>
        <p:spPr>
          <a:xfrm>
            <a:off x="3347864" y="5026642"/>
            <a:ext cx="2376264" cy="1200329"/>
          </a:xfrm>
          <a:prstGeom prst="rect">
            <a:avLst/>
          </a:prstGeom>
          <a:noFill/>
        </p:spPr>
        <p:txBody>
          <a:bodyPr wrap="square" rtlCol="0">
            <a:spAutoFit/>
          </a:bodyPr>
          <a:lstStyle/>
          <a:p>
            <a:pPr algn="ctr"/>
            <a:r>
              <a:rPr kumimoji="1" lang="ja-JP" altLang="en-US" b="1" dirty="0"/>
              <a:t>ガリレオ・ガリレイ</a:t>
            </a:r>
            <a:endParaRPr kumimoji="1" lang="en-US" altLang="ja-JP" b="1" dirty="0"/>
          </a:p>
          <a:p>
            <a:pPr algn="ctr"/>
            <a:r>
              <a:rPr kumimoji="1" lang="ja-JP" altLang="en-US" b="1" dirty="0"/>
              <a:t>（</a:t>
            </a:r>
            <a:r>
              <a:rPr kumimoji="1" lang="en-US" altLang="ja-JP" b="1" dirty="0"/>
              <a:t>1564-1642</a:t>
            </a:r>
            <a:r>
              <a:rPr kumimoji="1" lang="ja-JP" altLang="en-US" b="1" dirty="0"/>
              <a:t>）</a:t>
            </a:r>
            <a:endParaRPr kumimoji="1" lang="en-US" altLang="ja-JP" b="1" dirty="0"/>
          </a:p>
          <a:p>
            <a:pPr algn="ctr"/>
            <a:r>
              <a:rPr kumimoji="1" lang="ja-JP" altLang="en-US" b="1" dirty="0"/>
              <a:t>イタリア</a:t>
            </a:r>
            <a:endParaRPr kumimoji="1" lang="en-US" altLang="ja-JP" b="1" dirty="0"/>
          </a:p>
          <a:p>
            <a:pPr algn="ctr"/>
            <a:r>
              <a:rPr kumimoji="1" lang="en-US" altLang="ja-JP" b="1" dirty="0"/>
              <a:t>1633</a:t>
            </a:r>
            <a:r>
              <a:rPr kumimoji="1" lang="ja-JP" altLang="en-US" b="1" dirty="0"/>
              <a:t>異端審問→軟禁</a:t>
            </a:r>
          </a:p>
        </p:txBody>
      </p:sp>
      <p:pic>
        <p:nvPicPr>
          <p:cNvPr id="1028" name="Picture 4">
            <a:extLst>
              <a:ext uri="{FF2B5EF4-FFF2-40B4-BE49-F238E27FC236}">
                <a16:creationId xmlns:a16="http://schemas.microsoft.com/office/drawing/2014/main" id="{C2C1AE3C-CFB8-D525-1E90-5274EFC7B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196752"/>
            <a:ext cx="2524212" cy="362476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1651D42C-DF13-32E6-5219-7F2D93FF5398}"/>
              </a:ext>
            </a:extLst>
          </p:cNvPr>
          <p:cNvSpPr txBox="1"/>
          <p:nvPr/>
        </p:nvSpPr>
        <p:spPr>
          <a:xfrm>
            <a:off x="6566623" y="4998912"/>
            <a:ext cx="2376264" cy="1200329"/>
          </a:xfrm>
          <a:prstGeom prst="rect">
            <a:avLst/>
          </a:prstGeom>
          <a:noFill/>
        </p:spPr>
        <p:txBody>
          <a:bodyPr wrap="square" rtlCol="0">
            <a:spAutoFit/>
          </a:bodyPr>
          <a:lstStyle/>
          <a:p>
            <a:pPr algn="ctr"/>
            <a:r>
              <a:rPr kumimoji="1" lang="ja-JP" altLang="en-US" b="1" dirty="0"/>
              <a:t>ヨハネス・ケプラー（</a:t>
            </a:r>
            <a:r>
              <a:rPr kumimoji="1" lang="en-US" altLang="ja-JP" b="1" dirty="0"/>
              <a:t>1571-1630</a:t>
            </a:r>
            <a:r>
              <a:rPr kumimoji="1" lang="ja-JP" altLang="en-US" b="1" dirty="0"/>
              <a:t>）</a:t>
            </a:r>
            <a:endParaRPr kumimoji="1" lang="en-US" altLang="ja-JP" b="1" dirty="0"/>
          </a:p>
          <a:p>
            <a:pPr algn="ctr"/>
            <a:r>
              <a:rPr kumimoji="1" lang="ja-JP" altLang="en-US" b="1" dirty="0"/>
              <a:t>神聖ローマ帝国</a:t>
            </a:r>
            <a:endParaRPr kumimoji="1" lang="en-US" altLang="ja-JP" b="1" dirty="0"/>
          </a:p>
          <a:p>
            <a:pPr algn="ctr"/>
            <a:r>
              <a:rPr kumimoji="1" lang="ja-JP" altLang="en-US" b="1" dirty="0"/>
              <a:t>「軍師」として活躍</a:t>
            </a:r>
          </a:p>
        </p:txBody>
      </p:sp>
      <p:sp>
        <p:nvSpPr>
          <p:cNvPr id="9" name="テキスト ボックス 8">
            <a:extLst>
              <a:ext uri="{FF2B5EF4-FFF2-40B4-BE49-F238E27FC236}">
                <a16:creationId xmlns:a16="http://schemas.microsoft.com/office/drawing/2014/main" id="{D080BD85-971E-8C90-79B6-0870D4E8DBDF}"/>
              </a:ext>
            </a:extLst>
          </p:cNvPr>
          <p:cNvSpPr txBox="1"/>
          <p:nvPr/>
        </p:nvSpPr>
        <p:spPr>
          <a:xfrm>
            <a:off x="1070143" y="6390048"/>
            <a:ext cx="6931706" cy="369332"/>
          </a:xfrm>
          <a:prstGeom prst="rect">
            <a:avLst/>
          </a:prstGeom>
          <a:noFill/>
        </p:spPr>
        <p:txBody>
          <a:bodyPr wrap="none" rtlCol="0">
            <a:spAutoFit/>
          </a:bodyPr>
          <a:lstStyle/>
          <a:p>
            <a:r>
              <a:rPr kumimoji="1" lang="ja-JP" altLang="en-US" b="1" dirty="0"/>
              <a:t>マルティン・ルター「</a:t>
            </a:r>
            <a:r>
              <a:rPr kumimoji="1" lang="en-US" altLang="ja-JP" b="1" dirty="0"/>
              <a:t>95</a:t>
            </a:r>
            <a:r>
              <a:rPr kumimoji="1" lang="ja-JP" altLang="en-US" b="1" dirty="0"/>
              <a:t>か条の論題」は</a:t>
            </a:r>
            <a:r>
              <a:rPr kumimoji="1" lang="en-US" altLang="ja-JP" b="1" dirty="0"/>
              <a:t>1517</a:t>
            </a:r>
            <a:r>
              <a:rPr kumimoji="1" lang="ja-JP" altLang="en-US" b="1" dirty="0"/>
              <a:t>、</a:t>
            </a:r>
            <a:r>
              <a:rPr kumimoji="1" lang="en-US" altLang="ja-JP" b="1" dirty="0"/>
              <a:t>30</a:t>
            </a:r>
            <a:r>
              <a:rPr kumimoji="1" lang="ja-JP" altLang="en-US" b="1" dirty="0"/>
              <a:t>年戦争は</a:t>
            </a:r>
            <a:r>
              <a:rPr kumimoji="1" lang="en-US" altLang="ja-JP" b="1" dirty="0"/>
              <a:t>1613</a:t>
            </a:r>
            <a:r>
              <a:rPr kumimoji="1" lang="ja-JP" altLang="en-US" b="1" dirty="0"/>
              <a:t>－</a:t>
            </a:r>
            <a:r>
              <a:rPr kumimoji="1" lang="en-US" altLang="ja-JP" b="1" dirty="0"/>
              <a:t>1648</a:t>
            </a:r>
            <a:r>
              <a:rPr kumimoji="1" lang="ja-JP" altLang="en-US" b="1" dirty="0"/>
              <a:t>年</a:t>
            </a:r>
          </a:p>
        </p:txBody>
      </p:sp>
      <p:sp>
        <p:nvSpPr>
          <p:cNvPr id="10" name="タイトル 9">
            <a:extLst>
              <a:ext uri="{FF2B5EF4-FFF2-40B4-BE49-F238E27FC236}">
                <a16:creationId xmlns:a16="http://schemas.microsoft.com/office/drawing/2014/main" id="{3E95BB14-02F8-4889-B34B-81D20FE47B27}"/>
              </a:ext>
            </a:extLst>
          </p:cNvPr>
          <p:cNvSpPr>
            <a:spLocks noGrp="1"/>
          </p:cNvSpPr>
          <p:nvPr>
            <p:ph type="title"/>
          </p:nvPr>
        </p:nvSpPr>
        <p:spPr>
          <a:xfrm>
            <a:off x="1" y="151189"/>
            <a:ext cx="8942886" cy="882486"/>
          </a:xfrm>
        </p:spPr>
        <p:txBody>
          <a:bodyPr>
            <a:normAutofit/>
          </a:bodyPr>
          <a:lstStyle/>
          <a:p>
            <a:r>
              <a:rPr lang="ja-JP" altLang="en-US" dirty="0">
                <a:solidFill>
                  <a:schemeClr val="tx1"/>
                </a:solidFill>
              </a:rPr>
              <a:t>私たちには</a:t>
            </a:r>
            <a:r>
              <a:rPr lang="en-US" altLang="ja-JP" dirty="0">
                <a:solidFill>
                  <a:schemeClr val="tx1"/>
                </a:solidFill>
              </a:rPr>
              <a:t>AI</a:t>
            </a:r>
            <a:r>
              <a:rPr lang="ja-JP" altLang="en-US" dirty="0">
                <a:solidFill>
                  <a:schemeClr val="tx1"/>
                </a:solidFill>
              </a:rPr>
              <a:t>という味方がいる</a:t>
            </a:r>
          </a:p>
        </p:txBody>
      </p:sp>
    </p:spTree>
    <p:extLst>
      <p:ext uri="{BB962C8B-B14F-4D97-AF65-F5344CB8AC3E}">
        <p14:creationId xmlns:p14="http://schemas.microsoft.com/office/powerpoint/2010/main" val="3775953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文字の書かれた紙&#10;&#10;AI 生成コンテンツは誤りを含む可能性があります。">
            <a:extLst>
              <a:ext uri="{FF2B5EF4-FFF2-40B4-BE49-F238E27FC236}">
                <a16:creationId xmlns:a16="http://schemas.microsoft.com/office/drawing/2014/main" id="{D8C2A81A-ADFE-8F79-2F80-A607E023F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57" y="882429"/>
            <a:ext cx="8870485" cy="5184576"/>
          </a:xfrm>
          <a:prstGeom prst="rect">
            <a:avLst/>
          </a:prstGeom>
        </p:spPr>
      </p:pic>
      <p:sp>
        <p:nvSpPr>
          <p:cNvPr id="5" name="タイトル 3">
            <a:extLst>
              <a:ext uri="{FF2B5EF4-FFF2-40B4-BE49-F238E27FC236}">
                <a16:creationId xmlns:a16="http://schemas.microsoft.com/office/drawing/2014/main" id="{1C67B62F-BAD5-62D4-0A16-30A69A79EEEF}"/>
              </a:ext>
            </a:extLst>
          </p:cNvPr>
          <p:cNvSpPr txBox="1">
            <a:spLocks/>
          </p:cNvSpPr>
          <p:nvPr/>
        </p:nvSpPr>
        <p:spPr>
          <a:xfrm>
            <a:off x="457200" y="93970"/>
            <a:ext cx="8229600" cy="765403"/>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ja-JP" altLang="en-US" dirty="0"/>
              <a:t>既に裁判所は負けている</a:t>
            </a:r>
          </a:p>
        </p:txBody>
      </p:sp>
      <p:cxnSp>
        <p:nvCxnSpPr>
          <p:cNvPr id="2" name="直線コネクタ 1">
            <a:extLst>
              <a:ext uri="{FF2B5EF4-FFF2-40B4-BE49-F238E27FC236}">
                <a16:creationId xmlns:a16="http://schemas.microsoft.com/office/drawing/2014/main" id="{2CAFDE59-7590-0298-E24E-A928992DA1DB}"/>
              </a:ext>
            </a:extLst>
          </p:cNvPr>
          <p:cNvCxnSpPr>
            <a:cxnSpLocks/>
          </p:cNvCxnSpPr>
          <p:nvPr/>
        </p:nvCxnSpPr>
        <p:spPr>
          <a:xfrm>
            <a:off x="5364088" y="3645024"/>
            <a:ext cx="33227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8F1410AF-7A89-051E-EC98-2B883A9870D4}"/>
              </a:ext>
            </a:extLst>
          </p:cNvPr>
          <p:cNvCxnSpPr>
            <a:cxnSpLocks/>
          </p:cNvCxnSpPr>
          <p:nvPr/>
        </p:nvCxnSpPr>
        <p:spPr>
          <a:xfrm>
            <a:off x="213567" y="4005064"/>
            <a:ext cx="78868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A35D7EBA-DDEA-6D58-7AA6-F933425A6C9B}"/>
              </a:ext>
            </a:extLst>
          </p:cNvPr>
          <p:cNvSpPr/>
          <p:nvPr/>
        </p:nvSpPr>
        <p:spPr>
          <a:xfrm>
            <a:off x="213567" y="1052735"/>
            <a:ext cx="1766145" cy="59507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038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BD055-5A0B-7895-E257-1C66EE490097}"/>
              </a:ext>
            </a:extLst>
          </p:cNvPr>
          <p:cNvSpPr>
            <a:spLocks noGrp="1"/>
          </p:cNvSpPr>
          <p:nvPr>
            <p:ph type="title"/>
          </p:nvPr>
        </p:nvSpPr>
        <p:spPr>
          <a:xfrm>
            <a:off x="457200" y="274638"/>
            <a:ext cx="8229600" cy="1143000"/>
          </a:xfrm>
        </p:spPr>
        <p:txBody>
          <a:bodyPr/>
          <a:lstStyle/>
          <a:p>
            <a:r>
              <a:rPr lang="en-US" altLang="ja-JP" dirty="0"/>
              <a:t>AI</a:t>
            </a:r>
            <a:r>
              <a:rPr lang="ja-JP" altLang="en-US" dirty="0"/>
              <a:t>による評価の利点</a:t>
            </a:r>
          </a:p>
        </p:txBody>
      </p:sp>
      <p:sp>
        <p:nvSpPr>
          <p:cNvPr id="3" name="コンテンツ プレースホルダー 2">
            <a:extLst>
              <a:ext uri="{FF2B5EF4-FFF2-40B4-BE49-F238E27FC236}">
                <a16:creationId xmlns:a16="http://schemas.microsoft.com/office/drawing/2014/main" id="{93B3BF40-E5D7-7338-F0A8-703795107300}"/>
              </a:ext>
            </a:extLst>
          </p:cNvPr>
          <p:cNvSpPr>
            <a:spLocks noGrp="1"/>
          </p:cNvSpPr>
          <p:nvPr>
            <p:ph idx="1"/>
          </p:nvPr>
        </p:nvSpPr>
        <p:spPr>
          <a:xfrm>
            <a:off x="457200" y="1417638"/>
            <a:ext cx="8229600" cy="5165724"/>
          </a:xfrm>
        </p:spPr>
        <p:txBody>
          <a:bodyPr>
            <a:normAutofit fontScale="85000" lnSpcReduction="10000"/>
          </a:bodyPr>
          <a:lstStyle/>
          <a:p>
            <a:r>
              <a:rPr lang="ja-JP" altLang="en-US" sz="4000" dirty="0"/>
              <a:t>法曹三者のいずれにも忖度しない</a:t>
            </a:r>
            <a:endParaRPr lang="en-US" altLang="ja-JP" sz="4000" dirty="0"/>
          </a:p>
          <a:p>
            <a:r>
              <a:rPr lang="ja-JP" altLang="en-US" sz="4000" dirty="0"/>
              <a:t>評価依頼者に対するバイアスも入らない</a:t>
            </a:r>
            <a:endParaRPr lang="en-US" altLang="ja-JP" sz="4000" dirty="0"/>
          </a:p>
          <a:p>
            <a:r>
              <a:rPr lang="ja-JP" altLang="en-US" sz="4000" dirty="0"/>
              <a:t>客観性を最重要視する</a:t>
            </a:r>
            <a:endParaRPr lang="en-US" altLang="ja-JP" sz="4000" dirty="0"/>
          </a:p>
          <a:p>
            <a:r>
              <a:rPr lang="ja-JP" altLang="en-US" sz="4000" dirty="0"/>
              <a:t>刑事・民事も区別しない</a:t>
            </a:r>
            <a:endParaRPr lang="en-US" altLang="ja-JP" sz="4000" dirty="0"/>
          </a:p>
          <a:p>
            <a:r>
              <a:rPr lang="ja-JP" altLang="en-US" sz="4000" dirty="0"/>
              <a:t>裁判官個人ではなく、組織を評価する</a:t>
            </a:r>
            <a:endParaRPr lang="en-US" altLang="ja-JP" sz="4000" dirty="0"/>
          </a:p>
          <a:p>
            <a:r>
              <a:rPr lang="ja-JP" altLang="en-US" sz="4000" dirty="0"/>
              <a:t>鑑定の品質も評価できる</a:t>
            </a:r>
            <a:endParaRPr lang="en-US" altLang="ja-JP" sz="4000" dirty="0"/>
          </a:p>
          <a:p>
            <a:r>
              <a:rPr lang="en-US" altLang="ja-JP" sz="4000" dirty="0"/>
              <a:t>AI</a:t>
            </a:r>
            <a:r>
              <a:rPr lang="ja-JP" altLang="en-US" sz="4000" dirty="0"/>
              <a:t>による見解の検証の普遍性</a:t>
            </a:r>
          </a:p>
          <a:p>
            <a:r>
              <a:rPr lang="en-US" altLang="ja-JP" sz="4000" dirty="0"/>
              <a:t>AI</a:t>
            </a:r>
            <a:r>
              <a:rPr lang="ja-JP" altLang="en-US" sz="4000" dirty="0"/>
              <a:t>の間違い（</a:t>
            </a:r>
            <a:r>
              <a:rPr lang="en-US" altLang="ja-JP" sz="4000" dirty="0"/>
              <a:t>hallucination</a:t>
            </a:r>
            <a:r>
              <a:rPr lang="ja-JP" altLang="en-US" sz="4000" dirty="0"/>
              <a:t>）は明白</a:t>
            </a:r>
            <a:endParaRPr lang="en-US" altLang="ja-JP" sz="4000" dirty="0"/>
          </a:p>
          <a:p>
            <a:pPr lvl="1"/>
            <a:r>
              <a:rPr lang="ja-JP" altLang="en-US" sz="3600" dirty="0"/>
              <a:t>関連分野の専門家は容易に見抜く</a:t>
            </a:r>
            <a:endParaRPr lang="en-US" altLang="ja-JP" sz="3600" dirty="0"/>
          </a:p>
        </p:txBody>
      </p:sp>
    </p:spTree>
    <p:extLst>
      <p:ext uri="{BB962C8B-B14F-4D97-AF65-F5344CB8AC3E}">
        <p14:creationId xmlns:p14="http://schemas.microsoft.com/office/powerpoint/2010/main" val="230657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9E932-A943-9E0B-AC51-51D01612EAF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78C0B7D-0EC1-F8BE-782F-B6384EE5C495}"/>
              </a:ext>
            </a:extLst>
          </p:cNvPr>
          <p:cNvGrpSpPr/>
          <p:nvPr/>
        </p:nvGrpSpPr>
        <p:grpSpPr>
          <a:xfrm>
            <a:off x="208781" y="33921"/>
            <a:ext cx="7204419" cy="6741368"/>
            <a:chOff x="1198794" y="-22786"/>
            <a:chExt cx="7204419" cy="6741368"/>
          </a:xfrm>
        </p:grpSpPr>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559CAD79-F9A7-534C-529C-238BCDDDAF3B}"/>
                </a:ext>
              </a:extLst>
            </p:cNvPr>
            <p:cNvPicPr>
              <a:picLocks noChangeAspect="1"/>
            </p:cNvPicPr>
            <p:nvPr/>
          </p:nvPicPr>
          <p:blipFill>
            <a:blip r:embed="rId2">
              <a:extLst>
                <a:ext uri="{28A0092B-C50C-407E-A947-70E740481C1C}">
                  <a14:useLocalDpi xmlns:a14="http://schemas.microsoft.com/office/drawing/2010/main" val="0"/>
                </a:ext>
              </a:extLst>
            </a:blip>
            <a:srcRect l="9838" t="16964" r="36613"/>
            <a:stretch>
              <a:fillRect/>
            </a:stretch>
          </p:blipFill>
          <p:spPr>
            <a:xfrm>
              <a:off x="1198794" y="-22786"/>
              <a:ext cx="7204419" cy="6741368"/>
            </a:xfrm>
            <a:prstGeom prst="rect">
              <a:avLst/>
            </a:prstGeom>
          </p:spPr>
        </p:pic>
        <p:pic>
          <p:nvPicPr>
            <p:cNvPr id="1026" name="Picture 2" descr="つくられた恐怖の点滴殺人事件">
              <a:extLst>
                <a:ext uri="{FF2B5EF4-FFF2-40B4-BE49-F238E27FC236}">
                  <a16:creationId xmlns:a16="http://schemas.microsoft.com/office/drawing/2014/main" id="{8157A54D-84FE-C162-5F60-1D1F7804A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01" y="2303782"/>
              <a:ext cx="1460302" cy="208823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テキスト ボックス 3">
            <a:extLst>
              <a:ext uri="{FF2B5EF4-FFF2-40B4-BE49-F238E27FC236}">
                <a16:creationId xmlns:a16="http://schemas.microsoft.com/office/drawing/2014/main" id="{7513217E-9D7D-9CEF-9376-41BE0BF27C92}"/>
              </a:ext>
            </a:extLst>
          </p:cNvPr>
          <p:cNvSpPr txBox="1"/>
          <p:nvPr/>
        </p:nvSpPr>
        <p:spPr>
          <a:xfrm>
            <a:off x="7396336" y="1322973"/>
            <a:ext cx="1538883" cy="4212050"/>
          </a:xfrm>
          <a:prstGeom prst="rect">
            <a:avLst/>
          </a:prstGeom>
          <a:noFill/>
        </p:spPr>
        <p:txBody>
          <a:bodyPr vert="eaVert" wrap="none" rtlCol="0">
            <a:spAutoFit/>
          </a:bodyPr>
          <a:lstStyle/>
          <a:p>
            <a:pPr algn="ctr"/>
            <a:r>
              <a:rPr kumimoji="1" lang="ja-JP" altLang="en-US" sz="4400" dirty="0">
                <a:solidFill>
                  <a:schemeClr val="bg1"/>
                </a:solidFill>
              </a:rPr>
              <a:t>既に時代は</a:t>
            </a:r>
            <a:endParaRPr kumimoji="1" lang="en-US" altLang="ja-JP" sz="4400" dirty="0">
              <a:solidFill>
                <a:schemeClr val="bg1"/>
              </a:solidFill>
            </a:endParaRPr>
          </a:p>
          <a:p>
            <a:pPr algn="ctr"/>
            <a:r>
              <a:rPr kumimoji="1" lang="ja-JP" altLang="en-US" sz="4400" dirty="0">
                <a:solidFill>
                  <a:schemeClr val="bg1"/>
                </a:solidFill>
              </a:rPr>
              <a:t>ここまで来ている</a:t>
            </a:r>
            <a:endParaRPr kumimoji="1" lang="en-US" altLang="ja-JP" sz="4400" dirty="0">
              <a:solidFill>
                <a:schemeClr val="bg1"/>
              </a:solidFill>
            </a:endParaRPr>
          </a:p>
        </p:txBody>
      </p:sp>
      <p:cxnSp>
        <p:nvCxnSpPr>
          <p:cNvPr id="5" name="直線コネクタ 4">
            <a:extLst>
              <a:ext uri="{FF2B5EF4-FFF2-40B4-BE49-F238E27FC236}">
                <a16:creationId xmlns:a16="http://schemas.microsoft.com/office/drawing/2014/main" id="{1D87F87C-D957-20F1-8209-8FF9A8807FD7}"/>
              </a:ext>
            </a:extLst>
          </p:cNvPr>
          <p:cNvCxnSpPr>
            <a:cxnSpLocks/>
          </p:cNvCxnSpPr>
          <p:nvPr/>
        </p:nvCxnSpPr>
        <p:spPr>
          <a:xfrm>
            <a:off x="4572000" y="1988840"/>
            <a:ext cx="237626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E70A1F1-012E-714F-F2FA-892764D6C1E7}"/>
              </a:ext>
            </a:extLst>
          </p:cNvPr>
          <p:cNvCxnSpPr>
            <a:cxnSpLocks/>
          </p:cNvCxnSpPr>
          <p:nvPr/>
        </p:nvCxnSpPr>
        <p:spPr>
          <a:xfrm>
            <a:off x="683568" y="2204864"/>
            <a:ext cx="583264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2B489D3D-66B7-1D75-A98C-12D3740089A0}"/>
              </a:ext>
            </a:extLst>
          </p:cNvPr>
          <p:cNvSpPr/>
          <p:nvPr/>
        </p:nvSpPr>
        <p:spPr>
          <a:xfrm>
            <a:off x="539552" y="221889"/>
            <a:ext cx="1475656" cy="432723"/>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C6080795-79D6-80C9-4CA3-FFC65227D388}"/>
              </a:ext>
            </a:extLst>
          </p:cNvPr>
          <p:cNvCxnSpPr>
            <a:cxnSpLocks/>
          </p:cNvCxnSpPr>
          <p:nvPr/>
        </p:nvCxnSpPr>
        <p:spPr>
          <a:xfrm>
            <a:off x="1137563" y="1700808"/>
            <a:ext cx="415451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405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82CA85CB-4C86-965F-04B1-A16899FC6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34" y="836712"/>
            <a:ext cx="8940331" cy="5184575"/>
          </a:xfrm>
          <a:prstGeom prst="rect">
            <a:avLst/>
          </a:prstGeom>
        </p:spPr>
      </p:pic>
      <p:sp>
        <p:nvSpPr>
          <p:cNvPr id="2" name="楕円 1">
            <a:extLst>
              <a:ext uri="{FF2B5EF4-FFF2-40B4-BE49-F238E27FC236}">
                <a16:creationId xmlns:a16="http://schemas.microsoft.com/office/drawing/2014/main" id="{6120E6A2-C629-D033-18A4-8B9C9F75ADE1}"/>
              </a:ext>
            </a:extLst>
          </p:cNvPr>
          <p:cNvSpPr/>
          <p:nvPr/>
        </p:nvSpPr>
        <p:spPr>
          <a:xfrm>
            <a:off x="0" y="5517232"/>
            <a:ext cx="1475656" cy="432723"/>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0193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68E4D-E1CA-A6CC-1184-A5E13C57AC55}"/>
            </a:ext>
          </a:extLst>
        </p:cNvPr>
        <p:cNvGrpSpPr/>
        <p:nvPr/>
      </p:nvGrpSpPr>
      <p:grpSpPr>
        <a:xfrm>
          <a:off x="0" y="0"/>
          <a:ext cx="0" cy="0"/>
          <a:chOff x="0" y="0"/>
          <a:chExt cx="0" cy="0"/>
        </a:xfrm>
      </p:grpSpPr>
      <p:pic>
        <p:nvPicPr>
          <p:cNvPr id="6" name="図 5" descr="グラフ&#10;&#10;AI 生成コンテンツは誤りを含む可能性があります。">
            <a:extLst>
              <a:ext uri="{FF2B5EF4-FFF2-40B4-BE49-F238E27FC236}">
                <a16:creationId xmlns:a16="http://schemas.microsoft.com/office/drawing/2014/main" id="{796877FD-9328-F8CD-351B-87D907BFA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5" y="224644"/>
            <a:ext cx="9009170" cy="6408712"/>
          </a:xfrm>
          <a:prstGeom prst="rect">
            <a:avLst/>
          </a:prstGeom>
        </p:spPr>
      </p:pic>
      <p:sp>
        <p:nvSpPr>
          <p:cNvPr id="2" name="テキスト ボックス 1">
            <a:extLst>
              <a:ext uri="{FF2B5EF4-FFF2-40B4-BE49-F238E27FC236}">
                <a16:creationId xmlns:a16="http://schemas.microsoft.com/office/drawing/2014/main" id="{39216752-5984-7243-AABF-FB4EA92137B7}"/>
              </a:ext>
            </a:extLst>
          </p:cNvPr>
          <p:cNvSpPr txBox="1"/>
          <p:nvPr/>
        </p:nvSpPr>
        <p:spPr>
          <a:xfrm>
            <a:off x="971600" y="3167390"/>
            <a:ext cx="7344816" cy="523220"/>
          </a:xfrm>
          <a:prstGeom prst="rect">
            <a:avLst/>
          </a:prstGeom>
          <a:solidFill>
            <a:schemeClr val="bg1"/>
          </a:solidFill>
        </p:spPr>
        <p:txBody>
          <a:bodyPr wrap="square" rtlCol="0">
            <a:spAutoFit/>
          </a:bodyPr>
          <a:lstStyle/>
          <a:p>
            <a:pPr algn="ctr"/>
            <a:r>
              <a:rPr kumimoji="1" lang="ja-JP" altLang="en-US" sz="2800" b="1" dirty="0">
                <a:solidFill>
                  <a:schemeClr val="tx1">
                    <a:lumMod val="95000"/>
                    <a:lumOff val="5000"/>
                  </a:schemeClr>
                </a:solidFill>
              </a:rPr>
              <a:t>司法修習生も</a:t>
            </a:r>
            <a:r>
              <a:rPr kumimoji="1" lang="en-US" altLang="ja-JP" sz="2800" b="1" dirty="0">
                <a:solidFill>
                  <a:schemeClr val="tx1">
                    <a:lumMod val="95000"/>
                    <a:lumOff val="5000"/>
                  </a:schemeClr>
                </a:solidFill>
              </a:rPr>
              <a:t>AI</a:t>
            </a:r>
            <a:r>
              <a:rPr kumimoji="1" lang="ja-JP" altLang="en-US" sz="2800" b="1" dirty="0">
                <a:solidFill>
                  <a:schemeClr val="tx1">
                    <a:lumMod val="95000"/>
                    <a:lumOff val="5000"/>
                  </a:schemeClr>
                </a:solidFill>
              </a:rPr>
              <a:t>で就職先を選んでいる</a:t>
            </a:r>
          </a:p>
        </p:txBody>
      </p:sp>
    </p:spTree>
    <p:extLst>
      <p:ext uri="{BB962C8B-B14F-4D97-AF65-F5344CB8AC3E}">
        <p14:creationId xmlns:p14="http://schemas.microsoft.com/office/powerpoint/2010/main" val="2434335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0C818A-746F-26DB-D937-6952856BEDCD}"/>
              </a:ext>
            </a:extLst>
          </p:cNvPr>
          <p:cNvSpPr>
            <a:spLocks noGrp="1"/>
          </p:cNvSpPr>
          <p:nvPr>
            <p:ph type="title"/>
          </p:nvPr>
        </p:nvSpPr>
        <p:spPr/>
        <p:txBody>
          <a:bodyPr>
            <a:normAutofit/>
          </a:bodyPr>
          <a:lstStyle/>
          <a:p>
            <a:r>
              <a:rPr kumimoji="1" lang="ja-JP" altLang="en-US" dirty="0"/>
              <a:t>裁判所に未だ危機感なし</a:t>
            </a:r>
          </a:p>
        </p:txBody>
      </p:sp>
      <p:pic>
        <p:nvPicPr>
          <p:cNvPr id="6" name="図 5" descr="テキスト&#10;&#10;AI 生成コンテンツは誤りを含む可能性があります。">
            <a:extLst>
              <a:ext uri="{FF2B5EF4-FFF2-40B4-BE49-F238E27FC236}">
                <a16:creationId xmlns:a16="http://schemas.microsoft.com/office/drawing/2014/main" id="{17C3582C-4CEB-5315-D242-55B0E1903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1564"/>
            <a:ext cx="9113151" cy="3323620"/>
          </a:xfrm>
          <a:prstGeom prst="rect">
            <a:avLst/>
          </a:prstGeom>
        </p:spPr>
      </p:pic>
      <p:cxnSp>
        <p:nvCxnSpPr>
          <p:cNvPr id="8" name="直線コネクタ 7">
            <a:extLst>
              <a:ext uri="{FF2B5EF4-FFF2-40B4-BE49-F238E27FC236}">
                <a16:creationId xmlns:a16="http://schemas.microsoft.com/office/drawing/2014/main" id="{F5763327-12F3-3505-0049-5E0F7C3BEF81}"/>
              </a:ext>
            </a:extLst>
          </p:cNvPr>
          <p:cNvCxnSpPr/>
          <p:nvPr/>
        </p:nvCxnSpPr>
        <p:spPr>
          <a:xfrm>
            <a:off x="457200" y="3212976"/>
            <a:ext cx="843528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F04D6C7-7516-3693-3D63-141C6811A0F2}"/>
              </a:ext>
            </a:extLst>
          </p:cNvPr>
          <p:cNvCxnSpPr>
            <a:cxnSpLocks/>
          </p:cNvCxnSpPr>
          <p:nvPr/>
        </p:nvCxnSpPr>
        <p:spPr>
          <a:xfrm>
            <a:off x="107504" y="4653136"/>
            <a:ext cx="878497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A27362D-8BDA-74EC-D71C-7AB6D8E2F228}"/>
              </a:ext>
            </a:extLst>
          </p:cNvPr>
          <p:cNvCxnSpPr>
            <a:cxnSpLocks/>
          </p:cNvCxnSpPr>
          <p:nvPr/>
        </p:nvCxnSpPr>
        <p:spPr>
          <a:xfrm>
            <a:off x="107504" y="5085184"/>
            <a:ext cx="509863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6979C010-CFE0-B818-C71C-E0C85384E376}"/>
              </a:ext>
            </a:extLst>
          </p:cNvPr>
          <p:cNvSpPr txBox="1">
            <a:spLocks/>
          </p:cNvSpPr>
          <p:nvPr/>
        </p:nvSpPr>
        <p:spPr>
          <a:xfrm>
            <a:off x="385192" y="544036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kumimoji="1" lang="ja-JP" altLang="en-US" dirty="0"/>
              <a:t>もし危機感があれば</a:t>
            </a:r>
            <a:endParaRPr kumimoji="1" lang="en-US" altLang="ja-JP" dirty="0"/>
          </a:p>
          <a:p>
            <a:r>
              <a:rPr kumimoji="1" lang="ja-JP" altLang="en-US" dirty="0"/>
              <a:t>こんな呑気ではいられないはず</a:t>
            </a:r>
          </a:p>
        </p:txBody>
      </p:sp>
    </p:spTree>
    <p:extLst>
      <p:ext uri="{BB962C8B-B14F-4D97-AF65-F5344CB8AC3E}">
        <p14:creationId xmlns:p14="http://schemas.microsoft.com/office/powerpoint/2010/main" val="530468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3FD80-E63C-36D1-2590-06A19B6C8D7B}"/>
            </a:ext>
          </a:extLst>
        </p:cNvPr>
        <p:cNvGrpSpPr/>
        <p:nvPr/>
      </p:nvGrpSpPr>
      <p:grpSpPr>
        <a:xfrm>
          <a:off x="0" y="0"/>
          <a:ext cx="0" cy="0"/>
          <a:chOff x="0" y="0"/>
          <a:chExt cx="0" cy="0"/>
        </a:xfrm>
      </p:grpSpPr>
      <p:pic>
        <p:nvPicPr>
          <p:cNvPr id="4" name="図 3" descr="グラフィカル ユーザー インターフェイス, Web サイト&#10;&#10;AI 生成コンテンツは誤りを含む可能性があります。">
            <a:extLst>
              <a:ext uri="{FF2B5EF4-FFF2-40B4-BE49-F238E27FC236}">
                <a16:creationId xmlns:a16="http://schemas.microsoft.com/office/drawing/2014/main" id="{6CFE4696-BA74-E622-4241-BA84FE13E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0487"/>
            <a:ext cx="6019800" cy="6677025"/>
          </a:xfrm>
          <a:prstGeom prst="rect">
            <a:avLst/>
          </a:prstGeom>
        </p:spPr>
      </p:pic>
      <p:sp>
        <p:nvSpPr>
          <p:cNvPr id="3" name="テキスト ボックス 2">
            <a:extLst>
              <a:ext uri="{FF2B5EF4-FFF2-40B4-BE49-F238E27FC236}">
                <a16:creationId xmlns:a16="http://schemas.microsoft.com/office/drawing/2014/main" id="{CA824D65-3CC0-39C2-79DE-3CE29B1B14C5}"/>
              </a:ext>
            </a:extLst>
          </p:cNvPr>
          <p:cNvSpPr txBox="1"/>
          <p:nvPr/>
        </p:nvSpPr>
        <p:spPr>
          <a:xfrm>
            <a:off x="7524328" y="247574"/>
            <a:ext cx="800219" cy="6362849"/>
          </a:xfrm>
          <a:prstGeom prst="rect">
            <a:avLst/>
          </a:prstGeom>
          <a:noFill/>
        </p:spPr>
        <p:txBody>
          <a:bodyPr vert="eaVert" wrap="square" rtlCol="0">
            <a:spAutoFit/>
          </a:bodyPr>
          <a:lstStyle/>
          <a:p>
            <a:r>
              <a:rPr kumimoji="1" lang="ja-JP" altLang="en-US" sz="4000" dirty="0">
                <a:solidFill>
                  <a:schemeClr val="bg1"/>
                </a:solidFill>
              </a:rPr>
              <a:t>裁判所だけが置いてきぼり</a:t>
            </a:r>
          </a:p>
        </p:txBody>
      </p:sp>
    </p:spTree>
    <p:extLst>
      <p:ext uri="{BB962C8B-B14F-4D97-AF65-F5344CB8AC3E}">
        <p14:creationId xmlns:p14="http://schemas.microsoft.com/office/powerpoint/2010/main" val="39857239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16B755-1F7A-0898-9F2C-9CC9F103FE9A}"/>
              </a:ext>
            </a:extLst>
          </p:cNvPr>
          <p:cNvSpPr>
            <a:spLocks noGrp="1"/>
          </p:cNvSpPr>
          <p:nvPr>
            <p:ph type="title"/>
          </p:nvPr>
        </p:nvSpPr>
        <p:spPr>
          <a:xfrm>
            <a:off x="1523999" y="946645"/>
            <a:ext cx="6096001" cy="765608"/>
          </a:xfrm>
        </p:spPr>
        <p:txBody>
          <a:bodyPr>
            <a:normAutofit/>
          </a:bodyPr>
          <a:lstStyle/>
          <a:p>
            <a:r>
              <a:rPr kumimoji="1" lang="ja-JP" altLang="en-US" strike="dblStrike" dirty="0"/>
              <a:t>ひたすら面子を保つため</a:t>
            </a:r>
          </a:p>
        </p:txBody>
      </p:sp>
      <p:pic>
        <p:nvPicPr>
          <p:cNvPr id="5" name="図 4" descr="QR コード が含まれている画像&#10;&#10;AI 生成コンテンツは誤りを含む可能性があります。">
            <a:extLst>
              <a:ext uri="{FF2B5EF4-FFF2-40B4-BE49-F238E27FC236}">
                <a16:creationId xmlns:a16="http://schemas.microsoft.com/office/drawing/2014/main" id="{601ABF31-44A8-0CFA-4FA2-CC25E40B0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316" y="2132764"/>
            <a:ext cx="2762250" cy="4048125"/>
          </a:xfrm>
          <a:prstGeom prst="rect">
            <a:avLst/>
          </a:prstGeom>
        </p:spPr>
      </p:pic>
      <p:pic>
        <p:nvPicPr>
          <p:cNvPr id="7" name="図 6" descr="人, 建物, 持つ, 男 が含まれている画像&#10;&#10;AI 生成コンテンツは誤りを含む可能性があります。">
            <a:extLst>
              <a:ext uri="{FF2B5EF4-FFF2-40B4-BE49-F238E27FC236}">
                <a16:creationId xmlns:a16="http://schemas.microsoft.com/office/drawing/2014/main" id="{F6E47AEC-613D-A028-2E4B-7277854D3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3" y="1863292"/>
            <a:ext cx="6096000" cy="4229100"/>
          </a:xfrm>
          <a:prstGeom prst="rect">
            <a:avLst/>
          </a:prstGeom>
        </p:spPr>
      </p:pic>
      <p:sp>
        <p:nvSpPr>
          <p:cNvPr id="8" name="テキスト ボックス 7">
            <a:extLst>
              <a:ext uri="{FF2B5EF4-FFF2-40B4-BE49-F238E27FC236}">
                <a16:creationId xmlns:a16="http://schemas.microsoft.com/office/drawing/2014/main" id="{E8746BC2-0DC3-F799-63E6-5970A22BAA56}"/>
              </a:ext>
            </a:extLst>
          </p:cNvPr>
          <p:cNvSpPr txBox="1"/>
          <p:nvPr/>
        </p:nvSpPr>
        <p:spPr>
          <a:xfrm>
            <a:off x="1" y="6180889"/>
            <a:ext cx="6516216" cy="646331"/>
          </a:xfrm>
          <a:prstGeom prst="rect">
            <a:avLst/>
          </a:prstGeom>
          <a:noFill/>
        </p:spPr>
        <p:txBody>
          <a:bodyPr wrap="square" rtlCol="0">
            <a:spAutoFit/>
          </a:bodyPr>
          <a:lstStyle/>
          <a:p>
            <a:r>
              <a:rPr kumimoji="1" lang="ja-JP" altLang="en-US" dirty="0">
                <a:solidFill>
                  <a:schemeClr val="bg1"/>
                </a:solidFill>
              </a:rPr>
              <a:t>初めて取材に応じ、死刑判決に至った経緯を明かす熊本典道さん</a:t>
            </a:r>
            <a:endParaRPr kumimoji="1" lang="en-US" altLang="ja-JP" dirty="0">
              <a:solidFill>
                <a:schemeClr val="bg1"/>
              </a:solidFill>
            </a:endParaRPr>
          </a:p>
          <a:p>
            <a:r>
              <a:rPr kumimoji="1" lang="en-US" altLang="ja-JP" dirty="0">
                <a:solidFill>
                  <a:schemeClr val="bg1"/>
                </a:solidFill>
              </a:rPr>
              <a:t>2007</a:t>
            </a:r>
            <a:r>
              <a:rPr kumimoji="1" lang="ja-JP" altLang="en-US" dirty="0">
                <a:solidFill>
                  <a:schemeClr val="bg1"/>
                </a:solidFill>
              </a:rPr>
              <a:t>年２月</a:t>
            </a:r>
            <a:r>
              <a:rPr kumimoji="1" lang="en-US" altLang="ja-JP" dirty="0">
                <a:solidFill>
                  <a:schemeClr val="bg1"/>
                </a:solidFill>
              </a:rPr>
              <a:t>25</a:t>
            </a:r>
            <a:r>
              <a:rPr kumimoji="1" lang="ja-JP" altLang="en-US" dirty="0">
                <a:solidFill>
                  <a:schemeClr val="bg1"/>
                </a:solidFill>
              </a:rPr>
              <a:t>日、撮影／小石勝朗（刑事弁護 </a:t>
            </a:r>
            <a:r>
              <a:rPr kumimoji="1" lang="en-US" altLang="ja-JP" dirty="0">
                <a:solidFill>
                  <a:schemeClr val="bg1"/>
                </a:solidFill>
              </a:rPr>
              <a:t>OASIS</a:t>
            </a:r>
            <a:r>
              <a:rPr kumimoji="1" lang="ja-JP" altLang="en-US" dirty="0">
                <a:solidFill>
                  <a:schemeClr val="bg1"/>
                </a:solidFill>
              </a:rPr>
              <a:t>より）</a:t>
            </a:r>
          </a:p>
        </p:txBody>
      </p:sp>
      <p:sp>
        <p:nvSpPr>
          <p:cNvPr id="9" name="タイトル 1">
            <a:extLst>
              <a:ext uri="{FF2B5EF4-FFF2-40B4-BE49-F238E27FC236}">
                <a16:creationId xmlns:a16="http://schemas.microsoft.com/office/drawing/2014/main" id="{4F68523A-F3A0-3972-F989-2613B6010FEA}"/>
              </a:ext>
            </a:extLst>
          </p:cNvPr>
          <p:cNvSpPr txBox="1">
            <a:spLocks/>
          </p:cNvSpPr>
          <p:nvPr/>
        </p:nvSpPr>
        <p:spPr>
          <a:xfrm>
            <a:off x="457200" y="127193"/>
            <a:ext cx="8229600" cy="76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kumimoji="1" lang="ja-JP" altLang="en-US" dirty="0"/>
              <a:t>ただ熱り（ほとぼり）を冷ますため</a:t>
            </a:r>
          </a:p>
        </p:txBody>
      </p:sp>
      <p:sp>
        <p:nvSpPr>
          <p:cNvPr id="11" name="タイトル 1">
            <a:extLst>
              <a:ext uri="{FF2B5EF4-FFF2-40B4-BE49-F238E27FC236}">
                <a16:creationId xmlns:a16="http://schemas.microsoft.com/office/drawing/2014/main" id="{A9847271-3302-4030-21DD-97D26B733627}"/>
              </a:ext>
            </a:extLst>
          </p:cNvPr>
          <p:cNvSpPr txBox="1">
            <a:spLocks/>
          </p:cNvSpPr>
          <p:nvPr/>
        </p:nvSpPr>
        <p:spPr>
          <a:xfrm>
            <a:off x="827584" y="990894"/>
            <a:ext cx="7776864" cy="765608"/>
          </a:xfrm>
          <a:prstGeom prst="rect">
            <a:avLst/>
          </a:prstGeom>
          <a:solidFill>
            <a:schemeClr val="tx2">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kumimoji="1" lang="ja-JP" altLang="en-US" dirty="0"/>
              <a:t>ひたすら恥の上塗りを繰り返す</a:t>
            </a:r>
          </a:p>
        </p:txBody>
      </p:sp>
    </p:spTree>
    <p:extLst>
      <p:ext uri="{BB962C8B-B14F-4D97-AF65-F5344CB8AC3E}">
        <p14:creationId xmlns:p14="http://schemas.microsoft.com/office/powerpoint/2010/main" val="123796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4A3B0D-E06B-3498-E2EB-6684FD1B9028}"/>
              </a:ext>
            </a:extLst>
          </p:cNvPr>
          <p:cNvSpPr>
            <a:spLocks noGrp="1"/>
          </p:cNvSpPr>
          <p:nvPr>
            <p:ph type="title"/>
          </p:nvPr>
        </p:nvSpPr>
        <p:spPr>
          <a:xfrm>
            <a:off x="457200" y="21098"/>
            <a:ext cx="5626968" cy="1031638"/>
          </a:xfrm>
        </p:spPr>
        <p:txBody>
          <a:bodyPr>
            <a:normAutofit/>
          </a:bodyPr>
          <a:lstStyle/>
          <a:p>
            <a:r>
              <a:rPr kumimoji="1" lang="ja-JP" altLang="en-US" dirty="0"/>
              <a:t>未だに原始的な手口</a:t>
            </a:r>
            <a:endParaRPr kumimoji="1" lang="ja-JP" altLang="en-US" sz="3600" dirty="0"/>
          </a:p>
        </p:txBody>
      </p:sp>
      <p:pic>
        <p:nvPicPr>
          <p:cNvPr id="9" name="図 8" descr="テーブル&#10;&#10;AI 生成コンテンツは誤りを含む可能性があります。">
            <a:extLst>
              <a:ext uri="{FF2B5EF4-FFF2-40B4-BE49-F238E27FC236}">
                <a16:creationId xmlns:a16="http://schemas.microsoft.com/office/drawing/2014/main" id="{CD615CAB-7F34-4CC3-D16B-42A705F77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4" y="1052736"/>
            <a:ext cx="6762750" cy="5505450"/>
          </a:xfrm>
          <a:prstGeom prst="rect">
            <a:avLst/>
          </a:prstGeom>
        </p:spPr>
      </p:pic>
      <p:sp>
        <p:nvSpPr>
          <p:cNvPr id="12" name="矢印: 右 11">
            <a:extLst>
              <a:ext uri="{FF2B5EF4-FFF2-40B4-BE49-F238E27FC236}">
                <a16:creationId xmlns:a16="http://schemas.microsoft.com/office/drawing/2014/main" id="{8C0CBD0B-7925-C988-CE0D-8DED2B3629B3}"/>
              </a:ext>
            </a:extLst>
          </p:cNvPr>
          <p:cNvSpPr/>
          <p:nvPr/>
        </p:nvSpPr>
        <p:spPr>
          <a:xfrm rot="10800000">
            <a:off x="6444208" y="5445224"/>
            <a:ext cx="792088" cy="36004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529878C5-A234-5346-DFAF-08EEFD463F6E}"/>
              </a:ext>
            </a:extLst>
          </p:cNvPr>
          <p:cNvSpPr txBox="1"/>
          <p:nvPr/>
        </p:nvSpPr>
        <p:spPr>
          <a:xfrm rot="5400000">
            <a:off x="6542654" y="2735923"/>
            <a:ext cx="3637534" cy="954107"/>
          </a:xfrm>
          <a:prstGeom prst="rect">
            <a:avLst/>
          </a:prstGeom>
          <a:noFill/>
        </p:spPr>
        <p:txBody>
          <a:bodyPr wrap="none" rtlCol="0">
            <a:spAutoFit/>
          </a:bodyPr>
          <a:lstStyle/>
          <a:p>
            <a:r>
              <a:rPr kumimoji="1" lang="ja-JP" altLang="en-US" sz="2800" b="1" dirty="0">
                <a:solidFill>
                  <a:srgbClr val="FFFF00"/>
                </a:solidFill>
              </a:rPr>
              <a:t>熊本典道　</a:t>
            </a:r>
            <a:r>
              <a:rPr kumimoji="1" lang="en-US" altLang="ja-JP" sz="2800" b="1" dirty="0">
                <a:solidFill>
                  <a:srgbClr val="FFFF00"/>
                </a:solidFill>
              </a:rPr>
              <a:t>1937/10/30</a:t>
            </a:r>
          </a:p>
          <a:p>
            <a:r>
              <a:rPr kumimoji="1" lang="ja-JP" altLang="en-US" sz="2800" b="1" dirty="0">
                <a:solidFill>
                  <a:srgbClr val="FFFF00"/>
                </a:solidFill>
              </a:rPr>
              <a:t>～</a:t>
            </a:r>
            <a:r>
              <a:rPr kumimoji="1" lang="en-US" altLang="ja-JP" sz="2800" b="1" dirty="0">
                <a:solidFill>
                  <a:srgbClr val="FFFF00"/>
                </a:solidFill>
              </a:rPr>
              <a:t>2020/11/11</a:t>
            </a:r>
            <a:endParaRPr kumimoji="1" lang="ja-JP" altLang="en-US" sz="2800" b="1" dirty="0">
              <a:solidFill>
                <a:srgbClr val="FFFF00"/>
              </a:solidFill>
            </a:endParaRPr>
          </a:p>
        </p:txBody>
      </p:sp>
      <p:sp>
        <p:nvSpPr>
          <p:cNvPr id="14" name="テキスト ボックス 13">
            <a:extLst>
              <a:ext uri="{FF2B5EF4-FFF2-40B4-BE49-F238E27FC236}">
                <a16:creationId xmlns:a16="http://schemas.microsoft.com/office/drawing/2014/main" id="{BBD3992A-4759-BAA6-8C03-732FB336A94A}"/>
              </a:ext>
            </a:extLst>
          </p:cNvPr>
          <p:cNvSpPr txBox="1"/>
          <p:nvPr/>
        </p:nvSpPr>
        <p:spPr>
          <a:xfrm>
            <a:off x="8028384" y="1772816"/>
            <a:ext cx="526135" cy="1440160"/>
          </a:xfrm>
          <a:prstGeom prst="rect">
            <a:avLst/>
          </a:prstGeom>
          <a:noFill/>
        </p:spPr>
        <p:txBody>
          <a:bodyPr vert="eaVert"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86B0A984-6EDB-85FA-ACF0-CE48016EF7C5}"/>
              </a:ext>
            </a:extLst>
          </p:cNvPr>
          <p:cNvSpPr txBox="1"/>
          <p:nvPr/>
        </p:nvSpPr>
        <p:spPr>
          <a:xfrm>
            <a:off x="7374612" y="5373217"/>
            <a:ext cx="1694695" cy="461665"/>
          </a:xfrm>
          <a:prstGeom prst="rect">
            <a:avLst/>
          </a:prstGeom>
          <a:noFill/>
        </p:spPr>
        <p:txBody>
          <a:bodyPr wrap="none" rtlCol="0">
            <a:spAutoFit/>
          </a:bodyPr>
          <a:lstStyle/>
          <a:p>
            <a:r>
              <a:rPr kumimoji="1" lang="en-US" altLang="ja-JP" sz="2400" b="1" dirty="0">
                <a:solidFill>
                  <a:srgbClr val="FFFF00"/>
                </a:solidFill>
              </a:rPr>
              <a:t>2020/12/20</a:t>
            </a:r>
            <a:endParaRPr kumimoji="1" lang="ja-JP" altLang="en-US" sz="2400" b="1" dirty="0">
              <a:solidFill>
                <a:srgbClr val="FFFF00"/>
              </a:solidFill>
            </a:endParaRPr>
          </a:p>
        </p:txBody>
      </p:sp>
      <p:sp>
        <p:nvSpPr>
          <p:cNvPr id="3" name="テキスト ボックス 2">
            <a:extLst>
              <a:ext uri="{FF2B5EF4-FFF2-40B4-BE49-F238E27FC236}">
                <a16:creationId xmlns:a16="http://schemas.microsoft.com/office/drawing/2014/main" id="{86A8A146-F77A-108D-A9F5-EF56C6B83ED5}"/>
              </a:ext>
            </a:extLst>
          </p:cNvPr>
          <p:cNvSpPr txBox="1"/>
          <p:nvPr/>
        </p:nvSpPr>
        <p:spPr>
          <a:xfrm>
            <a:off x="7268814" y="770753"/>
            <a:ext cx="615553" cy="5394551"/>
          </a:xfrm>
          <a:prstGeom prst="rect">
            <a:avLst/>
          </a:prstGeom>
          <a:noFill/>
        </p:spPr>
        <p:txBody>
          <a:bodyPr vert="eaVert" wrap="square" rtlCol="0">
            <a:spAutoFit/>
          </a:bodyPr>
          <a:lstStyle/>
          <a:p>
            <a:r>
              <a:rPr kumimoji="1" lang="ja-JP" altLang="en-US" sz="2800" dirty="0">
                <a:solidFill>
                  <a:schemeClr val="bg1"/>
                </a:solidFill>
              </a:rPr>
              <a:t>ただ熱りを冷ますだけ</a:t>
            </a:r>
            <a:endParaRPr kumimoji="1" lang="en-US" altLang="ja-JP" sz="2800" dirty="0">
              <a:solidFill>
                <a:schemeClr val="bg1"/>
              </a:solidFill>
            </a:endParaRPr>
          </a:p>
        </p:txBody>
      </p:sp>
    </p:spTree>
    <p:extLst>
      <p:ext uri="{BB962C8B-B14F-4D97-AF65-F5344CB8AC3E}">
        <p14:creationId xmlns:p14="http://schemas.microsoft.com/office/powerpoint/2010/main" val="139804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C65AF-AB79-5327-1236-59BB48F0C099}"/>
              </a:ext>
            </a:extLst>
          </p:cNvPr>
          <p:cNvSpPr>
            <a:spLocks noGrp="1"/>
          </p:cNvSpPr>
          <p:nvPr>
            <p:ph type="title"/>
          </p:nvPr>
        </p:nvSpPr>
        <p:spPr>
          <a:xfrm>
            <a:off x="318356" y="188640"/>
            <a:ext cx="8646132" cy="1584176"/>
          </a:xfrm>
        </p:spPr>
        <p:txBody>
          <a:bodyPr>
            <a:normAutofit/>
          </a:bodyPr>
          <a:lstStyle/>
          <a:p>
            <a:r>
              <a:rPr kumimoji="1" lang="ja-JP" altLang="en-US" dirty="0"/>
              <a:t>これからの私たちの活動が</a:t>
            </a:r>
            <a:br>
              <a:rPr kumimoji="1" lang="en-US" altLang="ja-JP" dirty="0"/>
            </a:br>
            <a:r>
              <a:rPr kumimoji="1" lang="ja-JP" altLang="en-US" dirty="0"/>
              <a:t>日本の裁判を変えていく</a:t>
            </a:r>
          </a:p>
        </p:txBody>
      </p:sp>
      <p:sp>
        <p:nvSpPr>
          <p:cNvPr id="3" name="コンテンツ プレースホルダー 2">
            <a:extLst>
              <a:ext uri="{FF2B5EF4-FFF2-40B4-BE49-F238E27FC236}">
                <a16:creationId xmlns:a16="http://schemas.microsoft.com/office/drawing/2014/main" id="{E3AA15FF-E3D4-3FB5-2FFD-DECDBAFEAA5F}"/>
              </a:ext>
            </a:extLst>
          </p:cNvPr>
          <p:cNvSpPr>
            <a:spLocks noGrp="1"/>
          </p:cNvSpPr>
          <p:nvPr>
            <p:ph idx="1"/>
          </p:nvPr>
        </p:nvSpPr>
        <p:spPr>
          <a:xfrm>
            <a:off x="457200" y="2014743"/>
            <a:ext cx="8229600" cy="4438593"/>
          </a:xfrm>
        </p:spPr>
        <p:txBody>
          <a:bodyPr/>
          <a:lstStyle/>
          <a:p>
            <a:r>
              <a:rPr kumimoji="1" lang="ja-JP" altLang="en-US" dirty="0"/>
              <a:t>検察・裁判所に対する「遠慮」からの脱却</a:t>
            </a:r>
            <a:endParaRPr kumimoji="1" lang="en-US" altLang="ja-JP" dirty="0"/>
          </a:p>
          <a:p>
            <a:pPr lvl="1"/>
            <a:r>
              <a:rPr kumimoji="1" lang="ja-JP" altLang="en-US" dirty="0"/>
              <a:t>彼らは何の教育も訓練も受けていない</a:t>
            </a:r>
            <a:endParaRPr kumimoji="1" lang="en-US" altLang="ja-JP" dirty="0"/>
          </a:p>
          <a:p>
            <a:pPr lvl="1"/>
            <a:r>
              <a:rPr kumimoji="1" lang="ja-JP" altLang="en-US" dirty="0"/>
              <a:t>彼らは脈の取り方一つ知らない</a:t>
            </a:r>
            <a:endParaRPr kumimoji="1" lang="en-US" altLang="ja-JP" dirty="0"/>
          </a:p>
          <a:p>
            <a:pPr lvl="1"/>
            <a:r>
              <a:rPr kumimoji="1" lang="ja-JP" altLang="en-US" dirty="0"/>
              <a:t>彼らが演ずるのは「お医者さんごっこ」に過ぎない</a:t>
            </a:r>
            <a:endParaRPr kumimoji="1" lang="en-US" altLang="ja-JP" dirty="0"/>
          </a:p>
          <a:p>
            <a:r>
              <a:rPr kumimoji="1" lang="ja-JP" altLang="en-US" dirty="0"/>
              <a:t>検察・御用医師の嘘を明らかにする</a:t>
            </a:r>
            <a:endParaRPr kumimoji="1" lang="en-US" altLang="ja-JP" dirty="0"/>
          </a:p>
          <a:p>
            <a:pPr lvl="1"/>
            <a:r>
              <a:rPr kumimoji="1" lang="ja-JP" altLang="en-US" dirty="0"/>
              <a:t>裁判官にはわからない嘘をつく</a:t>
            </a:r>
            <a:endParaRPr kumimoji="1" lang="en-US" altLang="ja-JP" dirty="0"/>
          </a:p>
          <a:p>
            <a:pPr lvl="1"/>
            <a:r>
              <a:rPr kumimoji="1" lang="ja-JP" altLang="en-US" dirty="0"/>
              <a:t>裁判官はそうと知らずに騙される→同じ嘘をつく</a:t>
            </a:r>
            <a:endParaRPr kumimoji="1" lang="en-US" altLang="ja-JP" dirty="0"/>
          </a:p>
          <a:p>
            <a:pPr lvl="1"/>
            <a:r>
              <a:rPr kumimoji="1" lang="ja-JP" altLang="en-US" dirty="0"/>
              <a:t>自動的に裁判官が嘘つきになる</a:t>
            </a:r>
            <a:endParaRPr kumimoji="1" lang="en-US" altLang="ja-JP" dirty="0"/>
          </a:p>
          <a:p>
            <a:endParaRPr kumimoji="1" lang="ja-JP" altLang="en-US" dirty="0"/>
          </a:p>
        </p:txBody>
      </p:sp>
    </p:spTree>
    <p:extLst>
      <p:ext uri="{BB962C8B-B14F-4D97-AF65-F5344CB8AC3E}">
        <p14:creationId xmlns:p14="http://schemas.microsoft.com/office/powerpoint/2010/main" val="13515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6939DCC-D3E3-38C5-FC9B-8C2B9822AAC5}"/>
              </a:ext>
            </a:extLst>
          </p:cNvPr>
          <p:cNvSpPr>
            <a:spLocks noGrp="1"/>
          </p:cNvSpPr>
          <p:nvPr>
            <p:ph type="title"/>
          </p:nvPr>
        </p:nvSpPr>
        <p:spPr>
          <a:xfrm>
            <a:off x="457200" y="148072"/>
            <a:ext cx="8229600" cy="1143000"/>
          </a:xfrm>
        </p:spPr>
        <p:txBody>
          <a:bodyPr>
            <a:normAutofit/>
          </a:bodyPr>
          <a:lstStyle/>
          <a:p>
            <a:r>
              <a:rPr lang="ja-JP" altLang="en-US" dirty="0"/>
              <a:t>北陵は捏造というより、</a:t>
            </a:r>
            <a:r>
              <a:rPr lang="ja-JP" altLang="en-US" dirty="0">
                <a:solidFill>
                  <a:srgbClr val="FFFF00"/>
                </a:solidFill>
              </a:rPr>
              <a:t>空中楼閣</a:t>
            </a:r>
          </a:p>
        </p:txBody>
      </p:sp>
      <p:sp>
        <p:nvSpPr>
          <p:cNvPr id="7" name="コンテンツ プレースホルダー 6">
            <a:extLst>
              <a:ext uri="{FF2B5EF4-FFF2-40B4-BE49-F238E27FC236}">
                <a16:creationId xmlns:a16="http://schemas.microsoft.com/office/drawing/2014/main" id="{3DB48CFD-0CBD-E2B0-ECAD-B6D1AC5057AD}"/>
              </a:ext>
            </a:extLst>
          </p:cNvPr>
          <p:cNvSpPr>
            <a:spLocks noGrp="1"/>
          </p:cNvSpPr>
          <p:nvPr>
            <p:ph idx="1"/>
          </p:nvPr>
        </p:nvSpPr>
        <p:spPr>
          <a:xfrm>
            <a:off x="326592" y="4108512"/>
            <a:ext cx="8490816" cy="2416832"/>
          </a:xfrm>
        </p:spPr>
        <p:txBody>
          <a:bodyPr/>
          <a:lstStyle/>
          <a:p>
            <a:r>
              <a:rPr lang="ja-JP" altLang="en-US" dirty="0"/>
              <a:t>事件のないところに事件を「創作」した</a:t>
            </a:r>
            <a:endParaRPr lang="en-US" altLang="ja-JP" dirty="0"/>
          </a:p>
          <a:p>
            <a:r>
              <a:rPr lang="ja-JP" altLang="en-US" dirty="0"/>
              <a:t>診療録には事件を思わせる記載は一切なし</a:t>
            </a:r>
            <a:endParaRPr lang="en-US" altLang="ja-JP" dirty="0"/>
          </a:p>
          <a:p>
            <a:r>
              <a:rPr lang="ja-JP" altLang="en-US" dirty="0"/>
              <a:t>検察官は医者より診断がお上手？？？</a:t>
            </a:r>
            <a:endParaRPr lang="en-US" altLang="ja-JP" dirty="0"/>
          </a:p>
          <a:p>
            <a:r>
              <a:rPr lang="ja-JP" altLang="en-US" dirty="0"/>
              <a:t>北陵クリニック事件は捏造どころか、</a:t>
            </a:r>
            <a:r>
              <a:rPr lang="ja-JP" altLang="en-US" dirty="0">
                <a:solidFill>
                  <a:srgbClr val="FFFF00"/>
                </a:solidFill>
              </a:rPr>
              <a:t>お伽噺</a:t>
            </a:r>
          </a:p>
        </p:txBody>
      </p:sp>
      <p:pic>
        <p:nvPicPr>
          <p:cNvPr id="6" name="図 5" descr="テキスト&#10;&#10;AI 生成コンテンツは誤りを含む可能性があります。">
            <a:extLst>
              <a:ext uri="{FF2B5EF4-FFF2-40B4-BE49-F238E27FC236}">
                <a16:creationId xmlns:a16="http://schemas.microsoft.com/office/drawing/2014/main" id="{B85D669B-141B-8C18-8583-2E7415EA3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2" y="1475656"/>
            <a:ext cx="8490816" cy="2448272"/>
          </a:xfrm>
          <a:prstGeom prst="rect">
            <a:avLst/>
          </a:prstGeom>
        </p:spPr>
      </p:pic>
    </p:spTree>
    <p:extLst>
      <p:ext uri="{BB962C8B-B14F-4D97-AF65-F5344CB8AC3E}">
        <p14:creationId xmlns:p14="http://schemas.microsoft.com/office/powerpoint/2010/main" val="9826110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14281D-E2A6-D6DD-CAAE-03158482E741}"/>
              </a:ext>
            </a:extLst>
          </p:cNvPr>
          <p:cNvSpPr>
            <a:spLocks noGrp="1"/>
          </p:cNvSpPr>
          <p:nvPr>
            <p:ph type="title"/>
          </p:nvPr>
        </p:nvSpPr>
        <p:spPr>
          <a:xfrm>
            <a:off x="457200" y="116632"/>
            <a:ext cx="8229600" cy="1584176"/>
          </a:xfrm>
        </p:spPr>
        <p:txBody>
          <a:bodyPr/>
          <a:lstStyle/>
          <a:p>
            <a:r>
              <a:rPr kumimoji="1" lang="ja-JP" altLang="en-US" dirty="0"/>
              <a:t>御用医師にも裏切られ</a:t>
            </a:r>
            <a:br>
              <a:rPr kumimoji="1" lang="en-US" altLang="ja-JP" dirty="0"/>
            </a:br>
            <a:r>
              <a:rPr kumimoji="1" lang="ja-JP" altLang="en-US" dirty="0"/>
              <a:t>後藤医師の嘘</a:t>
            </a:r>
          </a:p>
        </p:txBody>
      </p:sp>
      <p:pic>
        <p:nvPicPr>
          <p:cNvPr id="4" name="図 3" descr="抽象, 挿絵 が含まれている画像&#10;&#10;AI 生成コンテンツは誤りを含む可能性があります。">
            <a:extLst>
              <a:ext uri="{FF2B5EF4-FFF2-40B4-BE49-F238E27FC236}">
                <a16:creationId xmlns:a16="http://schemas.microsoft.com/office/drawing/2014/main" id="{D5C6E15B-BD4A-C5BB-6CAB-234795081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694" y="2060848"/>
            <a:ext cx="5496612" cy="4122459"/>
          </a:xfrm>
          <a:prstGeom prst="rect">
            <a:avLst/>
          </a:prstGeom>
        </p:spPr>
      </p:pic>
    </p:spTree>
    <p:extLst>
      <p:ext uri="{BB962C8B-B14F-4D97-AF65-F5344CB8AC3E}">
        <p14:creationId xmlns:p14="http://schemas.microsoft.com/office/powerpoint/2010/main" val="632663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D0D350F-FC9C-CD3D-14D8-ED21FA353CA8}"/>
              </a:ext>
            </a:extLst>
          </p:cNvPr>
          <p:cNvSpPr>
            <a:spLocks noGrp="1"/>
          </p:cNvSpPr>
          <p:nvPr>
            <p:ph type="title"/>
          </p:nvPr>
        </p:nvSpPr>
        <p:spPr>
          <a:xfrm>
            <a:off x="457200" y="300668"/>
            <a:ext cx="8229600" cy="922114"/>
          </a:xfrm>
        </p:spPr>
        <p:txBody>
          <a:bodyPr>
            <a:normAutofit/>
          </a:bodyPr>
          <a:lstStyle/>
          <a:p>
            <a:r>
              <a:rPr lang="ja-JP" altLang="en-US" dirty="0"/>
              <a:t>筋弛緩剤中毒は</a:t>
            </a:r>
            <a:r>
              <a:rPr lang="ja-JP" altLang="en-US" dirty="0">
                <a:solidFill>
                  <a:srgbClr val="FFFF00"/>
                </a:solidFill>
              </a:rPr>
              <a:t>根崎判事の独断</a:t>
            </a:r>
          </a:p>
        </p:txBody>
      </p:sp>
      <p:pic>
        <p:nvPicPr>
          <p:cNvPr id="12" name="図 11" descr="テーブル&#10;&#10;AI 生成コンテンツは誤りを含む可能性があります。">
            <a:extLst>
              <a:ext uri="{FF2B5EF4-FFF2-40B4-BE49-F238E27FC236}">
                <a16:creationId xmlns:a16="http://schemas.microsoft.com/office/drawing/2014/main" id="{68119FD3-1672-D53A-37FA-7C7036988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72" y="1542438"/>
            <a:ext cx="8570654" cy="2390835"/>
          </a:xfrm>
          <a:prstGeom prst="rect">
            <a:avLst/>
          </a:prstGeom>
        </p:spPr>
      </p:pic>
      <p:sp>
        <p:nvSpPr>
          <p:cNvPr id="13" name="テキスト ボックス 12">
            <a:extLst>
              <a:ext uri="{FF2B5EF4-FFF2-40B4-BE49-F238E27FC236}">
                <a16:creationId xmlns:a16="http://schemas.microsoft.com/office/drawing/2014/main" id="{69D41C5E-C954-0466-DB7A-3B800EF154B5}"/>
              </a:ext>
            </a:extLst>
          </p:cNvPr>
          <p:cNvSpPr txBox="1"/>
          <p:nvPr/>
        </p:nvSpPr>
        <p:spPr>
          <a:xfrm>
            <a:off x="335446" y="4275038"/>
            <a:ext cx="8436982" cy="2308324"/>
          </a:xfrm>
          <a:prstGeom prst="rect">
            <a:avLst/>
          </a:prstGeom>
          <a:noFill/>
        </p:spPr>
        <p:txBody>
          <a:bodyPr wrap="square" rtlCol="0">
            <a:spAutoFit/>
          </a:bodyPr>
          <a:lstStyle/>
          <a:p>
            <a:r>
              <a:rPr kumimoji="1" lang="ja-JP" altLang="en-US" sz="2400" dirty="0">
                <a:solidFill>
                  <a:schemeClr val="bg1"/>
                </a:solidFill>
              </a:rPr>
              <a:t>＊</a:t>
            </a:r>
            <a:r>
              <a:rPr kumimoji="1" lang="en-US" altLang="ja-JP" sz="2400" dirty="0">
                <a:solidFill>
                  <a:schemeClr val="bg1"/>
                </a:solidFill>
              </a:rPr>
              <a:t>1</a:t>
            </a:r>
            <a:r>
              <a:rPr kumimoji="1" lang="ja-JP" altLang="en-US" sz="2400" dirty="0">
                <a:solidFill>
                  <a:schemeClr val="bg1"/>
                </a:solidFill>
              </a:rPr>
              <a:t>　後藤雄一医師：国立精神神経医療研究センター特任部長</a:t>
            </a:r>
            <a:endParaRPr kumimoji="1" lang="en-US" altLang="ja-JP" sz="2400" dirty="0">
              <a:solidFill>
                <a:schemeClr val="bg1"/>
              </a:solidFill>
            </a:endParaRPr>
          </a:p>
          <a:p>
            <a:r>
              <a:rPr kumimoji="1" lang="ja-JP" altLang="en-US" sz="2400" dirty="0">
                <a:solidFill>
                  <a:schemeClr val="bg1"/>
                </a:solidFill>
              </a:rPr>
              <a:t>＊</a:t>
            </a:r>
            <a:r>
              <a:rPr kumimoji="1" lang="en-US" altLang="ja-JP" sz="2400" dirty="0">
                <a:solidFill>
                  <a:schemeClr val="bg1"/>
                </a:solidFill>
              </a:rPr>
              <a:t>2</a:t>
            </a:r>
            <a:r>
              <a:rPr kumimoji="1" lang="ja-JP" altLang="en-US" sz="2400" dirty="0">
                <a:solidFill>
                  <a:schemeClr val="bg1"/>
                </a:solidFill>
              </a:rPr>
              <a:t>　</a:t>
            </a:r>
            <a:r>
              <a:rPr kumimoji="1" lang="ja-JP" altLang="en-US" sz="2400" dirty="0">
                <a:solidFill>
                  <a:srgbClr val="FFFF00"/>
                </a:solidFill>
              </a:rPr>
              <a:t>「必須」は嘘！</a:t>
            </a:r>
            <a:r>
              <a:rPr kumimoji="1" lang="ja-JP" altLang="en-US" sz="2400" dirty="0">
                <a:solidFill>
                  <a:schemeClr val="bg1"/>
                </a:solidFill>
              </a:rPr>
              <a:t>。詳細は池田意見書参照</a:t>
            </a:r>
          </a:p>
          <a:p>
            <a:r>
              <a:rPr kumimoji="1" lang="ja-JP" altLang="en-US" sz="2400" dirty="0">
                <a:solidFill>
                  <a:schemeClr val="bg1"/>
                </a:solidFill>
              </a:rPr>
              <a:t>＊</a:t>
            </a:r>
            <a:r>
              <a:rPr kumimoji="1" lang="en-US" altLang="ja-JP" sz="2400" dirty="0">
                <a:solidFill>
                  <a:schemeClr val="bg1"/>
                </a:solidFill>
              </a:rPr>
              <a:t>3</a:t>
            </a:r>
            <a:r>
              <a:rPr kumimoji="1" lang="ja-JP" altLang="en-US" sz="2400" dirty="0">
                <a:solidFill>
                  <a:schemeClr val="bg1"/>
                </a:solidFill>
              </a:rPr>
              <a:t>　後藤医師は</a:t>
            </a:r>
            <a:r>
              <a:rPr kumimoji="1" lang="ja-JP" altLang="en-US" sz="2400" dirty="0">
                <a:solidFill>
                  <a:srgbClr val="FFFF00"/>
                </a:solidFill>
              </a:rPr>
              <a:t>筋弛緩症状の議論から「逃亡」した</a:t>
            </a:r>
            <a:r>
              <a:rPr kumimoji="1" lang="ja-JP" altLang="en-US" sz="2400" dirty="0">
                <a:solidFill>
                  <a:schemeClr val="bg1"/>
                </a:solidFill>
              </a:rPr>
              <a:t>。	</a:t>
            </a:r>
          </a:p>
          <a:p>
            <a:r>
              <a:rPr kumimoji="1" lang="ja-JP" altLang="en-US" sz="2400" dirty="0">
                <a:solidFill>
                  <a:schemeClr val="bg1"/>
                </a:solidFill>
              </a:rPr>
              <a:t>＊</a:t>
            </a:r>
            <a:r>
              <a:rPr kumimoji="1" lang="en-US" altLang="ja-JP" sz="2400" dirty="0">
                <a:solidFill>
                  <a:schemeClr val="bg1"/>
                </a:solidFill>
              </a:rPr>
              <a:t>4</a:t>
            </a:r>
            <a:r>
              <a:rPr kumimoji="1" lang="ja-JP" altLang="en-US" sz="2400" dirty="0">
                <a:solidFill>
                  <a:schemeClr val="bg1"/>
                </a:solidFill>
              </a:rPr>
              <a:t>　後藤医師は</a:t>
            </a:r>
            <a:r>
              <a:rPr kumimoji="1" lang="ja-JP" altLang="en-US" sz="2400" dirty="0">
                <a:solidFill>
                  <a:srgbClr val="FFFF00"/>
                </a:solidFill>
              </a:rPr>
              <a:t>最終診断に全く触れていない＝筋弛緩剤中毒の立証に失敗＆</a:t>
            </a:r>
            <a:r>
              <a:rPr kumimoji="1" lang="en-US" altLang="ja-JP" sz="2400" dirty="0">
                <a:solidFill>
                  <a:srgbClr val="FFFF00"/>
                </a:solidFill>
              </a:rPr>
              <a:t>MELAS</a:t>
            </a:r>
            <a:r>
              <a:rPr kumimoji="1" lang="ja-JP" altLang="en-US" sz="2400" dirty="0">
                <a:solidFill>
                  <a:srgbClr val="FFFF00"/>
                </a:solidFill>
              </a:rPr>
              <a:t>を否定できず</a:t>
            </a:r>
            <a:endParaRPr kumimoji="1" lang="en-US" altLang="ja-JP" sz="2400" dirty="0">
              <a:solidFill>
                <a:srgbClr val="FFFF00"/>
              </a:solidFill>
            </a:endParaRPr>
          </a:p>
          <a:p>
            <a:r>
              <a:rPr kumimoji="1" lang="ja-JP" altLang="en-US" sz="2400" dirty="0">
                <a:solidFill>
                  <a:schemeClr val="bg1"/>
                </a:solidFill>
              </a:rPr>
              <a:t>＊</a:t>
            </a:r>
            <a:r>
              <a:rPr kumimoji="1" lang="en-US" altLang="ja-JP" sz="2400" dirty="0">
                <a:solidFill>
                  <a:schemeClr val="bg1"/>
                </a:solidFill>
              </a:rPr>
              <a:t>5</a:t>
            </a:r>
            <a:r>
              <a:rPr kumimoji="1" lang="ja-JP" altLang="en-US" sz="2400" dirty="0">
                <a:solidFill>
                  <a:schemeClr val="bg1"/>
                </a:solidFill>
              </a:rPr>
              <a:t>　</a:t>
            </a:r>
            <a:r>
              <a:rPr kumimoji="1" lang="ja-JP" altLang="en-US" sz="2400" dirty="0">
                <a:solidFill>
                  <a:srgbClr val="FFFF00"/>
                </a:solidFill>
              </a:rPr>
              <a:t>筋弛緩剤中毒は根崎裁判官独自の判断。医学的根拠無し</a:t>
            </a:r>
            <a:r>
              <a:rPr kumimoji="1" lang="ja-JP" altLang="en-US" sz="2400" dirty="0">
                <a:solidFill>
                  <a:schemeClr val="bg1"/>
                </a:solidFill>
              </a:rPr>
              <a:t>	</a:t>
            </a:r>
          </a:p>
        </p:txBody>
      </p:sp>
    </p:spTree>
    <p:extLst>
      <p:ext uri="{BB962C8B-B14F-4D97-AF65-F5344CB8AC3E}">
        <p14:creationId xmlns:p14="http://schemas.microsoft.com/office/powerpoint/2010/main" val="182378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EEA08-0229-B0AB-E516-88BA352A3902}"/>
            </a:ext>
          </a:extLst>
        </p:cNvPr>
        <p:cNvGrpSpPr/>
        <p:nvPr/>
      </p:nvGrpSpPr>
      <p:grpSpPr>
        <a:xfrm>
          <a:off x="0" y="0"/>
          <a:ext cx="0" cy="0"/>
          <a:chOff x="0" y="0"/>
          <a:chExt cx="0" cy="0"/>
        </a:xfrm>
      </p:grpSpPr>
      <p:sp>
        <p:nvSpPr>
          <p:cNvPr id="10" name="タイトル 9">
            <a:extLst>
              <a:ext uri="{FF2B5EF4-FFF2-40B4-BE49-F238E27FC236}">
                <a16:creationId xmlns:a16="http://schemas.microsoft.com/office/drawing/2014/main" id="{C55AD0EC-6971-4A5D-9807-35ABC0B6A258}"/>
              </a:ext>
            </a:extLst>
          </p:cNvPr>
          <p:cNvSpPr>
            <a:spLocks noGrp="1"/>
          </p:cNvSpPr>
          <p:nvPr>
            <p:ph type="ctrTitle"/>
          </p:nvPr>
        </p:nvSpPr>
        <p:spPr>
          <a:xfrm>
            <a:off x="251520" y="116633"/>
            <a:ext cx="8712968" cy="1138558"/>
          </a:xfrm>
        </p:spPr>
        <p:txBody>
          <a:bodyPr>
            <a:normAutofit fontScale="90000"/>
          </a:bodyPr>
          <a:lstStyle/>
          <a:p>
            <a:r>
              <a:rPr lang="ja-JP" altLang="en-US" dirty="0"/>
              <a:t>誰もが乗り越えられないと思っていた</a:t>
            </a:r>
          </a:p>
        </p:txBody>
      </p:sp>
      <p:pic>
        <p:nvPicPr>
          <p:cNvPr id="1026" name="Picture 2">
            <a:extLst>
              <a:ext uri="{FF2B5EF4-FFF2-40B4-BE49-F238E27FC236}">
                <a16:creationId xmlns:a16="http://schemas.microsoft.com/office/drawing/2014/main" id="{5C9CF15F-7431-105A-9DFA-6CD53A8CA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55191"/>
            <a:ext cx="6984776" cy="523858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DEECC027-52C5-10E9-109A-B1940021B93C}"/>
              </a:ext>
            </a:extLst>
          </p:cNvPr>
          <p:cNvGrpSpPr/>
          <p:nvPr/>
        </p:nvGrpSpPr>
        <p:grpSpPr>
          <a:xfrm>
            <a:off x="1295636" y="1410742"/>
            <a:ext cx="6768752" cy="4636680"/>
            <a:chOff x="1295636" y="1410742"/>
            <a:chExt cx="6768752" cy="4636680"/>
          </a:xfrm>
        </p:grpSpPr>
        <p:sp>
          <p:nvSpPr>
            <p:cNvPr id="11" name="テキスト ボックス 10">
              <a:extLst>
                <a:ext uri="{FF2B5EF4-FFF2-40B4-BE49-F238E27FC236}">
                  <a16:creationId xmlns:a16="http://schemas.microsoft.com/office/drawing/2014/main" id="{62A4252F-5145-4F1F-9B62-4478E5F3E061}"/>
                </a:ext>
              </a:extLst>
            </p:cNvPr>
            <p:cNvSpPr txBox="1"/>
            <p:nvPr/>
          </p:nvSpPr>
          <p:spPr>
            <a:xfrm>
              <a:off x="3208571" y="1410742"/>
              <a:ext cx="4855817" cy="2308324"/>
            </a:xfrm>
            <a:prstGeom prst="rect">
              <a:avLst/>
            </a:prstGeom>
            <a:noFill/>
          </p:spPr>
          <p:txBody>
            <a:bodyPr wrap="none" rtlCol="0">
              <a:spAutoFit/>
            </a:bodyPr>
            <a:lstStyle/>
            <a:p>
              <a:pPr algn="ctr"/>
              <a:r>
                <a:rPr lang="ja-JP" altLang="en-US" sz="3600" b="1" dirty="0"/>
                <a:t>でも</a:t>
              </a:r>
              <a:r>
                <a:rPr lang="en-US" altLang="ja-JP" sz="3600" b="1" dirty="0"/>
                <a:t>28</a:t>
              </a:r>
              <a:r>
                <a:rPr lang="ja-JP" altLang="en-US" sz="3600" b="1" dirty="0"/>
                <a:t>年で崩壊した</a:t>
              </a:r>
              <a:endParaRPr lang="en-US" altLang="ja-JP" sz="3600" b="1" dirty="0"/>
            </a:p>
            <a:p>
              <a:pPr algn="ctr"/>
              <a:r>
                <a:rPr lang="en-US" altLang="ja-JP" sz="3600" b="1" dirty="0"/>
                <a:t>1961/8/13-1989/11/9</a:t>
              </a:r>
            </a:p>
            <a:p>
              <a:pPr algn="ctr"/>
              <a:r>
                <a:rPr lang="ja-JP" altLang="en-US" sz="3600" b="1" dirty="0"/>
                <a:t>袴田事件の方が</a:t>
              </a:r>
              <a:endParaRPr lang="en-US" altLang="ja-JP" sz="3600" b="1" dirty="0"/>
            </a:p>
            <a:p>
              <a:pPr algn="ctr"/>
              <a:r>
                <a:rPr lang="ja-JP" altLang="en-US" sz="3600" b="1" dirty="0"/>
                <a:t>それより</a:t>
              </a:r>
              <a:r>
                <a:rPr lang="en-US" altLang="ja-JP" sz="3600" b="1" dirty="0"/>
                <a:t>30</a:t>
              </a:r>
              <a:r>
                <a:rPr lang="ja-JP" altLang="en-US" sz="3600" b="1" dirty="0"/>
                <a:t>年も長かった</a:t>
              </a:r>
              <a:endParaRPr lang="en-US" altLang="ja-JP" sz="3600" b="1" dirty="0"/>
            </a:p>
          </p:txBody>
        </p:sp>
        <p:sp>
          <p:nvSpPr>
            <p:cNvPr id="2" name="テキスト ボックス 1">
              <a:extLst>
                <a:ext uri="{FF2B5EF4-FFF2-40B4-BE49-F238E27FC236}">
                  <a16:creationId xmlns:a16="http://schemas.microsoft.com/office/drawing/2014/main" id="{C3E9E4AC-5E79-76AD-14FF-313527A87C5D}"/>
                </a:ext>
              </a:extLst>
            </p:cNvPr>
            <p:cNvSpPr txBox="1"/>
            <p:nvPr/>
          </p:nvSpPr>
          <p:spPr>
            <a:xfrm>
              <a:off x="1295636" y="4293096"/>
              <a:ext cx="6768752" cy="1754326"/>
            </a:xfrm>
            <a:prstGeom prst="rect">
              <a:avLst/>
            </a:prstGeom>
            <a:noFill/>
          </p:spPr>
          <p:txBody>
            <a:bodyPr wrap="square" rtlCol="0">
              <a:spAutoFit/>
            </a:bodyPr>
            <a:lstStyle/>
            <a:p>
              <a:pPr algn="ctr"/>
              <a:r>
                <a:rPr kumimoji="1" lang="ja-JP" altLang="en-US" sz="3600" b="1" dirty="0"/>
                <a:t>この最も愚劣なる不条理</a:t>
              </a:r>
              <a:br>
                <a:rPr kumimoji="1" lang="en-US" altLang="ja-JP" sz="3600" b="1" dirty="0"/>
              </a:br>
              <a:r>
                <a:rPr kumimoji="1" lang="ja-JP" altLang="en-US" sz="3600" b="1" dirty="0"/>
                <a:t>「冤罪」に対し我々ができること</a:t>
              </a:r>
              <a:br>
                <a:rPr kumimoji="1" lang="en-US" altLang="ja-JP" sz="3600" b="1" dirty="0"/>
              </a:br>
              <a:r>
                <a:rPr kumimoji="1" lang="ja-JP" altLang="en-US" sz="3600" b="1" dirty="0"/>
                <a:t>それが次世代への貢献となる</a:t>
              </a:r>
            </a:p>
          </p:txBody>
        </p:sp>
      </p:grpSp>
    </p:spTree>
    <p:extLst>
      <p:ext uri="{BB962C8B-B14F-4D97-AF65-F5344CB8AC3E}">
        <p14:creationId xmlns:p14="http://schemas.microsoft.com/office/powerpoint/2010/main" val="34660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6D7A8B99-A9CA-6BBD-D51C-C6FFE85B6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116632"/>
            <a:ext cx="8477250" cy="2981325"/>
          </a:xfrm>
          <a:prstGeom prst="rect">
            <a:avLst/>
          </a:prstGeom>
        </p:spPr>
      </p:pic>
      <p:pic>
        <p:nvPicPr>
          <p:cNvPr id="10" name="図 9" descr="文字の書かれた紙&#10;&#10;AI 生成コンテンツは誤りを含む可能性があります。">
            <a:extLst>
              <a:ext uri="{FF2B5EF4-FFF2-40B4-BE49-F238E27FC236}">
                <a16:creationId xmlns:a16="http://schemas.microsoft.com/office/drawing/2014/main" id="{CDCA9C2A-FC53-93D2-AF60-FB1FA04ED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55" y="3284984"/>
            <a:ext cx="5381625" cy="3333750"/>
          </a:xfrm>
          <a:prstGeom prst="rect">
            <a:avLst/>
          </a:prstGeom>
        </p:spPr>
      </p:pic>
      <p:sp>
        <p:nvSpPr>
          <p:cNvPr id="12" name="テキスト ボックス 11">
            <a:extLst>
              <a:ext uri="{FF2B5EF4-FFF2-40B4-BE49-F238E27FC236}">
                <a16:creationId xmlns:a16="http://schemas.microsoft.com/office/drawing/2014/main" id="{7B91657C-F9FF-6513-94CA-CE8DD5A519A7}"/>
              </a:ext>
            </a:extLst>
          </p:cNvPr>
          <p:cNvSpPr txBox="1"/>
          <p:nvPr/>
        </p:nvSpPr>
        <p:spPr>
          <a:xfrm>
            <a:off x="5840268" y="3284984"/>
            <a:ext cx="3139321" cy="3333750"/>
          </a:xfrm>
          <a:prstGeom prst="rect">
            <a:avLst/>
          </a:prstGeom>
          <a:noFill/>
        </p:spPr>
        <p:txBody>
          <a:bodyPr vert="eaVert" wrap="square" rtlCol="0">
            <a:spAutoFit/>
          </a:bodyPr>
          <a:lstStyle/>
          <a:p>
            <a:r>
              <a:rPr kumimoji="1" lang="ja-JP" altLang="en-US" sz="3200" dirty="0">
                <a:solidFill>
                  <a:schemeClr val="bg1"/>
                </a:solidFill>
              </a:rPr>
              <a:t>地裁が棄却した科捜研鑑定を高裁が認定した上、さらに患者の術後譫妄を事実として認定した。</a:t>
            </a:r>
          </a:p>
        </p:txBody>
      </p:sp>
      <p:sp>
        <p:nvSpPr>
          <p:cNvPr id="13" name="テキスト ボックス 12">
            <a:extLst>
              <a:ext uri="{FF2B5EF4-FFF2-40B4-BE49-F238E27FC236}">
                <a16:creationId xmlns:a16="http://schemas.microsoft.com/office/drawing/2014/main" id="{FBDED4ED-674C-282D-3F4C-B611A8337A76}"/>
              </a:ext>
            </a:extLst>
          </p:cNvPr>
          <p:cNvSpPr txBox="1"/>
          <p:nvPr/>
        </p:nvSpPr>
        <p:spPr>
          <a:xfrm>
            <a:off x="611560" y="1196752"/>
            <a:ext cx="5493812" cy="523220"/>
          </a:xfrm>
          <a:prstGeom prst="rect">
            <a:avLst/>
          </a:prstGeom>
          <a:noFill/>
        </p:spPr>
        <p:txBody>
          <a:bodyPr wrap="none" rtlCol="0">
            <a:spAutoFit/>
          </a:bodyPr>
          <a:lstStyle/>
          <a:p>
            <a:r>
              <a:rPr kumimoji="1" lang="ja-JP" altLang="en-US" sz="2800" b="1" dirty="0">
                <a:solidFill>
                  <a:srgbClr val="FF0000"/>
                </a:solidFill>
              </a:rPr>
              <a:t>科捜研によるでっち上げの典型例</a:t>
            </a:r>
          </a:p>
        </p:txBody>
      </p:sp>
    </p:spTree>
    <p:extLst>
      <p:ext uri="{BB962C8B-B14F-4D97-AF65-F5344CB8AC3E}">
        <p14:creationId xmlns:p14="http://schemas.microsoft.com/office/powerpoint/2010/main" val="11395736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C26CF80-E7BE-14B0-8192-FC9A788535E7}"/>
              </a:ext>
            </a:extLst>
          </p:cNvPr>
          <p:cNvSpPr txBox="1"/>
          <p:nvPr/>
        </p:nvSpPr>
        <p:spPr>
          <a:xfrm>
            <a:off x="287524" y="188640"/>
            <a:ext cx="8568952" cy="6247864"/>
          </a:xfrm>
          <a:prstGeom prst="rect">
            <a:avLst/>
          </a:prstGeom>
          <a:noFill/>
        </p:spPr>
        <p:txBody>
          <a:bodyPr wrap="square" rtlCol="0">
            <a:spAutoFit/>
          </a:bodyPr>
          <a:lstStyle/>
          <a:p>
            <a:r>
              <a:rPr kumimoji="1" lang="ja-JP" altLang="en-US" sz="2000" dirty="0">
                <a:solidFill>
                  <a:schemeClr val="bg1"/>
                </a:solidFill>
              </a:rPr>
              <a:t>この事件は、さかのぼること９年前の２０１６年５月、足立区の柳原病院で、右乳房の葉状腫瘍の摘出手術を受けた</a:t>
            </a:r>
            <a:r>
              <a:rPr kumimoji="1" lang="en-US" altLang="ja-JP" sz="2000" dirty="0">
                <a:solidFill>
                  <a:schemeClr val="bg1"/>
                </a:solidFill>
              </a:rPr>
              <a:t>30</a:t>
            </a:r>
            <a:r>
              <a:rPr kumimoji="1" lang="ja-JP" altLang="en-US" sz="2000" dirty="0">
                <a:solidFill>
                  <a:schemeClr val="bg1"/>
                </a:solidFill>
              </a:rPr>
              <a:t>代の女性患者が、全身麻酔終了から約</a:t>
            </a:r>
            <a:r>
              <a:rPr kumimoji="1" lang="en-US" altLang="ja-JP" sz="2000" dirty="0">
                <a:solidFill>
                  <a:schemeClr val="bg1"/>
                </a:solidFill>
              </a:rPr>
              <a:t>30</a:t>
            </a:r>
            <a:r>
              <a:rPr kumimoji="1" lang="ja-JP" altLang="en-US" sz="2000" dirty="0">
                <a:solidFill>
                  <a:schemeClr val="bg1"/>
                </a:solidFill>
              </a:rPr>
              <a:t>分の時点で、手術後の経過の確認のため訪室した外科医に「乳頭を舐められた」「外科医が乳房をみながら右手をズボンに入れ自慰行為をしていた」と訴えたことから始まった。</a:t>
            </a:r>
          </a:p>
          <a:p>
            <a:endParaRPr kumimoji="1" lang="ja-JP" altLang="en-US" sz="2000" dirty="0">
              <a:solidFill>
                <a:schemeClr val="bg1"/>
              </a:solidFill>
            </a:endParaRPr>
          </a:p>
          <a:p>
            <a:r>
              <a:rPr kumimoji="1" lang="ja-JP" altLang="en-US" sz="2000" dirty="0">
                <a:solidFill>
                  <a:schemeClr val="bg1"/>
                </a:solidFill>
              </a:rPr>
              <a:t>現場の医療スタッフは、</a:t>
            </a:r>
            <a:r>
              <a:rPr kumimoji="1" lang="ja-JP" altLang="en-US" sz="2000" b="1" u="sng" dirty="0">
                <a:solidFill>
                  <a:srgbClr val="FFFF00"/>
                </a:solidFill>
              </a:rPr>
              <a:t>せん妄による幻覚であるとして対応していた</a:t>
            </a:r>
            <a:r>
              <a:rPr kumimoji="1" lang="ja-JP" altLang="en-US" sz="2000" dirty="0">
                <a:solidFill>
                  <a:schemeClr val="bg1"/>
                </a:solidFill>
              </a:rPr>
              <a:t>が、女性患者が知人に電話をして被害を訴え、その知人が警察に通報した。約２時間半後、警官が病院に駆けつけ、</a:t>
            </a:r>
            <a:r>
              <a:rPr kumimoji="1" lang="ja-JP" altLang="en-US" sz="2000" b="1" u="sng" dirty="0">
                <a:solidFill>
                  <a:schemeClr val="accent2">
                    <a:lumMod val="40000"/>
                    <a:lumOff val="60000"/>
                  </a:schemeClr>
                </a:solidFill>
              </a:rPr>
              <a:t>女性患者が舐められたと訴えた乳頭をピンセットを用いて濡れたガーゼでふき取った</a:t>
            </a:r>
            <a:r>
              <a:rPr kumimoji="1" lang="ja-JP" altLang="en-US" sz="2000" dirty="0">
                <a:solidFill>
                  <a:schemeClr val="bg1"/>
                </a:solidFill>
              </a:rPr>
              <a:t>。</a:t>
            </a:r>
          </a:p>
          <a:p>
            <a:endParaRPr kumimoji="1" lang="ja-JP" altLang="en-US" sz="2000" dirty="0">
              <a:solidFill>
                <a:schemeClr val="bg1"/>
              </a:solidFill>
            </a:endParaRPr>
          </a:p>
          <a:p>
            <a:r>
              <a:rPr kumimoji="1" lang="ja-JP" altLang="en-US" sz="2000" dirty="0">
                <a:solidFill>
                  <a:schemeClr val="bg1"/>
                </a:solidFill>
              </a:rPr>
              <a:t>　同年６月、練馬区の科捜研で、このガーゼの半量から</a:t>
            </a:r>
            <a:r>
              <a:rPr kumimoji="1" lang="en-US" altLang="ja-JP" sz="2000" dirty="0">
                <a:solidFill>
                  <a:schemeClr val="bg1"/>
                </a:solidFill>
              </a:rPr>
              <a:t>80</a:t>
            </a:r>
            <a:r>
              <a:rPr kumimoji="1" lang="ja-JP" altLang="en-US" sz="2000" dirty="0">
                <a:solidFill>
                  <a:schemeClr val="bg1"/>
                </a:solidFill>
              </a:rPr>
              <a:t>・６</a:t>
            </a:r>
            <a:r>
              <a:rPr kumimoji="1" lang="en-US" altLang="ja-JP" sz="2000" dirty="0">
                <a:solidFill>
                  <a:schemeClr val="bg1"/>
                </a:solidFill>
              </a:rPr>
              <a:t>ng</a:t>
            </a:r>
            <a:r>
              <a:rPr kumimoji="1" lang="ja-JP" altLang="en-US" sz="2000" dirty="0">
                <a:solidFill>
                  <a:schemeClr val="bg1"/>
                </a:solidFill>
              </a:rPr>
              <a:t>と推計される男性医師のＤＮＡとアミラーゼが検出されたことが報告された。</a:t>
            </a:r>
          </a:p>
          <a:p>
            <a:r>
              <a:rPr kumimoji="1" lang="ja-JP" altLang="en-US" sz="2000" dirty="0">
                <a:solidFill>
                  <a:schemeClr val="bg1"/>
                </a:solidFill>
              </a:rPr>
              <a:t>外科医は、２０１６年８月に逮捕され、９月に準強制わいせつ罪で東京地方裁判所に起訴された。外科医の身柄拘束は、同年</a:t>
            </a:r>
            <a:r>
              <a:rPr kumimoji="1" lang="en-US" altLang="ja-JP" sz="2000" dirty="0">
                <a:solidFill>
                  <a:schemeClr val="bg1"/>
                </a:solidFill>
              </a:rPr>
              <a:t>12</a:t>
            </a:r>
            <a:r>
              <a:rPr kumimoji="1" lang="ja-JP" altLang="en-US" sz="2000" dirty="0">
                <a:solidFill>
                  <a:schemeClr val="bg1"/>
                </a:solidFill>
              </a:rPr>
              <a:t>月まで続いた。</a:t>
            </a:r>
          </a:p>
          <a:p>
            <a:endParaRPr kumimoji="1" lang="ja-JP" altLang="en-US" sz="2000" dirty="0">
              <a:solidFill>
                <a:schemeClr val="bg1"/>
              </a:solidFill>
            </a:endParaRPr>
          </a:p>
          <a:p>
            <a:r>
              <a:rPr kumimoji="1" lang="ja-JP" altLang="en-US" sz="2000" dirty="0">
                <a:solidFill>
                  <a:schemeClr val="bg1"/>
                </a:solidFill>
              </a:rPr>
              <a:t>　</a:t>
            </a:r>
            <a:r>
              <a:rPr kumimoji="1" lang="ja-JP" altLang="en-US" sz="2000" dirty="0">
                <a:solidFill>
                  <a:srgbClr val="FFFF00"/>
                </a:solidFill>
              </a:rPr>
              <a:t>東京地裁は、２０１９年２月、</a:t>
            </a:r>
            <a:r>
              <a:rPr kumimoji="1" lang="ja-JP" altLang="en-US" sz="2000" b="1" u="sng" dirty="0">
                <a:solidFill>
                  <a:srgbClr val="FFFF00"/>
                </a:solidFill>
              </a:rPr>
              <a:t>術後せん妄による幻覚可能性を指摘した</a:t>
            </a:r>
            <a:r>
              <a:rPr kumimoji="1" lang="ja-JP" altLang="en-US" sz="2000" dirty="0">
                <a:solidFill>
                  <a:srgbClr val="FFFF00"/>
                </a:solidFill>
              </a:rPr>
              <a:t>。</a:t>
            </a:r>
            <a:r>
              <a:rPr kumimoji="1" lang="ja-JP" altLang="en-US" sz="2000" b="1" u="sng" dirty="0">
                <a:solidFill>
                  <a:srgbClr val="FFFF00"/>
                </a:solidFill>
              </a:rPr>
              <a:t>ＤＮＡについては唾液の飛沫や乳頭の触診で付着しうること、アミラーゼ検査の鋭敏度が高いことを指摘し</a:t>
            </a:r>
            <a:r>
              <a:rPr kumimoji="1" lang="ja-JP" altLang="en-US" sz="2000" dirty="0">
                <a:solidFill>
                  <a:srgbClr val="FFFF00"/>
                </a:solidFill>
              </a:rPr>
              <a:t>、無罪判決を言い渡した。ゆるぎない常識的な判決であった。</a:t>
            </a:r>
          </a:p>
        </p:txBody>
      </p:sp>
    </p:spTree>
    <p:extLst>
      <p:ext uri="{BB962C8B-B14F-4D97-AF65-F5344CB8AC3E}">
        <p14:creationId xmlns:p14="http://schemas.microsoft.com/office/powerpoint/2010/main" val="2943078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0FA94F7-93E5-E7DF-0472-BD3E56A8BB18}"/>
              </a:ext>
            </a:extLst>
          </p:cNvPr>
          <p:cNvSpPr txBox="1"/>
          <p:nvPr/>
        </p:nvSpPr>
        <p:spPr>
          <a:xfrm>
            <a:off x="251520" y="117693"/>
            <a:ext cx="8640960" cy="6740307"/>
          </a:xfrm>
          <a:prstGeom prst="rect">
            <a:avLst/>
          </a:prstGeom>
          <a:noFill/>
        </p:spPr>
        <p:txBody>
          <a:bodyPr wrap="square" rtlCol="0">
            <a:spAutoFit/>
          </a:bodyPr>
          <a:lstStyle/>
          <a:p>
            <a:pPr fontAlgn="base"/>
            <a:r>
              <a:rPr lang="ja-JP" altLang="en-US" sz="2400" dirty="0">
                <a:solidFill>
                  <a:schemeClr val="bg1"/>
                </a:solidFill>
              </a:rPr>
              <a:t>　控訴審では、女性患者がせん妄による幻覚であったかどうかを判断するために、弁護人と検察官のそれぞれに、精神科の専門家の尋問をさせた。</a:t>
            </a:r>
            <a:endParaRPr lang="en-US" altLang="ja-JP" sz="2400" dirty="0">
              <a:solidFill>
                <a:schemeClr val="bg1"/>
              </a:solidFill>
            </a:endParaRPr>
          </a:p>
          <a:p>
            <a:pPr fontAlgn="base"/>
            <a:endParaRPr lang="ja-JP" altLang="en-US" sz="2400" dirty="0">
              <a:solidFill>
                <a:schemeClr val="bg1"/>
              </a:solidFill>
            </a:endParaRPr>
          </a:p>
          <a:p>
            <a:pPr fontAlgn="base"/>
            <a:r>
              <a:rPr lang="ja-JP" altLang="en-US" sz="2400" dirty="0">
                <a:solidFill>
                  <a:schemeClr val="bg1"/>
                </a:solidFill>
              </a:rPr>
              <a:t>　</a:t>
            </a:r>
            <a:r>
              <a:rPr lang="ja-JP" altLang="en-US" sz="2400" dirty="0">
                <a:solidFill>
                  <a:srgbClr val="FFFF00"/>
                </a:solidFill>
              </a:rPr>
              <a:t>弁護人が請求した証人は、せん妄に関する研究・著作が多数あり、せん妄に関する臨床経験も豊富であった。女性患者が、せん妄による幻覚である可能性が高いことを証言した</a:t>
            </a:r>
            <a:r>
              <a:rPr lang="ja-JP" altLang="en-US" sz="2400" dirty="0">
                <a:solidFill>
                  <a:schemeClr val="bg1"/>
                </a:solidFill>
              </a:rPr>
              <a:t>。</a:t>
            </a:r>
          </a:p>
          <a:p>
            <a:pPr fontAlgn="base"/>
            <a:r>
              <a:rPr lang="ja-JP" altLang="en-US" sz="2400" dirty="0">
                <a:solidFill>
                  <a:schemeClr val="bg1"/>
                </a:solidFill>
              </a:rPr>
              <a:t>　これに対し、</a:t>
            </a:r>
            <a:r>
              <a:rPr lang="ja-JP" altLang="en-US" sz="2400" dirty="0">
                <a:solidFill>
                  <a:schemeClr val="accent2">
                    <a:lumMod val="40000"/>
                    <a:lumOff val="60000"/>
                  </a:schemeClr>
                </a:solidFill>
              </a:rPr>
              <a:t>検察官が請求した証人は司法精神医学の専門家であり、「自分はせん妄の専門家でない」と明言したうえで、独自の見解に基づいて、女性患者の証言がせん妄であった可能性は低いと証言をした。</a:t>
            </a:r>
            <a:endParaRPr lang="en-US" altLang="ja-JP" sz="2400" dirty="0">
              <a:solidFill>
                <a:schemeClr val="accent2">
                  <a:lumMod val="40000"/>
                  <a:lumOff val="60000"/>
                </a:schemeClr>
              </a:solidFill>
            </a:endParaRPr>
          </a:p>
          <a:p>
            <a:pPr fontAlgn="base"/>
            <a:endParaRPr lang="ja-JP" altLang="en-US" sz="2400" dirty="0">
              <a:solidFill>
                <a:schemeClr val="bg1"/>
              </a:solidFill>
            </a:endParaRPr>
          </a:p>
          <a:p>
            <a:pPr fontAlgn="base"/>
            <a:r>
              <a:rPr lang="ja-JP" altLang="en-US" sz="2400" dirty="0">
                <a:solidFill>
                  <a:schemeClr val="bg1"/>
                </a:solidFill>
              </a:rPr>
              <a:t>　自ら専門家ではないと公言する証人の信用性は低いものと考えられた。第一審の無罪判決は覆らないだろうと考えられた。</a:t>
            </a:r>
          </a:p>
          <a:p>
            <a:pPr fontAlgn="base"/>
            <a:r>
              <a:rPr lang="ja-JP" altLang="en-US" sz="2400" dirty="0">
                <a:solidFill>
                  <a:schemeClr val="bg1"/>
                </a:solidFill>
              </a:rPr>
              <a:t>　しかし、予想に反して、東京高裁は懲役２年の判決を言い渡した。</a:t>
            </a:r>
          </a:p>
          <a:p>
            <a:pPr fontAlgn="base"/>
            <a:r>
              <a:rPr lang="ja-JP" altLang="en-US" sz="2400" dirty="0">
                <a:solidFill>
                  <a:schemeClr val="bg1"/>
                </a:solidFill>
              </a:rPr>
              <a:t>　その理由は、</a:t>
            </a:r>
            <a:r>
              <a:rPr lang="ja-JP" altLang="en-US" sz="2400" dirty="0">
                <a:solidFill>
                  <a:schemeClr val="accent2">
                    <a:lumMod val="40000"/>
                    <a:lumOff val="60000"/>
                  </a:schemeClr>
                </a:solidFill>
              </a:rPr>
              <a:t>①女性患者の証言は迫真性に富んでいて信用できる、②せん妄による幻覚の可能性は否定できる、③科捜研のＤＮＡ量の鑑定は信用できる、というものであった。</a:t>
            </a:r>
          </a:p>
        </p:txBody>
      </p:sp>
    </p:spTree>
    <p:extLst>
      <p:ext uri="{BB962C8B-B14F-4D97-AF65-F5344CB8AC3E}">
        <p14:creationId xmlns:p14="http://schemas.microsoft.com/office/powerpoint/2010/main" val="2269708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318B22-8FEA-3DE3-412C-B4B3D1F61EA1}"/>
              </a:ext>
            </a:extLst>
          </p:cNvPr>
          <p:cNvSpPr>
            <a:spLocks noGrp="1"/>
          </p:cNvSpPr>
          <p:nvPr>
            <p:ph type="title"/>
          </p:nvPr>
        </p:nvSpPr>
        <p:spPr>
          <a:xfrm>
            <a:off x="109802" y="60364"/>
            <a:ext cx="8771370" cy="1498178"/>
          </a:xfrm>
        </p:spPr>
        <p:txBody>
          <a:bodyPr>
            <a:normAutofit fontScale="90000"/>
          </a:bodyPr>
          <a:lstStyle/>
          <a:p>
            <a:r>
              <a:rPr kumimoji="1" lang="ja-JP" altLang="en-US" dirty="0"/>
              <a:t>変異陽性と陰性</a:t>
            </a:r>
            <a:r>
              <a:rPr kumimoji="1" lang="en-US" altLang="ja-JP" dirty="0"/>
              <a:t>MELAS</a:t>
            </a:r>
            <a:r>
              <a:rPr kumimoji="1" lang="ja-JP" altLang="en-US"/>
              <a:t>の比較研究</a:t>
            </a:r>
            <a:br>
              <a:rPr kumimoji="1" lang="en-US" altLang="ja-JP"/>
            </a:br>
            <a:r>
              <a:rPr kumimoji="1" lang="ja-JP" altLang="en-US" dirty="0"/>
              <a:t>遺伝子変異陽性例は陰性例の</a:t>
            </a:r>
            <a:r>
              <a:rPr kumimoji="1" lang="en-US" altLang="ja-JP" dirty="0"/>
              <a:t>1/10</a:t>
            </a:r>
            <a:r>
              <a:rPr kumimoji="1" lang="ja-JP" altLang="en-US" dirty="0"/>
              <a:t>以下</a:t>
            </a:r>
          </a:p>
        </p:txBody>
      </p:sp>
      <p:grpSp>
        <p:nvGrpSpPr>
          <p:cNvPr id="16" name="グループ化 15">
            <a:extLst>
              <a:ext uri="{FF2B5EF4-FFF2-40B4-BE49-F238E27FC236}">
                <a16:creationId xmlns:a16="http://schemas.microsoft.com/office/drawing/2014/main" id="{F027D6A7-056F-EB85-5463-47DFC9A96BD0}"/>
              </a:ext>
            </a:extLst>
          </p:cNvPr>
          <p:cNvGrpSpPr/>
          <p:nvPr/>
        </p:nvGrpSpPr>
        <p:grpSpPr>
          <a:xfrm>
            <a:off x="109802" y="2348880"/>
            <a:ext cx="8829771" cy="3910489"/>
            <a:chOff x="101205" y="2758870"/>
            <a:chExt cx="8829771" cy="3910489"/>
          </a:xfrm>
        </p:grpSpPr>
        <p:pic>
          <p:nvPicPr>
            <p:cNvPr id="6" name="図 5" descr="テーブル&#10;&#10;AI 生成コンテンツは誤りを含む可能性があります。">
              <a:extLst>
                <a:ext uri="{FF2B5EF4-FFF2-40B4-BE49-F238E27FC236}">
                  <a16:creationId xmlns:a16="http://schemas.microsoft.com/office/drawing/2014/main" id="{F5FCDE89-7B0E-2E5E-1745-8D14AC39E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05" y="2758870"/>
              <a:ext cx="8829771" cy="3910489"/>
            </a:xfrm>
            <a:prstGeom prst="rect">
              <a:avLst/>
            </a:prstGeom>
          </p:spPr>
        </p:pic>
        <p:sp>
          <p:nvSpPr>
            <p:cNvPr id="9" name="テキスト ボックス 8">
              <a:extLst>
                <a:ext uri="{FF2B5EF4-FFF2-40B4-BE49-F238E27FC236}">
                  <a16:creationId xmlns:a16="http://schemas.microsoft.com/office/drawing/2014/main" id="{EFE665A8-A5F4-02F2-40A7-44D3CB9AA9C2}"/>
                </a:ext>
              </a:extLst>
            </p:cNvPr>
            <p:cNvSpPr txBox="1"/>
            <p:nvPr/>
          </p:nvSpPr>
          <p:spPr>
            <a:xfrm>
              <a:off x="4949097" y="4051397"/>
              <a:ext cx="649537" cy="369332"/>
            </a:xfrm>
            <a:prstGeom prst="rect">
              <a:avLst/>
            </a:prstGeom>
            <a:noFill/>
          </p:spPr>
          <p:txBody>
            <a:bodyPr wrap="none" rtlCol="0">
              <a:spAutoFit/>
            </a:bodyPr>
            <a:lstStyle/>
            <a:p>
              <a:r>
                <a:rPr kumimoji="1" lang="ja-JP" altLang="en-US" b="1" dirty="0"/>
                <a:t>陽性</a:t>
              </a:r>
            </a:p>
          </p:txBody>
        </p:sp>
        <p:sp>
          <p:nvSpPr>
            <p:cNvPr id="10" name="テキスト ボックス 9">
              <a:extLst>
                <a:ext uri="{FF2B5EF4-FFF2-40B4-BE49-F238E27FC236}">
                  <a16:creationId xmlns:a16="http://schemas.microsoft.com/office/drawing/2014/main" id="{A42FFC19-F512-C829-D1A2-170E80A58AAF}"/>
                </a:ext>
              </a:extLst>
            </p:cNvPr>
            <p:cNvSpPr txBox="1"/>
            <p:nvPr/>
          </p:nvSpPr>
          <p:spPr>
            <a:xfrm>
              <a:off x="5940152" y="3548920"/>
              <a:ext cx="1338828" cy="369332"/>
            </a:xfrm>
            <a:prstGeom prst="rect">
              <a:avLst/>
            </a:prstGeom>
            <a:noFill/>
          </p:spPr>
          <p:txBody>
            <a:bodyPr wrap="none" rtlCol="0">
              <a:spAutoFit/>
            </a:bodyPr>
            <a:lstStyle/>
            <a:p>
              <a:r>
                <a:rPr kumimoji="1" lang="ja-JP" altLang="en-US" b="1" dirty="0"/>
                <a:t>遺伝子変異</a:t>
              </a:r>
            </a:p>
          </p:txBody>
        </p:sp>
        <p:sp>
          <p:nvSpPr>
            <p:cNvPr id="11" name="テキスト ボックス 10">
              <a:extLst>
                <a:ext uri="{FF2B5EF4-FFF2-40B4-BE49-F238E27FC236}">
                  <a16:creationId xmlns:a16="http://schemas.microsoft.com/office/drawing/2014/main" id="{0034423B-D771-F93B-013C-D52C26A956A3}"/>
                </a:ext>
              </a:extLst>
            </p:cNvPr>
            <p:cNvSpPr txBox="1"/>
            <p:nvPr/>
          </p:nvSpPr>
          <p:spPr>
            <a:xfrm>
              <a:off x="7164288" y="4051397"/>
              <a:ext cx="649537" cy="369332"/>
            </a:xfrm>
            <a:prstGeom prst="rect">
              <a:avLst/>
            </a:prstGeom>
            <a:noFill/>
          </p:spPr>
          <p:txBody>
            <a:bodyPr wrap="none" rtlCol="0">
              <a:spAutoFit/>
            </a:bodyPr>
            <a:lstStyle/>
            <a:p>
              <a:r>
                <a:rPr kumimoji="1" lang="ja-JP" altLang="en-US" b="1" dirty="0"/>
                <a:t>陰性</a:t>
              </a:r>
            </a:p>
          </p:txBody>
        </p:sp>
        <p:sp>
          <p:nvSpPr>
            <p:cNvPr id="12" name="テキスト ボックス 11">
              <a:extLst>
                <a:ext uri="{FF2B5EF4-FFF2-40B4-BE49-F238E27FC236}">
                  <a16:creationId xmlns:a16="http://schemas.microsoft.com/office/drawing/2014/main" id="{70959BEC-8E6C-4C5A-DD6E-D0E21F0CA306}"/>
                </a:ext>
              </a:extLst>
            </p:cNvPr>
            <p:cNvSpPr txBox="1"/>
            <p:nvPr/>
          </p:nvSpPr>
          <p:spPr>
            <a:xfrm>
              <a:off x="1547664" y="2871550"/>
              <a:ext cx="7180443" cy="646331"/>
            </a:xfrm>
            <a:prstGeom prst="rect">
              <a:avLst/>
            </a:prstGeom>
            <a:noFill/>
          </p:spPr>
          <p:txBody>
            <a:bodyPr wrap="square" rtlCol="0">
              <a:spAutoFit/>
            </a:bodyPr>
            <a:lstStyle/>
            <a:p>
              <a:r>
                <a:rPr kumimoji="1" lang="en-US" altLang="ja-JP" dirty="0"/>
                <a:t>Zhang J et </a:t>
              </a:r>
              <a:r>
                <a:rPr kumimoji="1" lang="en-US" altLang="ja-JP" dirty="0" err="1"/>
                <a:t>ak</a:t>
              </a:r>
              <a:r>
                <a:rPr kumimoji="1" lang="en-US" altLang="ja-JP" dirty="0"/>
                <a:t>. Clinical features of MELAS and its relation with A3243G gene point mutation. Int J Clin Exp </a:t>
              </a:r>
              <a:r>
                <a:rPr kumimoji="1" lang="en-US" altLang="ja-JP" dirty="0" err="1"/>
                <a:t>Pathol</a:t>
              </a:r>
              <a:r>
                <a:rPr kumimoji="1" lang="en-US" altLang="ja-JP" dirty="0"/>
                <a:t> 2015;8:13411-13415.</a:t>
              </a:r>
              <a:endParaRPr kumimoji="1" lang="ja-JP" altLang="en-US" dirty="0"/>
            </a:p>
          </p:txBody>
        </p:sp>
        <p:sp>
          <p:nvSpPr>
            <p:cNvPr id="13" name="テキスト ボックス 12">
              <a:extLst>
                <a:ext uri="{FF2B5EF4-FFF2-40B4-BE49-F238E27FC236}">
                  <a16:creationId xmlns:a16="http://schemas.microsoft.com/office/drawing/2014/main" id="{D820A1EC-5C72-EF6D-1D8A-3E8F371463DB}"/>
                </a:ext>
              </a:extLst>
            </p:cNvPr>
            <p:cNvSpPr txBox="1"/>
            <p:nvPr/>
          </p:nvSpPr>
          <p:spPr>
            <a:xfrm>
              <a:off x="2195736" y="5836355"/>
              <a:ext cx="646331" cy="369332"/>
            </a:xfrm>
            <a:prstGeom prst="rect">
              <a:avLst/>
            </a:prstGeom>
            <a:noFill/>
          </p:spPr>
          <p:txBody>
            <a:bodyPr wrap="none" rtlCol="0">
              <a:spAutoFit/>
            </a:bodyPr>
            <a:lstStyle/>
            <a:p>
              <a:r>
                <a:rPr kumimoji="1" lang="ja-JP" altLang="en-US" dirty="0"/>
                <a:t>年齢</a:t>
              </a:r>
            </a:p>
          </p:txBody>
        </p:sp>
        <p:sp>
          <p:nvSpPr>
            <p:cNvPr id="14" name="テキスト ボックス 13">
              <a:extLst>
                <a:ext uri="{FF2B5EF4-FFF2-40B4-BE49-F238E27FC236}">
                  <a16:creationId xmlns:a16="http://schemas.microsoft.com/office/drawing/2014/main" id="{70589D31-4E12-761E-1CE9-DBAE63AC0674}"/>
                </a:ext>
              </a:extLst>
            </p:cNvPr>
            <p:cNvSpPr txBox="1"/>
            <p:nvPr/>
          </p:nvSpPr>
          <p:spPr>
            <a:xfrm>
              <a:off x="2060104" y="5525616"/>
              <a:ext cx="877163" cy="369332"/>
            </a:xfrm>
            <a:prstGeom prst="rect">
              <a:avLst/>
            </a:prstGeom>
            <a:noFill/>
          </p:spPr>
          <p:txBody>
            <a:bodyPr wrap="none" rtlCol="0">
              <a:spAutoFit/>
            </a:bodyPr>
            <a:lstStyle/>
            <a:p>
              <a:r>
                <a:rPr kumimoji="1" lang="ja-JP" altLang="en-US" dirty="0"/>
                <a:t>男女比</a:t>
              </a:r>
            </a:p>
          </p:txBody>
        </p:sp>
        <p:sp>
          <p:nvSpPr>
            <p:cNvPr id="15" name="テキスト ボックス 14">
              <a:extLst>
                <a:ext uri="{FF2B5EF4-FFF2-40B4-BE49-F238E27FC236}">
                  <a16:creationId xmlns:a16="http://schemas.microsoft.com/office/drawing/2014/main" id="{B28948AA-2E22-C68B-7F20-59D71FC48A1B}"/>
                </a:ext>
              </a:extLst>
            </p:cNvPr>
            <p:cNvSpPr txBox="1"/>
            <p:nvPr/>
          </p:nvSpPr>
          <p:spPr>
            <a:xfrm>
              <a:off x="3275856" y="6205687"/>
              <a:ext cx="1107996" cy="369332"/>
            </a:xfrm>
            <a:prstGeom prst="rect">
              <a:avLst/>
            </a:prstGeom>
            <a:noFill/>
          </p:spPr>
          <p:txBody>
            <a:bodyPr wrap="none" rtlCol="0">
              <a:spAutoFit/>
            </a:bodyPr>
            <a:lstStyle/>
            <a:p>
              <a:r>
                <a:rPr kumimoji="1" lang="ja-JP" altLang="en-US" dirty="0"/>
                <a:t>罹病期間</a:t>
              </a:r>
            </a:p>
          </p:txBody>
        </p:sp>
      </p:grpSp>
    </p:spTree>
    <p:extLst>
      <p:ext uri="{BB962C8B-B14F-4D97-AF65-F5344CB8AC3E}">
        <p14:creationId xmlns:p14="http://schemas.microsoft.com/office/powerpoint/2010/main" val="3118910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6065DB8-4B49-5C1A-49D8-8EFBFFF2D0A2}"/>
              </a:ext>
            </a:extLst>
          </p:cNvPr>
          <p:cNvSpPr>
            <a:spLocks noGrp="1"/>
          </p:cNvSpPr>
          <p:nvPr>
            <p:ph type="title"/>
          </p:nvPr>
        </p:nvSpPr>
        <p:spPr>
          <a:xfrm>
            <a:off x="457200" y="274638"/>
            <a:ext cx="8229600" cy="1498178"/>
          </a:xfrm>
        </p:spPr>
        <p:txBody>
          <a:bodyPr>
            <a:normAutofit fontScale="90000"/>
          </a:bodyPr>
          <a:lstStyle/>
          <a:p>
            <a:r>
              <a:rPr lang="ja-JP" altLang="en-US" sz="4800" dirty="0"/>
              <a:t>裁判真理教という名の天動説</a:t>
            </a:r>
            <a:br>
              <a:rPr lang="en-US" altLang="ja-JP" sz="4800" dirty="0"/>
            </a:br>
            <a:r>
              <a:rPr lang="ja-JP" altLang="en-US" sz="4800" dirty="0"/>
              <a:t>「神殿」は「冤罪維持の最後の砦」</a:t>
            </a:r>
          </a:p>
        </p:txBody>
      </p:sp>
      <p:sp>
        <p:nvSpPr>
          <p:cNvPr id="3" name="コンテンツ プレースホルダー 2">
            <a:extLst>
              <a:ext uri="{FF2B5EF4-FFF2-40B4-BE49-F238E27FC236}">
                <a16:creationId xmlns:a16="http://schemas.microsoft.com/office/drawing/2014/main" id="{8D866360-2996-934B-B9DE-DD9FE21EA30C}"/>
              </a:ext>
            </a:extLst>
          </p:cNvPr>
          <p:cNvSpPr>
            <a:spLocks noGrp="1"/>
          </p:cNvSpPr>
          <p:nvPr>
            <p:ph idx="1"/>
          </p:nvPr>
        </p:nvSpPr>
        <p:spPr>
          <a:xfrm>
            <a:off x="457200" y="1902842"/>
            <a:ext cx="8435280" cy="4680520"/>
          </a:xfrm>
        </p:spPr>
        <p:txBody>
          <a:bodyPr>
            <a:normAutofit fontScale="92500" lnSpcReduction="10000"/>
          </a:bodyPr>
          <a:lstStyle/>
          <a:p>
            <a:r>
              <a:rPr kumimoji="1" lang="ja-JP" altLang="en-US" dirty="0"/>
              <a:t>警察の発表はそのまま報道される</a:t>
            </a:r>
            <a:endParaRPr kumimoji="1" lang="en-US" altLang="ja-JP" dirty="0"/>
          </a:p>
          <a:p>
            <a:r>
              <a:rPr kumimoji="1" lang="ja-JP" altLang="en-US" dirty="0"/>
              <a:t>被疑者（容疑者）は常に「悪者」</a:t>
            </a:r>
            <a:endParaRPr kumimoji="1" lang="en-US" altLang="ja-JP" dirty="0"/>
          </a:p>
          <a:p>
            <a:r>
              <a:rPr kumimoji="1" lang="ja-JP" altLang="en-US" dirty="0"/>
              <a:t>裁判の経過が報道されることは希</a:t>
            </a:r>
            <a:endParaRPr kumimoji="1" lang="en-US" altLang="ja-JP" dirty="0"/>
          </a:p>
          <a:p>
            <a:r>
              <a:rPr kumimoji="1" lang="ja-JP" altLang="en-US" dirty="0"/>
              <a:t>判決が確定すれば全ては忘却の彼方へ</a:t>
            </a:r>
            <a:endParaRPr kumimoji="1" lang="en-US" altLang="ja-JP" dirty="0"/>
          </a:p>
          <a:p>
            <a:r>
              <a:rPr kumimoji="1" lang="ja-JP" altLang="en-US" dirty="0"/>
              <a:t>いつもその繰り返し</a:t>
            </a:r>
            <a:endParaRPr kumimoji="1" lang="en-US" altLang="ja-JP" dirty="0"/>
          </a:p>
          <a:p>
            <a:r>
              <a:rPr kumimoji="1" lang="ja-JP" altLang="en-US" dirty="0"/>
              <a:t>でっち上げは全て検察・警察の仕業＝責任</a:t>
            </a:r>
          </a:p>
          <a:p>
            <a:r>
              <a:rPr kumimoji="1" lang="ja-JP" altLang="en-US" dirty="0"/>
              <a:t>裁判所に過失はない</a:t>
            </a:r>
            <a:endParaRPr kumimoji="1" lang="en-US" altLang="ja-JP" dirty="0"/>
          </a:p>
          <a:p>
            <a:r>
              <a:rPr kumimoji="1" lang="ja-JP" altLang="en-US" dirty="0"/>
              <a:t>ましてや裁判所が「冤罪維持の最後の砦」なんて</a:t>
            </a:r>
          </a:p>
          <a:p>
            <a:r>
              <a:rPr kumimoji="1" lang="ja-JP" altLang="en-US" dirty="0"/>
              <a:t>「とんでもない」そう思っていませんか？</a:t>
            </a:r>
          </a:p>
        </p:txBody>
      </p:sp>
    </p:spTree>
    <p:extLst>
      <p:ext uri="{BB962C8B-B14F-4D97-AF65-F5344CB8AC3E}">
        <p14:creationId xmlns:p14="http://schemas.microsoft.com/office/powerpoint/2010/main" val="25484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164CDD-7285-68A4-6F6C-4804CFB66DF7}"/>
              </a:ext>
            </a:extLst>
          </p:cNvPr>
          <p:cNvSpPr>
            <a:spLocks noGrp="1"/>
          </p:cNvSpPr>
          <p:nvPr>
            <p:ph type="title"/>
          </p:nvPr>
        </p:nvSpPr>
        <p:spPr/>
        <p:txBody>
          <a:bodyPr>
            <a:normAutofit/>
          </a:bodyPr>
          <a:lstStyle/>
          <a:p>
            <a:r>
              <a:rPr kumimoji="1" lang="ja-JP" altLang="en-US" dirty="0"/>
              <a:t>なぜ「</a:t>
            </a:r>
            <a:r>
              <a:rPr kumimoji="1" lang="ja-JP" altLang="en-US" dirty="0">
                <a:solidFill>
                  <a:srgbClr val="FFFF00"/>
                </a:solidFill>
              </a:rPr>
              <a:t>裁判所の教育</a:t>
            </a:r>
            <a:r>
              <a:rPr kumimoji="1" lang="ja-JP" altLang="en-US" dirty="0"/>
              <a:t>」なのか？</a:t>
            </a:r>
          </a:p>
        </p:txBody>
      </p:sp>
      <p:sp>
        <p:nvSpPr>
          <p:cNvPr id="3" name="コンテンツ プレースホルダー 2">
            <a:extLst>
              <a:ext uri="{FF2B5EF4-FFF2-40B4-BE49-F238E27FC236}">
                <a16:creationId xmlns:a16="http://schemas.microsoft.com/office/drawing/2014/main" id="{D729A451-9120-FDD1-7A55-C1ACB0F42986}"/>
              </a:ext>
            </a:extLst>
          </p:cNvPr>
          <p:cNvSpPr>
            <a:spLocks noGrp="1"/>
          </p:cNvSpPr>
          <p:nvPr>
            <p:ph idx="1"/>
          </p:nvPr>
        </p:nvSpPr>
        <p:spPr>
          <a:xfrm>
            <a:off x="251520" y="1600200"/>
            <a:ext cx="8229600" cy="4983162"/>
          </a:xfrm>
        </p:spPr>
        <p:txBody>
          <a:bodyPr>
            <a:normAutofit/>
          </a:bodyPr>
          <a:lstStyle/>
          <a:p>
            <a:r>
              <a:rPr kumimoji="1" lang="ja-JP" altLang="en-US" dirty="0"/>
              <a:t>教育対象が裁判官ではなく裁判所？</a:t>
            </a:r>
            <a:endParaRPr kumimoji="1" lang="en-US" altLang="ja-JP" dirty="0"/>
          </a:p>
          <a:p>
            <a:pPr lvl="1"/>
            <a:r>
              <a:rPr kumimoji="1" lang="ja-JP" altLang="en-US" dirty="0"/>
              <a:t>裁判所は人事を使って裁判官を支配する</a:t>
            </a:r>
            <a:endParaRPr kumimoji="1" lang="en-US" altLang="ja-JP" dirty="0"/>
          </a:p>
          <a:p>
            <a:pPr lvl="1"/>
            <a:r>
              <a:rPr kumimoji="1" lang="ja-JP" altLang="en-US" dirty="0"/>
              <a:t>だから「裁判所を教育」するのが最も効率的</a:t>
            </a:r>
            <a:endParaRPr kumimoji="1" lang="en-US" altLang="ja-JP" dirty="0"/>
          </a:p>
          <a:p>
            <a:r>
              <a:rPr kumimoji="1" lang="ja-JP" altLang="en-US" dirty="0"/>
              <a:t>誰が裁判所を教育するのか？</a:t>
            </a:r>
            <a:endParaRPr kumimoji="1" lang="en-US" altLang="ja-JP" dirty="0"/>
          </a:p>
          <a:p>
            <a:pPr lvl="1"/>
            <a:r>
              <a:rPr kumimoji="1" lang="ja-JP" altLang="en-US" dirty="0"/>
              <a:t>他に誰が教育できるのか？</a:t>
            </a:r>
            <a:endParaRPr kumimoji="1" lang="en-US" altLang="ja-JP" dirty="0"/>
          </a:p>
          <a:p>
            <a:pPr lvl="1"/>
            <a:r>
              <a:rPr kumimoji="1" lang="ja-JP" altLang="en-US" dirty="0"/>
              <a:t>「国民の皆様」は全て裁判真理教徒</a:t>
            </a:r>
            <a:endParaRPr kumimoji="1" lang="en-US" altLang="ja-JP" dirty="0"/>
          </a:p>
          <a:p>
            <a:pPr lvl="1"/>
            <a:r>
              <a:rPr kumimoji="1" lang="ja-JP" altLang="en-US" dirty="0"/>
              <a:t>結局誰も裁判所を教育してこなかった</a:t>
            </a:r>
            <a:endParaRPr kumimoji="1" lang="en-US" altLang="ja-JP" dirty="0"/>
          </a:p>
          <a:p>
            <a:r>
              <a:rPr kumimoji="1" lang="ja-JP" altLang="en-US" dirty="0"/>
              <a:t>だから我々市民が先頭に立つ！</a:t>
            </a:r>
            <a:endParaRPr kumimoji="1" lang="en-US" altLang="ja-JP" dirty="0"/>
          </a:p>
          <a:p>
            <a:endParaRPr kumimoji="1" lang="ja-JP" altLang="en-US" dirty="0"/>
          </a:p>
        </p:txBody>
      </p:sp>
    </p:spTree>
    <p:extLst>
      <p:ext uri="{BB962C8B-B14F-4D97-AF65-F5344CB8AC3E}">
        <p14:creationId xmlns:p14="http://schemas.microsoft.com/office/powerpoint/2010/main" val="3654385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B1A1A5-ABBF-0B94-2EC0-0C069C241CF0}"/>
              </a:ext>
            </a:extLst>
          </p:cNvPr>
          <p:cNvSpPr>
            <a:spLocks noGrp="1"/>
          </p:cNvSpPr>
          <p:nvPr>
            <p:ph type="title"/>
          </p:nvPr>
        </p:nvSpPr>
        <p:spPr>
          <a:xfrm>
            <a:off x="457200" y="274638"/>
            <a:ext cx="8229600" cy="1138138"/>
          </a:xfrm>
        </p:spPr>
        <p:txBody>
          <a:bodyPr/>
          <a:lstStyle/>
          <a:p>
            <a:r>
              <a:rPr kumimoji="1" lang="ja-JP" altLang="en-US" dirty="0"/>
              <a:t>そもそも再審とは何か？</a:t>
            </a:r>
          </a:p>
        </p:txBody>
      </p:sp>
      <p:sp>
        <p:nvSpPr>
          <p:cNvPr id="6" name="テキスト ボックス 5">
            <a:extLst>
              <a:ext uri="{FF2B5EF4-FFF2-40B4-BE49-F238E27FC236}">
                <a16:creationId xmlns:a16="http://schemas.microsoft.com/office/drawing/2014/main" id="{58919FB1-D74E-95BC-EA6C-309AFFF60E56}"/>
              </a:ext>
            </a:extLst>
          </p:cNvPr>
          <p:cNvSpPr txBox="1"/>
          <p:nvPr/>
        </p:nvSpPr>
        <p:spPr>
          <a:xfrm>
            <a:off x="457200" y="1566604"/>
            <a:ext cx="8229600" cy="5016758"/>
          </a:xfrm>
          <a:prstGeom prst="rect">
            <a:avLst/>
          </a:prstGeom>
          <a:noFill/>
        </p:spPr>
        <p:txBody>
          <a:bodyPr wrap="square" rtlCol="0">
            <a:spAutoFit/>
          </a:bodyPr>
          <a:lstStyle/>
          <a:p>
            <a:r>
              <a:rPr lang="ja-JP" altLang="en-US" sz="3200" dirty="0">
                <a:solidFill>
                  <a:schemeClr val="bg1"/>
                </a:solidFill>
              </a:rPr>
              <a:t>再審とは、一度確定した</a:t>
            </a:r>
            <a:r>
              <a:rPr lang="ja-JP" altLang="en-US" sz="3200" u="sng" dirty="0">
                <a:solidFill>
                  <a:schemeClr val="bg1"/>
                </a:solidFill>
              </a:rPr>
              <a:t>刑事</a:t>
            </a:r>
            <a:r>
              <a:rPr lang="ja-JP" altLang="en-US" sz="3200" dirty="0">
                <a:solidFill>
                  <a:schemeClr val="bg1"/>
                </a:solidFill>
              </a:rPr>
              <a:t>裁判（＊）の判決に対し、その判決が重大な誤りを含んでいる場合に、裁判をやり直すことを求める手続きです。主な目的は、冤罪の被害者を救済することであり、特に刑事事件においては、無実の人が処罰されることを防ぐための最終手段と位置付けられています。再審の開始には、無罪を裏付ける明らかな新証拠の発見など、非常に高いハードルが設けられており、認められるケースは極めて稀です（＊</a:t>
            </a:r>
            <a:r>
              <a:rPr lang="ja-JP" altLang="en-US" sz="3200" u="sng" dirty="0">
                <a:solidFill>
                  <a:schemeClr val="bg1"/>
                </a:solidFill>
              </a:rPr>
              <a:t>民事に再審制度はない</a:t>
            </a:r>
            <a:r>
              <a:rPr lang="ja-JP" altLang="en-US" sz="3200" dirty="0">
                <a:solidFill>
                  <a:schemeClr val="bg1"/>
                </a:solidFill>
              </a:rPr>
              <a:t>）。﻿</a:t>
            </a:r>
            <a:endParaRPr kumimoji="1" lang="ja-JP" altLang="en-US" sz="3200" dirty="0">
              <a:solidFill>
                <a:schemeClr val="bg1"/>
              </a:solidFill>
            </a:endParaRPr>
          </a:p>
        </p:txBody>
      </p:sp>
    </p:spTree>
    <p:extLst>
      <p:ext uri="{BB962C8B-B14F-4D97-AF65-F5344CB8AC3E}">
        <p14:creationId xmlns:p14="http://schemas.microsoft.com/office/powerpoint/2010/main" val="958572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FA68E-F0B8-AEF1-0A71-5DA66941D8D8}"/>
              </a:ext>
            </a:extLst>
          </p:cNvPr>
          <p:cNvSpPr>
            <a:spLocks noGrp="1"/>
          </p:cNvSpPr>
          <p:nvPr>
            <p:ph type="title"/>
          </p:nvPr>
        </p:nvSpPr>
        <p:spPr/>
        <p:txBody>
          <a:bodyPr>
            <a:normAutofit/>
          </a:bodyPr>
          <a:lstStyle/>
          <a:p>
            <a:r>
              <a:rPr kumimoji="1" lang="ja-JP" altLang="en-US" dirty="0"/>
              <a:t>再審の請求と再審請求審</a:t>
            </a:r>
          </a:p>
        </p:txBody>
      </p:sp>
      <p:sp>
        <p:nvSpPr>
          <p:cNvPr id="3" name="コンテンツ プレースホルダー 2">
            <a:extLst>
              <a:ext uri="{FF2B5EF4-FFF2-40B4-BE49-F238E27FC236}">
                <a16:creationId xmlns:a16="http://schemas.microsoft.com/office/drawing/2014/main" id="{6D12ACFC-B2F7-8E3D-CFA6-37073B2E3C71}"/>
              </a:ext>
            </a:extLst>
          </p:cNvPr>
          <p:cNvSpPr>
            <a:spLocks noGrp="1"/>
          </p:cNvSpPr>
          <p:nvPr>
            <p:ph idx="1"/>
          </p:nvPr>
        </p:nvSpPr>
        <p:spPr>
          <a:xfrm>
            <a:off x="457200" y="1600200"/>
            <a:ext cx="8229600" cy="4983162"/>
          </a:xfrm>
        </p:spPr>
        <p:txBody>
          <a:bodyPr>
            <a:normAutofit/>
          </a:bodyPr>
          <a:lstStyle/>
          <a:p>
            <a:r>
              <a:rPr kumimoji="1" lang="ja-JP" altLang="en-US" dirty="0"/>
              <a:t>元の裁判の判決（確定判決）に誤りがあることを証明する新たな証拠</a:t>
            </a:r>
            <a:endParaRPr kumimoji="1" lang="en-US" altLang="ja-JP" dirty="0"/>
          </a:p>
          <a:p>
            <a:pPr lvl="1"/>
            <a:r>
              <a:rPr kumimoji="1" lang="ja-JP" altLang="en-US" dirty="0"/>
              <a:t>例：確定判決の証拠が捏造されたものである</a:t>
            </a:r>
            <a:endParaRPr kumimoji="1" lang="en-US" altLang="ja-JP" dirty="0"/>
          </a:p>
          <a:p>
            <a:r>
              <a:rPr kumimoji="1" lang="ja-JP" altLang="en-US" dirty="0"/>
              <a:t>再審請求ができるのは</a:t>
            </a:r>
            <a:endParaRPr kumimoji="1" lang="en-US" altLang="ja-JP" dirty="0"/>
          </a:p>
          <a:p>
            <a:pPr lvl="1"/>
            <a:r>
              <a:rPr kumimoji="1" lang="ja-JP" altLang="en-US" dirty="0"/>
              <a:t>有罪判決を受けた本人</a:t>
            </a:r>
            <a:endParaRPr kumimoji="1" lang="en-US" altLang="ja-JP" dirty="0"/>
          </a:p>
          <a:p>
            <a:pPr lvl="1"/>
            <a:r>
              <a:rPr kumimoji="1" lang="ja-JP" altLang="en-US" dirty="0"/>
              <a:t>本人の法廷代理人</a:t>
            </a:r>
            <a:endParaRPr kumimoji="1" lang="en-US" altLang="ja-JP" dirty="0"/>
          </a:p>
          <a:p>
            <a:pPr lvl="1"/>
            <a:r>
              <a:rPr kumimoji="1" lang="ja-JP" altLang="en-US" dirty="0"/>
              <a:t>本人の直系親族（親、兄弟・姉妹、配偶者、子）</a:t>
            </a:r>
            <a:endParaRPr kumimoji="1" lang="en-US" altLang="ja-JP" dirty="0"/>
          </a:p>
          <a:p>
            <a:r>
              <a:rPr kumimoji="1" lang="ja-JP" altLang="en-US" u="sng" dirty="0">
                <a:solidFill>
                  <a:srgbClr val="FFFF00"/>
                </a:solidFill>
              </a:rPr>
              <a:t>再審請求審</a:t>
            </a:r>
            <a:r>
              <a:rPr kumimoji="1" lang="ja-JP" altLang="en-US" dirty="0"/>
              <a:t>：以上の手順を経た後、</a:t>
            </a:r>
            <a:r>
              <a:rPr kumimoji="1" lang="ja-JP" altLang="en-US" u="sng" dirty="0">
                <a:solidFill>
                  <a:srgbClr val="FFFF00"/>
                </a:solidFill>
              </a:rPr>
              <a:t>再審開始の是非を決定する審理</a:t>
            </a:r>
            <a:r>
              <a:rPr kumimoji="1" lang="ja-JP" altLang="en-US" dirty="0"/>
              <a:t>が開始される</a:t>
            </a:r>
            <a:endParaRPr kumimoji="1" lang="en-US" altLang="ja-JP" dirty="0"/>
          </a:p>
          <a:p>
            <a:endParaRPr kumimoji="1" lang="ja-JP" altLang="en-US" dirty="0"/>
          </a:p>
        </p:txBody>
      </p:sp>
    </p:spTree>
    <p:extLst>
      <p:ext uri="{BB962C8B-B14F-4D97-AF65-F5344CB8AC3E}">
        <p14:creationId xmlns:p14="http://schemas.microsoft.com/office/powerpoint/2010/main" val="2972844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D08E99-36DD-9E6A-45E3-0526B4D9A9AF}"/>
              </a:ext>
            </a:extLst>
          </p:cNvPr>
          <p:cNvSpPr>
            <a:spLocks noGrp="1"/>
          </p:cNvSpPr>
          <p:nvPr>
            <p:ph type="title"/>
          </p:nvPr>
        </p:nvSpPr>
        <p:spPr/>
        <p:txBody>
          <a:bodyPr/>
          <a:lstStyle/>
          <a:p>
            <a:r>
              <a:rPr kumimoji="1" lang="ja-JP" altLang="en-US" dirty="0">
                <a:solidFill>
                  <a:srgbClr val="FFFF00"/>
                </a:solidFill>
              </a:rPr>
              <a:t>再審請求審</a:t>
            </a:r>
            <a:r>
              <a:rPr kumimoji="1" lang="ja-JP" altLang="en-US" dirty="0"/>
              <a:t>と</a:t>
            </a:r>
            <a:r>
              <a:rPr kumimoji="1" lang="ja-JP" altLang="en-US" dirty="0">
                <a:solidFill>
                  <a:srgbClr val="FFC000"/>
                </a:solidFill>
              </a:rPr>
              <a:t>再審</a:t>
            </a:r>
            <a:r>
              <a:rPr kumimoji="1" lang="ja-JP" altLang="en-US" dirty="0"/>
              <a:t>の関係</a:t>
            </a:r>
          </a:p>
        </p:txBody>
      </p:sp>
      <p:sp>
        <p:nvSpPr>
          <p:cNvPr id="3" name="コンテンツ プレースホルダー 2">
            <a:extLst>
              <a:ext uri="{FF2B5EF4-FFF2-40B4-BE49-F238E27FC236}">
                <a16:creationId xmlns:a16="http://schemas.microsoft.com/office/drawing/2014/main" id="{368E151A-B6B0-2BD8-19F5-588D6F73038D}"/>
              </a:ext>
            </a:extLst>
          </p:cNvPr>
          <p:cNvSpPr>
            <a:spLocks noGrp="1"/>
          </p:cNvSpPr>
          <p:nvPr>
            <p:ph idx="1"/>
          </p:nvPr>
        </p:nvSpPr>
        <p:spPr/>
        <p:txBody>
          <a:bodyPr/>
          <a:lstStyle/>
          <a:p>
            <a:r>
              <a:rPr kumimoji="1" lang="ja-JP" altLang="en-US" dirty="0"/>
              <a:t>今、守さんと我々が闘っているのは</a:t>
            </a:r>
            <a:r>
              <a:rPr kumimoji="1" lang="ja-JP" altLang="en-US" dirty="0">
                <a:solidFill>
                  <a:srgbClr val="FFFF00"/>
                </a:solidFill>
              </a:rPr>
              <a:t>再審請求審</a:t>
            </a:r>
            <a:r>
              <a:rPr kumimoji="1" lang="ja-JP" altLang="en-US" dirty="0"/>
              <a:t>であって</a:t>
            </a:r>
            <a:r>
              <a:rPr kumimoji="1" lang="ja-JP" altLang="en-US" dirty="0">
                <a:solidFill>
                  <a:srgbClr val="FFC000"/>
                </a:solidFill>
              </a:rPr>
              <a:t>再審</a:t>
            </a:r>
            <a:r>
              <a:rPr kumimoji="1" lang="ja-JP" altLang="en-US" dirty="0"/>
              <a:t>ではない</a:t>
            </a:r>
            <a:endParaRPr kumimoji="1" lang="en-US" altLang="ja-JP" dirty="0"/>
          </a:p>
          <a:p>
            <a:r>
              <a:rPr kumimoji="1" lang="ja-JP" altLang="en-US" dirty="0"/>
              <a:t>再審請求審で再審開始決定が出て初めて</a:t>
            </a:r>
            <a:r>
              <a:rPr kumimoji="1" lang="ja-JP" altLang="en-US" dirty="0">
                <a:solidFill>
                  <a:srgbClr val="FFC000"/>
                </a:solidFill>
              </a:rPr>
              <a:t>再審</a:t>
            </a:r>
            <a:r>
              <a:rPr kumimoji="1" lang="ja-JP" altLang="en-US" dirty="0"/>
              <a:t>が開かれる</a:t>
            </a:r>
            <a:endParaRPr kumimoji="1" lang="en-US" altLang="ja-JP" dirty="0"/>
          </a:p>
          <a:p>
            <a:r>
              <a:rPr kumimoji="1" lang="ja-JP" altLang="en-US" dirty="0">
                <a:solidFill>
                  <a:srgbClr val="FFC000"/>
                </a:solidFill>
              </a:rPr>
              <a:t>再審無罪</a:t>
            </a:r>
            <a:r>
              <a:rPr kumimoji="1" lang="ja-JP" altLang="en-US" dirty="0"/>
              <a:t>が決まるのは</a:t>
            </a:r>
            <a:r>
              <a:rPr kumimoji="1" lang="ja-JP" altLang="en-US" dirty="0">
                <a:solidFill>
                  <a:srgbClr val="FFC000"/>
                </a:solidFill>
              </a:rPr>
              <a:t>再審</a:t>
            </a:r>
            <a:r>
              <a:rPr kumimoji="1" lang="ja-JP" altLang="en-US" dirty="0"/>
              <a:t>であって、</a:t>
            </a:r>
            <a:r>
              <a:rPr kumimoji="1" lang="ja-JP" altLang="en-US" dirty="0">
                <a:solidFill>
                  <a:srgbClr val="FFFF00"/>
                </a:solidFill>
              </a:rPr>
              <a:t>再審請求審</a:t>
            </a:r>
            <a:r>
              <a:rPr kumimoji="1" lang="ja-JP" altLang="en-US" dirty="0"/>
              <a:t>ではない</a:t>
            </a:r>
            <a:endParaRPr kumimoji="1" lang="en-US" altLang="ja-JP" dirty="0"/>
          </a:p>
          <a:p>
            <a:r>
              <a:rPr kumimoji="1" lang="ja-JP" altLang="en-US" dirty="0">
                <a:solidFill>
                  <a:srgbClr val="FFC000"/>
                </a:solidFill>
              </a:rPr>
              <a:t>再審</a:t>
            </a:r>
            <a:r>
              <a:rPr kumimoji="1" lang="ja-JP" altLang="en-US" dirty="0"/>
              <a:t>を勝ち取る前に、今我々が直面している</a:t>
            </a:r>
            <a:r>
              <a:rPr kumimoji="1" lang="ja-JP" altLang="en-US" dirty="0">
                <a:solidFill>
                  <a:srgbClr val="FFFF00"/>
                </a:solidFill>
              </a:rPr>
              <a:t>再審請求審</a:t>
            </a:r>
            <a:r>
              <a:rPr kumimoji="1" lang="ja-JP" altLang="en-US" dirty="0"/>
              <a:t>を突破しなければならない</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871499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15D7C-9153-28AB-F3DB-25C627B550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1CDBDF-F31D-9735-8355-B3DE5DA18736}"/>
              </a:ext>
            </a:extLst>
          </p:cNvPr>
          <p:cNvSpPr>
            <a:spLocks noGrp="1"/>
          </p:cNvSpPr>
          <p:nvPr>
            <p:ph type="title"/>
          </p:nvPr>
        </p:nvSpPr>
        <p:spPr>
          <a:xfrm>
            <a:off x="457200" y="21098"/>
            <a:ext cx="8229600" cy="1031638"/>
          </a:xfrm>
        </p:spPr>
        <p:txBody>
          <a:bodyPr>
            <a:normAutofit/>
          </a:bodyPr>
          <a:lstStyle/>
          <a:p>
            <a:r>
              <a:rPr kumimoji="1" lang="ja-JP" altLang="en-US" dirty="0"/>
              <a:t>なぜ</a:t>
            </a:r>
            <a:r>
              <a:rPr kumimoji="1" lang="en-US" altLang="ja-JP" dirty="0"/>
              <a:t>58</a:t>
            </a:r>
            <a:r>
              <a:rPr kumimoji="1" lang="ja-JP" altLang="en-US" dirty="0"/>
              <a:t>年もかかったのか？</a:t>
            </a:r>
            <a:endParaRPr kumimoji="1" lang="ja-JP" altLang="en-US" sz="3600" dirty="0"/>
          </a:p>
        </p:txBody>
      </p:sp>
      <p:pic>
        <p:nvPicPr>
          <p:cNvPr id="9" name="図 8" descr="テーブル&#10;&#10;AI 生成コンテンツは誤りを含む可能性があります。">
            <a:extLst>
              <a:ext uri="{FF2B5EF4-FFF2-40B4-BE49-F238E27FC236}">
                <a16:creationId xmlns:a16="http://schemas.microsoft.com/office/drawing/2014/main" id="{B7618CDC-7B5B-9904-5D76-655820781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590" y="1075220"/>
            <a:ext cx="6762750" cy="5505450"/>
          </a:xfrm>
          <a:prstGeom prst="rect">
            <a:avLst/>
          </a:prstGeom>
        </p:spPr>
      </p:pic>
      <p:sp>
        <p:nvSpPr>
          <p:cNvPr id="12" name="矢印: 右 11">
            <a:extLst>
              <a:ext uri="{FF2B5EF4-FFF2-40B4-BE49-F238E27FC236}">
                <a16:creationId xmlns:a16="http://schemas.microsoft.com/office/drawing/2014/main" id="{E6F9C982-D995-304C-74C7-F0D23EF14740}"/>
              </a:ext>
            </a:extLst>
          </p:cNvPr>
          <p:cNvSpPr/>
          <p:nvPr/>
        </p:nvSpPr>
        <p:spPr>
          <a:xfrm rot="10800000">
            <a:off x="7632340" y="5491763"/>
            <a:ext cx="792088" cy="36004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C7BC2B84-1AA2-1381-3BBA-85657F5F62E4}"/>
              </a:ext>
            </a:extLst>
          </p:cNvPr>
          <p:cNvSpPr txBox="1"/>
          <p:nvPr/>
        </p:nvSpPr>
        <p:spPr>
          <a:xfrm rot="5400000">
            <a:off x="6542654" y="2735923"/>
            <a:ext cx="3637534" cy="954107"/>
          </a:xfrm>
          <a:prstGeom prst="rect">
            <a:avLst/>
          </a:prstGeom>
          <a:noFill/>
        </p:spPr>
        <p:txBody>
          <a:bodyPr wrap="none" rtlCol="0">
            <a:spAutoFit/>
          </a:bodyPr>
          <a:lstStyle/>
          <a:p>
            <a:r>
              <a:rPr kumimoji="1" lang="ja-JP" altLang="en-US" sz="2800" b="1" dirty="0">
                <a:solidFill>
                  <a:srgbClr val="FFFF00"/>
                </a:solidFill>
              </a:rPr>
              <a:t>熊本典道　</a:t>
            </a:r>
            <a:r>
              <a:rPr kumimoji="1" lang="en-US" altLang="ja-JP" sz="2800" b="1" dirty="0">
                <a:solidFill>
                  <a:srgbClr val="FFFF00"/>
                </a:solidFill>
              </a:rPr>
              <a:t>1937/10/30</a:t>
            </a:r>
          </a:p>
          <a:p>
            <a:r>
              <a:rPr kumimoji="1" lang="ja-JP" altLang="en-US" sz="2800" b="1" dirty="0">
                <a:solidFill>
                  <a:srgbClr val="FFFF00"/>
                </a:solidFill>
              </a:rPr>
              <a:t>～</a:t>
            </a:r>
            <a:r>
              <a:rPr kumimoji="1" lang="en-US" altLang="ja-JP" sz="2800" b="1" dirty="0">
                <a:solidFill>
                  <a:srgbClr val="FFFF00"/>
                </a:solidFill>
              </a:rPr>
              <a:t>2020/11/11</a:t>
            </a:r>
            <a:endParaRPr kumimoji="1" lang="ja-JP" altLang="en-US" sz="2800" b="1" dirty="0">
              <a:solidFill>
                <a:srgbClr val="FFFF00"/>
              </a:solidFill>
            </a:endParaRPr>
          </a:p>
        </p:txBody>
      </p:sp>
      <p:sp>
        <p:nvSpPr>
          <p:cNvPr id="14" name="テキスト ボックス 13">
            <a:extLst>
              <a:ext uri="{FF2B5EF4-FFF2-40B4-BE49-F238E27FC236}">
                <a16:creationId xmlns:a16="http://schemas.microsoft.com/office/drawing/2014/main" id="{1E9450F6-6DE2-3666-24E8-C39823CBEDB7}"/>
              </a:ext>
            </a:extLst>
          </p:cNvPr>
          <p:cNvSpPr txBox="1"/>
          <p:nvPr/>
        </p:nvSpPr>
        <p:spPr>
          <a:xfrm>
            <a:off x="8028384" y="1772816"/>
            <a:ext cx="526135" cy="1440160"/>
          </a:xfrm>
          <a:prstGeom prst="rect">
            <a:avLst/>
          </a:prstGeom>
          <a:noFill/>
        </p:spPr>
        <p:txBody>
          <a:bodyPr vert="eaVert" wrap="square" rtlCol="0">
            <a:spAutoFit/>
          </a:bodyPr>
          <a:lstStyle/>
          <a:p>
            <a:endParaRPr kumimoji="1" lang="ja-JP" altLang="en-US" dirty="0"/>
          </a:p>
        </p:txBody>
      </p:sp>
    </p:spTree>
    <p:extLst>
      <p:ext uri="{BB962C8B-B14F-4D97-AF65-F5344CB8AC3E}">
        <p14:creationId xmlns:p14="http://schemas.microsoft.com/office/powerpoint/2010/main" val="33496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85A4A4-93E6-DA30-C18D-56A44E69A3E4}"/>
              </a:ext>
            </a:extLst>
          </p:cNvPr>
          <p:cNvSpPr>
            <a:spLocks noGrp="1"/>
          </p:cNvSpPr>
          <p:nvPr>
            <p:ph type="title"/>
          </p:nvPr>
        </p:nvSpPr>
        <p:spPr>
          <a:xfrm>
            <a:off x="148164" y="199467"/>
            <a:ext cx="8459623" cy="1152128"/>
          </a:xfrm>
        </p:spPr>
        <p:txBody>
          <a:bodyPr>
            <a:normAutofit fontScale="90000"/>
          </a:bodyPr>
          <a:lstStyle/>
          <a:p>
            <a:r>
              <a:rPr kumimoji="1" lang="ja-JP" altLang="en-US" sz="4800" dirty="0"/>
              <a:t>壁は如何にして崩れたのか？</a:t>
            </a:r>
            <a:br>
              <a:rPr kumimoji="1" lang="en-US" altLang="ja-JP" sz="4800" dirty="0"/>
            </a:br>
            <a:r>
              <a:rPr lang="ja-JP" altLang="en-US" sz="4000" dirty="0"/>
              <a:t>ギュンター・シャボフスキーの世紀の失言</a:t>
            </a:r>
            <a:endParaRPr kumimoji="1" lang="ja-JP" altLang="en-US" sz="4800" dirty="0"/>
          </a:p>
        </p:txBody>
      </p:sp>
      <p:pic>
        <p:nvPicPr>
          <p:cNvPr id="2050" name="Picture 2">
            <a:extLst>
              <a:ext uri="{FF2B5EF4-FFF2-40B4-BE49-F238E27FC236}">
                <a16:creationId xmlns:a16="http://schemas.microsoft.com/office/drawing/2014/main" id="{AE7FC8D4-2E7A-0F33-A2FD-2BE185E98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64" y="1722461"/>
            <a:ext cx="8376085" cy="4709221"/>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a:extLst>
              <a:ext uri="{FF2B5EF4-FFF2-40B4-BE49-F238E27FC236}">
                <a16:creationId xmlns:a16="http://schemas.microsoft.com/office/drawing/2014/main" id="{5F0A684E-101F-0240-2941-74287B8112A6}"/>
              </a:ext>
            </a:extLst>
          </p:cNvPr>
          <p:cNvSpPr/>
          <p:nvPr/>
        </p:nvSpPr>
        <p:spPr>
          <a:xfrm>
            <a:off x="5364088" y="2132856"/>
            <a:ext cx="1008112" cy="1872208"/>
          </a:xfrm>
          <a:prstGeom prst="ellipse">
            <a:avLst/>
          </a:prstGeom>
          <a:noFill/>
          <a:ln w="1016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57E2EDB-4184-4807-D4AB-FBC2789D30C6}"/>
              </a:ext>
            </a:extLst>
          </p:cNvPr>
          <p:cNvSpPr txBox="1"/>
          <p:nvPr/>
        </p:nvSpPr>
        <p:spPr>
          <a:xfrm>
            <a:off x="405020" y="4653136"/>
            <a:ext cx="7479347" cy="1446550"/>
          </a:xfrm>
          <a:prstGeom prst="rect">
            <a:avLst/>
          </a:prstGeom>
          <a:noFill/>
        </p:spPr>
        <p:txBody>
          <a:bodyPr wrap="square" rtlCol="0">
            <a:spAutoFit/>
          </a:bodyPr>
          <a:lstStyle/>
          <a:p>
            <a:pPr algn="ctr"/>
            <a:r>
              <a:rPr kumimoji="1" lang="ja-JP" altLang="en-US" sz="4400" b="1" dirty="0">
                <a:solidFill>
                  <a:srgbClr val="FFFF00"/>
                </a:solidFill>
              </a:rPr>
              <a:t>「それで国境はいつ開かれるんでしょうか？」</a:t>
            </a:r>
          </a:p>
        </p:txBody>
      </p:sp>
      <p:sp>
        <p:nvSpPr>
          <p:cNvPr id="6" name="テキスト ボックス 5">
            <a:extLst>
              <a:ext uri="{FF2B5EF4-FFF2-40B4-BE49-F238E27FC236}">
                <a16:creationId xmlns:a16="http://schemas.microsoft.com/office/drawing/2014/main" id="{8FAF8788-EEFA-6E5C-E1CF-9D51171B43A2}"/>
              </a:ext>
            </a:extLst>
          </p:cNvPr>
          <p:cNvSpPr txBox="1"/>
          <p:nvPr/>
        </p:nvSpPr>
        <p:spPr>
          <a:xfrm>
            <a:off x="139264" y="4654209"/>
            <a:ext cx="7479347" cy="1446550"/>
          </a:xfrm>
          <a:prstGeom prst="rect">
            <a:avLst/>
          </a:prstGeom>
          <a:solidFill>
            <a:schemeClr val="tx1"/>
          </a:solidFill>
        </p:spPr>
        <p:txBody>
          <a:bodyPr wrap="square" rtlCol="0">
            <a:spAutoFit/>
          </a:bodyPr>
          <a:lstStyle/>
          <a:p>
            <a:pPr algn="ctr"/>
            <a:r>
              <a:rPr kumimoji="1" lang="ja-JP" altLang="en-US" sz="4400" b="1" dirty="0">
                <a:solidFill>
                  <a:srgbClr val="FFFF00"/>
                </a:solidFill>
              </a:rPr>
              <a:t>「それで壁はいつ崩壊する</a:t>
            </a:r>
            <a:endParaRPr kumimoji="1" lang="en-US" altLang="ja-JP" sz="4400" b="1" dirty="0">
              <a:solidFill>
                <a:srgbClr val="FFFF00"/>
              </a:solidFill>
            </a:endParaRPr>
          </a:p>
          <a:p>
            <a:pPr algn="ctr"/>
            <a:r>
              <a:rPr kumimoji="1" lang="ja-JP" altLang="en-US" sz="4400" b="1" dirty="0">
                <a:solidFill>
                  <a:srgbClr val="FFFF00"/>
                </a:solidFill>
              </a:rPr>
              <a:t>んでしょうか？」</a:t>
            </a:r>
          </a:p>
        </p:txBody>
      </p:sp>
    </p:spTree>
    <p:extLst>
      <p:ext uri="{BB962C8B-B14F-4D97-AF65-F5344CB8AC3E}">
        <p14:creationId xmlns:p14="http://schemas.microsoft.com/office/powerpoint/2010/main" val="55297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7C4835-01AF-5FB6-E6FC-E39BC8643CAB}"/>
              </a:ext>
            </a:extLst>
          </p:cNvPr>
          <p:cNvSpPr>
            <a:spLocks noGrp="1"/>
          </p:cNvSpPr>
          <p:nvPr>
            <p:ph type="title"/>
          </p:nvPr>
        </p:nvSpPr>
        <p:spPr>
          <a:xfrm>
            <a:off x="461880" y="160336"/>
            <a:ext cx="8229600" cy="1828503"/>
          </a:xfrm>
        </p:spPr>
        <p:txBody>
          <a:bodyPr>
            <a:normAutofit/>
          </a:bodyPr>
          <a:lstStyle/>
          <a:p>
            <a:r>
              <a:rPr kumimoji="1" lang="ja-JP" altLang="en-US" dirty="0"/>
              <a:t>「厚い壁・重い扉」と言われる由縁</a:t>
            </a:r>
            <a:br>
              <a:rPr kumimoji="1" lang="en-US" altLang="ja-JP" dirty="0"/>
            </a:br>
            <a:r>
              <a:rPr kumimoji="1" lang="ja-JP" altLang="en-US" dirty="0">
                <a:solidFill>
                  <a:srgbClr val="FFFF00"/>
                </a:solidFill>
              </a:rPr>
              <a:t>再審請求審</a:t>
            </a:r>
            <a:r>
              <a:rPr kumimoji="1" lang="ja-JP" altLang="en-US" dirty="0"/>
              <a:t>の特殊性</a:t>
            </a:r>
          </a:p>
        </p:txBody>
      </p:sp>
      <p:sp>
        <p:nvSpPr>
          <p:cNvPr id="3" name="コンテンツ プレースホルダー 2">
            <a:extLst>
              <a:ext uri="{FF2B5EF4-FFF2-40B4-BE49-F238E27FC236}">
                <a16:creationId xmlns:a16="http://schemas.microsoft.com/office/drawing/2014/main" id="{4249F0EE-01C8-D520-D402-374344B5ED85}"/>
              </a:ext>
            </a:extLst>
          </p:cNvPr>
          <p:cNvSpPr>
            <a:spLocks noGrp="1"/>
          </p:cNvSpPr>
          <p:nvPr>
            <p:ph idx="1"/>
          </p:nvPr>
        </p:nvSpPr>
        <p:spPr>
          <a:xfrm>
            <a:off x="457200" y="2246819"/>
            <a:ext cx="8229600" cy="3168352"/>
          </a:xfrm>
        </p:spPr>
        <p:txBody>
          <a:bodyPr>
            <a:normAutofit/>
          </a:bodyPr>
          <a:lstStyle/>
          <a:p>
            <a:r>
              <a:rPr kumimoji="1" lang="ja-JP" altLang="en-US" dirty="0"/>
              <a:t>裁判ではなく、裁判所、検察官、再審請求人（弁護士）の三者による協議（話合い）である</a:t>
            </a:r>
            <a:endParaRPr kumimoji="1" lang="en-US" altLang="ja-JP" dirty="0"/>
          </a:p>
          <a:p>
            <a:r>
              <a:rPr kumimoji="1" lang="ja-JP" altLang="en-US" dirty="0"/>
              <a:t>非公開の密室で行われる</a:t>
            </a:r>
            <a:endParaRPr kumimoji="1" lang="en-US" altLang="ja-JP" dirty="0"/>
          </a:p>
          <a:p>
            <a:r>
              <a:rPr kumimoji="1" lang="ja-JP" altLang="en-US" dirty="0"/>
              <a:t>裁判長の「訴訟指揮」が協議内容を左右する</a:t>
            </a:r>
            <a:endParaRPr kumimoji="1" lang="en-US" altLang="ja-JP" dirty="0"/>
          </a:p>
          <a:p>
            <a:r>
              <a:rPr kumimoji="1" lang="ja-JP" altLang="en-US" dirty="0"/>
              <a:t>証拠調べ、証人喚問も裁判長が決める</a:t>
            </a:r>
            <a:endParaRPr kumimoji="1" lang="en-US" altLang="ja-JP" dirty="0"/>
          </a:p>
          <a:p>
            <a:endParaRPr kumimoji="1" lang="en-US" altLang="ja-JP" dirty="0"/>
          </a:p>
          <a:p>
            <a:pPr marL="0" indent="0">
              <a:buNone/>
            </a:pPr>
            <a:endParaRPr kumimoji="1" lang="en-US" altLang="ja-JP" dirty="0"/>
          </a:p>
          <a:p>
            <a:pPr marL="0" indent="0">
              <a:buNone/>
            </a:pPr>
            <a:endParaRPr kumimoji="1" lang="ja-JP" altLang="en-US" dirty="0"/>
          </a:p>
        </p:txBody>
      </p:sp>
      <p:sp>
        <p:nvSpPr>
          <p:cNvPr id="4" name="テキスト ボックス 3">
            <a:extLst>
              <a:ext uri="{FF2B5EF4-FFF2-40B4-BE49-F238E27FC236}">
                <a16:creationId xmlns:a16="http://schemas.microsoft.com/office/drawing/2014/main" id="{28CACE45-11FE-4BEF-1D38-677EA886DB93}"/>
              </a:ext>
            </a:extLst>
          </p:cNvPr>
          <p:cNvSpPr txBox="1"/>
          <p:nvPr/>
        </p:nvSpPr>
        <p:spPr>
          <a:xfrm>
            <a:off x="472335" y="5673151"/>
            <a:ext cx="8037778" cy="707886"/>
          </a:xfrm>
          <a:prstGeom prst="rect">
            <a:avLst/>
          </a:prstGeom>
          <a:noFill/>
        </p:spPr>
        <p:txBody>
          <a:bodyPr wrap="none" rtlCol="0">
            <a:spAutoFit/>
          </a:bodyPr>
          <a:lstStyle/>
          <a:p>
            <a:r>
              <a:rPr kumimoji="1" lang="ja-JP" altLang="en-US" sz="4000" dirty="0">
                <a:solidFill>
                  <a:schemeClr val="bg1"/>
                </a:solidFill>
              </a:rPr>
              <a:t>これで再審の壁が突破できるのか？</a:t>
            </a:r>
          </a:p>
        </p:txBody>
      </p:sp>
    </p:spTree>
    <p:extLst>
      <p:ext uri="{BB962C8B-B14F-4D97-AF65-F5344CB8AC3E}">
        <p14:creationId xmlns:p14="http://schemas.microsoft.com/office/powerpoint/2010/main" val="1107225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4E1E456-D242-9DBE-E424-218BEF334E93}"/>
              </a:ext>
            </a:extLst>
          </p:cNvPr>
          <p:cNvSpPr>
            <a:spLocks noGrp="1"/>
          </p:cNvSpPr>
          <p:nvPr>
            <p:ph type="title"/>
          </p:nvPr>
        </p:nvSpPr>
        <p:spPr>
          <a:xfrm>
            <a:off x="-77975" y="472259"/>
            <a:ext cx="3995936" cy="1169869"/>
          </a:xfrm>
        </p:spPr>
        <p:txBody>
          <a:bodyPr>
            <a:noAutofit/>
          </a:bodyPr>
          <a:lstStyle/>
          <a:p>
            <a:r>
              <a:rPr lang="ja-JP" altLang="en-US" sz="4000" dirty="0"/>
              <a:t>今も息づく古典的でっち上げ</a:t>
            </a:r>
          </a:p>
        </p:txBody>
      </p:sp>
      <p:pic>
        <p:nvPicPr>
          <p:cNvPr id="5" name="図 4" descr="テキスト が含まれている画像&#10;&#10;AI 生成コンテンツは誤りを含む可能性があります。">
            <a:extLst>
              <a:ext uri="{FF2B5EF4-FFF2-40B4-BE49-F238E27FC236}">
                <a16:creationId xmlns:a16="http://schemas.microsoft.com/office/drawing/2014/main" id="{8BF3530F-4F6C-EFCA-86F4-6153957EE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93" y="1870838"/>
            <a:ext cx="3168352" cy="4514902"/>
          </a:xfrm>
          <a:prstGeom prst="rect">
            <a:avLst/>
          </a:prstGeom>
        </p:spPr>
      </p:pic>
      <p:pic>
        <p:nvPicPr>
          <p:cNvPr id="9" name="図 8" descr="スーツを着た男性のグループ&#10;&#10;AI 生成コンテンツは誤りを含む可能性があります。">
            <a:extLst>
              <a:ext uri="{FF2B5EF4-FFF2-40B4-BE49-F238E27FC236}">
                <a16:creationId xmlns:a16="http://schemas.microsoft.com/office/drawing/2014/main" id="{7BD58BE4-D6E7-2781-9A1B-9DBBE18442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7961" y="374999"/>
            <a:ext cx="5226039" cy="2939647"/>
          </a:xfrm>
          <a:prstGeom prst="rect">
            <a:avLst/>
          </a:prstGeom>
        </p:spPr>
      </p:pic>
      <p:pic>
        <p:nvPicPr>
          <p:cNvPr id="12" name="図 11" descr="テキスト, 新聞, 記号, 女性 が含まれている画像&#10;&#10;AI 生成コンテンツは誤りを含む可能性があります。">
            <a:extLst>
              <a:ext uri="{FF2B5EF4-FFF2-40B4-BE49-F238E27FC236}">
                <a16:creationId xmlns:a16="http://schemas.microsoft.com/office/drawing/2014/main" id="{23576965-DE10-6D3B-DB97-461424C9D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830" y="3543355"/>
            <a:ext cx="5226038" cy="3067085"/>
          </a:xfrm>
          <a:prstGeom prst="rect">
            <a:avLst/>
          </a:prstGeom>
        </p:spPr>
      </p:pic>
    </p:spTree>
    <p:extLst>
      <p:ext uri="{BB962C8B-B14F-4D97-AF65-F5344CB8AC3E}">
        <p14:creationId xmlns:p14="http://schemas.microsoft.com/office/powerpoint/2010/main" val="12767041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7615EE-C1EE-00EC-72C0-8DB17D13538F}"/>
              </a:ext>
            </a:extLst>
          </p:cNvPr>
          <p:cNvSpPr>
            <a:spLocks noGrp="1"/>
          </p:cNvSpPr>
          <p:nvPr>
            <p:ph type="title"/>
          </p:nvPr>
        </p:nvSpPr>
        <p:spPr>
          <a:xfrm>
            <a:off x="457200" y="274638"/>
            <a:ext cx="8229600" cy="1714202"/>
          </a:xfrm>
        </p:spPr>
        <p:txBody>
          <a:bodyPr/>
          <a:lstStyle/>
          <a:p>
            <a:r>
              <a:rPr kumimoji="1" lang="ja-JP" altLang="en-US" dirty="0"/>
              <a:t>科学捜査研究所</a:t>
            </a:r>
            <a:br>
              <a:rPr kumimoji="1" lang="en-US" altLang="ja-JP" dirty="0"/>
            </a:br>
            <a:r>
              <a:rPr kumimoji="1" lang="ja-JP" altLang="en-US" dirty="0"/>
              <a:t>捏造野放し</a:t>
            </a:r>
            <a:r>
              <a:rPr kumimoji="1" lang="en-US" altLang="ja-JP"/>
              <a:t>/</a:t>
            </a:r>
            <a:endParaRPr kumimoji="1" lang="ja-JP" altLang="en-US" dirty="0"/>
          </a:p>
        </p:txBody>
      </p:sp>
      <p:sp>
        <p:nvSpPr>
          <p:cNvPr id="3" name="コンテンツ プレースホルダー 2">
            <a:extLst>
              <a:ext uri="{FF2B5EF4-FFF2-40B4-BE49-F238E27FC236}">
                <a16:creationId xmlns:a16="http://schemas.microsoft.com/office/drawing/2014/main" id="{461DDD15-BF21-AEC6-1510-BFF844B66A5F}"/>
              </a:ext>
            </a:extLst>
          </p:cNvPr>
          <p:cNvSpPr>
            <a:spLocks noGrp="1"/>
          </p:cNvSpPr>
          <p:nvPr>
            <p:ph idx="1"/>
          </p:nvPr>
        </p:nvSpPr>
        <p:spPr>
          <a:xfrm>
            <a:off x="457200" y="2204864"/>
            <a:ext cx="8229600" cy="4104456"/>
          </a:xfrm>
        </p:spPr>
        <p:txBody>
          <a:bodyPr/>
          <a:lstStyle/>
          <a:p>
            <a:r>
              <a:rPr kumimoji="1" lang="ja-JP" altLang="en-US" dirty="0"/>
              <a:t>都道府県警の中の一組織：国は責任持たず</a:t>
            </a:r>
            <a:endParaRPr kumimoji="1" lang="en-US" altLang="ja-JP" dirty="0"/>
          </a:p>
          <a:p>
            <a:r>
              <a:rPr kumimoji="1" lang="ja-JP" altLang="en-US" dirty="0"/>
              <a:t>職員は地方公務員</a:t>
            </a:r>
            <a:endParaRPr kumimoji="1" lang="en-US" altLang="ja-JP" dirty="0"/>
          </a:p>
          <a:p>
            <a:r>
              <a:rPr kumimoji="1" lang="ja-JP" altLang="en-US" dirty="0"/>
              <a:t>研修・教育は自前ではなく科警研が行う</a:t>
            </a:r>
            <a:endParaRPr kumimoji="1" lang="en-US" altLang="ja-JP" dirty="0"/>
          </a:p>
          <a:p>
            <a:r>
              <a:rPr kumimoji="1" lang="ja-JP" altLang="en-US" dirty="0"/>
              <a:t>透明性の欠如</a:t>
            </a:r>
            <a:endParaRPr kumimoji="1" lang="en-US" altLang="ja-JP" dirty="0"/>
          </a:p>
          <a:p>
            <a:pPr lvl="1"/>
            <a:r>
              <a:rPr kumimoji="1" lang="ja-JP" altLang="en-US" dirty="0"/>
              <a:t>予算・採用・人員配置・人事</a:t>
            </a:r>
            <a:endParaRPr kumimoji="1" lang="en-US" altLang="ja-JP" dirty="0"/>
          </a:p>
          <a:p>
            <a:pPr lvl="1"/>
            <a:r>
              <a:rPr kumimoji="1" lang="ja-JP" altLang="en-US" dirty="0"/>
              <a:t>研究・教育</a:t>
            </a:r>
            <a:endParaRPr kumimoji="1" lang="en-US" altLang="ja-JP" dirty="0"/>
          </a:p>
          <a:p>
            <a:r>
              <a:rPr kumimoji="1" lang="ja-JP" altLang="en-US" dirty="0"/>
              <a:t>事故・過失・捏造のチェックシステム欠如</a:t>
            </a:r>
            <a:endParaRPr kumimoji="1" lang="en-US" altLang="ja-JP" dirty="0"/>
          </a:p>
        </p:txBody>
      </p:sp>
    </p:spTree>
    <p:extLst>
      <p:ext uri="{BB962C8B-B14F-4D97-AF65-F5344CB8AC3E}">
        <p14:creationId xmlns:p14="http://schemas.microsoft.com/office/powerpoint/2010/main" val="26165055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EC227F-2E03-F4DC-A185-5284F6D60535}"/>
              </a:ext>
            </a:extLst>
          </p:cNvPr>
          <p:cNvSpPr>
            <a:spLocks noGrp="1"/>
          </p:cNvSpPr>
          <p:nvPr>
            <p:ph type="title"/>
          </p:nvPr>
        </p:nvSpPr>
        <p:spPr/>
        <p:txBody>
          <a:bodyPr>
            <a:normAutofit/>
          </a:bodyPr>
          <a:lstStyle/>
          <a:p>
            <a:r>
              <a:rPr kumimoji="1" lang="ja-JP" altLang="en-US" dirty="0"/>
              <a:t>検察←警察（科捜研）の下僕</a:t>
            </a:r>
          </a:p>
        </p:txBody>
      </p:sp>
      <p:sp>
        <p:nvSpPr>
          <p:cNvPr id="3" name="コンテンツ プレースホルダー 2">
            <a:extLst>
              <a:ext uri="{FF2B5EF4-FFF2-40B4-BE49-F238E27FC236}">
                <a16:creationId xmlns:a16="http://schemas.microsoft.com/office/drawing/2014/main" id="{FB2A200C-5AED-83D9-7B80-599610DDFD7F}"/>
              </a:ext>
            </a:extLst>
          </p:cNvPr>
          <p:cNvSpPr>
            <a:spLocks noGrp="1"/>
          </p:cNvSpPr>
          <p:nvPr>
            <p:ph idx="1"/>
          </p:nvPr>
        </p:nvSpPr>
        <p:spPr/>
        <p:txBody>
          <a:bodyPr/>
          <a:lstStyle/>
          <a:p>
            <a:r>
              <a:rPr kumimoji="1" lang="ja-JP" altLang="en-US" dirty="0"/>
              <a:t>起訴に踏み切った根拠</a:t>
            </a:r>
            <a:endParaRPr kumimoji="1" lang="en-US" altLang="ja-JP" dirty="0"/>
          </a:p>
          <a:p>
            <a:pPr lvl="1"/>
            <a:r>
              <a:rPr kumimoji="1" lang="ja-JP" altLang="en-US" dirty="0"/>
              <a:t>「被害者」の供述</a:t>
            </a:r>
            <a:endParaRPr kumimoji="1" lang="en-US" altLang="ja-JP" dirty="0"/>
          </a:p>
          <a:p>
            <a:pPr lvl="1"/>
            <a:r>
              <a:rPr kumimoji="1" lang="ja-JP" altLang="en-US" dirty="0"/>
              <a:t>動かぬ証拠として科捜研鑑定</a:t>
            </a:r>
            <a:endParaRPr kumimoji="1" lang="en-US" altLang="ja-JP" dirty="0"/>
          </a:p>
          <a:p>
            <a:r>
              <a:rPr kumimoji="1" lang="ja-JP" altLang="en-US" dirty="0"/>
              <a:t>これで勝てるはずだった</a:t>
            </a:r>
            <a:endParaRPr kumimoji="1" lang="en-US" altLang="ja-JP" dirty="0"/>
          </a:p>
          <a:p>
            <a:r>
              <a:rPr kumimoji="1" lang="ja-JP" altLang="en-US" dirty="0"/>
              <a:t>では何故負けたのか？</a:t>
            </a:r>
            <a:endParaRPr kumimoji="1" lang="en-US" altLang="ja-JP" dirty="0"/>
          </a:p>
          <a:p>
            <a:pPr lvl="1"/>
            <a:r>
              <a:rPr kumimoji="1" lang="ja-JP" altLang="en-US" dirty="0"/>
              <a:t>供述は譫妄（幻覚の一種）に過ぎなかった</a:t>
            </a:r>
            <a:endParaRPr kumimoji="1" lang="en-US" altLang="ja-JP" dirty="0"/>
          </a:p>
          <a:p>
            <a:pPr lvl="1"/>
            <a:r>
              <a:rPr kumimoji="1" lang="ja-JP" altLang="en-US" dirty="0"/>
              <a:t>「唾液の検出」に証拠能力なし。</a:t>
            </a:r>
            <a:endParaRPr kumimoji="1" lang="en-US" altLang="ja-JP" dirty="0"/>
          </a:p>
          <a:p>
            <a:pPr lvl="1"/>
            <a:endParaRPr kumimoji="1" lang="en-US" altLang="ja-JP" dirty="0"/>
          </a:p>
          <a:p>
            <a:endParaRPr kumimoji="1" lang="ja-JP" altLang="en-US" dirty="0"/>
          </a:p>
        </p:txBody>
      </p:sp>
    </p:spTree>
    <p:extLst>
      <p:ext uri="{BB962C8B-B14F-4D97-AF65-F5344CB8AC3E}">
        <p14:creationId xmlns:p14="http://schemas.microsoft.com/office/powerpoint/2010/main" val="924795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FE771-4C35-5340-3498-A87E3F791D21}"/>
              </a:ext>
            </a:extLst>
          </p:cNvPr>
          <p:cNvSpPr>
            <a:spLocks noGrp="1"/>
          </p:cNvSpPr>
          <p:nvPr>
            <p:ph type="title"/>
          </p:nvPr>
        </p:nvSpPr>
        <p:spPr/>
        <p:txBody>
          <a:bodyPr/>
          <a:lstStyle/>
          <a:p>
            <a:r>
              <a:rPr kumimoji="1" lang="ja-JP" altLang="en-US" dirty="0"/>
              <a:t>ミトコンドリア病権威の懊悩</a:t>
            </a:r>
          </a:p>
        </p:txBody>
      </p:sp>
      <p:sp>
        <p:nvSpPr>
          <p:cNvPr id="3" name="コンテンツ プレースホルダー 2">
            <a:extLst>
              <a:ext uri="{FF2B5EF4-FFF2-40B4-BE49-F238E27FC236}">
                <a16:creationId xmlns:a16="http://schemas.microsoft.com/office/drawing/2014/main" id="{A12EC4B4-274B-9478-6D70-1F8BACF38D91}"/>
              </a:ext>
            </a:extLst>
          </p:cNvPr>
          <p:cNvSpPr>
            <a:spLocks noGrp="1"/>
          </p:cNvSpPr>
          <p:nvPr>
            <p:ph idx="1"/>
          </p:nvPr>
        </p:nvSpPr>
        <p:spPr>
          <a:xfrm>
            <a:off x="323528" y="1600200"/>
            <a:ext cx="8496944" cy="4525963"/>
          </a:xfrm>
        </p:spPr>
        <p:txBody>
          <a:bodyPr/>
          <a:lstStyle/>
          <a:p>
            <a:r>
              <a:rPr kumimoji="1" lang="ja-JP" altLang="en-US" dirty="0"/>
              <a:t>原子爆弾作成に関わった科学者達と同様</a:t>
            </a:r>
            <a:endParaRPr kumimoji="1" lang="en-US" altLang="ja-JP" dirty="0"/>
          </a:p>
          <a:p>
            <a:r>
              <a:rPr kumimoji="1" lang="ja-JP" altLang="en-US" dirty="0"/>
              <a:t>冤罪の成立と維持に不可欠→古畑種基を例示</a:t>
            </a:r>
            <a:endParaRPr kumimoji="1" lang="en-US" altLang="ja-JP" dirty="0"/>
          </a:p>
          <a:p>
            <a:r>
              <a:rPr kumimoji="1" lang="ja-JP" altLang="en-US" dirty="0"/>
              <a:t>斯界の権威者としての懊悩</a:t>
            </a:r>
            <a:endParaRPr kumimoji="1" lang="en-US" altLang="ja-JP" dirty="0"/>
          </a:p>
          <a:p>
            <a:pPr lvl="1"/>
            <a:r>
              <a:rPr kumimoji="1" lang="ja-JP" altLang="en-US" dirty="0"/>
              <a:t>嘘は言えない</a:t>
            </a:r>
            <a:endParaRPr kumimoji="1" lang="en-US" altLang="ja-JP" dirty="0"/>
          </a:p>
          <a:p>
            <a:pPr lvl="1"/>
            <a:r>
              <a:rPr kumimoji="1" lang="ja-JP" altLang="en-US" dirty="0"/>
              <a:t>警察・検察からの無言の圧力</a:t>
            </a:r>
            <a:endParaRPr kumimoji="1" lang="en-US" altLang="ja-JP" dirty="0"/>
          </a:p>
          <a:p>
            <a:endParaRPr kumimoji="1" lang="ja-JP" altLang="en-US" dirty="0"/>
          </a:p>
        </p:txBody>
      </p:sp>
    </p:spTree>
    <p:extLst>
      <p:ext uri="{BB962C8B-B14F-4D97-AF65-F5344CB8AC3E}">
        <p14:creationId xmlns:p14="http://schemas.microsoft.com/office/powerpoint/2010/main" val="13373050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FDEB8-24B7-3E13-2AD8-F1F51FF9A04F}"/>
              </a:ext>
            </a:extLst>
          </p:cNvPr>
          <p:cNvSpPr>
            <a:spLocks noGrp="1"/>
          </p:cNvSpPr>
          <p:nvPr>
            <p:ph type="title"/>
          </p:nvPr>
        </p:nvSpPr>
        <p:spPr>
          <a:xfrm>
            <a:off x="457200" y="274638"/>
            <a:ext cx="8229600" cy="1714202"/>
          </a:xfrm>
        </p:spPr>
        <p:txBody>
          <a:bodyPr/>
          <a:lstStyle/>
          <a:p>
            <a:r>
              <a:rPr kumimoji="1" lang="ja-JP" altLang="en-US" dirty="0"/>
              <a:t>後藤雄一の嘘＝診断の捏造</a:t>
            </a:r>
            <a:br>
              <a:rPr kumimoji="1" lang="en-US" altLang="ja-JP" dirty="0"/>
            </a:br>
            <a:r>
              <a:rPr kumimoji="1" lang="en-US" altLang="ja-JP" dirty="0"/>
              <a:t>MELAS</a:t>
            </a:r>
            <a:r>
              <a:rPr kumimoji="1" lang="ja-JP" altLang="en-US" dirty="0"/>
              <a:t>を否定できなかった</a:t>
            </a:r>
          </a:p>
        </p:txBody>
      </p:sp>
      <p:sp>
        <p:nvSpPr>
          <p:cNvPr id="3" name="コンテンツ プレースホルダー 2">
            <a:extLst>
              <a:ext uri="{FF2B5EF4-FFF2-40B4-BE49-F238E27FC236}">
                <a16:creationId xmlns:a16="http://schemas.microsoft.com/office/drawing/2014/main" id="{6AD68CB4-A46A-0DD5-3D53-2C8B5E2E7845}"/>
              </a:ext>
            </a:extLst>
          </p:cNvPr>
          <p:cNvSpPr>
            <a:spLocks noGrp="1"/>
          </p:cNvSpPr>
          <p:nvPr>
            <p:ph idx="1"/>
          </p:nvPr>
        </p:nvSpPr>
        <p:spPr>
          <a:xfrm>
            <a:off x="457200" y="2204864"/>
            <a:ext cx="8229600" cy="3921299"/>
          </a:xfrm>
        </p:spPr>
        <p:txBody>
          <a:bodyPr/>
          <a:lstStyle/>
          <a:p>
            <a:r>
              <a:rPr kumimoji="1" lang="ja-JP" altLang="en-US" dirty="0"/>
              <a:t>遺伝子異常がないのは</a:t>
            </a:r>
            <a:r>
              <a:rPr kumimoji="1" lang="en-US" altLang="ja-JP" dirty="0"/>
              <a:t>MELAS</a:t>
            </a:r>
            <a:r>
              <a:rPr kumimoji="1" lang="ja-JP" altLang="en-US" dirty="0"/>
              <a:t>ではない→嘘</a:t>
            </a:r>
            <a:endParaRPr kumimoji="1" lang="en-US" altLang="ja-JP" dirty="0"/>
          </a:p>
          <a:p>
            <a:r>
              <a:rPr kumimoji="1" lang="ja-JP" altLang="en-US" dirty="0"/>
              <a:t>結局</a:t>
            </a:r>
            <a:r>
              <a:rPr kumimoji="1" lang="en-US" altLang="ja-JP" dirty="0"/>
              <a:t>MELAS</a:t>
            </a:r>
            <a:r>
              <a:rPr kumimoji="1" lang="ja-JP" altLang="en-US" dirty="0"/>
              <a:t>を否定できず</a:t>
            </a:r>
            <a:endParaRPr kumimoji="1" lang="en-US" altLang="ja-JP" dirty="0"/>
          </a:p>
          <a:p>
            <a:r>
              <a:rPr kumimoji="1" lang="ja-JP" altLang="en-US"/>
              <a:t>さらに筋弛緩剤中毒を診断できなかった</a:t>
            </a:r>
            <a:endParaRPr kumimoji="1" lang="ja-JP" altLang="en-US" dirty="0"/>
          </a:p>
        </p:txBody>
      </p:sp>
    </p:spTree>
    <p:extLst>
      <p:ext uri="{BB962C8B-B14F-4D97-AF65-F5344CB8AC3E}">
        <p14:creationId xmlns:p14="http://schemas.microsoft.com/office/powerpoint/2010/main" val="14827413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 棒グラフ&#10;&#10;AI 生成コンテンツは誤りを含む可能性があります。">
            <a:extLst>
              <a:ext uri="{FF2B5EF4-FFF2-40B4-BE49-F238E27FC236}">
                <a16:creationId xmlns:a16="http://schemas.microsoft.com/office/drawing/2014/main" id="{35D9461C-2399-2667-7FBD-533AB0648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8595" cy="6192689"/>
          </a:xfrm>
          <a:prstGeom prst="rect">
            <a:avLst/>
          </a:prstGeom>
        </p:spPr>
      </p:pic>
      <p:sp>
        <p:nvSpPr>
          <p:cNvPr id="8" name="テキスト ボックス 7">
            <a:extLst>
              <a:ext uri="{FF2B5EF4-FFF2-40B4-BE49-F238E27FC236}">
                <a16:creationId xmlns:a16="http://schemas.microsoft.com/office/drawing/2014/main" id="{FE2F41E1-B137-D360-AEEC-1F6B3B6E0362}"/>
              </a:ext>
            </a:extLst>
          </p:cNvPr>
          <p:cNvSpPr txBox="1"/>
          <p:nvPr/>
        </p:nvSpPr>
        <p:spPr>
          <a:xfrm>
            <a:off x="3491880" y="328880"/>
            <a:ext cx="5420646" cy="1015663"/>
          </a:xfrm>
          <a:prstGeom prst="rect">
            <a:avLst/>
          </a:prstGeom>
          <a:noFill/>
        </p:spPr>
        <p:txBody>
          <a:bodyPr wrap="square" rtlCol="0">
            <a:spAutoFit/>
          </a:bodyPr>
          <a:lstStyle/>
          <a:p>
            <a:r>
              <a:rPr kumimoji="1" lang="ja-JP" altLang="en-US" sz="2000" b="1" dirty="0"/>
              <a:t>出典　</a:t>
            </a:r>
            <a:r>
              <a:rPr kumimoji="1" lang="en-US" altLang="ja-JP" sz="2000" b="1" dirty="0"/>
              <a:t>Q&amp;A</a:t>
            </a:r>
            <a:r>
              <a:rPr kumimoji="1" lang="ja-JP" altLang="en-US" sz="2000" b="1" dirty="0"/>
              <a:t>でわかる 医療訴訟の件数と看護師さんが訴訟に遭う件数　看護</a:t>
            </a:r>
            <a:r>
              <a:rPr kumimoji="1" lang="en-US" altLang="ja-JP" sz="2000" b="1" dirty="0" err="1"/>
              <a:t>roo</a:t>
            </a:r>
            <a:r>
              <a:rPr kumimoji="1" lang="en-US" altLang="ja-JP" sz="2000" b="1" dirty="0"/>
              <a:t> 2017/01/10</a:t>
            </a:r>
          </a:p>
          <a:p>
            <a:r>
              <a:rPr kumimoji="1" lang="en-US" altLang="ja-JP" sz="2000" b="1" dirty="0"/>
              <a:t>https://www.kango-roo.com/learning/3603/</a:t>
            </a:r>
            <a:endParaRPr kumimoji="1" lang="ja-JP" altLang="en-US" sz="2000" b="1" dirty="0"/>
          </a:p>
        </p:txBody>
      </p:sp>
    </p:spTree>
    <p:extLst>
      <p:ext uri="{BB962C8B-B14F-4D97-AF65-F5344CB8AC3E}">
        <p14:creationId xmlns:p14="http://schemas.microsoft.com/office/powerpoint/2010/main" val="85642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4674DA-AB12-0358-3E0C-F108C93D417A}"/>
              </a:ext>
            </a:extLst>
          </p:cNvPr>
          <p:cNvSpPr>
            <a:spLocks noGrp="1"/>
          </p:cNvSpPr>
          <p:nvPr>
            <p:ph type="title"/>
          </p:nvPr>
        </p:nvSpPr>
        <p:spPr>
          <a:xfrm>
            <a:off x="179512" y="354658"/>
            <a:ext cx="8784976" cy="1202133"/>
          </a:xfrm>
        </p:spPr>
        <p:txBody>
          <a:bodyPr>
            <a:normAutofit fontScale="90000"/>
          </a:bodyPr>
          <a:lstStyle/>
          <a:p>
            <a:r>
              <a:rPr kumimoji="1" lang="ja-JP" altLang="en-US" sz="4000" dirty="0"/>
              <a:t>そして壁は一夜にして崩れ去った</a:t>
            </a:r>
            <a:br>
              <a:rPr kumimoji="1" lang="en-US" altLang="ja-JP" sz="4000" dirty="0"/>
            </a:br>
            <a:r>
              <a:rPr kumimoji="1" lang="ja-JP" altLang="en-US" sz="4000" dirty="0"/>
              <a:t>（「</a:t>
            </a:r>
            <a:r>
              <a:rPr lang="ja-JP" altLang="en-US" sz="4000" dirty="0"/>
              <a:t>ギュンター・シャボフスキー」で検索）</a:t>
            </a:r>
            <a:endParaRPr kumimoji="1" lang="ja-JP" altLang="en-US" sz="4000" dirty="0"/>
          </a:p>
        </p:txBody>
      </p:sp>
      <p:pic>
        <p:nvPicPr>
          <p:cNvPr id="3074" name="Picture 2" descr=".">
            <a:extLst>
              <a:ext uri="{FF2B5EF4-FFF2-40B4-BE49-F238E27FC236}">
                <a16:creationId xmlns:a16="http://schemas.microsoft.com/office/drawing/2014/main" id="{4254EE26-4C0E-3FAA-24AE-FE6A97716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56" y="1700808"/>
            <a:ext cx="8507288" cy="478535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A7F21853-94A9-E893-A881-77B0924157CE}"/>
              </a:ext>
            </a:extLst>
          </p:cNvPr>
          <p:cNvSpPr txBox="1"/>
          <p:nvPr/>
        </p:nvSpPr>
        <p:spPr>
          <a:xfrm>
            <a:off x="683568" y="1774352"/>
            <a:ext cx="1415772" cy="4665701"/>
          </a:xfrm>
          <a:prstGeom prst="rect">
            <a:avLst/>
          </a:prstGeom>
          <a:noFill/>
        </p:spPr>
        <p:txBody>
          <a:bodyPr vert="eaVert" wrap="none" rtlCol="0" anchor="ctr">
            <a:spAutoFit/>
          </a:bodyPr>
          <a:lstStyle/>
          <a:p>
            <a:pPr algn="ctr"/>
            <a:r>
              <a:rPr kumimoji="1" lang="ja-JP" altLang="en-US" sz="3600" dirty="0">
                <a:solidFill>
                  <a:srgbClr val="FFFF00"/>
                </a:solidFill>
              </a:rPr>
              <a:t>私の知る限りでは、</a:t>
            </a:r>
            <a:endParaRPr kumimoji="1" lang="en-US" altLang="ja-JP" sz="3600" dirty="0">
              <a:solidFill>
                <a:srgbClr val="FFFF00"/>
              </a:solidFill>
            </a:endParaRPr>
          </a:p>
          <a:p>
            <a:pPr algn="ctr"/>
            <a:r>
              <a:rPr kumimoji="1" lang="ja-JP" altLang="en-US" sz="3600" dirty="0">
                <a:solidFill>
                  <a:srgbClr val="FFFF00"/>
                </a:solidFill>
              </a:rPr>
              <a:t>「直ちに、遅滞</a:t>
            </a:r>
            <a:r>
              <a:rPr kumimoji="1" lang="ja-JP" altLang="en-US" sz="4400" dirty="0">
                <a:solidFill>
                  <a:srgbClr val="FFFF00"/>
                </a:solidFill>
              </a:rPr>
              <a:t>なく</a:t>
            </a:r>
            <a:r>
              <a:rPr kumimoji="1" lang="ja-JP" altLang="en-US" sz="3600" dirty="0">
                <a:solidFill>
                  <a:srgbClr val="FFFF00"/>
                </a:solidFill>
              </a:rPr>
              <a:t>」だ</a:t>
            </a:r>
          </a:p>
        </p:txBody>
      </p:sp>
    </p:spTree>
    <p:extLst>
      <p:ext uri="{BB962C8B-B14F-4D97-AF65-F5344CB8AC3E}">
        <p14:creationId xmlns:p14="http://schemas.microsoft.com/office/powerpoint/2010/main" val="40047196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6208</TotalTime>
  <Words>5336</Words>
  <Application>Microsoft Office PowerPoint</Application>
  <PresentationFormat>画面に合わせる (4:3)</PresentationFormat>
  <Paragraphs>407</Paragraphs>
  <Slides>86</Slides>
  <Notes>10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86</vt:i4>
      </vt:variant>
    </vt:vector>
  </HeadingPairs>
  <TitlesOfParts>
    <vt:vector size="90" baseType="lpstr">
      <vt:lpstr>游ゴシック</vt:lpstr>
      <vt:lpstr>Arial</vt:lpstr>
      <vt:lpstr>Calibri</vt:lpstr>
      <vt:lpstr>Office ​​テーマ</vt:lpstr>
      <vt:lpstr>さよなら裁判真理教</vt:lpstr>
      <vt:lpstr>問題の本質は「我々の信心」</vt:lpstr>
      <vt:lpstr>PowerPoint プレゼンテーション</vt:lpstr>
      <vt:lpstr>さよなら裁判真理教</vt:lpstr>
      <vt:lpstr>本当のワルは検察ではない！！</vt:lpstr>
      <vt:lpstr>PowerPoint プレゼンテーション</vt:lpstr>
      <vt:lpstr>誰もが乗り越えられないと思っていた</vt:lpstr>
      <vt:lpstr>壁は如何にして崩れたのか？ ギュンター・シャボフスキーの世紀の失言</vt:lpstr>
      <vt:lpstr>そして壁は一夜にして崩れ去った （「ギュンター・シャボフスキー」で検索）</vt:lpstr>
      <vt:lpstr>「我々」はそんなに気長ではない</vt:lpstr>
      <vt:lpstr>直ちに、遅滞なく、冤罪を解消する</vt:lpstr>
      <vt:lpstr>PowerPoint プレゼンテーション</vt:lpstr>
      <vt:lpstr>ジャニーズ事務所61年の歴史 今も続く自主的報道管制の威力</vt:lpstr>
      <vt:lpstr>海外における「自主的報道管制」</vt:lpstr>
      <vt:lpstr>さよなら裁判真理教</vt:lpstr>
      <vt:lpstr>パンサー/チーター/ヒョウ/ジャガー</vt:lpstr>
      <vt:lpstr>北陵クリニック事件の本質 筋弛緩剤中毒はMELASに似てる？？</vt:lpstr>
      <vt:lpstr>PowerPoint プレゼンテーション</vt:lpstr>
      <vt:lpstr>捏造依存症が生んだ大本営発表</vt:lpstr>
      <vt:lpstr>全ての診断を捏造する これが検察の「立証」</vt:lpstr>
      <vt:lpstr>高松少年鑑別所医務課長2013-19</vt:lpstr>
      <vt:lpstr>NHK総合診療医ドクターG/2011-18</vt:lpstr>
      <vt:lpstr>法曹にする医学教育の必要性</vt:lpstr>
      <vt:lpstr>袴田とは違う!!事件全体の捏造</vt:lpstr>
      <vt:lpstr>乳腺外科医事件に再び無罪判決 （江川紹子　Yahoo!ニュース　2025/3/22） 　</vt:lpstr>
      <vt:lpstr>PowerPoint プレゼンテーション</vt:lpstr>
      <vt:lpstr>筋弛緩剤中毒：馬鹿の一つ覚え</vt:lpstr>
      <vt:lpstr>袴田とは違う、北陵と乳腺の共通点</vt:lpstr>
      <vt:lpstr>さよなら裁判真理教</vt:lpstr>
      <vt:lpstr>空想科学物語</vt:lpstr>
      <vt:lpstr>PowerPoint プレゼンテーション</vt:lpstr>
      <vt:lpstr>古畑種基（1891-1975） 文化勲章受章＝冤罪創作四冠王</vt:lpstr>
      <vt:lpstr>昭和の御代から代わらぬ体質</vt:lpstr>
      <vt:lpstr>PowerPoint プレゼンテーション</vt:lpstr>
      <vt:lpstr>PowerPoint プレゼンテーション</vt:lpstr>
      <vt:lpstr>なぜ捏造しかできないのか？ 極めて単純明快な理由の数々</vt:lpstr>
      <vt:lpstr>PowerPoint プレゼンテーション</vt:lpstr>
      <vt:lpstr>科捜研 キャリアパスの硬直化</vt:lpstr>
      <vt:lpstr>その結果がこうなった</vt:lpstr>
      <vt:lpstr>捏造依存＝科捜研依存＝警察依存 検察は警察の科捜研利権と訣別できるか？</vt:lpstr>
      <vt:lpstr>さよなら裁判真理教</vt:lpstr>
      <vt:lpstr>PowerPoint プレゼンテーション</vt:lpstr>
      <vt:lpstr>診断を捏造した詐欺師</vt:lpstr>
      <vt:lpstr>詐欺師に騙された（ふりの）王様</vt:lpstr>
      <vt:lpstr>裁判所の心理＝検察の不始末を庇う親心？</vt:lpstr>
      <vt:lpstr>天動（最高裁至上）説を守らんが為 いつも検察の尻拭い役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さよなら裁判真理教</vt:lpstr>
      <vt:lpstr>裁判所に対する教育の必要性</vt:lpstr>
      <vt:lpstr>さよなら裁判真理教、こんにちは教育</vt:lpstr>
      <vt:lpstr>虎に翼？？</vt:lpstr>
      <vt:lpstr>PowerPoint プレゼンテーション</vt:lpstr>
      <vt:lpstr>私たちにはAIという味方がいる</vt:lpstr>
      <vt:lpstr>PowerPoint プレゼンテーション</vt:lpstr>
      <vt:lpstr>AIによる評価の利点</vt:lpstr>
      <vt:lpstr>PowerPoint プレゼンテーション</vt:lpstr>
      <vt:lpstr>PowerPoint プレゼンテーション</vt:lpstr>
      <vt:lpstr>裁判所に未だ危機感なし</vt:lpstr>
      <vt:lpstr>PowerPoint プレゼンテーション</vt:lpstr>
      <vt:lpstr>ひたすら面子を保つため</vt:lpstr>
      <vt:lpstr>未だに原始的な手口</vt:lpstr>
      <vt:lpstr>これからの私たちの活動が 日本の裁判を変えていく</vt:lpstr>
      <vt:lpstr>北陵は捏造というより、空中楼閣</vt:lpstr>
      <vt:lpstr>御用医師にも裏切られ 後藤医師の嘘</vt:lpstr>
      <vt:lpstr>筋弛緩剤中毒は根崎判事の独断</vt:lpstr>
      <vt:lpstr>PowerPoint プレゼンテーション</vt:lpstr>
      <vt:lpstr>PowerPoint プレゼンテーション</vt:lpstr>
      <vt:lpstr>PowerPoint プレゼンテーション</vt:lpstr>
      <vt:lpstr>変異陽性と陰性MELASの比較研究 遺伝子変異陽性例は陰性例の1/10以下</vt:lpstr>
      <vt:lpstr>裁判真理教という名の天動説 「神殿」は「冤罪維持の最後の砦」</vt:lpstr>
      <vt:lpstr>なぜ「裁判所の教育」なのか？</vt:lpstr>
      <vt:lpstr>そもそも再審とは何か？</vt:lpstr>
      <vt:lpstr>再審の請求と再審請求審</vt:lpstr>
      <vt:lpstr>再審請求審と再審の関係</vt:lpstr>
      <vt:lpstr>なぜ58年もかかったのか？</vt:lpstr>
      <vt:lpstr>「厚い壁・重い扉」と言われる由縁 再審請求審の特殊性</vt:lpstr>
      <vt:lpstr>今も息づく古典的でっち上げ</vt:lpstr>
      <vt:lpstr>科学捜査研究所 捏造野放し/</vt:lpstr>
      <vt:lpstr>検察←警察（科捜研）の下僕</vt:lpstr>
      <vt:lpstr>ミトコンドリア病権威の懊悩</vt:lpstr>
      <vt:lpstr>後藤雄一の嘘＝診断の捏造 MELASを否定できなかった</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効果修飾因子</dc:title>
  <dc:creator>massie</dc:creator>
  <cp:lastModifiedBy>正行 池田</cp:lastModifiedBy>
  <cp:revision>26</cp:revision>
  <cp:lastPrinted>2025-09-28T00:49:25Z</cp:lastPrinted>
  <dcterms:created xsi:type="dcterms:W3CDTF">2024-07-05T19:17:30Z</dcterms:created>
  <dcterms:modified xsi:type="dcterms:W3CDTF">2025-10-05T04:57:26Z</dcterms:modified>
</cp:coreProperties>
</file>