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317" r:id="rId3"/>
    <p:sldId id="315" r:id="rId4"/>
    <p:sldId id="323" r:id="rId5"/>
    <p:sldId id="319" r:id="rId6"/>
    <p:sldId id="322" r:id="rId7"/>
    <p:sldId id="332" r:id="rId8"/>
    <p:sldId id="320" r:id="rId9"/>
    <p:sldId id="321" r:id="rId10"/>
    <p:sldId id="324" r:id="rId11"/>
    <p:sldId id="299" r:id="rId12"/>
    <p:sldId id="318" r:id="rId13"/>
    <p:sldId id="298" r:id="rId14"/>
    <p:sldId id="294" r:id="rId15"/>
    <p:sldId id="295" r:id="rId16"/>
    <p:sldId id="296" r:id="rId17"/>
    <p:sldId id="297" r:id="rId18"/>
    <p:sldId id="326" r:id="rId19"/>
    <p:sldId id="304" r:id="rId20"/>
    <p:sldId id="305" r:id="rId21"/>
    <p:sldId id="306" r:id="rId22"/>
    <p:sldId id="327" r:id="rId23"/>
    <p:sldId id="309" r:id="rId24"/>
    <p:sldId id="310" r:id="rId25"/>
    <p:sldId id="311" r:id="rId26"/>
    <p:sldId id="312" r:id="rId27"/>
    <p:sldId id="325" r:id="rId28"/>
    <p:sldId id="328" r:id="rId29"/>
    <p:sldId id="343" r:id="rId30"/>
    <p:sldId id="344" r:id="rId31"/>
    <p:sldId id="345" r:id="rId32"/>
    <p:sldId id="346" r:id="rId33"/>
    <p:sldId id="347" r:id="rId34"/>
    <p:sldId id="341" r:id="rId35"/>
    <p:sldId id="348" r:id="rId36"/>
    <p:sldId id="349" r:id="rId37"/>
    <p:sldId id="33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940" autoAdjust="0"/>
  </p:normalViewPr>
  <p:slideViewPr>
    <p:cSldViewPr>
      <p:cViewPr varScale="1">
        <p:scale>
          <a:sx n="98" d="100"/>
          <a:sy n="98" d="100"/>
        </p:scale>
        <p:origin x="-25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81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83261-DE9C-4916-9EFD-EA2E93A6CEE1}" type="datetimeFigureOut">
              <a:rPr lang="en-GB" smtClean="0"/>
              <a:t>30/11/2023</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2449-89CC-422A-B371-BFD5DCA618A4}" type="slidenum">
              <a:rPr lang="en-GB" smtClean="0"/>
              <a:t>‹#›</a:t>
            </a:fld>
            <a:endParaRPr lang="en-GB"/>
          </a:p>
        </p:txBody>
      </p:sp>
    </p:spTree>
    <p:extLst>
      <p:ext uri="{BB962C8B-B14F-4D97-AF65-F5344CB8AC3E}">
        <p14:creationId xmlns:p14="http://schemas.microsoft.com/office/powerpoint/2010/main" val="189613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3</a:t>
            </a:fld>
            <a:endParaRPr lang="en-GB"/>
          </a:p>
        </p:txBody>
      </p:sp>
    </p:spTree>
    <p:extLst>
      <p:ext uri="{BB962C8B-B14F-4D97-AF65-F5344CB8AC3E}">
        <p14:creationId xmlns:p14="http://schemas.microsoft.com/office/powerpoint/2010/main" val="1721780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28</a:t>
            </a:fld>
            <a:endParaRPr lang="en-GB"/>
          </a:p>
        </p:txBody>
      </p:sp>
    </p:spTree>
    <p:extLst>
      <p:ext uri="{BB962C8B-B14F-4D97-AF65-F5344CB8AC3E}">
        <p14:creationId xmlns:p14="http://schemas.microsoft.com/office/powerpoint/2010/main" val="339116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EF5B3E-B242-4D49-A10F-70396767C707}" type="slidenum">
              <a:rPr lang="ja-JP" altLang="en-US"/>
              <a:pPr/>
              <a:t>35</a:t>
            </a:fld>
            <a:endParaRPr lang="ja-JP" altLang="en-US"/>
          </a:p>
        </p:txBody>
      </p:sp>
    </p:spTree>
    <p:extLst>
      <p:ext uri="{BB962C8B-B14F-4D97-AF65-F5344CB8AC3E}">
        <p14:creationId xmlns:p14="http://schemas.microsoft.com/office/powerpoint/2010/main" val="24215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37</a:t>
            </a:fld>
            <a:endParaRPr lang="en-US" altLang="ja-JP" smtClean="0">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39757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5</a:t>
            </a:fld>
            <a:endParaRPr lang="en-GB"/>
          </a:p>
        </p:txBody>
      </p:sp>
    </p:spTree>
    <p:extLst>
      <p:ext uri="{BB962C8B-B14F-4D97-AF65-F5344CB8AC3E}">
        <p14:creationId xmlns:p14="http://schemas.microsoft.com/office/powerpoint/2010/main" val="221524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dirty="0" smtClean="0">
                <a:solidFill>
                  <a:srgbClr val="FFFF00"/>
                </a:solidFill>
              </a:rPr>
              <a:t>NEJM 1991;325:245-51 </a:t>
            </a:r>
          </a:p>
          <a:p>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10</a:t>
            </a:fld>
            <a:endParaRPr lang="en-GB"/>
          </a:p>
        </p:txBody>
      </p:sp>
    </p:spTree>
    <p:extLst>
      <p:ext uri="{BB962C8B-B14F-4D97-AF65-F5344CB8AC3E}">
        <p14:creationId xmlns:p14="http://schemas.microsoft.com/office/powerpoint/2010/main" val="142119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訴訟データ：医療過誤原告の会</a:t>
            </a:r>
          </a:p>
          <a:p>
            <a:r>
              <a:rPr lang="en-GB" dirty="0" smtClean="0"/>
              <a:t>https://www.genkoku.net/data.html</a:t>
            </a:r>
          </a:p>
          <a:p>
            <a:endParaRPr lang="en-US" dirty="0" smtClean="0"/>
          </a:p>
          <a:p>
            <a:r>
              <a:rPr lang="en-US" altLang="ja-JP" sz="1200" b="0" i="0" kern="1200" dirty="0" smtClean="0">
                <a:solidFill>
                  <a:schemeClr val="tx1"/>
                </a:solidFill>
                <a:effectLst/>
                <a:latin typeface="+mn-lt"/>
                <a:ea typeface="+mn-ea"/>
                <a:cs typeface="+mn-cs"/>
              </a:rPr>
              <a:t>1999</a:t>
            </a:r>
            <a:r>
              <a:rPr lang="ja-JP" altLang="en-US" sz="1200" b="0" i="0" kern="1200" dirty="0" smtClean="0">
                <a:solidFill>
                  <a:schemeClr val="tx1"/>
                </a:solidFill>
                <a:effectLst/>
                <a:latin typeface="+mn-lt"/>
                <a:ea typeface="+mn-ea"/>
                <a:cs typeface="+mn-cs"/>
              </a:rPr>
              <a:t>年 </a:t>
            </a:r>
            <a:r>
              <a:rPr lang="en-US" altLang="ja-JP" sz="1200" b="0" i="0" kern="1200" dirty="0" smtClean="0">
                <a:solidFill>
                  <a:schemeClr val="tx1"/>
                </a:solidFill>
                <a:effectLst/>
                <a:latin typeface="+mn-lt"/>
                <a:ea typeface="+mn-ea"/>
                <a:cs typeface="+mn-cs"/>
              </a:rPr>
              <a:t>1</a:t>
            </a:r>
            <a:r>
              <a:rPr lang="ja-JP" altLang="en-US" sz="1200" b="0" i="0" kern="1200" dirty="0" smtClean="0">
                <a:solidFill>
                  <a:schemeClr val="tx1"/>
                </a:solidFill>
                <a:effectLst/>
                <a:latin typeface="+mn-lt"/>
                <a:ea typeface="+mn-ea"/>
                <a:cs typeface="+mn-cs"/>
              </a:rPr>
              <a:t>月</a:t>
            </a:r>
            <a:r>
              <a:rPr lang="en-US" altLang="ja-JP" sz="1200" b="0" i="0" kern="1200" dirty="0" smtClean="0">
                <a:solidFill>
                  <a:schemeClr val="tx1"/>
                </a:solidFill>
                <a:effectLst/>
                <a:latin typeface="+mn-lt"/>
                <a:ea typeface="+mn-ea"/>
                <a:cs typeface="+mn-cs"/>
              </a:rPr>
              <a:t>11</a:t>
            </a:r>
            <a:r>
              <a:rPr lang="ja-JP" altLang="en-US" sz="1200" b="0" i="0" kern="1200" dirty="0" smtClean="0">
                <a:solidFill>
                  <a:schemeClr val="tx1"/>
                </a:solidFill>
                <a:effectLst/>
                <a:latin typeface="+mn-lt"/>
                <a:ea typeface="+mn-ea"/>
                <a:cs typeface="+mn-cs"/>
              </a:rPr>
              <a:t>日 </a:t>
            </a:r>
            <a:r>
              <a:rPr lang="ja-JP" altLang="en-US" sz="1200" b="1" i="0" kern="1200" dirty="0" smtClean="0">
                <a:solidFill>
                  <a:schemeClr val="tx1"/>
                </a:solidFill>
                <a:effectLst/>
                <a:latin typeface="+mn-lt"/>
                <a:ea typeface="+mn-ea"/>
                <a:cs typeface="+mn-cs"/>
              </a:rPr>
              <a:t>横浜市</a:t>
            </a:r>
            <a:r>
              <a:rPr lang="ja-JP" altLang="en-US" sz="1200" b="0" i="0" kern="1200" dirty="0" smtClean="0">
                <a:solidFill>
                  <a:schemeClr val="tx1"/>
                </a:solidFill>
                <a:effectLst/>
                <a:latin typeface="+mn-lt"/>
                <a:ea typeface="+mn-ea"/>
                <a:cs typeface="+mn-cs"/>
              </a:rPr>
              <a:t>大</a:t>
            </a:r>
            <a:r>
              <a:rPr lang="ja-JP" altLang="en-US" sz="1200" b="1" i="0" kern="1200" dirty="0" smtClean="0">
                <a:solidFill>
                  <a:schemeClr val="tx1"/>
                </a:solidFill>
                <a:effectLst/>
                <a:latin typeface="+mn-lt"/>
                <a:ea typeface="+mn-ea"/>
                <a:cs typeface="+mn-cs"/>
              </a:rPr>
              <a:t>病院</a:t>
            </a:r>
            <a:r>
              <a:rPr lang="ja-JP" altLang="en-US" sz="1200" b="0" i="0" kern="1200" dirty="0" smtClean="0">
                <a:solidFill>
                  <a:schemeClr val="tx1"/>
                </a:solidFill>
                <a:effectLst/>
                <a:latin typeface="+mn-lt"/>
                <a:ea typeface="+mn-ea"/>
                <a:cs typeface="+mn-cs"/>
              </a:rPr>
              <a:t>の患者取り違え事故</a:t>
            </a:r>
            <a:r>
              <a:rPr lang="en-US" altLang="ja-JP" sz="1200" b="0" i="0" kern="1200" dirty="0" smtClean="0">
                <a:solidFill>
                  <a:schemeClr val="tx1"/>
                </a:solidFill>
                <a:effectLst/>
                <a:latin typeface="+mn-lt"/>
                <a:ea typeface="+mn-ea"/>
                <a:cs typeface="+mn-cs"/>
              </a:rPr>
              <a:t>. 1999</a:t>
            </a:r>
            <a:r>
              <a:rPr lang="ja-JP" altLang="en-US" sz="1200" b="0" i="0" kern="1200" dirty="0" smtClean="0">
                <a:solidFill>
                  <a:schemeClr val="tx1"/>
                </a:solidFill>
                <a:effectLst/>
                <a:latin typeface="+mn-lt"/>
                <a:ea typeface="+mn-ea"/>
                <a:cs typeface="+mn-cs"/>
              </a:rPr>
              <a:t>年 </a:t>
            </a:r>
            <a:r>
              <a:rPr lang="en-US" altLang="ja-JP" sz="1200" b="0" i="0" kern="1200" dirty="0" smtClean="0">
                <a:solidFill>
                  <a:schemeClr val="tx1"/>
                </a:solidFill>
                <a:effectLst/>
                <a:latin typeface="+mn-lt"/>
                <a:ea typeface="+mn-ea"/>
                <a:cs typeface="+mn-cs"/>
              </a:rPr>
              <a:t>2</a:t>
            </a:r>
            <a:r>
              <a:rPr lang="ja-JP" altLang="en-US" sz="1200" b="0" i="0" kern="1200" dirty="0" smtClean="0">
                <a:solidFill>
                  <a:schemeClr val="tx1"/>
                </a:solidFill>
                <a:effectLst/>
                <a:latin typeface="+mn-lt"/>
                <a:ea typeface="+mn-ea"/>
                <a:cs typeface="+mn-cs"/>
              </a:rPr>
              <a:t>月</a:t>
            </a:r>
            <a:r>
              <a:rPr lang="en-US" altLang="ja-JP" sz="1200" b="0" i="0" kern="1200" dirty="0" smtClean="0">
                <a:solidFill>
                  <a:schemeClr val="tx1"/>
                </a:solidFill>
                <a:effectLst/>
                <a:latin typeface="+mn-lt"/>
                <a:ea typeface="+mn-ea"/>
                <a:cs typeface="+mn-cs"/>
              </a:rPr>
              <a:t>11</a:t>
            </a:r>
            <a:r>
              <a:rPr lang="ja-JP" altLang="en-US" sz="1200" b="0" i="0" kern="1200" dirty="0" smtClean="0">
                <a:solidFill>
                  <a:schemeClr val="tx1"/>
                </a:solidFill>
                <a:effectLst/>
                <a:latin typeface="+mn-lt"/>
                <a:ea typeface="+mn-ea"/>
                <a:cs typeface="+mn-cs"/>
              </a:rPr>
              <a:t>日 </a:t>
            </a:r>
            <a:r>
              <a:rPr lang="ja-JP" altLang="en-US" sz="1200" b="1" i="0" kern="1200" dirty="0" smtClean="0">
                <a:solidFill>
                  <a:schemeClr val="tx1"/>
                </a:solidFill>
                <a:effectLst/>
                <a:latin typeface="+mn-lt"/>
                <a:ea typeface="+mn-ea"/>
                <a:cs typeface="+mn-cs"/>
              </a:rPr>
              <a:t>都立広尾病院</a:t>
            </a:r>
            <a:r>
              <a:rPr lang="ja-JP" altLang="en-US" sz="1200" b="0" i="0" kern="1200" dirty="0" smtClean="0">
                <a:solidFill>
                  <a:schemeClr val="tx1"/>
                </a:solidFill>
                <a:effectLst/>
                <a:latin typeface="+mn-lt"/>
                <a:ea typeface="+mn-ea"/>
                <a:cs typeface="+mn-cs"/>
              </a:rPr>
              <a:t>の消毒薬誤注事件</a:t>
            </a:r>
            <a:r>
              <a:rPr lang="en-US" altLang="ja-JP" sz="1200" b="0" i="0" kern="1200" dirty="0" smtClean="0">
                <a:solidFill>
                  <a:schemeClr val="tx1"/>
                </a:solidFill>
                <a:effectLst/>
                <a:latin typeface="+mn-lt"/>
                <a:ea typeface="+mn-ea"/>
                <a:cs typeface="+mn-cs"/>
              </a:rPr>
              <a:t>. 1999</a:t>
            </a:r>
            <a:r>
              <a:rPr lang="ja-JP" altLang="en-US" sz="1200" b="0" i="0" kern="1200" dirty="0" smtClean="0">
                <a:solidFill>
                  <a:schemeClr val="tx1"/>
                </a:solidFill>
                <a:effectLst/>
                <a:latin typeface="+mn-lt"/>
                <a:ea typeface="+mn-ea"/>
                <a:cs typeface="+mn-cs"/>
              </a:rPr>
              <a:t>年 </a:t>
            </a:r>
            <a:r>
              <a:rPr lang="en-US" altLang="ja-JP" sz="1200" b="0" i="0" kern="1200" dirty="0" smtClean="0">
                <a:solidFill>
                  <a:schemeClr val="tx1"/>
                </a:solidFill>
                <a:effectLst/>
                <a:latin typeface="+mn-lt"/>
                <a:ea typeface="+mn-ea"/>
                <a:cs typeface="+mn-cs"/>
              </a:rPr>
              <a:t>7</a:t>
            </a:r>
            <a:r>
              <a:rPr lang="ja-JP" altLang="en-US" sz="1200" b="0" i="0" kern="1200" dirty="0" smtClean="0">
                <a:solidFill>
                  <a:schemeClr val="tx1"/>
                </a:solidFill>
                <a:effectLst/>
                <a:latin typeface="+mn-lt"/>
                <a:ea typeface="+mn-ea"/>
                <a:cs typeface="+mn-cs"/>
              </a:rPr>
              <a:t>月</a:t>
            </a:r>
            <a:r>
              <a:rPr lang="en-US" altLang="ja-JP" sz="1200" b="0" i="0" kern="1200" dirty="0" smtClean="0">
                <a:solidFill>
                  <a:schemeClr val="tx1"/>
                </a:solidFill>
                <a:effectLst/>
                <a:latin typeface="+mn-lt"/>
                <a:ea typeface="+mn-ea"/>
                <a:cs typeface="+mn-cs"/>
              </a:rPr>
              <a:t>11</a:t>
            </a:r>
            <a:r>
              <a:rPr lang="ja-JP" altLang="en-US" sz="1200" b="0" i="0" kern="1200" dirty="0" smtClean="0">
                <a:solidFill>
                  <a:schemeClr val="tx1"/>
                </a:solidFill>
                <a:effectLst/>
                <a:latin typeface="+mn-lt"/>
                <a:ea typeface="+mn-ea"/>
                <a:cs typeface="+mn-cs"/>
              </a:rPr>
              <a:t>日 杏林大</a:t>
            </a:r>
            <a:r>
              <a:rPr lang="ja-JP" altLang="en-US" sz="1200" b="1" i="0" kern="1200" dirty="0" smtClean="0">
                <a:solidFill>
                  <a:schemeClr val="tx1"/>
                </a:solidFill>
                <a:effectLst/>
                <a:latin typeface="+mn-lt"/>
                <a:ea typeface="+mn-ea"/>
                <a:cs typeface="+mn-cs"/>
              </a:rPr>
              <a:t>病院</a:t>
            </a:r>
            <a:r>
              <a:rPr lang="ja-JP" altLang="en-US" sz="1200" b="0" i="0" kern="1200" dirty="0" smtClean="0">
                <a:solidFill>
                  <a:schemeClr val="tx1"/>
                </a:solidFill>
                <a:effectLst/>
                <a:latin typeface="+mn-lt"/>
                <a:ea typeface="+mn-ea"/>
                <a:cs typeface="+mn-cs"/>
              </a:rPr>
              <a:t>割りばし死事件</a:t>
            </a:r>
            <a:r>
              <a:rPr lang="en-US" altLang="ja-JP" sz="1200" b="0" i="0" kern="1200" dirty="0" smtClean="0">
                <a:solidFill>
                  <a:schemeClr val="tx1"/>
                </a:solidFill>
                <a:effectLst/>
                <a:latin typeface="+mn-lt"/>
                <a:ea typeface="+mn-ea"/>
                <a:cs typeface="+mn-cs"/>
              </a:rPr>
              <a:t>.</a:t>
            </a:r>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14</a:t>
            </a:fld>
            <a:endParaRPr lang="en-GB"/>
          </a:p>
        </p:txBody>
      </p:sp>
    </p:spTree>
    <p:extLst>
      <p:ext uri="{BB962C8B-B14F-4D97-AF65-F5344CB8AC3E}">
        <p14:creationId xmlns:p14="http://schemas.microsoft.com/office/powerpoint/2010/main" val="247994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smtClean="0">
                <a:solidFill>
                  <a:schemeClr val="tx1"/>
                </a:solidFill>
                <a:effectLst/>
                <a:latin typeface="+mn-lt"/>
                <a:ea typeface="+mn-ea"/>
                <a:cs typeface="+mn-cs"/>
              </a:rPr>
              <a:t>診療科別の医療訴訟件数は内科がワースト、医師</a:t>
            </a:r>
            <a:r>
              <a:rPr lang="en-US" altLang="ja-JP" sz="1200" b="0" i="0" kern="1200" dirty="0" smtClean="0">
                <a:solidFill>
                  <a:schemeClr val="tx1"/>
                </a:solidFill>
                <a:effectLst/>
                <a:latin typeface="+mn-lt"/>
                <a:ea typeface="+mn-ea"/>
                <a:cs typeface="+mn-cs"/>
              </a:rPr>
              <a:t>1000</a:t>
            </a:r>
            <a:r>
              <a:rPr lang="ja-JP" altLang="en-US" sz="1200" b="0" i="0" kern="1200" dirty="0" smtClean="0">
                <a:solidFill>
                  <a:schemeClr val="tx1"/>
                </a:solidFill>
                <a:effectLst/>
                <a:latin typeface="+mn-lt"/>
                <a:ea typeface="+mn-ea"/>
                <a:cs typeface="+mn-cs"/>
              </a:rPr>
              <a:t>人あたりでは外科系が高リスク</a:t>
            </a:r>
          </a:p>
          <a:p>
            <a:r>
              <a:rPr lang="en-GB" smtClean="0"/>
              <a:t>https://www.medpainrelief.com/faq/department.html</a:t>
            </a:r>
          </a:p>
          <a:p>
            <a:endParaRPr lang="en-GB"/>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15</a:t>
            </a:fld>
            <a:endParaRPr lang="en-GB"/>
          </a:p>
        </p:txBody>
      </p:sp>
    </p:spTree>
    <p:extLst>
      <p:ext uri="{BB962C8B-B14F-4D97-AF65-F5344CB8AC3E}">
        <p14:creationId xmlns:p14="http://schemas.microsoft.com/office/powerpoint/2010/main" val="361888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i="0" kern="1200" dirty="0" smtClean="0">
                <a:solidFill>
                  <a:schemeClr val="tx1"/>
                </a:solidFill>
                <a:effectLst/>
                <a:latin typeface="+mn-lt"/>
                <a:ea typeface="+mn-ea"/>
                <a:cs typeface="+mn-cs"/>
              </a:rPr>
              <a:t>診療科別にみた医師数（厚生労働省統計）</a:t>
            </a:r>
            <a:endParaRPr lang="en-US" dirty="0" smtClean="0"/>
          </a:p>
          <a:p>
            <a:r>
              <a:rPr lang="en-GB" dirty="0" smtClean="0"/>
              <a:t>https://www.mhlw.go.jp/toukei/saikin/hw/ishi/20/index.html</a:t>
            </a:r>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16</a:t>
            </a:fld>
            <a:endParaRPr lang="en-GB"/>
          </a:p>
        </p:txBody>
      </p:sp>
    </p:spTree>
    <p:extLst>
      <p:ext uri="{BB962C8B-B14F-4D97-AF65-F5344CB8AC3E}">
        <p14:creationId xmlns:p14="http://schemas.microsoft.com/office/powerpoint/2010/main" val="282662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訴訟データ：医療過誤原告の会</a:t>
            </a:r>
          </a:p>
          <a:p>
            <a:r>
              <a:rPr lang="en-GB" dirty="0" smtClean="0"/>
              <a:t>https://www.genkoku.net/data.html</a:t>
            </a:r>
          </a:p>
          <a:p>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17</a:t>
            </a:fld>
            <a:endParaRPr lang="en-GB"/>
          </a:p>
        </p:txBody>
      </p:sp>
    </p:spTree>
    <p:extLst>
      <p:ext uri="{BB962C8B-B14F-4D97-AF65-F5344CB8AC3E}">
        <p14:creationId xmlns:p14="http://schemas.microsoft.com/office/powerpoint/2010/main" val="424702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18</a:t>
            </a:fld>
            <a:endParaRPr lang="en-GB"/>
          </a:p>
        </p:txBody>
      </p:sp>
    </p:spTree>
    <p:extLst>
      <p:ext uri="{BB962C8B-B14F-4D97-AF65-F5344CB8AC3E}">
        <p14:creationId xmlns:p14="http://schemas.microsoft.com/office/powerpoint/2010/main" val="70345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B7362449-89CC-422A-B371-BFD5DCA618A4}" type="slidenum">
              <a:rPr lang="en-GB" smtClean="0"/>
              <a:t>22</a:t>
            </a:fld>
            <a:endParaRPr lang="en-GB"/>
          </a:p>
        </p:txBody>
      </p:sp>
    </p:spTree>
    <p:extLst>
      <p:ext uri="{BB962C8B-B14F-4D97-AF65-F5344CB8AC3E}">
        <p14:creationId xmlns:p14="http://schemas.microsoft.com/office/powerpoint/2010/main" val="300360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GB"/>
          </a:p>
        </p:txBody>
      </p:sp>
      <p:sp>
        <p:nvSpPr>
          <p:cNvPr id="4" name="日付プレースホルダー 3"/>
          <p:cNvSpPr>
            <a:spLocks noGrp="1"/>
          </p:cNvSpPr>
          <p:nvPr>
            <p:ph type="dt" sz="half" idx="10"/>
          </p:nvPr>
        </p:nvSpPr>
        <p:spPr/>
        <p:txBody>
          <a:bodyPr/>
          <a:lstStyle/>
          <a:p>
            <a:fld id="{126C10D7-32A6-4CD0-830A-754A6D387C52}" type="datetimeFigureOut">
              <a:rPr lang="en-GB" smtClean="0"/>
              <a:t>30/11/2023</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31914728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p>
            <a:fld id="{126C10D7-32A6-4CD0-830A-754A6D387C52}" type="datetimeFigureOut">
              <a:rPr lang="en-GB" smtClean="0"/>
              <a:t>30/11/2023</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183627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GB"/>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p>
            <a:fld id="{126C10D7-32A6-4CD0-830A-754A6D387C52}" type="datetimeFigureOut">
              <a:rPr lang="en-GB" smtClean="0"/>
              <a:t>30/11/2023</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193893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p>
            <a:fld id="{126C10D7-32A6-4CD0-830A-754A6D387C52}" type="datetimeFigureOut">
              <a:rPr lang="en-GB" smtClean="0"/>
              <a:t>30/11/2023</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8997579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126C10D7-32A6-4CD0-830A-754A6D387C52}" type="datetimeFigureOut">
              <a:rPr lang="en-GB" smtClean="0"/>
              <a:t>30/11/2023</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2102642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日付プレースホルダー 4"/>
          <p:cNvSpPr>
            <a:spLocks noGrp="1"/>
          </p:cNvSpPr>
          <p:nvPr>
            <p:ph type="dt" sz="half" idx="10"/>
          </p:nvPr>
        </p:nvSpPr>
        <p:spPr/>
        <p:txBody>
          <a:bodyPr/>
          <a:lstStyle/>
          <a:p>
            <a:fld id="{126C10D7-32A6-4CD0-830A-754A6D387C52}" type="datetimeFigureOut">
              <a:rPr lang="en-GB" smtClean="0"/>
              <a:t>30/11/2023</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357475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GB"/>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日付プレースホルダー 6"/>
          <p:cNvSpPr>
            <a:spLocks noGrp="1"/>
          </p:cNvSpPr>
          <p:nvPr>
            <p:ph type="dt" sz="half" idx="10"/>
          </p:nvPr>
        </p:nvSpPr>
        <p:spPr/>
        <p:txBody>
          <a:bodyPr/>
          <a:lstStyle/>
          <a:p>
            <a:fld id="{126C10D7-32A6-4CD0-830A-754A6D387C52}" type="datetimeFigureOut">
              <a:rPr lang="en-GB" smtClean="0"/>
              <a:t>30/11/2023</a:t>
            </a:fld>
            <a:endParaRPr lang="en-GB"/>
          </a:p>
        </p:txBody>
      </p:sp>
      <p:sp>
        <p:nvSpPr>
          <p:cNvPr id="8" name="フッター プレースホルダー 7"/>
          <p:cNvSpPr>
            <a:spLocks noGrp="1"/>
          </p:cNvSpPr>
          <p:nvPr>
            <p:ph type="ftr" sz="quarter" idx="11"/>
          </p:nvPr>
        </p:nvSpPr>
        <p:spPr/>
        <p:txBody>
          <a:bodyPr/>
          <a:lstStyle/>
          <a:p>
            <a:endParaRPr lang="en-GB"/>
          </a:p>
        </p:txBody>
      </p:sp>
      <p:sp>
        <p:nvSpPr>
          <p:cNvPr id="9" name="スライド番号プレースホルダー 8"/>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16298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日付プレースホルダー 2"/>
          <p:cNvSpPr>
            <a:spLocks noGrp="1"/>
          </p:cNvSpPr>
          <p:nvPr>
            <p:ph type="dt" sz="half" idx="10"/>
          </p:nvPr>
        </p:nvSpPr>
        <p:spPr/>
        <p:txBody>
          <a:bodyPr/>
          <a:lstStyle/>
          <a:p>
            <a:fld id="{126C10D7-32A6-4CD0-830A-754A6D387C52}" type="datetimeFigureOut">
              <a:rPr lang="en-GB" smtClean="0"/>
              <a:t>30/11/2023</a:t>
            </a:fld>
            <a:endParaRPr lang="en-GB"/>
          </a:p>
        </p:txBody>
      </p:sp>
      <p:sp>
        <p:nvSpPr>
          <p:cNvPr id="4" name="フッター プレースホルダー 3"/>
          <p:cNvSpPr>
            <a:spLocks noGrp="1"/>
          </p:cNvSpPr>
          <p:nvPr>
            <p:ph type="ftr" sz="quarter" idx="11"/>
          </p:nvPr>
        </p:nvSpPr>
        <p:spPr/>
        <p:txBody>
          <a:bodyPr/>
          <a:lstStyle/>
          <a:p>
            <a:endParaRPr lang="en-GB"/>
          </a:p>
        </p:txBody>
      </p:sp>
      <p:sp>
        <p:nvSpPr>
          <p:cNvPr id="5" name="スライド番号プレースホルダー 4"/>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28151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6C10D7-32A6-4CD0-830A-754A6D387C52}" type="datetimeFigureOut">
              <a:rPr lang="en-GB" smtClean="0"/>
              <a:t>30/11/2023</a:t>
            </a:fld>
            <a:endParaRPr lang="en-GB"/>
          </a:p>
        </p:txBody>
      </p:sp>
      <p:sp>
        <p:nvSpPr>
          <p:cNvPr id="3" name="フッター プレースホルダー 2"/>
          <p:cNvSpPr>
            <a:spLocks noGrp="1"/>
          </p:cNvSpPr>
          <p:nvPr>
            <p:ph type="ftr" sz="quarter" idx="11"/>
          </p:nvPr>
        </p:nvSpPr>
        <p:spPr/>
        <p:txBody>
          <a:bodyPr/>
          <a:lstStyle/>
          <a:p>
            <a:endParaRPr lang="en-GB"/>
          </a:p>
        </p:txBody>
      </p:sp>
      <p:sp>
        <p:nvSpPr>
          <p:cNvPr id="4" name="スライド番号プレースホルダー 3"/>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337490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GB"/>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126C10D7-32A6-4CD0-830A-754A6D387C52}" type="datetimeFigureOut">
              <a:rPr lang="en-GB" smtClean="0"/>
              <a:t>30/11/2023</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357518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GB"/>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126C10D7-32A6-4CD0-830A-754A6D387C52}" type="datetimeFigureOut">
              <a:rPr lang="en-GB" smtClean="0"/>
              <a:t>30/11/2023</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1A0BA639-3BC0-42AC-9375-9A3BEDC7AA64}" type="slidenum">
              <a:rPr lang="en-GB" smtClean="0"/>
              <a:t>‹#›</a:t>
            </a:fld>
            <a:endParaRPr lang="en-GB"/>
          </a:p>
        </p:txBody>
      </p:sp>
    </p:spTree>
    <p:extLst>
      <p:ext uri="{BB962C8B-B14F-4D97-AF65-F5344CB8AC3E}">
        <p14:creationId xmlns:p14="http://schemas.microsoft.com/office/powerpoint/2010/main" val="423361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GB"/>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126C10D7-32A6-4CD0-830A-754A6D387C52}" type="datetimeFigureOut">
              <a:rPr lang="en-GB" smtClean="0"/>
              <a:pPr/>
              <a:t>30/11/2023</a:t>
            </a:fld>
            <a:endParaRPr lang="en-GB"/>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A0BA639-3BC0-42AC-9375-9A3BEDC7AA64}" type="slidenum">
              <a:rPr lang="en-GB" smtClean="0"/>
              <a:pPr/>
              <a:t>‹#›</a:t>
            </a:fld>
            <a:endParaRPr lang="en-GB"/>
          </a:p>
        </p:txBody>
      </p:sp>
    </p:spTree>
    <p:extLst>
      <p:ext uri="{BB962C8B-B14F-4D97-AF65-F5344CB8AC3E}">
        <p14:creationId xmlns:p14="http://schemas.microsoft.com/office/powerpoint/2010/main" val="2225516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9512" y="260648"/>
            <a:ext cx="8568952" cy="1800200"/>
          </a:xfrm>
        </p:spPr>
        <p:txBody>
          <a:bodyPr>
            <a:noAutofit/>
          </a:bodyPr>
          <a:lstStyle/>
          <a:p>
            <a:r>
              <a:rPr lang="ja-JP" altLang="ja-JP" dirty="0" smtClean="0"/>
              <a:t>法曹三者</a:t>
            </a:r>
            <a:r>
              <a:rPr lang="ja-JP" altLang="en-US" dirty="0" smtClean="0"/>
              <a:t>に対する</a:t>
            </a:r>
            <a:r>
              <a:rPr lang="ja-JP" altLang="ja-JP" dirty="0" smtClean="0"/>
              <a:t>医学教育</a:t>
            </a:r>
            <a:r>
              <a:rPr lang="ja-JP" altLang="en-US" dirty="0" smtClean="0"/>
              <a:t>の意義</a:t>
            </a:r>
            <a:r>
              <a:rPr lang="en-US" altLang="ja-JP" dirty="0" smtClean="0"/>
              <a:t/>
            </a:r>
            <a:br>
              <a:rPr lang="en-US" altLang="ja-JP" dirty="0" smtClean="0"/>
            </a:br>
            <a:r>
              <a:rPr lang="ja-JP" altLang="en-US" sz="3200" dirty="0" err="1" smtClean="0"/>
              <a:t>ー</a:t>
            </a:r>
            <a:r>
              <a:rPr lang="ja-JP" altLang="en-US" sz="3200" dirty="0" smtClean="0"/>
              <a:t>余</a:t>
            </a:r>
            <a:r>
              <a:rPr lang="ja-JP" altLang="en-US" sz="3200" dirty="0"/>
              <a:t>は如何に</a:t>
            </a:r>
            <a:r>
              <a:rPr lang="ja-JP" altLang="en-US" sz="3200" dirty="0" smtClean="0"/>
              <a:t>して国賠被告代理人となり</a:t>
            </a:r>
            <a:r>
              <a:rPr lang="ja-JP" altLang="en-US" sz="3200" dirty="0"/>
              <a:t>し</a:t>
            </a:r>
            <a:r>
              <a:rPr lang="ja-JP" altLang="en-US" sz="3200" dirty="0" smtClean="0"/>
              <a:t>乎</a:t>
            </a:r>
            <a:r>
              <a:rPr lang="ja-JP" altLang="en-US" sz="3200" dirty="0" err="1"/>
              <a:t>ー</a:t>
            </a:r>
            <a:endParaRPr kumimoji="1" lang="ja-JP" altLang="en-US" sz="3200" dirty="0"/>
          </a:p>
        </p:txBody>
      </p:sp>
      <p:sp>
        <p:nvSpPr>
          <p:cNvPr id="5" name="サブタイトル 4"/>
          <p:cNvSpPr>
            <a:spLocks noGrp="1"/>
          </p:cNvSpPr>
          <p:nvPr>
            <p:ph type="subTitle" idx="1"/>
          </p:nvPr>
        </p:nvSpPr>
        <p:spPr>
          <a:xfrm>
            <a:off x="475034" y="5445224"/>
            <a:ext cx="8064896" cy="1224136"/>
          </a:xfrm>
        </p:spPr>
        <p:txBody>
          <a:bodyPr anchor="ctr">
            <a:normAutofit fontScale="92500" lnSpcReduction="10000"/>
          </a:bodyPr>
          <a:lstStyle/>
          <a:p>
            <a:r>
              <a:rPr kumimoji="1" lang="ja-JP" altLang="en-US" sz="4000" dirty="0" smtClean="0"/>
              <a:t>高松刑務所（高松少年鑑別所併任）</a:t>
            </a:r>
            <a:endParaRPr kumimoji="1" lang="en-US" altLang="ja-JP" sz="4000" dirty="0" smtClean="0"/>
          </a:p>
          <a:p>
            <a:r>
              <a:rPr kumimoji="1" lang="ja-JP" altLang="en-US" sz="4000" dirty="0" smtClean="0"/>
              <a:t>池田正行</a:t>
            </a:r>
            <a:endParaRPr kumimoji="1" lang="ja-JP" altLang="en-US" sz="40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44823"/>
            <a:ext cx="2449438" cy="352634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616" y="1844823"/>
            <a:ext cx="2449438" cy="345734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972" y="1844823"/>
            <a:ext cx="2490032" cy="3502335"/>
          </a:xfrm>
          <a:prstGeom prst="rect">
            <a:avLst/>
          </a:prstGeom>
        </p:spPr>
      </p:pic>
    </p:spTree>
    <p:extLst>
      <p:ext uri="{BB962C8B-B14F-4D97-AF65-F5344CB8AC3E}">
        <p14:creationId xmlns:p14="http://schemas.microsoft.com/office/powerpoint/2010/main" val="2305081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31579915"/>
              </p:ext>
            </p:extLst>
          </p:nvPr>
        </p:nvGraphicFramePr>
        <p:xfrm>
          <a:off x="323528" y="1699247"/>
          <a:ext cx="5184575" cy="2783838"/>
        </p:xfrm>
        <a:graphic>
          <a:graphicData uri="http://schemas.openxmlformats.org/drawingml/2006/table">
            <a:tbl>
              <a:tblPr>
                <a:tableStyleId>{5C22544A-7EE6-4342-B048-85BDC9FD1C3A}</a:tableStyleId>
              </a:tblPr>
              <a:tblGrid>
                <a:gridCol w="735800"/>
                <a:gridCol w="1019102"/>
                <a:gridCol w="998332"/>
                <a:gridCol w="1318349"/>
                <a:gridCol w="1112992"/>
              </a:tblGrid>
              <a:tr h="484821">
                <a:tc>
                  <a:txBody>
                    <a:bodyPr/>
                    <a:lstStyle/>
                    <a:p>
                      <a:pPr algn="l" fontAlgn="b"/>
                      <a:r>
                        <a:rPr lang="en-GB" sz="3200" u="none" strike="noStrike" dirty="0">
                          <a:effectLst/>
                        </a:rPr>
                        <a:t> </a:t>
                      </a:r>
                      <a:endParaRPr lang="en-GB" sz="3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GB" sz="3200" u="none" strike="noStrike" dirty="0">
                          <a:effectLst/>
                        </a:rPr>
                        <a:t> </a:t>
                      </a:r>
                      <a:endParaRPr lang="en-GB" sz="3200" b="0" i="0" u="none" strike="noStrike" dirty="0">
                        <a:solidFill>
                          <a:srgbClr val="000000"/>
                        </a:solidFill>
                        <a:effectLst/>
                        <a:latin typeface="Calibri" panose="020F0502020204030204" pitchFamily="34" charset="0"/>
                      </a:endParaRPr>
                    </a:p>
                  </a:txBody>
                  <a:tcPr marL="9525" marR="9525" marT="9525" marB="0" anchor="b">
                    <a:lnR w="12700" cmpd="sng">
                      <a:noFill/>
                    </a:lnR>
                    <a:lnT w="12700" cap="flat" cmpd="sng" algn="ctr">
                      <a:solidFill>
                        <a:schemeClr val="tx1"/>
                      </a:solidFill>
                      <a:prstDash val="solid"/>
                      <a:round/>
                      <a:headEnd type="none" w="med" len="med"/>
                      <a:tailEnd type="none" w="med" len="med"/>
                    </a:lnT>
                  </a:tcPr>
                </a:tc>
                <a:tc gridSpan="2">
                  <a:txBody>
                    <a:bodyPr/>
                    <a:lstStyle/>
                    <a:p>
                      <a:pPr algn="ctr" fontAlgn="ctr"/>
                      <a:r>
                        <a:rPr lang="ja-JP" altLang="en-US" sz="3200" u="none" strike="noStrike" dirty="0">
                          <a:effectLst/>
                        </a:rPr>
                        <a:t>過誤</a:t>
                      </a:r>
                      <a:endParaRPr lang="ja-JP" altLang="en-US" sz="32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l" fontAlgn="b"/>
                      <a:r>
                        <a:rPr lang="en-GB" sz="3200" u="none" strike="noStrike" dirty="0">
                          <a:effectLst/>
                        </a:rPr>
                        <a:t> </a:t>
                      </a:r>
                      <a:endParaRPr lang="en-GB" sz="3200" b="0" i="0" u="none" strike="noStrike" dirty="0">
                        <a:solidFill>
                          <a:srgbClr val="000000"/>
                        </a:solidFill>
                        <a:effectLst/>
                        <a:latin typeface="Calibri" panose="020F0502020204030204" pitchFamily="34" charset="0"/>
                      </a:endParaRPr>
                    </a:p>
                  </a:txBody>
                  <a:tcPr marL="9525" marR="9525" marT="9525" marB="0" anchor="b">
                    <a:lnL w="12700" cmpd="sng">
                      <a:noFill/>
                    </a:lnL>
                    <a:lnT w="12700" cap="flat" cmpd="sng" algn="ctr">
                      <a:solidFill>
                        <a:schemeClr val="tx1"/>
                      </a:solidFill>
                      <a:prstDash val="solid"/>
                      <a:round/>
                      <a:headEnd type="none" w="med" len="med"/>
                      <a:tailEnd type="none" w="med" len="med"/>
                    </a:lnT>
                  </a:tcPr>
                </a:tc>
              </a:tr>
              <a:tr h="617045">
                <a:tc>
                  <a:txBody>
                    <a:bodyPr/>
                    <a:lstStyle/>
                    <a:p>
                      <a:pPr algn="l" fontAlgn="b"/>
                      <a:endParaRPr lang="en-GB" sz="3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ja-JP" altLang="en-US" sz="3200" u="none" strike="noStrike" dirty="0">
                          <a:solidFill>
                            <a:schemeClr val="tx1"/>
                          </a:solidFill>
                          <a:effectLst/>
                        </a:rPr>
                        <a:t>あり</a:t>
                      </a:r>
                      <a:endParaRPr lang="ja-JP" altLang="en-US" sz="3200" b="0" i="0" u="none" strike="noStrike" dirty="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3200" u="none" strike="noStrike" dirty="0">
                          <a:effectLst/>
                        </a:rPr>
                        <a:t>なし</a:t>
                      </a:r>
                      <a:endParaRPr lang="ja-JP" altLang="en-US" sz="3200" b="0" i="0" u="none" strike="noStrike" dirty="0">
                        <a:solidFill>
                          <a:srgbClr val="000000"/>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GB" sz="3200" b="0" i="0" u="none" strike="noStrike" dirty="0">
                        <a:solidFill>
                          <a:srgbClr val="000000"/>
                        </a:solidFill>
                        <a:effectLst/>
                        <a:latin typeface="Calibri" panose="020F0502020204030204" pitchFamily="34" charset="0"/>
                      </a:endParaRPr>
                    </a:p>
                  </a:txBody>
                  <a:tcPr marL="9525" marR="9525" marT="9525" marB="0" anchor="ctr"/>
                </a:tc>
              </a:tr>
              <a:tr h="546524">
                <a:tc rowSpan="2">
                  <a:txBody>
                    <a:bodyPr/>
                    <a:lstStyle/>
                    <a:p>
                      <a:pPr algn="ctr" fontAlgn="b"/>
                      <a:r>
                        <a:rPr lang="ja-JP" altLang="en-US" sz="3200" u="none" strike="noStrike" dirty="0">
                          <a:effectLst/>
                        </a:rPr>
                        <a:t>訴訟</a:t>
                      </a:r>
                      <a:endParaRPr lang="ja-JP" altLang="en-US" sz="3200" b="0" i="0" u="none" strike="noStrike" dirty="0">
                        <a:solidFill>
                          <a:srgbClr val="000000"/>
                        </a:solidFill>
                        <a:effectLst/>
                        <a:latin typeface="Calibri" panose="020F0502020204030204" pitchFamily="34" charset="0"/>
                      </a:endParaRPr>
                    </a:p>
                  </a:txBody>
                  <a:tcPr marL="9525" marR="9525" marT="9525" marB="0" vert="wordArtVert" anchor="ctr"/>
                </a:tc>
                <a:tc>
                  <a:txBody>
                    <a:bodyPr/>
                    <a:lstStyle/>
                    <a:p>
                      <a:pPr algn="ctr" fontAlgn="b"/>
                      <a:r>
                        <a:rPr lang="ja-JP" altLang="en-US" sz="3200" u="none" strike="noStrike" dirty="0">
                          <a:effectLst/>
                        </a:rPr>
                        <a:t>あり</a:t>
                      </a:r>
                      <a:endParaRPr lang="ja-JP" alt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GB" sz="3200" u="none" strike="noStrike" dirty="0">
                          <a:solidFill>
                            <a:schemeClr val="tx1"/>
                          </a:solidFill>
                          <a:effectLst/>
                        </a:rPr>
                        <a:t>8</a:t>
                      </a:r>
                      <a:endParaRPr lang="en-GB" sz="3200" b="0" i="0" u="none" strike="noStrike" dirty="0">
                        <a:solidFill>
                          <a:schemeClr val="tx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3200" u="none" strike="noStrike" dirty="0">
                          <a:solidFill>
                            <a:schemeClr val="tx1"/>
                          </a:solidFill>
                          <a:effectLst/>
                        </a:rPr>
                        <a:t>90</a:t>
                      </a:r>
                      <a:endParaRPr lang="en-GB" sz="3200" b="0" i="0" u="none" strike="noStrike" dirty="0">
                        <a:solidFill>
                          <a:schemeClr val="tx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3200" u="none" strike="noStrike" dirty="0">
                          <a:effectLst/>
                        </a:rPr>
                        <a:t>98</a:t>
                      </a:r>
                      <a:endParaRPr lang="en-GB" sz="3200" b="0" i="0" u="none" strike="noStrike" dirty="0">
                        <a:solidFill>
                          <a:srgbClr val="000000"/>
                        </a:solidFill>
                        <a:effectLst/>
                        <a:latin typeface="Calibri" panose="020F0502020204030204" pitchFamily="34" charset="0"/>
                      </a:endParaRPr>
                    </a:p>
                  </a:txBody>
                  <a:tcPr marL="9525" marR="9525" marT="9525" marB="0" anchor="b"/>
                </a:tc>
              </a:tr>
              <a:tr h="625859">
                <a:tc vMerge="1">
                  <a:txBody>
                    <a:bodyPr/>
                    <a:lstStyle/>
                    <a:p>
                      <a:endParaRPr lang="en-GB"/>
                    </a:p>
                  </a:txBody>
                  <a:tcPr/>
                </a:tc>
                <a:tc>
                  <a:txBody>
                    <a:bodyPr/>
                    <a:lstStyle/>
                    <a:p>
                      <a:pPr algn="ctr" fontAlgn="b"/>
                      <a:r>
                        <a:rPr lang="ja-JP" altLang="en-US" sz="3200" u="none" strike="noStrike" dirty="0">
                          <a:effectLst/>
                        </a:rPr>
                        <a:t>なし</a:t>
                      </a:r>
                      <a:endParaRPr lang="ja-JP" altLang="en-US" sz="3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GB" sz="3200" u="none" strike="noStrike" dirty="0">
                          <a:solidFill>
                            <a:schemeClr val="tx1"/>
                          </a:solidFill>
                          <a:effectLst/>
                        </a:rPr>
                        <a:t>272</a:t>
                      </a:r>
                      <a:endParaRPr lang="en-GB" sz="3200" b="0" i="0" u="none" strike="noStrike" dirty="0">
                        <a:solidFill>
                          <a:schemeClr val="tx1"/>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3200" u="none" strike="noStrike" dirty="0">
                          <a:effectLst/>
                        </a:rPr>
                        <a:t>31059</a:t>
                      </a:r>
                      <a:endParaRPr lang="en-GB" sz="32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3200" u="none" strike="noStrike" dirty="0">
                          <a:effectLst/>
                        </a:rPr>
                        <a:t>31331</a:t>
                      </a:r>
                      <a:endParaRPr lang="en-GB" sz="3200" b="0" i="0" u="none" strike="noStrike" dirty="0">
                        <a:solidFill>
                          <a:srgbClr val="000000"/>
                        </a:solidFill>
                        <a:effectLst/>
                        <a:latin typeface="Calibri" panose="020F0502020204030204" pitchFamily="34" charset="0"/>
                      </a:endParaRPr>
                    </a:p>
                  </a:txBody>
                  <a:tcPr marL="9525" marR="9525" marT="9525" marB="0" anchor="b"/>
                </a:tc>
              </a:tr>
              <a:tr h="493636">
                <a:tc>
                  <a:txBody>
                    <a:bodyPr/>
                    <a:lstStyle/>
                    <a:p>
                      <a:pPr algn="l" fontAlgn="b"/>
                      <a:r>
                        <a:rPr lang="en-GB" sz="3200" u="none" strike="noStrike" dirty="0">
                          <a:effectLst/>
                        </a:rPr>
                        <a:t> </a:t>
                      </a:r>
                      <a:endParaRPr lang="en-GB"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3200" u="none" strike="noStrike">
                          <a:effectLst/>
                        </a:rPr>
                        <a:t> </a:t>
                      </a:r>
                      <a:endParaRPr lang="en-GB"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3200" u="none" strike="noStrike" dirty="0">
                          <a:solidFill>
                            <a:schemeClr val="tx1"/>
                          </a:solidFill>
                          <a:effectLst/>
                        </a:rPr>
                        <a:t>280</a:t>
                      </a:r>
                      <a:endParaRPr lang="en-GB" sz="3200" b="0" i="0" u="none" strike="noStrike" dirty="0">
                        <a:solidFill>
                          <a:schemeClr val="tx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3200" u="none" strike="noStrike" dirty="0">
                          <a:effectLst/>
                        </a:rPr>
                        <a:t>31149</a:t>
                      </a:r>
                      <a:endParaRPr lang="en-GB" sz="3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3200" u="none" strike="noStrike" dirty="0">
                          <a:effectLst/>
                        </a:rPr>
                        <a:t>31429</a:t>
                      </a:r>
                      <a:endParaRPr lang="en-GB" sz="3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テキスト ボックス 4"/>
          <p:cNvSpPr txBox="1"/>
          <p:nvPr/>
        </p:nvSpPr>
        <p:spPr>
          <a:xfrm>
            <a:off x="10096" y="4766382"/>
            <a:ext cx="9036496" cy="2062103"/>
          </a:xfrm>
          <a:prstGeom prst="rect">
            <a:avLst/>
          </a:prstGeom>
          <a:noFill/>
        </p:spPr>
        <p:txBody>
          <a:bodyPr wrap="square" rtlCol="0">
            <a:spAutoFit/>
          </a:bodyPr>
          <a:lstStyle/>
          <a:p>
            <a:pPr marL="457200" indent="-457200">
              <a:buFont typeface="Arial" panose="020B0604020202020204" pitchFamily="34" charset="0"/>
              <a:buChar char="•"/>
            </a:pPr>
            <a:r>
              <a:rPr lang="ja-JP" altLang="en-US" sz="3200" dirty="0" smtClean="0">
                <a:solidFill>
                  <a:srgbClr val="FF0000"/>
                </a:solidFill>
              </a:rPr>
              <a:t>陽性的中率＝</a:t>
            </a:r>
            <a:r>
              <a:rPr lang="en-US" altLang="ja-JP" sz="3200" dirty="0" smtClean="0">
                <a:solidFill>
                  <a:srgbClr val="FF0000"/>
                </a:solidFill>
              </a:rPr>
              <a:t>8/98</a:t>
            </a:r>
            <a:r>
              <a:rPr lang="ja-JP" altLang="en-US" sz="3200" dirty="0" smtClean="0">
                <a:solidFill>
                  <a:srgbClr val="FF0000"/>
                </a:solidFill>
              </a:rPr>
              <a:t>＝</a:t>
            </a:r>
            <a:r>
              <a:rPr lang="en-US" altLang="ja-JP" sz="3200" dirty="0" smtClean="0">
                <a:solidFill>
                  <a:srgbClr val="FF0000"/>
                </a:solidFill>
              </a:rPr>
              <a:t>8.2</a:t>
            </a:r>
            <a:r>
              <a:rPr lang="ja-JP" altLang="en-US" sz="3200" dirty="0" smtClean="0">
                <a:solidFill>
                  <a:srgbClr val="FF0000"/>
                </a:solidFill>
              </a:rPr>
              <a:t>％</a:t>
            </a:r>
            <a:r>
              <a:rPr lang="en-US" altLang="ja-JP" sz="3200" dirty="0" smtClean="0">
                <a:solidFill>
                  <a:srgbClr val="FF0000"/>
                </a:solidFill>
              </a:rPr>
              <a:t/>
            </a:r>
            <a:br>
              <a:rPr lang="en-US" altLang="ja-JP" sz="3200" dirty="0" smtClean="0">
                <a:solidFill>
                  <a:srgbClr val="FF0000"/>
                </a:solidFill>
              </a:rPr>
            </a:br>
            <a:r>
              <a:rPr lang="ja-JP" altLang="en-US" sz="3200" dirty="0" smtClean="0">
                <a:solidFill>
                  <a:srgbClr val="FF0000"/>
                </a:solidFill>
              </a:rPr>
              <a:t>全訴訟のうち真に過誤が存在する確率（命中率）</a:t>
            </a:r>
            <a:endParaRPr lang="en-GB" sz="3200" dirty="0" smtClean="0">
              <a:solidFill>
                <a:srgbClr val="FF0000"/>
              </a:solidFill>
            </a:endParaRPr>
          </a:p>
          <a:p>
            <a:pPr marL="457200" indent="-457200">
              <a:buFont typeface="Arial" panose="020B0604020202020204" pitchFamily="34" charset="0"/>
              <a:buChar char="•"/>
            </a:pPr>
            <a:r>
              <a:rPr lang="ja-JP" altLang="en-US" sz="3200" dirty="0" smtClean="0">
                <a:solidFill>
                  <a:schemeClr val="tx2">
                    <a:lumMod val="40000"/>
                    <a:lumOff val="60000"/>
                  </a:schemeClr>
                </a:solidFill>
              </a:rPr>
              <a:t>感度＝</a:t>
            </a:r>
            <a:r>
              <a:rPr lang="en-US" altLang="ja-JP" sz="3200" dirty="0" smtClean="0">
                <a:solidFill>
                  <a:schemeClr val="tx2">
                    <a:lumMod val="40000"/>
                    <a:lumOff val="60000"/>
                  </a:schemeClr>
                </a:solidFill>
              </a:rPr>
              <a:t>8/280</a:t>
            </a:r>
            <a:r>
              <a:rPr lang="ja-JP" altLang="en-US" sz="3200" dirty="0" smtClean="0">
                <a:solidFill>
                  <a:schemeClr val="tx2">
                    <a:lumMod val="40000"/>
                    <a:lumOff val="60000"/>
                  </a:schemeClr>
                </a:solidFill>
              </a:rPr>
              <a:t>＝</a:t>
            </a:r>
            <a:r>
              <a:rPr lang="en-US" altLang="ja-JP" sz="3200" dirty="0" smtClean="0">
                <a:solidFill>
                  <a:schemeClr val="tx2">
                    <a:lumMod val="40000"/>
                    <a:lumOff val="60000"/>
                  </a:schemeClr>
                </a:solidFill>
              </a:rPr>
              <a:t>2.9</a:t>
            </a:r>
            <a:r>
              <a:rPr lang="ja-JP" altLang="en-US" sz="3200" dirty="0" smtClean="0">
                <a:solidFill>
                  <a:schemeClr val="tx2">
                    <a:lumMod val="40000"/>
                    <a:lumOff val="60000"/>
                  </a:schemeClr>
                </a:solidFill>
              </a:rPr>
              <a:t>％</a:t>
            </a:r>
            <a:r>
              <a:rPr lang="en-US" altLang="ja-JP" sz="3200" dirty="0">
                <a:solidFill>
                  <a:schemeClr val="tx2">
                    <a:lumMod val="40000"/>
                    <a:lumOff val="60000"/>
                  </a:schemeClr>
                </a:solidFill>
              </a:rPr>
              <a:t/>
            </a:r>
            <a:br>
              <a:rPr lang="en-US" altLang="ja-JP" sz="3200" dirty="0">
                <a:solidFill>
                  <a:schemeClr val="tx2">
                    <a:lumMod val="40000"/>
                    <a:lumOff val="60000"/>
                  </a:schemeClr>
                </a:solidFill>
              </a:rPr>
            </a:br>
            <a:r>
              <a:rPr lang="ja-JP" altLang="en-US" sz="3200" dirty="0" smtClean="0">
                <a:solidFill>
                  <a:schemeClr val="tx2">
                    <a:lumMod val="40000"/>
                    <a:lumOff val="60000"/>
                  </a:schemeClr>
                </a:solidFill>
              </a:rPr>
              <a:t>全過誤</a:t>
            </a:r>
            <a:r>
              <a:rPr lang="ja-JP" altLang="en-US" sz="3200" dirty="0">
                <a:solidFill>
                  <a:schemeClr val="tx2">
                    <a:lumMod val="40000"/>
                    <a:lumOff val="60000"/>
                  </a:schemeClr>
                </a:solidFill>
              </a:rPr>
              <a:t>に対する訴訟</a:t>
            </a:r>
            <a:r>
              <a:rPr lang="ja-JP" altLang="en-US" sz="3200" dirty="0" smtClean="0">
                <a:solidFill>
                  <a:schemeClr val="tx2">
                    <a:lumMod val="40000"/>
                    <a:lumOff val="60000"/>
                  </a:schemeClr>
                </a:solidFill>
              </a:rPr>
              <a:t>の検出率（鉄砲の性能）</a:t>
            </a:r>
            <a:endParaRPr lang="en-US" altLang="ja-JP" sz="3200" dirty="0" smtClean="0">
              <a:solidFill>
                <a:schemeClr val="tx2">
                  <a:lumMod val="40000"/>
                  <a:lumOff val="60000"/>
                </a:schemeClr>
              </a:solidFill>
            </a:endParaRPr>
          </a:p>
        </p:txBody>
      </p:sp>
      <p:sp>
        <p:nvSpPr>
          <p:cNvPr id="6" name="タイトル 5"/>
          <p:cNvSpPr>
            <a:spLocks noGrp="1"/>
          </p:cNvSpPr>
          <p:nvPr>
            <p:ph type="title"/>
          </p:nvPr>
        </p:nvSpPr>
        <p:spPr>
          <a:xfrm>
            <a:off x="216163" y="122039"/>
            <a:ext cx="8604169" cy="1293911"/>
          </a:xfrm>
        </p:spPr>
        <p:txBody>
          <a:bodyPr>
            <a:normAutofit fontScale="90000"/>
          </a:bodyPr>
          <a:lstStyle/>
          <a:p>
            <a:r>
              <a:rPr lang="ja-JP" altLang="en-US" dirty="0" smtClean="0"/>
              <a:t>医療訴訟は</a:t>
            </a:r>
            <a:r>
              <a:rPr lang="en-US" altLang="ja-JP" dirty="0" smtClean="0"/>
              <a:t>9</a:t>
            </a:r>
            <a:r>
              <a:rPr lang="ja-JP" altLang="en-US" dirty="0"/>
              <a:t>割</a:t>
            </a:r>
            <a:r>
              <a:rPr lang="ja-JP" altLang="en-US" dirty="0" smtClean="0"/>
              <a:t>以上</a:t>
            </a:r>
            <a:r>
              <a:rPr lang="ja-JP" altLang="en-US" dirty="0" smtClean="0">
                <a:solidFill>
                  <a:srgbClr val="FF0000"/>
                </a:solidFill>
              </a:rPr>
              <a:t>「ガセ」</a:t>
            </a:r>
            <a:r>
              <a:rPr lang="en-US" altLang="ja-JP" dirty="0" smtClean="0">
                <a:solidFill>
                  <a:srgbClr val="FF0000"/>
                </a:solidFill>
              </a:rPr>
              <a:t/>
            </a:r>
            <a:br>
              <a:rPr lang="en-US" altLang="ja-JP" dirty="0" smtClean="0">
                <a:solidFill>
                  <a:srgbClr val="FF0000"/>
                </a:solidFill>
              </a:rPr>
            </a:br>
            <a:r>
              <a:rPr lang="en-US" sz="4000" dirty="0"/>
              <a:t>NEJM 1991;325:245-51 </a:t>
            </a:r>
            <a:r>
              <a:rPr lang="ja-JP" altLang="en-US" sz="4000" dirty="0"/>
              <a:t>第三者による</a:t>
            </a:r>
            <a:r>
              <a:rPr lang="ja-JP" altLang="en-US" sz="4000" dirty="0" smtClean="0"/>
              <a:t>研究</a:t>
            </a:r>
            <a:endParaRPr lang="en-GB" sz="4000" dirty="0"/>
          </a:p>
        </p:txBody>
      </p:sp>
      <p:sp>
        <p:nvSpPr>
          <p:cNvPr id="8" name="テキスト ボックス 7"/>
          <p:cNvSpPr txBox="1"/>
          <p:nvPr/>
        </p:nvSpPr>
        <p:spPr>
          <a:xfrm>
            <a:off x="5785338" y="1586585"/>
            <a:ext cx="3179150" cy="2893100"/>
          </a:xfrm>
          <a:prstGeom prst="rect">
            <a:avLst/>
          </a:prstGeom>
          <a:noFill/>
        </p:spPr>
        <p:txBody>
          <a:bodyPr wrap="square" rtlCol="0">
            <a:spAutoFit/>
          </a:bodyPr>
          <a:lstStyle/>
          <a:p>
            <a:r>
              <a:rPr lang="ja-JP" altLang="en-US" sz="2600" dirty="0" smtClean="0">
                <a:solidFill>
                  <a:schemeClr val="bg1"/>
                </a:solidFill>
              </a:rPr>
              <a:t>ＮＹ州の</a:t>
            </a:r>
            <a:r>
              <a:rPr lang="en-US" altLang="ja-JP" sz="2600" dirty="0" smtClean="0">
                <a:solidFill>
                  <a:schemeClr val="bg1"/>
                </a:solidFill>
              </a:rPr>
              <a:t>51</a:t>
            </a:r>
            <a:r>
              <a:rPr lang="ja-JP" altLang="en-US" sz="2600" dirty="0" smtClean="0">
                <a:solidFill>
                  <a:schemeClr val="bg1"/>
                </a:solidFill>
              </a:rPr>
              <a:t>病院の入院患者からランダムに抽出した</a:t>
            </a:r>
            <a:r>
              <a:rPr lang="en-US" altLang="ja-JP" sz="2600" dirty="0" smtClean="0">
                <a:solidFill>
                  <a:schemeClr val="bg1"/>
                </a:solidFill>
              </a:rPr>
              <a:t>31429</a:t>
            </a:r>
            <a:r>
              <a:rPr lang="ja-JP" altLang="en-US" sz="2600" dirty="0" smtClean="0">
                <a:solidFill>
                  <a:schemeClr val="bg1"/>
                </a:solidFill>
              </a:rPr>
              <a:t>人の診療録について事故・過誤の有無を詳細に検討し，訴訟との関係を照合した．</a:t>
            </a:r>
            <a:endParaRPr lang="en-GB" sz="2600" dirty="0">
              <a:solidFill>
                <a:schemeClr val="bg1"/>
              </a:solidFill>
            </a:endParaRPr>
          </a:p>
        </p:txBody>
      </p:sp>
      <p:grpSp>
        <p:nvGrpSpPr>
          <p:cNvPr id="9" name="グループ化 8"/>
          <p:cNvGrpSpPr/>
          <p:nvPr/>
        </p:nvGrpSpPr>
        <p:grpSpPr>
          <a:xfrm>
            <a:off x="2123728" y="2844920"/>
            <a:ext cx="3384375" cy="1638165"/>
            <a:chOff x="2123728" y="2670885"/>
            <a:chExt cx="3384375" cy="1638165"/>
          </a:xfrm>
        </p:grpSpPr>
        <p:sp>
          <p:nvSpPr>
            <p:cNvPr id="2" name="正方形/長方形 1"/>
            <p:cNvSpPr/>
            <p:nvPr/>
          </p:nvSpPr>
          <p:spPr>
            <a:xfrm>
              <a:off x="2195736" y="2723411"/>
              <a:ext cx="936104" cy="158563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正方形/長方形 2"/>
            <p:cNvSpPr/>
            <p:nvPr/>
          </p:nvSpPr>
          <p:spPr>
            <a:xfrm>
              <a:off x="2123728" y="2670885"/>
              <a:ext cx="3384375" cy="5040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13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22114"/>
          </a:xfrm>
        </p:spPr>
        <p:txBody>
          <a:bodyPr>
            <a:normAutofit/>
          </a:bodyPr>
          <a:lstStyle/>
          <a:p>
            <a:r>
              <a:rPr lang="ja-JP" altLang="en-US" sz="4000" dirty="0" smtClean="0"/>
              <a:t>裁判官も悩んでいる</a:t>
            </a:r>
            <a:endParaRPr lang="en-GB" sz="4000" dirty="0"/>
          </a:p>
        </p:txBody>
      </p:sp>
      <p:sp>
        <p:nvSpPr>
          <p:cNvPr id="3" name="テキスト ボックス 2"/>
          <p:cNvSpPr txBox="1"/>
          <p:nvPr/>
        </p:nvSpPr>
        <p:spPr>
          <a:xfrm>
            <a:off x="179512" y="1201658"/>
            <a:ext cx="8784976" cy="5016758"/>
          </a:xfrm>
          <a:prstGeom prst="rect">
            <a:avLst/>
          </a:prstGeom>
          <a:noFill/>
        </p:spPr>
        <p:txBody>
          <a:bodyPr wrap="square" rtlCol="0">
            <a:spAutoFit/>
          </a:bodyPr>
          <a:lstStyle/>
          <a:p>
            <a:r>
              <a:rPr lang="ja-JP" altLang="en-US" sz="2000" dirty="0">
                <a:solidFill>
                  <a:schemeClr val="bg1"/>
                </a:solidFill>
              </a:rPr>
              <a:t>先端技術をめぐる裁判で、その科学技術の分野について全く素人の法律家は、どうやったら判断できるのか。これは原発裁判に限らない、困難な問題だ。</a:t>
            </a:r>
            <a:r>
              <a:rPr lang="ja-JP" altLang="en-US" sz="2000" dirty="0">
                <a:solidFill>
                  <a:srgbClr val="FFFF00"/>
                </a:solidFill>
              </a:rPr>
              <a:t>その分野の専門家から見れば、法律家の議論は不可解なものに見えるだろう。「弁護士は全く不勉強だ」「裁判官は何もわかっていなかった」などの批判を受けることも珍しくない</a:t>
            </a:r>
            <a:r>
              <a:rPr lang="ja-JP" altLang="en-US" sz="2000" dirty="0">
                <a:solidFill>
                  <a:schemeClr val="bg1"/>
                </a:solidFill>
              </a:rPr>
              <a:t>。とはいえ、膨大な専門的情報とそれを理解するために必要な基礎知識を法律家が蓄えるのは、至難の業</a:t>
            </a:r>
            <a:r>
              <a:rPr lang="ja-JP" altLang="en-US" sz="2000" dirty="0" smtClean="0">
                <a:solidFill>
                  <a:schemeClr val="bg1"/>
                </a:solidFill>
              </a:rPr>
              <a:t>だ。（中略）</a:t>
            </a:r>
            <a:endParaRPr lang="en-US" altLang="ja-JP" sz="2000" dirty="0">
              <a:solidFill>
                <a:schemeClr val="bg1"/>
              </a:solidFill>
            </a:endParaRPr>
          </a:p>
          <a:p>
            <a:r>
              <a:rPr lang="en-US" altLang="ja-JP" sz="2000" dirty="0" smtClean="0">
                <a:solidFill>
                  <a:schemeClr val="bg1"/>
                </a:solidFill>
              </a:rPr>
              <a:t>	</a:t>
            </a:r>
            <a:r>
              <a:rPr lang="ja-JP" altLang="en-US" sz="2000" dirty="0" smtClean="0">
                <a:solidFill>
                  <a:schemeClr val="bg1"/>
                </a:solidFill>
              </a:rPr>
              <a:t>名古屋</a:t>
            </a:r>
            <a:r>
              <a:rPr lang="ja-JP" altLang="en-US" sz="2000" dirty="0">
                <a:solidFill>
                  <a:schemeClr val="bg1"/>
                </a:solidFill>
              </a:rPr>
              <a:t>高裁金沢支部への異動の発令直後に（もんじゅ訴訟担当と）知らされ、</a:t>
            </a:r>
            <a:r>
              <a:rPr lang="en-US" altLang="ja-JP" sz="2000" dirty="0">
                <a:solidFill>
                  <a:srgbClr val="FFFF00"/>
                </a:solidFill>
              </a:rPr>
              <a:t>『</a:t>
            </a:r>
            <a:r>
              <a:rPr lang="ja-JP" altLang="en-US" sz="2000" dirty="0">
                <a:solidFill>
                  <a:srgbClr val="FFFF00"/>
                </a:solidFill>
              </a:rPr>
              <a:t>ついてないなあ</a:t>
            </a:r>
            <a:r>
              <a:rPr lang="en-US" altLang="ja-JP" sz="2000" dirty="0">
                <a:solidFill>
                  <a:srgbClr val="FFFF00"/>
                </a:solidFill>
              </a:rPr>
              <a:t>』</a:t>
            </a:r>
            <a:r>
              <a:rPr lang="ja-JP" altLang="en-US" sz="2000" dirty="0">
                <a:solidFill>
                  <a:srgbClr val="FFFF00"/>
                </a:solidFill>
              </a:rPr>
              <a:t>と思いました</a:t>
            </a:r>
            <a:r>
              <a:rPr lang="ja-JP" altLang="en-US" sz="2000" dirty="0" smtClean="0">
                <a:solidFill>
                  <a:schemeClr val="bg1"/>
                </a:solidFill>
              </a:rPr>
              <a:t>。原発</a:t>
            </a:r>
            <a:r>
              <a:rPr lang="ja-JP" altLang="en-US" sz="2000" dirty="0">
                <a:solidFill>
                  <a:schemeClr val="bg1"/>
                </a:solidFill>
              </a:rPr>
              <a:t>訴訟を担当して喜ぶ裁判官はいないと思います。</a:t>
            </a:r>
            <a:r>
              <a:rPr lang="en-US" altLang="ja-JP" sz="2000" dirty="0">
                <a:solidFill>
                  <a:schemeClr val="bg1"/>
                </a:solidFill>
              </a:rPr>
              <a:t>『</a:t>
            </a:r>
            <a:r>
              <a:rPr lang="ja-JP" altLang="en-US" sz="2000" dirty="0">
                <a:solidFill>
                  <a:schemeClr val="bg1"/>
                </a:solidFill>
              </a:rPr>
              <a:t>控訴棄却</a:t>
            </a:r>
            <a:r>
              <a:rPr lang="en-US" altLang="ja-JP" sz="2000" dirty="0">
                <a:solidFill>
                  <a:schemeClr val="bg1"/>
                </a:solidFill>
              </a:rPr>
              <a:t>』</a:t>
            </a:r>
            <a:r>
              <a:rPr lang="ja-JP" altLang="en-US" sz="2000" dirty="0">
                <a:solidFill>
                  <a:schemeClr val="bg1"/>
                </a:solidFill>
              </a:rPr>
              <a:t>の結論がある程度予測されるのに、他の事件も通常通り処理しながら、膨大な記録を読まなければならないなど負担が大変だから</a:t>
            </a:r>
            <a:r>
              <a:rPr lang="ja-JP" altLang="en-US" sz="2000" dirty="0" smtClean="0">
                <a:solidFill>
                  <a:schemeClr val="bg1"/>
                </a:solidFill>
              </a:rPr>
              <a:t>です。</a:t>
            </a:r>
            <a:r>
              <a:rPr lang="ja-JP" altLang="en-US" sz="2000" dirty="0">
                <a:solidFill>
                  <a:schemeClr val="bg1"/>
                </a:solidFill>
              </a:rPr>
              <a:t>（中略</a:t>
            </a:r>
            <a:r>
              <a:rPr lang="ja-JP" altLang="en-US" sz="2000" dirty="0" smtClean="0">
                <a:solidFill>
                  <a:schemeClr val="bg1"/>
                </a:solidFill>
              </a:rPr>
              <a:t>）</a:t>
            </a:r>
            <a:endParaRPr lang="en-US" sz="2000" dirty="0">
              <a:solidFill>
                <a:schemeClr val="bg1"/>
              </a:solidFill>
            </a:endParaRPr>
          </a:p>
          <a:p>
            <a:r>
              <a:rPr lang="en-US" altLang="ja-JP" sz="2000" dirty="0" smtClean="0">
                <a:solidFill>
                  <a:schemeClr val="bg1"/>
                </a:solidFill>
              </a:rPr>
              <a:t>	</a:t>
            </a:r>
            <a:r>
              <a:rPr lang="ja-JP" altLang="en-US" sz="2000" dirty="0" smtClean="0">
                <a:solidFill>
                  <a:schemeClr val="bg1"/>
                </a:solidFill>
              </a:rPr>
              <a:t>賛否</a:t>
            </a:r>
            <a:r>
              <a:rPr lang="ja-JP" altLang="en-US" sz="2000" dirty="0">
                <a:solidFill>
                  <a:schemeClr val="bg1"/>
                </a:solidFill>
              </a:rPr>
              <a:t>両論あっても、裁判所に裁判の形をとった政治が持ち込まれるという状況は現に存在するし、しかも</a:t>
            </a:r>
            <a:r>
              <a:rPr lang="ja-JP" altLang="en-US" sz="2000" dirty="0">
                <a:solidFill>
                  <a:srgbClr val="FFFF00"/>
                </a:solidFill>
              </a:rPr>
              <a:t>争点が科学技術政策に関するものであるとき、司法はもう一つの特別な難題に直面する。それが冒頭に述べた、科学技術という高度に専門性を要求される事柄を、素人の法律家がどう判断したらよいのか</a:t>
            </a:r>
            <a:r>
              <a:rPr lang="ja-JP" altLang="en-US" sz="2000" dirty="0">
                <a:solidFill>
                  <a:schemeClr val="bg1"/>
                </a:solidFill>
              </a:rPr>
              <a:t>、という課題である</a:t>
            </a:r>
            <a:r>
              <a:rPr lang="ja-JP" altLang="en-US" sz="2000" dirty="0" smtClean="0">
                <a:solidFill>
                  <a:schemeClr val="bg1"/>
                </a:solidFill>
              </a:rPr>
              <a:t>。</a:t>
            </a:r>
            <a:endParaRPr lang="en-US" altLang="ja-JP" sz="2000" dirty="0" smtClean="0">
              <a:solidFill>
                <a:schemeClr val="bg1"/>
              </a:solidFill>
            </a:endParaRPr>
          </a:p>
        </p:txBody>
      </p:sp>
      <p:sp>
        <p:nvSpPr>
          <p:cNvPr id="4" name="テキスト ボックス 3"/>
          <p:cNvSpPr txBox="1"/>
          <p:nvPr/>
        </p:nvSpPr>
        <p:spPr>
          <a:xfrm>
            <a:off x="179512" y="6309320"/>
            <a:ext cx="8784976" cy="369332"/>
          </a:xfrm>
          <a:prstGeom prst="rect">
            <a:avLst/>
          </a:prstGeom>
          <a:noFill/>
        </p:spPr>
        <p:txBody>
          <a:bodyPr wrap="square" rtlCol="0">
            <a:spAutoFit/>
          </a:bodyPr>
          <a:lstStyle/>
          <a:p>
            <a:r>
              <a:rPr lang="ja-JP" altLang="en-US" i="1" dirty="0">
                <a:solidFill>
                  <a:schemeClr val="bg1"/>
                </a:solidFill>
              </a:rPr>
              <a:t>裁判官が科学技術をめぐる訴訟を判断するには（上）</a:t>
            </a:r>
            <a:r>
              <a:rPr lang="en-US" altLang="ja-JP" i="1" dirty="0">
                <a:solidFill>
                  <a:schemeClr val="bg1"/>
                </a:solidFill>
              </a:rPr>
              <a:t>JST RISTEX</a:t>
            </a:r>
            <a:r>
              <a:rPr lang="ja-JP" altLang="en-US" i="1" dirty="0">
                <a:solidFill>
                  <a:schemeClr val="bg1"/>
                </a:solidFill>
              </a:rPr>
              <a:t>　プロジェクト　法と科学</a:t>
            </a:r>
            <a:endParaRPr lang="en-US" altLang="ja-JP" i="1" dirty="0">
              <a:solidFill>
                <a:schemeClr val="bg1"/>
              </a:solidFill>
            </a:endParaRPr>
          </a:p>
        </p:txBody>
      </p:sp>
    </p:spTree>
    <p:extLst>
      <p:ext uri="{BB962C8B-B14F-4D97-AF65-F5344CB8AC3E}">
        <p14:creationId xmlns:p14="http://schemas.microsoft.com/office/powerpoint/2010/main" val="183631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23806" y="260648"/>
            <a:ext cx="8064896" cy="1512168"/>
          </a:xfrm>
        </p:spPr>
        <p:txBody>
          <a:bodyPr>
            <a:noAutofit/>
          </a:bodyPr>
          <a:lstStyle/>
          <a:p>
            <a:r>
              <a:rPr lang="en-US" altLang="ja-JP" sz="5400" dirty="0" smtClean="0"/>
              <a:t>22</a:t>
            </a:r>
            <a:r>
              <a:rPr lang="ja-JP" altLang="en-US" sz="5400" dirty="0" smtClean="0"/>
              <a:t>年余り前の「</a:t>
            </a:r>
            <a:r>
              <a:rPr lang="ja-JP" altLang="en-US" sz="5400" dirty="0" err="1" smtClean="0"/>
              <a:t>お経</a:t>
            </a:r>
            <a:r>
              <a:rPr lang="ja-JP" altLang="en-US" sz="5400" dirty="0" smtClean="0"/>
              <a:t>」</a:t>
            </a:r>
            <a:endParaRPr kumimoji="1" lang="ja-JP" altLang="en-US" sz="5400" dirty="0"/>
          </a:p>
        </p:txBody>
      </p:sp>
      <p:sp>
        <p:nvSpPr>
          <p:cNvPr id="6" name="テキスト ボックス 5"/>
          <p:cNvSpPr txBox="1"/>
          <p:nvPr/>
        </p:nvSpPr>
        <p:spPr>
          <a:xfrm>
            <a:off x="219972" y="1772816"/>
            <a:ext cx="8784976" cy="2616101"/>
          </a:xfrm>
          <a:prstGeom prst="rect">
            <a:avLst/>
          </a:prstGeom>
          <a:noFill/>
        </p:spPr>
        <p:txBody>
          <a:bodyPr wrap="square" rtlCol="0">
            <a:spAutoFit/>
          </a:bodyPr>
          <a:lstStyle/>
          <a:p>
            <a:pPr algn="ctr"/>
            <a:r>
              <a:rPr kumimoji="1" lang="en-US" altLang="ja-JP" sz="4400" dirty="0">
                <a:solidFill>
                  <a:srgbClr val="FFFF00"/>
                </a:solidFill>
                <a:latin typeface="HGP行書体" panose="03000600000000000000" pitchFamily="66" charset="-128"/>
                <a:ea typeface="HGP行書体" panose="03000600000000000000" pitchFamily="66" charset="-128"/>
              </a:rPr>
              <a:t>21</a:t>
            </a:r>
            <a:r>
              <a:rPr kumimoji="1" lang="ja-JP" altLang="en-US" sz="4400" dirty="0">
                <a:solidFill>
                  <a:srgbClr val="FFFF00"/>
                </a:solidFill>
                <a:latin typeface="HGP行書体" panose="03000600000000000000" pitchFamily="66" charset="-128"/>
                <a:ea typeface="HGP行書体" panose="03000600000000000000" pitchFamily="66" charset="-128"/>
              </a:rPr>
              <a:t>世紀の法曹には、経済学や理数系、医学系など他の分野を学んだ者を幅広く受け入れていくことが必要である</a:t>
            </a:r>
            <a:r>
              <a:rPr kumimoji="1" lang="ja-JP" altLang="en-US" sz="4400" dirty="0" smtClean="0">
                <a:solidFill>
                  <a:srgbClr val="FFFF00"/>
                </a:solidFill>
                <a:latin typeface="HGP行書体" panose="03000600000000000000" pitchFamily="66" charset="-128"/>
                <a:ea typeface="HGP行書体" panose="03000600000000000000" pitchFamily="66" charset="-128"/>
              </a:rPr>
              <a:t>。</a:t>
            </a:r>
            <a:endParaRPr kumimoji="1" lang="en-US" altLang="ja-JP" sz="4400" dirty="0">
              <a:solidFill>
                <a:srgbClr val="FFFF00"/>
              </a:solidFill>
              <a:latin typeface="HGP行書体" panose="03000600000000000000" pitchFamily="66" charset="-128"/>
              <a:ea typeface="HGP行書体" panose="03000600000000000000" pitchFamily="66" charset="-128"/>
            </a:endParaRPr>
          </a:p>
          <a:p>
            <a:pPr algn="ctr"/>
            <a:r>
              <a:rPr kumimoji="1" lang="ja-JP" altLang="en-US" sz="3200" dirty="0" smtClean="0">
                <a:solidFill>
                  <a:schemeClr val="bg1"/>
                </a:solidFill>
                <a:latin typeface="ＭＳ ゴシック" panose="020B0609070205080204" pitchFamily="49" charset="-128"/>
                <a:ea typeface="ＭＳ ゴシック" panose="020B0609070205080204" pitchFamily="49" charset="-128"/>
              </a:rPr>
              <a:t>（</a:t>
            </a:r>
            <a:r>
              <a:rPr kumimoji="1" lang="zh-TW" altLang="en-US" sz="3200" dirty="0" smtClean="0">
                <a:solidFill>
                  <a:schemeClr val="bg1"/>
                </a:solidFill>
                <a:latin typeface="ＭＳ ゴシック" panose="020B0609070205080204" pitchFamily="49" charset="-128"/>
                <a:ea typeface="ＭＳ ゴシック" panose="020B0609070205080204" pitchFamily="49" charset="-128"/>
              </a:rPr>
              <a:t>司法</a:t>
            </a:r>
            <a:r>
              <a:rPr kumimoji="1" lang="zh-TW" altLang="en-US" sz="3200" dirty="0">
                <a:solidFill>
                  <a:schemeClr val="bg1"/>
                </a:solidFill>
                <a:latin typeface="ＭＳ ゴシック" panose="020B0609070205080204" pitchFamily="49" charset="-128"/>
                <a:ea typeface="ＭＳ ゴシック" panose="020B0609070205080204" pitchFamily="49" charset="-128"/>
              </a:rPr>
              <a:t>制度改革審議会意</a:t>
            </a:r>
            <a:r>
              <a:rPr kumimoji="1" lang="zh-TW" altLang="en-US" sz="3200" dirty="0" smtClean="0">
                <a:solidFill>
                  <a:schemeClr val="bg1"/>
                </a:solidFill>
                <a:latin typeface="ＭＳ ゴシック" panose="020B0609070205080204" pitchFamily="49" charset="-128"/>
                <a:ea typeface="ＭＳ ゴシック" panose="020B0609070205080204" pitchFamily="49" charset="-128"/>
              </a:rPr>
              <a:t>見書</a:t>
            </a:r>
            <a:r>
              <a:rPr kumimoji="1" lang="ja-JP" altLang="en-US" sz="3200" dirty="0">
                <a:solidFill>
                  <a:schemeClr val="bg1"/>
                </a:solidFill>
                <a:latin typeface="ＭＳ ゴシック" panose="020B0609070205080204" pitchFamily="49" charset="-128"/>
                <a:ea typeface="ＭＳ ゴシック" panose="020B0609070205080204" pitchFamily="49" charset="-128"/>
              </a:rPr>
              <a:t> </a:t>
            </a:r>
            <a:r>
              <a:rPr kumimoji="1" lang="en-US" altLang="zh-TW" sz="3200" dirty="0" smtClean="0">
                <a:solidFill>
                  <a:schemeClr val="bg1"/>
                </a:solidFill>
                <a:latin typeface="ＭＳ ゴシック" panose="020B0609070205080204" pitchFamily="49" charset="-128"/>
                <a:ea typeface="ＭＳ ゴシック" panose="020B0609070205080204" pitchFamily="49" charset="-128"/>
              </a:rPr>
              <a:t>2001/6/12</a:t>
            </a:r>
            <a:r>
              <a:rPr kumimoji="1" lang="ja-JP" altLang="en-US" sz="3200" dirty="0" smtClean="0">
                <a:solidFill>
                  <a:schemeClr val="bg1"/>
                </a:solidFill>
                <a:latin typeface="ＭＳ ゴシック" panose="020B0609070205080204" pitchFamily="49" charset="-128"/>
                <a:ea typeface="ＭＳ ゴシック" panose="020B0609070205080204" pitchFamily="49" charset="-128"/>
              </a:rPr>
              <a:t>）</a:t>
            </a:r>
            <a:endParaRPr lang="en-GB" sz="3200" dirty="0"/>
          </a:p>
        </p:txBody>
      </p:sp>
      <p:sp>
        <p:nvSpPr>
          <p:cNvPr id="3" name="サブタイトル 2"/>
          <p:cNvSpPr>
            <a:spLocks noGrp="1"/>
          </p:cNvSpPr>
          <p:nvPr>
            <p:ph type="subTitle" idx="1"/>
          </p:nvPr>
        </p:nvSpPr>
        <p:spPr>
          <a:xfrm>
            <a:off x="1043608" y="4797152"/>
            <a:ext cx="6400800" cy="1584176"/>
          </a:xfrm>
        </p:spPr>
        <p:txBody>
          <a:bodyPr>
            <a:noAutofit/>
          </a:bodyPr>
          <a:lstStyle/>
          <a:p>
            <a:r>
              <a:rPr kumimoji="1" lang="ja-JP" altLang="en-US" sz="4400" dirty="0"/>
              <a:t>このままでは</a:t>
            </a:r>
            <a:r>
              <a:rPr kumimoji="1" lang="en-US" altLang="ja-JP" sz="4400" dirty="0" smtClean="0"/>
              <a:t>23</a:t>
            </a:r>
            <a:r>
              <a:rPr kumimoji="1" lang="ja-JP" altLang="en-US" sz="4400" dirty="0" smtClean="0"/>
              <a:t>世紀</a:t>
            </a:r>
            <a:r>
              <a:rPr kumimoji="1" lang="ja-JP" altLang="en-US" sz="4400" dirty="0"/>
              <a:t>にも</a:t>
            </a:r>
            <a:r>
              <a:rPr kumimoji="1" lang="ja-JP" altLang="en-US" sz="4400" dirty="0" smtClean="0"/>
              <a:t>同じ意見書</a:t>
            </a:r>
            <a:r>
              <a:rPr kumimoji="1" lang="ja-JP" altLang="en-US" sz="4400" dirty="0"/>
              <a:t>が出る</a:t>
            </a:r>
            <a:r>
              <a:rPr kumimoji="1" lang="ja-JP" altLang="en-US" sz="4400" dirty="0" smtClean="0"/>
              <a:t>だけ</a:t>
            </a:r>
            <a:endParaRPr kumimoji="1" lang="ja-JP" altLang="en-US" sz="4400" dirty="0"/>
          </a:p>
        </p:txBody>
      </p:sp>
    </p:spTree>
    <p:extLst>
      <p:ext uri="{BB962C8B-B14F-4D97-AF65-F5344CB8AC3E}">
        <p14:creationId xmlns:p14="http://schemas.microsoft.com/office/powerpoint/2010/main" val="788378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498178"/>
          </a:xfrm>
        </p:spPr>
        <p:txBody>
          <a:bodyPr>
            <a:normAutofit/>
          </a:bodyPr>
          <a:lstStyle/>
          <a:p>
            <a:r>
              <a:rPr lang="ja-JP" altLang="en-US" dirty="0" smtClean="0"/>
              <a:t>医療訴訟の構造的な欠陥</a:t>
            </a:r>
            <a:r>
              <a:rPr lang="en-US" altLang="ja-JP" dirty="0" smtClean="0"/>
              <a:t/>
            </a:r>
            <a:br>
              <a:rPr lang="en-US" altLang="ja-JP" dirty="0" smtClean="0"/>
            </a:br>
            <a:r>
              <a:rPr lang="ja-JP" altLang="en-US" dirty="0" err="1" smtClean="0"/>
              <a:t>ー</a:t>
            </a:r>
            <a:r>
              <a:rPr lang="ja-JP" altLang="en-US" dirty="0" smtClean="0"/>
              <a:t>裁判は真相究明の場ではないー</a:t>
            </a:r>
            <a:endParaRPr lang="en-GB" dirty="0"/>
          </a:p>
        </p:txBody>
      </p:sp>
      <p:sp>
        <p:nvSpPr>
          <p:cNvPr id="3" name="コンテンツ プレースホルダー 2"/>
          <p:cNvSpPr>
            <a:spLocks noGrp="1"/>
          </p:cNvSpPr>
          <p:nvPr>
            <p:ph idx="1"/>
          </p:nvPr>
        </p:nvSpPr>
        <p:spPr>
          <a:xfrm>
            <a:off x="443992" y="1916832"/>
            <a:ext cx="8435280" cy="4525963"/>
          </a:xfrm>
        </p:spPr>
        <p:txBody>
          <a:bodyPr/>
          <a:lstStyle/>
          <a:p>
            <a:r>
              <a:rPr lang="ja-JP" altLang="en-US" dirty="0" smtClean="0"/>
              <a:t>当事者</a:t>
            </a:r>
            <a:r>
              <a:rPr lang="en-US" altLang="ja-JP" dirty="0" smtClean="0"/>
              <a:t>/</a:t>
            </a:r>
            <a:r>
              <a:rPr lang="ja-JP" altLang="en-US" dirty="0" smtClean="0"/>
              <a:t>裁判所いずれも医学は、ずぶ</a:t>
            </a:r>
            <a:r>
              <a:rPr lang="ja-JP" altLang="en-US" dirty="0" err="1" smtClean="0"/>
              <a:t>の</a:t>
            </a:r>
            <a:r>
              <a:rPr lang="ja-JP" altLang="en-US" dirty="0" smtClean="0"/>
              <a:t>素人</a:t>
            </a:r>
            <a:endParaRPr lang="en-US" altLang="ja-JP" dirty="0" smtClean="0"/>
          </a:p>
          <a:p>
            <a:r>
              <a:rPr lang="ja-JP" altLang="en-US" dirty="0" smtClean="0"/>
              <a:t>真相究明とは程遠い審理</a:t>
            </a:r>
            <a:endParaRPr lang="en-US" altLang="ja-JP" dirty="0" smtClean="0"/>
          </a:p>
          <a:p>
            <a:pPr lvl="1"/>
            <a:r>
              <a:rPr lang="ja-JP" altLang="en-US" dirty="0" smtClean="0"/>
              <a:t>報道を味方につけた方が勝ち</a:t>
            </a:r>
            <a:endParaRPr lang="en-US" altLang="ja-JP" dirty="0" smtClean="0"/>
          </a:p>
          <a:p>
            <a:pPr lvl="1"/>
            <a:r>
              <a:rPr lang="ja-JP" altLang="en-US" dirty="0" smtClean="0"/>
              <a:t>依頼者と利益を共有する「専門家」</a:t>
            </a:r>
            <a:endParaRPr lang="en-US" altLang="ja-JP" dirty="0" smtClean="0"/>
          </a:p>
          <a:p>
            <a:r>
              <a:rPr lang="ja-JP" altLang="en-US" dirty="0" smtClean="0"/>
              <a:t>第三者専門家による鑑定？？</a:t>
            </a:r>
            <a:endParaRPr lang="en-US" altLang="ja-JP" dirty="0" smtClean="0"/>
          </a:p>
          <a:p>
            <a:pPr lvl="1"/>
            <a:r>
              <a:rPr lang="ja-JP" altLang="en-US" dirty="0" smtClean="0"/>
              <a:t>だったら最初から裁判なんかやるな</a:t>
            </a:r>
            <a:endParaRPr lang="en-US" altLang="ja-JP" dirty="0" smtClean="0"/>
          </a:p>
          <a:p>
            <a:r>
              <a:rPr lang="ja-JP" altLang="en-US" dirty="0" smtClean="0"/>
              <a:t>エビデンス？何のこと？</a:t>
            </a:r>
            <a:endParaRPr lang="en-US" altLang="ja-JP" dirty="0" smtClean="0"/>
          </a:p>
          <a:p>
            <a:pPr lvl="1"/>
            <a:r>
              <a:rPr lang="ja-JP" altLang="en-US" dirty="0" smtClean="0"/>
              <a:t>自由心証主義：どう考えようが俺の勝手！</a:t>
            </a:r>
            <a:endParaRPr lang="en-GB" dirty="0"/>
          </a:p>
        </p:txBody>
      </p:sp>
    </p:spTree>
    <p:extLst>
      <p:ext uri="{BB962C8B-B14F-4D97-AF65-F5344CB8AC3E}">
        <p14:creationId xmlns:p14="http://schemas.microsoft.com/office/powerpoint/2010/main" val="272941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4708670"/>
          </a:xfrm>
          <a:prstGeom prst="rect">
            <a:avLst/>
          </a:prstGeom>
        </p:spPr>
      </p:pic>
      <p:cxnSp>
        <p:nvCxnSpPr>
          <p:cNvPr id="5" name="直線矢印コネクタ 4"/>
          <p:cNvCxnSpPr/>
          <p:nvPr/>
        </p:nvCxnSpPr>
        <p:spPr>
          <a:xfrm>
            <a:off x="3851920" y="2903015"/>
            <a:ext cx="0"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31840" y="2152941"/>
            <a:ext cx="1308371" cy="738664"/>
          </a:xfrm>
          <a:prstGeom prst="rect">
            <a:avLst/>
          </a:prstGeom>
          <a:noFill/>
        </p:spPr>
        <p:txBody>
          <a:bodyPr wrap="none" rtlCol="0">
            <a:spAutoFit/>
          </a:bodyPr>
          <a:lstStyle/>
          <a:p>
            <a:r>
              <a:rPr lang="en-US" altLang="ja-JP" sz="1400" b="1" dirty="0" smtClean="0"/>
              <a:t>1999 </a:t>
            </a:r>
            <a:r>
              <a:rPr lang="ja-JP" altLang="en-US" sz="1400" b="1" dirty="0" smtClean="0"/>
              <a:t>医療事故</a:t>
            </a:r>
            <a:endParaRPr lang="en-US" altLang="ja-JP" sz="1400" b="1" dirty="0" smtClean="0"/>
          </a:p>
          <a:p>
            <a:r>
              <a:rPr lang="ja-JP" altLang="en-US" sz="1400" b="1" dirty="0" smtClean="0"/>
              <a:t>横浜市大病院</a:t>
            </a:r>
            <a:endParaRPr lang="en-US" altLang="ja-JP" sz="1400" b="1" dirty="0" smtClean="0"/>
          </a:p>
          <a:p>
            <a:r>
              <a:rPr lang="ja-JP" altLang="en-US" sz="1400" b="1" dirty="0" smtClean="0"/>
              <a:t>都立広尾病院</a:t>
            </a:r>
            <a:endParaRPr lang="en-US" altLang="ja-JP" sz="1400" b="1" dirty="0" smtClean="0"/>
          </a:p>
        </p:txBody>
      </p:sp>
      <p:cxnSp>
        <p:nvCxnSpPr>
          <p:cNvPr id="7" name="直線矢印コネクタ 6"/>
          <p:cNvCxnSpPr/>
          <p:nvPr/>
        </p:nvCxnSpPr>
        <p:spPr>
          <a:xfrm>
            <a:off x="2915816" y="3479079"/>
            <a:ext cx="0"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13540" y="2961217"/>
            <a:ext cx="1404552" cy="523220"/>
          </a:xfrm>
          <a:prstGeom prst="rect">
            <a:avLst/>
          </a:prstGeom>
          <a:noFill/>
        </p:spPr>
        <p:txBody>
          <a:bodyPr wrap="none" rtlCol="0">
            <a:spAutoFit/>
          </a:bodyPr>
          <a:lstStyle/>
          <a:p>
            <a:pPr algn="ctr"/>
            <a:r>
              <a:rPr lang="en-US" altLang="ja-JP" sz="1400" b="1" dirty="0" smtClean="0"/>
              <a:t>1995</a:t>
            </a:r>
            <a:r>
              <a:rPr lang="ja-JP" altLang="en-US" sz="1400" b="1" dirty="0"/>
              <a:t> </a:t>
            </a:r>
            <a:r>
              <a:rPr lang="ja-JP" altLang="en-US" sz="1400" b="1" dirty="0" smtClean="0"/>
              <a:t>厚労省</a:t>
            </a:r>
            <a:endParaRPr lang="en-US" altLang="ja-JP" sz="1400" b="1" dirty="0" smtClean="0"/>
          </a:p>
          <a:p>
            <a:pPr algn="ctr"/>
            <a:r>
              <a:rPr lang="en-US" altLang="ja-JP" sz="1400" b="1" dirty="0" smtClean="0"/>
              <a:t>IC</a:t>
            </a:r>
            <a:r>
              <a:rPr lang="ja-JP" altLang="en-US" sz="1400" b="1" dirty="0" smtClean="0"/>
              <a:t>検討会報告書</a:t>
            </a:r>
            <a:endParaRPr lang="en-US" altLang="ja-JP" sz="1400" b="1" dirty="0" smtClean="0"/>
          </a:p>
        </p:txBody>
      </p:sp>
      <p:cxnSp>
        <p:nvCxnSpPr>
          <p:cNvPr id="9" name="直線矢印コネクタ 8"/>
          <p:cNvCxnSpPr/>
          <p:nvPr/>
        </p:nvCxnSpPr>
        <p:spPr>
          <a:xfrm>
            <a:off x="5868144" y="2398959"/>
            <a:ext cx="0"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213958" y="1534863"/>
            <a:ext cx="1308371" cy="738664"/>
          </a:xfrm>
          <a:prstGeom prst="rect">
            <a:avLst/>
          </a:prstGeom>
          <a:solidFill>
            <a:schemeClr val="bg1"/>
          </a:solidFill>
        </p:spPr>
        <p:txBody>
          <a:bodyPr wrap="none" rtlCol="0">
            <a:spAutoFit/>
          </a:bodyPr>
          <a:lstStyle/>
          <a:p>
            <a:pPr algn="ctr"/>
            <a:r>
              <a:rPr lang="en-US" altLang="zh-TW" sz="1400" b="1" dirty="0"/>
              <a:t>2008/8/20</a:t>
            </a:r>
          </a:p>
          <a:p>
            <a:pPr algn="ctr"/>
            <a:r>
              <a:rPr lang="zh-TW" altLang="en-US" sz="1400" b="1" dirty="0"/>
              <a:t>大野病院事件</a:t>
            </a:r>
          </a:p>
          <a:p>
            <a:pPr algn="ctr"/>
            <a:r>
              <a:rPr lang="zh-TW" altLang="en-US" sz="1400" b="1" dirty="0"/>
              <a:t>無罪確定</a:t>
            </a:r>
          </a:p>
        </p:txBody>
      </p:sp>
      <p:sp>
        <p:nvSpPr>
          <p:cNvPr id="12" name="タイトル 11"/>
          <p:cNvSpPr>
            <a:spLocks noGrp="1"/>
          </p:cNvSpPr>
          <p:nvPr>
            <p:ph type="title"/>
          </p:nvPr>
        </p:nvSpPr>
        <p:spPr>
          <a:xfrm>
            <a:off x="457200" y="132932"/>
            <a:ext cx="8229600" cy="1143000"/>
          </a:xfrm>
        </p:spPr>
        <p:txBody>
          <a:bodyPr>
            <a:normAutofit/>
          </a:bodyPr>
          <a:lstStyle/>
          <a:p>
            <a:r>
              <a:rPr lang="ja-JP" altLang="en-US" dirty="0" smtClean="0"/>
              <a:t>医療事故訴訟新規提訴件数推移</a:t>
            </a:r>
            <a:endParaRPr lang="en-GB" dirty="0"/>
          </a:p>
        </p:txBody>
      </p:sp>
    </p:spTree>
    <p:extLst>
      <p:ext uri="{BB962C8B-B14F-4D97-AF65-F5344CB8AC3E}">
        <p14:creationId xmlns:p14="http://schemas.microsoft.com/office/powerpoint/2010/main" val="104204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8572" y="5854042"/>
            <a:ext cx="8668703" cy="923330"/>
          </a:xfrm>
          <a:prstGeom prst="rect">
            <a:avLst/>
          </a:prstGeom>
          <a:noFill/>
        </p:spPr>
        <p:txBody>
          <a:bodyPr wrap="square" rtlCol="0">
            <a:spAutoFit/>
          </a:bodyPr>
          <a:lstStyle/>
          <a:p>
            <a:r>
              <a:rPr lang="ja-JP" altLang="en-US" dirty="0">
                <a:solidFill>
                  <a:schemeClr val="bg1"/>
                </a:solidFill>
              </a:rPr>
              <a:t>件数で内科・外科などよりも少ない形成外科が、医師</a:t>
            </a:r>
            <a:r>
              <a:rPr lang="en-US" altLang="ja-JP" dirty="0">
                <a:solidFill>
                  <a:schemeClr val="bg1"/>
                </a:solidFill>
              </a:rPr>
              <a:t>1000</a:t>
            </a:r>
            <a:r>
              <a:rPr lang="ja-JP" altLang="en-US" dirty="0">
                <a:solidFill>
                  <a:schemeClr val="bg1"/>
                </a:solidFill>
              </a:rPr>
              <a:t>人当たりの訴訟件数では</a:t>
            </a:r>
            <a:r>
              <a:rPr lang="en-US" altLang="ja-JP" dirty="0">
                <a:solidFill>
                  <a:schemeClr val="bg1"/>
                </a:solidFill>
              </a:rPr>
              <a:t>9</a:t>
            </a:r>
            <a:r>
              <a:rPr lang="ja-JP" altLang="en-US" dirty="0">
                <a:solidFill>
                  <a:schemeClr val="bg1"/>
                </a:solidFill>
              </a:rPr>
              <a:t>件と</a:t>
            </a:r>
            <a:r>
              <a:rPr lang="ja-JP" altLang="en-US" dirty="0" smtClean="0">
                <a:solidFill>
                  <a:schemeClr val="bg1"/>
                </a:solidFill>
              </a:rPr>
              <a:t>最多。次いで</a:t>
            </a:r>
            <a:r>
              <a:rPr lang="ja-JP" altLang="en-US" dirty="0">
                <a:solidFill>
                  <a:schemeClr val="bg1"/>
                </a:solidFill>
              </a:rPr>
              <a:t>外科（</a:t>
            </a:r>
            <a:r>
              <a:rPr lang="en-US" altLang="ja-JP" dirty="0">
                <a:solidFill>
                  <a:schemeClr val="bg1"/>
                </a:solidFill>
              </a:rPr>
              <a:t>7.4</a:t>
            </a:r>
            <a:r>
              <a:rPr lang="ja-JP" altLang="en-US" dirty="0">
                <a:solidFill>
                  <a:schemeClr val="bg1"/>
                </a:solidFill>
              </a:rPr>
              <a:t>件）、産婦人科（</a:t>
            </a:r>
            <a:r>
              <a:rPr lang="en-US" altLang="ja-JP" dirty="0">
                <a:solidFill>
                  <a:schemeClr val="bg1"/>
                </a:solidFill>
              </a:rPr>
              <a:t>4.5</a:t>
            </a:r>
            <a:r>
              <a:rPr lang="ja-JP" altLang="en-US" dirty="0">
                <a:solidFill>
                  <a:schemeClr val="bg1"/>
                </a:solidFill>
              </a:rPr>
              <a:t>件）、整形外科（</a:t>
            </a:r>
            <a:r>
              <a:rPr lang="en-US" altLang="ja-JP" dirty="0">
                <a:solidFill>
                  <a:schemeClr val="bg1"/>
                </a:solidFill>
              </a:rPr>
              <a:t>3.9</a:t>
            </a:r>
            <a:r>
              <a:rPr lang="ja-JP" altLang="en-US" dirty="0">
                <a:solidFill>
                  <a:schemeClr val="bg1"/>
                </a:solidFill>
              </a:rPr>
              <a:t>件）と</a:t>
            </a:r>
            <a:r>
              <a:rPr lang="ja-JP" altLang="en-US" dirty="0" smtClean="0">
                <a:solidFill>
                  <a:schemeClr val="bg1"/>
                </a:solidFill>
              </a:rPr>
              <a:t>続く（</a:t>
            </a:r>
            <a:r>
              <a:rPr lang="en-US" altLang="ja-JP" dirty="0" smtClean="0">
                <a:solidFill>
                  <a:schemeClr val="bg1"/>
                </a:solidFill>
              </a:rPr>
              <a:t>2021</a:t>
            </a:r>
            <a:r>
              <a:rPr lang="ja-JP" altLang="en-US" dirty="0" smtClean="0">
                <a:solidFill>
                  <a:schemeClr val="bg1"/>
                </a:solidFill>
              </a:rPr>
              <a:t>年のデータ）。</a:t>
            </a:r>
            <a:endParaRPr lang="en-US" altLang="ja-JP" dirty="0" smtClean="0">
              <a:solidFill>
                <a:schemeClr val="bg1"/>
              </a:solidFill>
            </a:endParaRPr>
          </a:p>
          <a:p>
            <a:r>
              <a:rPr lang="ja-JP" altLang="en-US" dirty="0" smtClean="0">
                <a:solidFill>
                  <a:schemeClr val="bg1"/>
                </a:solidFill>
              </a:rPr>
              <a:t>それに対して、内科は</a:t>
            </a:r>
            <a:r>
              <a:rPr lang="en-US" altLang="ja-JP" dirty="0" smtClean="0">
                <a:solidFill>
                  <a:schemeClr val="bg1"/>
                </a:solidFill>
              </a:rPr>
              <a:t>2.8</a:t>
            </a:r>
            <a:r>
              <a:rPr lang="ja-JP" altLang="en-US" dirty="0" smtClean="0">
                <a:solidFill>
                  <a:schemeClr val="bg1"/>
                </a:solidFill>
              </a:rPr>
              <a:t>件</a:t>
            </a:r>
            <a:r>
              <a:rPr lang="en-US" altLang="ja-JP" dirty="0" smtClean="0">
                <a:solidFill>
                  <a:schemeClr val="bg1"/>
                </a:solidFill>
              </a:rPr>
              <a:t>/1000</a:t>
            </a:r>
            <a:r>
              <a:rPr lang="ja-JP" altLang="en-US" dirty="0" smtClean="0">
                <a:solidFill>
                  <a:schemeClr val="bg1"/>
                </a:solidFill>
              </a:rPr>
              <a:t>人、精神科は</a:t>
            </a:r>
            <a:r>
              <a:rPr lang="en-US" altLang="ja-JP" dirty="0" smtClean="0">
                <a:solidFill>
                  <a:schemeClr val="bg1"/>
                </a:solidFill>
              </a:rPr>
              <a:t>1.8</a:t>
            </a:r>
            <a:r>
              <a:rPr lang="ja-JP" altLang="en-US" dirty="0" smtClean="0">
                <a:solidFill>
                  <a:schemeClr val="bg1"/>
                </a:solidFill>
              </a:rPr>
              <a:t>件</a:t>
            </a:r>
            <a:r>
              <a:rPr lang="en-US" altLang="ja-JP" dirty="0" smtClean="0">
                <a:solidFill>
                  <a:schemeClr val="bg1"/>
                </a:solidFill>
              </a:rPr>
              <a:t>/1000</a:t>
            </a:r>
            <a:r>
              <a:rPr lang="ja-JP" altLang="en-US" dirty="0" smtClean="0">
                <a:solidFill>
                  <a:schemeClr val="bg1"/>
                </a:solidFill>
              </a:rPr>
              <a:t>人（</a:t>
            </a:r>
            <a:r>
              <a:rPr lang="en-US" altLang="ja-JP" dirty="0" smtClean="0">
                <a:solidFill>
                  <a:schemeClr val="bg1"/>
                </a:solidFill>
              </a:rPr>
              <a:t>2020</a:t>
            </a:r>
            <a:r>
              <a:rPr lang="ja-JP" altLang="en-US" dirty="0" smtClean="0">
                <a:solidFill>
                  <a:schemeClr val="bg1"/>
                </a:solidFill>
              </a:rPr>
              <a:t>年のデータ）。</a:t>
            </a:r>
            <a:endParaRPr lang="en-GB" dirty="0">
              <a:solidFill>
                <a:schemeClr val="bg1"/>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27" y="1196752"/>
            <a:ext cx="8858087" cy="4104456"/>
          </a:xfrm>
          <a:prstGeom prst="rect">
            <a:avLst/>
          </a:prstGeom>
        </p:spPr>
      </p:pic>
      <p:sp>
        <p:nvSpPr>
          <p:cNvPr id="7" name="テキスト ボックス 6"/>
          <p:cNvSpPr txBox="1"/>
          <p:nvPr/>
        </p:nvSpPr>
        <p:spPr>
          <a:xfrm>
            <a:off x="207255" y="0"/>
            <a:ext cx="8640960" cy="1077218"/>
          </a:xfrm>
          <a:prstGeom prst="rect">
            <a:avLst/>
          </a:prstGeom>
          <a:noFill/>
        </p:spPr>
        <p:txBody>
          <a:bodyPr wrap="square" rtlCol="0">
            <a:spAutoFit/>
          </a:bodyPr>
          <a:lstStyle/>
          <a:p>
            <a:pPr algn="ctr"/>
            <a:r>
              <a:rPr lang="ja-JP" altLang="en-US" sz="3200" dirty="0">
                <a:solidFill>
                  <a:schemeClr val="bg1"/>
                </a:solidFill>
              </a:rPr>
              <a:t>診療科別の医療訴訟件数は内科が</a:t>
            </a:r>
            <a:r>
              <a:rPr lang="ja-JP" altLang="en-US" sz="3200" dirty="0" smtClean="0">
                <a:solidFill>
                  <a:schemeClr val="bg1"/>
                </a:solidFill>
              </a:rPr>
              <a:t>ワースト</a:t>
            </a:r>
            <a:endParaRPr lang="en-US" altLang="ja-JP" sz="3200" dirty="0" smtClean="0">
              <a:solidFill>
                <a:schemeClr val="bg1"/>
              </a:solidFill>
            </a:endParaRPr>
          </a:p>
          <a:p>
            <a:pPr algn="ctr"/>
            <a:r>
              <a:rPr lang="ja-JP" altLang="en-US" sz="3200" dirty="0" smtClean="0">
                <a:solidFill>
                  <a:schemeClr val="bg1"/>
                </a:solidFill>
              </a:rPr>
              <a:t>医師</a:t>
            </a:r>
            <a:r>
              <a:rPr lang="en-US" altLang="ja-JP" sz="3200" dirty="0">
                <a:solidFill>
                  <a:schemeClr val="bg1"/>
                </a:solidFill>
              </a:rPr>
              <a:t>1000</a:t>
            </a:r>
            <a:r>
              <a:rPr lang="ja-JP" altLang="en-US" sz="3200" dirty="0">
                <a:solidFill>
                  <a:schemeClr val="bg1"/>
                </a:solidFill>
              </a:rPr>
              <a:t>人あたりでは外科系が高リスク</a:t>
            </a:r>
          </a:p>
        </p:txBody>
      </p:sp>
      <p:sp>
        <p:nvSpPr>
          <p:cNvPr id="11" name="正方形/長方形 10"/>
          <p:cNvSpPr/>
          <p:nvPr/>
        </p:nvSpPr>
        <p:spPr>
          <a:xfrm>
            <a:off x="7015020" y="1484784"/>
            <a:ext cx="100493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正方形/長方形 11"/>
          <p:cNvSpPr/>
          <p:nvPr/>
        </p:nvSpPr>
        <p:spPr>
          <a:xfrm>
            <a:off x="7023454" y="2060848"/>
            <a:ext cx="100493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テキスト ボックス 3"/>
          <p:cNvSpPr txBox="1"/>
          <p:nvPr/>
        </p:nvSpPr>
        <p:spPr>
          <a:xfrm>
            <a:off x="7112329" y="5284569"/>
            <a:ext cx="907621" cy="338554"/>
          </a:xfrm>
          <a:prstGeom prst="rect">
            <a:avLst/>
          </a:prstGeom>
          <a:solidFill>
            <a:schemeClr val="bg1"/>
          </a:solidFill>
          <a:ln w="38100">
            <a:solidFill>
              <a:srgbClr val="FF0000"/>
            </a:solidFill>
          </a:ln>
        </p:spPr>
        <p:txBody>
          <a:bodyPr wrap="none" rtlCol="0">
            <a:spAutoFit/>
          </a:bodyPr>
          <a:lstStyle/>
          <a:p>
            <a:r>
              <a:rPr lang="ja-JP" altLang="en-US" sz="1600" dirty="0" smtClean="0"/>
              <a:t>総計</a:t>
            </a:r>
            <a:r>
              <a:rPr lang="en-US" sz="1600" dirty="0" smtClean="0"/>
              <a:t>572</a:t>
            </a:r>
            <a:endParaRPr lang="en-GB" sz="1600" dirty="0"/>
          </a:p>
        </p:txBody>
      </p:sp>
    </p:spTree>
    <p:extLst>
      <p:ext uri="{BB962C8B-B14F-4D97-AF65-F5344CB8AC3E}">
        <p14:creationId xmlns:p14="http://schemas.microsoft.com/office/powerpoint/2010/main" val="186114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32098" y="105247"/>
            <a:ext cx="8229600" cy="936104"/>
          </a:xfrm>
        </p:spPr>
        <p:txBody>
          <a:bodyPr>
            <a:noAutofit/>
          </a:bodyPr>
          <a:lstStyle/>
          <a:p>
            <a:r>
              <a:rPr lang="ja-JP" altLang="en-US" dirty="0" smtClean="0"/>
              <a:t>訴訟リスク：精神科は平均レベル</a:t>
            </a:r>
            <a:endParaRPr lang="en-GB"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68" y="980728"/>
            <a:ext cx="8334430" cy="5472608"/>
          </a:xfrm>
          <a:prstGeom prst="rect">
            <a:avLst/>
          </a:prstGeom>
        </p:spPr>
      </p:pic>
      <p:sp>
        <p:nvSpPr>
          <p:cNvPr id="5" name="正方形/長方形 4"/>
          <p:cNvSpPr/>
          <p:nvPr/>
        </p:nvSpPr>
        <p:spPr>
          <a:xfrm>
            <a:off x="3923928" y="2924944"/>
            <a:ext cx="72008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正方形/長方形 5"/>
          <p:cNvSpPr/>
          <p:nvPr/>
        </p:nvSpPr>
        <p:spPr>
          <a:xfrm>
            <a:off x="3992018" y="6021288"/>
            <a:ext cx="65199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テキスト ボックス 6"/>
          <p:cNvSpPr txBox="1"/>
          <p:nvPr/>
        </p:nvSpPr>
        <p:spPr>
          <a:xfrm>
            <a:off x="5076056" y="2924944"/>
            <a:ext cx="1872208" cy="369332"/>
          </a:xfrm>
          <a:prstGeom prst="rect">
            <a:avLst/>
          </a:prstGeom>
          <a:solidFill>
            <a:schemeClr val="bg1"/>
          </a:solidFill>
        </p:spPr>
        <p:txBody>
          <a:bodyPr wrap="square" rtlCol="0">
            <a:spAutoFit/>
          </a:bodyPr>
          <a:lstStyle/>
          <a:p>
            <a:r>
              <a:rPr lang="en-US" dirty="0" smtClean="0">
                <a:solidFill>
                  <a:srgbClr val="FF0000"/>
                </a:solidFill>
              </a:rPr>
              <a:t>174/61.514=2.8</a:t>
            </a:r>
            <a:endParaRPr lang="en-GB" dirty="0">
              <a:solidFill>
                <a:srgbClr val="FF0000"/>
              </a:solidFill>
            </a:endParaRPr>
          </a:p>
        </p:txBody>
      </p:sp>
      <p:sp>
        <p:nvSpPr>
          <p:cNvPr id="8" name="テキスト ボックス 7"/>
          <p:cNvSpPr txBox="1"/>
          <p:nvPr/>
        </p:nvSpPr>
        <p:spPr>
          <a:xfrm>
            <a:off x="5068677" y="5896902"/>
            <a:ext cx="1584176" cy="369332"/>
          </a:xfrm>
          <a:prstGeom prst="rect">
            <a:avLst/>
          </a:prstGeom>
          <a:solidFill>
            <a:schemeClr val="bg1"/>
          </a:solidFill>
        </p:spPr>
        <p:txBody>
          <a:bodyPr wrap="square" rtlCol="0">
            <a:spAutoFit/>
          </a:bodyPr>
          <a:lstStyle/>
          <a:p>
            <a:r>
              <a:rPr lang="en-US" dirty="0" smtClean="0">
                <a:solidFill>
                  <a:srgbClr val="FF0000"/>
                </a:solidFill>
              </a:rPr>
              <a:t>30/16.490=1.8</a:t>
            </a:r>
            <a:endParaRPr lang="en-GB" dirty="0">
              <a:solidFill>
                <a:srgbClr val="FF0000"/>
              </a:solidFill>
            </a:endParaRPr>
          </a:p>
        </p:txBody>
      </p:sp>
      <p:sp>
        <p:nvSpPr>
          <p:cNvPr id="9" name="テキスト ボックス 8"/>
          <p:cNvSpPr txBox="1"/>
          <p:nvPr/>
        </p:nvSpPr>
        <p:spPr>
          <a:xfrm>
            <a:off x="5076056" y="2589520"/>
            <a:ext cx="1872208" cy="369332"/>
          </a:xfrm>
          <a:prstGeom prst="rect">
            <a:avLst/>
          </a:prstGeom>
          <a:solidFill>
            <a:schemeClr val="bg1"/>
          </a:solidFill>
        </p:spPr>
        <p:txBody>
          <a:bodyPr wrap="square" rtlCol="0">
            <a:spAutoFit/>
          </a:bodyPr>
          <a:lstStyle/>
          <a:p>
            <a:r>
              <a:rPr lang="en-US" dirty="0" smtClean="0">
                <a:solidFill>
                  <a:srgbClr val="FF0000"/>
                </a:solidFill>
              </a:rPr>
              <a:t>572/32.370=1.8</a:t>
            </a:r>
            <a:endParaRPr lang="en-GB" dirty="0">
              <a:solidFill>
                <a:srgbClr val="FF0000"/>
              </a:solidFill>
            </a:endParaRPr>
          </a:p>
        </p:txBody>
      </p:sp>
    </p:spTree>
    <p:extLst>
      <p:ext uri="{BB962C8B-B14F-4D97-AF65-F5344CB8AC3E}">
        <p14:creationId xmlns:p14="http://schemas.microsoft.com/office/powerpoint/2010/main" val="111484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388940"/>
          </a:xfrm>
          <a:prstGeom prst="rect">
            <a:avLst/>
          </a:prstGeom>
        </p:spPr>
      </p:pic>
      <p:cxnSp>
        <p:nvCxnSpPr>
          <p:cNvPr id="4" name="直線矢印コネクタ 3"/>
          <p:cNvCxnSpPr/>
          <p:nvPr/>
        </p:nvCxnSpPr>
        <p:spPr>
          <a:xfrm>
            <a:off x="7164288" y="2204864"/>
            <a:ext cx="0"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020272" y="1911201"/>
            <a:ext cx="1531188" cy="307777"/>
          </a:xfrm>
          <a:prstGeom prst="rect">
            <a:avLst/>
          </a:prstGeom>
          <a:noFill/>
        </p:spPr>
        <p:txBody>
          <a:bodyPr wrap="none" rtlCol="0">
            <a:spAutoFit/>
          </a:bodyPr>
          <a:lstStyle/>
          <a:p>
            <a:r>
              <a:rPr lang="ja-JP" altLang="en-US" sz="1400" b="1" dirty="0" smtClean="0"/>
              <a:t>コロナで裁判遅れ</a:t>
            </a:r>
            <a:endParaRPr lang="en-GB" sz="1400" b="1" dirty="0"/>
          </a:p>
        </p:txBody>
      </p:sp>
      <p:sp>
        <p:nvSpPr>
          <p:cNvPr id="6" name="タイトル 5"/>
          <p:cNvSpPr>
            <a:spLocks noGrp="1"/>
          </p:cNvSpPr>
          <p:nvPr>
            <p:ph type="title"/>
          </p:nvPr>
        </p:nvSpPr>
        <p:spPr>
          <a:xfrm>
            <a:off x="107504" y="199815"/>
            <a:ext cx="8856984" cy="706090"/>
          </a:xfrm>
        </p:spPr>
        <p:txBody>
          <a:bodyPr>
            <a:normAutofit fontScale="90000"/>
          </a:bodyPr>
          <a:lstStyle/>
          <a:p>
            <a:r>
              <a:rPr lang="ja-JP" altLang="en-US" dirty="0" smtClean="0"/>
              <a:t>「医療裁判は認容率が低い」は本当か？</a:t>
            </a:r>
            <a:endParaRPr lang="en-GB" dirty="0"/>
          </a:p>
        </p:txBody>
      </p:sp>
      <p:sp>
        <p:nvSpPr>
          <p:cNvPr id="3" name="正方形/長方形 2"/>
          <p:cNvSpPr/>
          <p:nvPr/>
        </p:nvSpPr>
        <p:spPr>
          <a:xfrm>
            <a:off x="395536" y="5517232"/>
            <a:ext cx="770485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直線矢印コネクタ 9"/>
          <p:cNvCxnSpPr/>
          <p:nvPr/>
        </p:nvCxnSpPr>
        <p:spPr>
          <a:xfrm flipH="1">
            <a:off x="7956376" y="3356992"/>
            <a:ext cx="43204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333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normAutofit fontScale="90000"/>
          </a:bodyPr>
          <a:lstStyle/>
          <a:p>
            <a:r>
              <a:rPr lang="ja-JP" altLang="en-US" sz="4800" dirty="0"/>
              <a:t>今日</a:t>
            </a:r>
            <a:r>
              <a:rPr lang="ja-JP" altLang="en-US" sz="4800" dirty="0" smtClean="0"/>
              <a:t>のお話</a:t>
            </a:r>
            <a:r>
              <a:rPr lang="en-US" altLang="ja-JP" sz="4800" dirty="0" smtClean="0"/>
              <a:t/>
            </a:r>
            <a:br>
              <a:rPr lang="en-US" altLang="ja-JP" sz="4800" dirty="0" smtClean="0"/>
            </a:br>
            <a:r>
              <a:rPr lang="ja-JP" altLang="en-US" sz="4000" dirty="0"/>
              <a:t>犬も食わない医療</a:t>
            </a:r>
            <a:r>
              <a:rPr lang="ja-JP" altLang="en-US" sz="4000" dirty="0" smtClean="0"/>
              <a:t>訴訟</a:t>
            </a:r>
            <a:r>
              <a:rPr lang="ja-JP" altLang="en-US" sz="4000" dirty="0"/>
              <a:t>の</a:t>
            </a:r>
            <a:r>
              <a:rPr lang="ja-JP" altLang="en-US" sz="4000" dirty="0" smtClean="0"/>
              <a:t>撲滅を目指して</a:t>
            </a:r>
            <a:endParaRPr lang="en-GB" sz="4000" dirty="0"/>
          </a:p>
        </p:txBody>
      </p:sp>
      <p:sp>
        <p:nvSpPr>
          <p:cNvPr id="3" name="コンテンツ プレースホルダー 2"/>
          <p:cNvSpPr>
            <a:spLocks noGrp="1"/>
          </p:cNvSpPr>
          <p:nvPr>
            <p:ph idx="1"/>
          </p:nvPr>
        </p:nvSpPr>
        <p:spPr>
          <a:xfrm>
            <a:off x="251520" y="2276872"/>
            <a:ext cx="8712968" cy="4392488"/>
          </a:xfrm>
        </p:spPr>
        <p:txBody>
          <a:bodyPr>
            <a:noAutofit/>
          </a:bodyPr>
          <a:lstStyle/>
          <a:p>
            <a:r>
              <a:rPr lang="ja-JP" altLang="en-US" sz="4000" dirty="0" smtClean="0"/>
              <a:t>矯正医療に対する国賠訴訟の実際</a:t>
            </a:r>
            <a:endParaRPr lang="en-US" altLang="ja-JP" sz="4000" dirty="0" smtClean="0"/>
          </a:p>
          <a:p>
            <a:r>
              <a:rPr lang="ja-JP" altLang="en-US" sz="4000" dirty="0" smtClean="0"/>
              <a:t>では社会一般の医療訴訟</a:t>
            </a:r>
            <a:r>
              <a:rPr lang="ja-JP" altLang="en-US" sz="4000" dirty="0"/>
              <a:t>は？</a:t>
            </a:r>
            <a:endParaRPr lang="en-US" altLang="ja-JP" sz="4000" dirty="0" smtClean="0"/>
          </a:p>
          <a:p>
            <a:r>
              <a:rPr lang="ja-JP" altLang="en-US" sz="4000" dirty="0" smtClean="0"/>
              <a:t>我々ができることは何か？</a:t>
            </a:r>
          </a:p>
          <a:p>
            <a:r>
              <a:rPr lang="ja-JP" altLang="en-US" sz="4000" dirty="0" smtClean="0"/>
              <a:t>私が国賠</a:t>
            </a:r>
            <a:r>
              <a:rPr lang="ja-JP" altLang="en-US" sz="4000" dirty="0"/>
              <a:t>被告</a:t>
            </a:r>
            <a:r>
              <a:rPr lang="ja-JP" altLang="en-US" sz="4000" dirty="0" smtClean="0"/>
              <a:t>代理人を志した理由</a:t>
            </a:r>
            <a:endParaRPr lang="en-US" altLang="ja-JP" sz="4000" dirty="0" smtClean="0"/>
          </a:p>
        </p:txBody>
      </p:sp>
      <p:sp>
        <p:nvSpPr>
          <p:cNvPr id="4" name="テキスト ボックス 3"/>
          <p:cNvSpPr txBox="1"/>
          <p:nvPr/>
        </p:nvSpPr>
        <p:spPr>
          <a:xfrm>
            <a:off x="4211960" y="6124654"/>
            <a:ext cx="4554452" cy="369332"/>
          </a:xfrm>
          <a:prstGeom prst="rect">
            <a:avLst/>
          </a:prstGeom>
          <a:noFill/>
        </p:spPr>
        <p:txBody>
          <a:bodyPr wrap="none" rtlCol="0">
            <a:spAutoFit/>
          </a:bodyPr>
          <a:lstStyle/>
          <a:p>
            <a:r>
              <a:rPr lang="ja-JP" altLang="en-US" dirty="0" smtClean="0">
                <a:solidFill>
                  <a:srgbClr val="FFFF00"/>
                </a:solidFill>
              </a:rPr>
              <a:t>（スライドの途中でも遠慮無く質問してください</a:t>
            </a:r>
            <a:endParaRPr lang="en-GB" dirty="0">
              <a:solidFill>
                <a:srgbClr val="FFFF00"/>
              </a:solidFill>
            </a:endParaRPr>
          </a:p>
        </p:txBody>
      </p:sp>
    </p:spTree>
    <p:extLst>
      <p:ext uri="{BB962C8B-B14F-4D97-AF65-F5344CB8AC3E}">
        <p14:creationId xmlns:p14="http://schemas.microsoft.com/office/powerpoint/2010/main" val="338911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282154"/>
          </a:xfrm>
        </p:spPr>
        <p:txBody>
          <a:bodyPr>
            <a:normAutofit fontScale="90000"/>
          </a:bodyPr>
          <a:lstStyle/>
          <a:p>
            <a:r>
              <a:rPr kumimoji="1" lang="ja-JP" altLang="en-US" dirty="0" smtClean="0"/>
              <a:t>法曹三者に対する医学教育</a:t>
            </a:r>
            <a:r>
              <a:rPr kumimoji="1" lang="en-US" altLang="ja-JP" dirty="0" smtClean="0"/>
              <a:t/>
            </a:r>
            <a:br>
              <a:rPr kumimoji="1" lang="en-US" altLang="ja-JP" dirty="0" smtClean="0"/>
            </a:br>
            <a:r>
              <a:rPr kumimoji="1" lang="ja-JP" altLang="en-US" dirty="0" smtClean="0">
                <a:solidFill>
                  <a:srgbClr val="FFFF00"/>
                </a:solidFill>
              </a:rPr>
              <a:t>その欠如</a:t>
            </a:r>
            <a:r>
              <a:rPr kumimoji="1" lang="ja-JP" altLang="en-US" dirty="0" smtClean="0"/>
              <a:t>と弊害</a:t>
            </a:r>
            <a:endParaRPr kumimoji="1" lang="ja-JP" altLang="en-US" dirty="0"/>
          </a:p>
        </p:txBody>
      </p:sp>
      <p:sp>
        <p:nvSpPr>
          <p:cNvPr id="3" name="コンテンツ プレースホルダー 2"/>
          <p:cNvSpPr>
            <a:spLocks noGrp="1"/>
          </p:cNvSpPr>
          <p:nvPr>
            <p:ph idx="1"/>
          </p:nvPr>
        </p:nvSpPr>
        <p:spPr>
          <a:xfrm>
            <a:off x="467544" y="1700808"/>
            <a:ext cx="8279996" cy="4176252"/>
          </a:xfrm>
        </p:spPr>
        <p:txBody>
          <a:bodyPr>
            <a:normAutofit lnSpcReduction="10000"/>
          </a:bodyPr>
          <a:lstStyle/>
          <a:p>
            <a:r>
              <a:rPr kumimoji="1" lang="ja-JP" altLang="en-US" dirty="0" smtClean="0">
                <a:solidFill>
                  <a:srgbClr val="FFFF00"/>
                </a:solidFill>
              </a:rPr>
              <a:t>誰も法曹の医学教育をやろうとしない</a:t>
            </a:r>
            <a:endParaRPr kumimoji="1" lang="en-US" altLang="ja-JP" dirty="0" smtClean="0">
              <a:solidFill>
                <a:srgbClr val="FFFF00"/>
              </a:solidFill>
            </a:endParaRPr>
          </a:p>
          <a:p>
            <a:pPr lvl="1"/>
            <a:r>
              <a:rPr kumimoji="1" lang="ja-JP" altLang="en-US" dirty="0" smtClean="0">
                <a:solidFill>
                  <a:srgbClr val="FFFF00"/>
                </a:solidFill>
              </a:rPr>
              <a:t>人材，動機付け，場，資金いずれも欠如</a:t>
            </a:r>
            <a:endParaRPr kumimoji="1" lang="en-US" altLang="ja-JP" dirty="0" smtClean="0">
              <a:solidFill>
                <a:srgbClr val="FFFF00"/>
              </a:solidFill>
            </a:endParaRPr>
          </a:p>
          <a:p>
            <a:r>
              <a:rPr kumimoji="1" lang="ja-JP" altLang="en-US" dirty="0" smtClean="0"/>
              <a:t>医療訴訟の劣悪な品質</a:t>
            </a:r>
            <a:endParaRPr kumimoji="1" lang="en-US" altLang="ja-JP" dirty="0" smtClean="0"/>
          </a:p>
          <a:p>
            <a:pPr lvl="1"/>
            <a:r>
              <a:rPr kumimoji="1" lang="ja-JP" altLang="en-US" dirty="0" smtClean="0"/>
              <a:t>矯正医官を傷つける</a:t>
            </a:r>
            <a:endParaRPr kumimoji="1" lang="en-US" altLang="ja-JP" dirty="0" smtClean="0"/>
          </a:p>
          <a:p>
            <a:pPr lvl="1"/>
            <a:r>
              <a:rPr kumimoji="1" lang="ja-JP" altLang="en-US" dirty="0" smtClean="0"/>
              <a:t>原告本人の尊厳を傷つける</a:t>
            </a:r>
            <a:endParaRPr kumimoji="1" lang="en-US" altLang="ja-JP" dirty="0" smtClean="0"/>
          </a:p>
          <a:p>
            <a:r>
              <a:rPr kumimoji="1" lang="ja-JP" altLang="en-US" dirty="0" smtClean="0"/>
              <a:t>裁判真理教</a:t>
            </a:r>
            <a:endParaRPr kumimoji="1" lang="en-US" altLang="ja-JP" dirty="0" smtClean="0"/>
          </a:p>
          <a:p>
            <a:pPr lvl="1"/>
            <a:r>
              <a:rPr kumimoji="1" lang="ja-JP" altLang="en-US" dirty="0" smtClean="0"/>
              <a:t>メディアによる粗悪な訴訟のネグレクト</a:t>
            </a:r>
          </a:p>
          <a:p>
            <a:pPr lvl="1"/>
            <a:r>
              <a:rPr kumimoji="1" lang="ja-JP" altLang="en-US" dirty="0" smtClean="0"/>
              <a:t>市民の法的リテラシーの欠如</a:t>
            </a:r>
            <a:endParaRPr kumimoji="1" lang="en-US" altLang="ja-JP" dirty="0" smtClean="0"/>
          </a:p>
        </p:txBody>
      </p:sp>
    </p:spTree>
    <p:extLst>
      <p:ext uri="{BB962C8B-B14F-4D97-AF65-F5344CB8AC3E}">
        <p14:creationId xmlns:p14="http://schemas.microsoft.com/office/powerpoint/2010/main" val="12859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p:spPr>
        <p:txBody>
          <a:bodyPr>
            <a:normAutofit fontScale="90000"/>
          </a:bodyPr>
          <a:lstStyle/>
          <a:p>
            <a:r>
              <a:rPr lang="ja-JP" altLang="en-US" dirty="0" smtClean="0"/>
              <a:t>要約 </a:t>
            </a:r>
            <a:r>
              <a:rPr lang="en-US" altLang="ja-JP" dirty="0" smtClean="0"/>
              <a:t>Take Home Messages</a:t>
            </a:r>
            <a:br>
              <a:rPr lang="en-US" altLang="ja-JP" dirty="0" smtClean="0"/>
            </a:br>
            <a:r>
              <a:rPr lang="ja-JP" altLang="en-US" sz="4000" dirty="0" err="1" smtClean="0"/>
              <a:t>ー</a:t>
            </a:r>
            <a:r>
              <a:rPr lang="ja-JP" altLang="en-US" sz="4000" dirty="0" smtClean="0"/>
              <a:t>トンデモ訴訟は撲滅できるー</a:t>
            </a:r>
            <a:endParaRPr lang="en-GB" sz="4000" dirty="0"/>
          </a:p>
        </p:txBody>
      </p:sp>
      <p:sp>
        <p:nvSpPr>
          <p:cNvPr id="3" name="コンテンツ プレースホルダー 2"/>
          <p:cNvSpPr>
            <a:spLocks noGrp="1"/>
          </p:cNvSpPr>
          <p:nvPr>
            <p:ph idx="1"/>
          </p:nvPr>
        </p:nvSpPr>
        <p:spPr>
          <a:xfrm>
            <a:off x="107504" y="1556792"/>
            <a:ext cx="8712968" cy="5158989"/>
          </a:xfrm>
        </p:spPr>
        <p:txBody>
          <a:bodyPr>
            <a:normAutofit/>
          </a:bodyPr>
          <a:lstStyle/>
          <a:p>
            <a:r>
              <a:rPr lang="ja-JP" altLang="en-US" sz="2800" dirty="0" smtClean="0">
                <a:solidFill>
                  <a:srgbClr val="FFFF00"/>
                </a:solidFill>
              </a:rPr>
              <a:t>言い掛かりてんこ盛り</a:t>
            </a:r>
            <a:r>
              <a:rPr lang="ja-JP" altLang="en-US" sz="2800" dirty="0" smtClean="0"/>
              <a:t>：医療訴訟の</a:t>
            </a:r>
            <a:r>
              <a:rPr lang="en-US" altLang="ja-JP" sz="2800" dirty="0" smtClean="0"/>
              <a:t>9</a:t>
            </a:r>
            <a:r>
              <a:rPr lang="ja-JP" altLang="en-US" sz="2800" dirty="0" smtClean="0"/>
              <a:t>割以上は過失のないところに過失を創作する言い掛かりである。</a:t>
            </a:r>
            <a:endParaRPr lang="en-US" altLang="ja-JP" sz="2800" dirty="0" smtClean="0"/>
          </a:p>
          <a:p>
            <a:r>
              <a:rPr lang="ja-JP" altLang="en-US" sz="2800" dirty="0" smtClean="0">
                <a:solidFill>
                  <a:srgbClr val="FFFF00"/>
                </a:solidFill>
              </a:rPr>
              <a:t>自由心証主義の弊害</a:t>
            </a:r>
            <a:r>
              <a:rPr lang="ja-JP" altLang="en-US" sz="2800" dirty="0" smtClean="0"/>
              <a:t>：被告敗訴は必ずしも被告の過失を意味しない。むしろ裁判官の「自由心証主義」による誤判の方が圧倒的に多い。</a:t>
            </a:r>
            <a:endParaRPr lang="en-US" altLang="ja-JP" sz="2800" dirty="0" smtClean="0"/>
          </a:p>
          <a:p>
            <a:r>
              <a:rPr lang="ja-JP" altLang="en-US" sz="2800" dirty="0" smtClean="0">
                <a:solidFill>
                  <a:srgbClr val="FFFF00"/>
                </a:solidFill>
              </a:rPr>
              <a:t>責任の所在</a:t>
            </a:r>
            <a:r>
              <a:rPr lang="ja-JP" altLang="en-US" sz="2800" dirty="0" smtClean="0"/>
              <a:t>：トンデモ医療訴訟横行の責任は、医療の何たるかを知らない法曹と、訴訟に怯えるだけで、そのドタバタ喜劇的実態を知ろうとしない医師の双方にある。</a:t>
            </a:r>
            <a:endParaRPr lang="en-US" altLang="ja-JP" sz="2800" dirty="0" smtClean="0"/>
          </a:p>
          <a:p>
            <a:r>
              <a:rPr lang="ja-JP" altLang="en-US" sz="2800" dirty="0" smtClean="0">
                <a:solidFill>
                  <a:srgbClr val="FFFF00"/>
                </a:solidFill>
              </a:rPr>
              <a:t>臨床医の出番</a:t>
            </a:r>
            <a:r>
              <a:rPr lang="ja-JP" altLang="en-US" sz="2800" dirty="0" smtClean="0"/>
              <a:t>：症例報告の大切さを知る臨床医による国賠訴訟への積極的な関与。それが問題解決＝</a:t>
            </a:r>
            <a:r>
              <a:rPr lang="ja-JP" altLang="en-US" sz="2800" dirty="0" smtClean="0">
                <a:solidFill>
                  <a:srgbClr val="FFFF00"/>
                </a:solidFill>
              </a:rPr>
              <a:t>トンデモ医療訴訟の撲滅</a:t>
            </a:r>
            <a:r>
              <a:rPr lang="ja-JP" altLang="en-US" sz="2800" dirty="0" smtClean="0"/>
              <a:t>ための唯一無二の実効策である。</a:t>
            </a:r>
            <a:endParaRPr lang="en-US" altLang="ja-JP" sz="2800" dirty="0" smtClean="0"/>
          </a:p>
        </p:txBody>
      </p:sp>
    </p:spTree>
    <p:extLst>
      <p:ext uri="{BB962C8B-B14F-4D97-AF65-F5344CB8AC3E}">
        <p14:creationId xmlns:p14="http://schemas.microsoft.com/office/powerpoint/2010/main" val="418140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a:bodyPr>
          <a:lstStyle/>
          <a:p>
            <a:r>
              <a:rPr kumimoji="1" lang="ja-JP" altLang="en-US" dirty="0" smtClean="0"/>
              <a:t>医学教育</a:t>
            </a:r>
            <a:r>
              <a:rPr kumimoji="1" lang="en-US" altLang="ja-JP" dirty="0" smtClean="0"/>
              <a:t>OJT</a:t>
            </a:r>
            <a:r>
              <a:rPr kumimoji="1" lang="ja-JP" altLang="en-US" dirty="0"/>
              <a:t>と</a:t>
            </a:r>
            <a:r>
              <a:rPr kumimoji="1" lang="ja-JP" altLang="en-US" dirty="0" smtClean="0"/>
              <a:t>しての国賠訴訟実務</a:t>
            </a:r>
            <a:endParaRPr kumimoji="1" lang="ja-JP" altLang="en-US" dirty="0"/>
          </a:p>
        </p:txBody>
      </p:sp>
      <p:sp>
        <p:nvSpPr>
          <p:cNvPr id="3" name="コンテンツ プレースホルダー 2"/>
          <p:cNvSpPr>
            <a:spLocks noGrp="1"/>
          </p:cNvSpPr>
          <p:nvPr>
            <p:ph idx="1"/>
          </p:nvPr>
        </p:nvSpPr>
        <p:spPr>
          <a:xfrm>
            <a:off x="457200" y="1600200"/>
            <a:ext cx="8363272" cy="4853136"/>
          </a:xfrm>
        </p:spPr>
        <p:txBody>
          <a:bodyPr/>
          <a:lstStyle/>
          <a:p>
            <a:r>
              <a:rPr kumimoji="1" lang="ja-JP" altLang="en-US" dirty="0" smtClean="0"/>
              <a:t>対象：法曹全部まとめて面倒見よう</a:t>
            </a:r>
            <a:endParaRPr kumimoji="1" lang="en-US" altLang="ja-JP" dirty="0" smtClean="0"/>
          </a:p>
          <a:p>
            <a:pPr lvl="1"/>
            <a:r>
              <a:rPr kumimoji="1" lang="ja-JP" altLang="en-US" dirty="0" smtClean="0"/>
              <a:t>訟</a:t>
            </a:r>
            <a:r>
              <a:rPr kumimoji="1" lang="ja-JP" altLang="en-US" dirty="0"/>
              <a:t>務部付</a:t>
            </a:r>
            <a:r>
              <a:rPr kumimoji="1" lang="ja-JP" altLang="en-US" dirty="0" smtClean="0"/>
              <a:t>検事（</a:t>
            </a:r>
            <a:r>
              <a:rPr kumimoji="1" lang="ja-JP" altLang="en-US" dirty="0"/>
              <a:t>若手検事・</a:t>
            </a:r>
            <a:r>
              <a:rPr kumimoji="1" lang="ja-JP" altLang="en-US" dirty="0" smtClean="0"/>
              <a:t>判事補），訟務担当者</a:t>
            </a:r>
            <a:endParaRPr kumimoji="1" lang="en-US" altLang="ja-JP" dirty="0" smtClean="0"/>
          </a:p>
          <a:p>
            <a:pPr lvl="1"/>
            <a:r>
              <a:rPr kumimoji="1" lang="ja-JP" altLang="en-US" dirty="0"/>
              <a:t>担当裁</a:t>
            </a:r>
            <a:r>
              <a:rPr kumimoji="1" lang="ja-JP" altLang="en-US" dirty="0" smtClean="0"/>
              <a:t>判官</a:t>
            </a:r>
            <a:endParaRPr kumimoji="1" lang="en-US" altLang="ja-JP" dirty="0" smtClean="0"/>
          </a:p>
          <a:p>
            <a:pPr lvl="1"/>
            <a:r>
              <a:rPr kumimoji="1" lang="ja-JP" altLang="en-US" dirty="0" smtClean="0"/>
              <a:t>原告代理人</a:t>
            </a:r>
            <a:endParaRPr kumimoji="1" lang="en-US" altLang="ja-JP" dirty="0" smtClean="0"/>
          </a:p>
          <a:p>
            <a:r>
              <a:rPr kumimoji="1" lang="ja-JP" altLang="en-US" dirty="0" smtClean="0"/>
              <a:t>協力医としての関与：他の協力医との違い</a:t>
            </a:r>
            <a:endParaRPr kumimoji="1" lang="en-US" altLang="ja-JP" dirty="0" smtClean="0"/>
          </a:p>
          <a:p>
            <a:pPr lvl="1"/>
            <a:r>
              <a:rPr kumimoji="1" lang="ja-JP" altLang="en-US" dirty="0" smtClean="0"/>
              <a:t>訟務部付検事の依頼に応じて意見書執筆</a:t>
            </a:r>
            <a:endParaRPr kumimoji="1" lang="en-US" altLang="ja-JP" dirty="0" smtClean="0"/>
          </a:p>
          <a:p>
            <a:pPr lvl="1"/>
            <a:r>
              <a:rPr kumimoji="1" lang="ja-JP" altLang="en-US" dirty="0" smtClean="0"/>
              <a:t>期日準備の打ち合わせに参加（含テレビ会議）</a:t>
            </a:r>
            <a:endParaRPr kumimoji="1" lang="en-US" altLang="ja-JP" dirty="0" smtClean="0"/>
          </a:p>
          <a:p>
            <a:pPr lvl="1"/>
            <a:r>
              <a:rPr kumimoji="1" lang="ja-JP" altLang="en-US" dirty="0" smtClean="0"/>
              <a:t>証人として出廷</a:t>
            </a:r>
            <a:endParaRPr kumimoji="1" lang="en-US" altLang="ja-JP" dirty="0" smtClean="0"/>
          </a:p>
          <a:p>
            <a:endParaRPr kumimoji="1" lang="ja-JP" altLang="en-US" dirty="0"/>
          </a:p>
        </p:txBody>
      </p:sp>
    </p:spTree>
    <p:extLst>
      <p:ext uri="{BB962C8B-B14F-4D97-AF65-F5344CB8AC3E}">
        <p14:creationId xmlns:p14="http://schemas.microsoft.com/office/powerpoint/2010/main" val="2673303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r>
              <a:rPr lang="ja-JP" altLang="en-US" dirty="0" smtClean="0"/>
              <a:t>矯正医官が国賠に関与する意義</a:t>
            </a:r>
            <a:endParaRPr lang="en-US" dirty="0"/>
          </a:p>
        </p:txBody>
      </p:sp>
      <p:sp>
        <p:nvSpPr>
          <p:cNvPr id="3" name="コンテンツ プレースホルダー 2"/>
          <p:cNvSpPr>
            <a:spLocks noGrp="1"/>
          </p:cNvSpPr>
          <p:nvPr>
            <p:ph idx="1"/>
          </p:nvPr>
        </p:nvSpPr>
        <p:spPr>
          <a:xfrm>
            <a:off x="323528" y="1484784"/>
            <a:ext cx="8568952" cy="5184576"/>
          </a:xfrm>
        </p:spPr>
        <p:txBody>
          <a:bodyPr>
            <a:normAutofit/>
          </a:bodyPr>
          <a:lstStyle/>
          <a:p>
            <a:r>
              <a:rPr lang="ja-JP" altLang="en-US" sz="4000" dirty="0" smtClean="0"/>
              <a:t>法曹の医学教育：世界初の取り組み</a:t>
            </a:r>
            <a:endParaRPr lang="en-US" altLang="ja-JP" sz="4000" dirty="0" smtClean="0"/>
          </a:p>
          <a:p>
            <a:r>
              <a:rPr lang="ja-JP" altLang="en-US" sz="4000" dirty="0" smtClean="0"/>
              <a:t>矯正医官しかできない仕事</a:t>
            </a:r>
            <a:endParaRPr lang="en-US" altLang="ja-JP" sz="4000" dirty="0" smtClean="0"/>
          </a:p>
          <a:p>
            <a:r>
              <a:rPr lang="ja-JP" altLang="en-US" sz="4000" dirty="0" smtClean="0"/>
              <a:t>大切な仲間を守る仕事</a:t>
            </a:r>
            <a:endParaRPr lang="en-US" altLang="ja-JP" sz="4000" dirty="0" smtClean="0"/>
          </a:p>
          <a:p>
            <a:r>
              <a:rPr lang="ja-JP" altLang="en-US" sz="4000" dirty="0" smtClean="0"/>
              <a:t>実務を通して訟務・法務を学べる</a:t>
            </a:r>
            <a:endParaRPr lang="en-US" altLang="ja-JP" sz="4000" dirty="0" smtClean="0"/>
          </a:p>
          <a:p>
            <a:r>
              <a:rPr lang="ja-JP" altLang="en-US" sz="4000" dirty="0" smtClean="0"/>
              <a:t>司法制度改革を実践する</a:t>
            </a:r>
            <a:endParaRPr lang="en-US" altLang="ja-JP" sz="4000" dirty="0" smtClean="0"/>
          </a:p>
          <a:p>
            <a:r>
              <a:rPr lang="ja-JP" altLang="en-US" sz="4000" dirty="0" smtClean="0"/>
              <a:t>医療訴訟改革を実践する</a:t>
            </a:r>
            <a:endParaRPr lang="en-US" sz="4000" dirty="0" smtClean="0"/>
          </a:p>
          <a:p>
            <a:r>
              <a:rPr lang="ja-JP" altLang="en-US" sz="4000" dirty="0" smtClean="0"/>
              <a:t>社会でも引く手数多となる仕事</a:t>
            </a:r>
            <a:endParaRPr lang="en-US" altLang="ja-JP" sz="4000" dirty="0" smtClean="0"/>
          </a:p>
        </p:txBody>
      </p:sp>
    </p:spTree>
    <p:extLst>
      <p:ext uri="{BB962C8B-B14F-4D97-AF65-F5344CB8AC3E}">
        <p14:creationId xmlns:p14="http://schemas.microsoft.com/office/powerpoint/2010/main" val="2125307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今日</a:t>
            </a:r>
            <a:r>
              <a:rPr lang="ja-JP" altLang="en-US" sz="4800" dirty="0" smtClean="0"/>
              <a:t>のお話</a:t>
            </a:r>
            <a:endParaRPr lang="en-GB" sz="4800" dirty="0"/>
          </a:p>
        </p:txBody>
      </p:sp>
      <p:sp>
        <p:nvSpPr>
          <p:cNvPr id="3" name="コンテンツ プレースホルダー 2"/>
          <p:cNvSpPr>
            <a:spLocks noGrp="1"/>
          </p:cNvSpPr>
          <p:nvPr>
            <p:ph idx="1"/>
          </p:nvPr>
        </p:nvSpPr>
        <p:spPr>
          <a:xfrm>
            <a:off x="251520" y="1772816"/>
            <a:ext cx="8712968" cy="4896544"/>
          </a:xfrm>
        </p:spPr>
        <p:txBody>
          <a:bodyPr>
            <a:noAutofit/>
          </a:bodyPr>
          <a:lstStyle/>
          <a:p>
            <a:r>
              <a:rPr lang="ja-JP" altLang="en-US" sz="4000" dirty="0" smtClean="0"/>
              <a:t>矯正医療に対する国賠訴訟の実際</a:t>
            </a:r>
            <a:endParaRPr lang="en-US" altLang="ja-JP" sz="4000" dirty="0" smtClean="0"/>
          </a:p>
          <a:p>
            <a:r>
              <a:rPr lang="ja-JP" altLang="en-US" sz="4000" dirty="0" smtClean="0"/>
              <a:t>では社会一般の医療訴訟</a:t>
            </a:r>
            <a:r>
              <a:rPr lang="ja-JP" altLang="en-US" sz="4000" dirty="0"/>
              <a:t>は？</a:t>
            </a:r>
            <a:endParaRPr lang="en-US" altLang="ja-JP" sz="4000" dirty="0" smtClean="0"/>
          </a:p>
          <a:p>
            <a:r>
              <a:rPr lang="ja-JP" altLang="en-US" sz="4000" dirty="0" smtClean="0"/>
              <a:t>我々ができることは何か？</a:t>
            </a:r>
          </a:p>
          <a:p>
            <a:r>
              <a:rPr lang="ja-JP" altLang="en-US" sz="4000" dirty="0" smtClean="0"/>
              <a:t>私が国賠</a:t>
            </a:r>
            <a:r>
              <a:rPr lang="ja-JP" altLang="en-US" sz="4000" dirty="0"/>
              <a:t>被告</a:t>
            </a:r>
            <a:r>
              <a:rPr lang="ja-JP" altLang="en-US" sz="4000" dirty="0" smtClean="0"/>
              <a:t>代理人を志した理由</a:t>
            </a:r>
            <a:endParaRPr lang="en-US" altLang="ja-JP" sz="4000" dirty="0" smtClean="0"/>
          </a:p>
        </p:txBody>
      </p:sp>
      <p:sp>
        <p:nvSpPr>
          <p:cNvPr id="4" name="テキスト ボックス 3"/>
          <p:cNvSpPr txBox="1"/>
          <p:nvPr/>
        </p:nvSpPr>
        <p:spPr>
          <a:xfrm>
            <a:off x="4211960" y="6124654"/>
            <a:ext cx="4554452" cy="369332"/>
          </a:xfrm>
          <a:prstGeom prst="rect">
            <a:avLst/>
          </a:prstGeom>
          <a:noFill/>
        </p:spPr>
        <p:txBody>
          <a:bodyPr wrap="none" rtlCol="0">
            <a:spAutoFit/>
          </a:bodyPr>
          <a:lstStyle/>
          <a:p>
            <a:r>
              <a:rPr lang="ja-JP" altLang="en-US" dirty="0" smtClean="0">
                <a:solidFill>
                  <a:srgbClr val="FFFF00"/>
                </a:solidFill>
              </a:rPr>
              <a:t>（スライドの途中でも遠慮無く質問してください</a:t>
            </a:r>
            <a:endParaRPr lang="en-GB" dirty="0">
              <a:solidFill>
                <a:srgbClr val="FFFF00"/>
              </a:solidFill>
            </a:endParaRPr>
          </a:p>
        </p:txBody>
      </p:sp>
    </p:spTree>
    <p:extLst>
      <p:ext uri="{BB962C8B-B14F-4D97-AF65-F5344CB8AC3E}">
        <p14:creationId xmlns:p14="http://schemas.microsoft.com/office/powerpoint/2010/main" val="4164724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原告主張の問題点</a:t>
            </a:r>
            <a:endParaRPr lang="en-GB" dirty="0"/>
          </a:p>
        </p:txBody>
      </p:sp>
      <p:sp>
        <p:nvSpPr>
          <p:cNvPr id="4" name="コンテンツ プレースホルダー 3"/>
          <p:cNvSpPr>
            <a:spLocks noGrp="1"/>
          </p:cNvSpPr>
          <p:nvPr>
            <p:ph idx="1"/>
          </p:nvPr>
        </p:nvSpPr>
        <p:spPr>
          <a:xfrm>
            <a:off x="251520" y="1916832"/>
            <a:ext cx="8568952" cy="4277072"/>
          </a:xfrm>
        </p:spPr>
        <p:txBody>
          <a:bodyPr/>
          <a:lstStyle/>
          <a:p>
            <a:r>
              <a:rPr lang="ja-JP" altLang="en-US" dirty="0" smtClean="0"/>
              <a:t>覚醒剤事犯の場合，訴えが極めて被害的</a:t>
            </a:r>
            <a:endParaRPr lang="en-US" altLang="ja-JP" dirty="0" smtClean="0"/>
          </a:p>
          <a:p>
            <a:pPr lvl="1"/>
            <a:r>
              <a:rPr lang="ja-JP" altLang="en-US" dirty="0"/>
              <a:t>覚醒剤</a:t>
            </a:r>
            <a:r>
              <a:rPr lang="ja-JP" altLang="en-US" dirty="0" smtClean="0"/>
              <a:t>精神病の影響</a:t>
            </a:r>
            <a:endParaRPr lang="en-US" altLang="ja-JP" dirty="0" smtClean="0"/>
          </a:p>
          <a:p>
            <a:r>
              <a:rPr lang="ja-JP" altLang="en-US" dirty="0"/>
              <a:t>原告</a:t>
            </a:r>
            <a:r>
              <a:rPr lang="ja-JP" altLang="en-US" dirty="0" smtClean="0"/>
              <a:t>主張を丸呑みした訴状・準備書面</a:t>
            </a:r>
            <a:endParaRPr lang="en-US" altLang="ja-JP" dirty="0" smtClean="0"/>
          </a:p>
          <a:p>
            <a:pPr lvl="1"/>
            <a:r>
              <a:rPr lang="ja-JP" altLang="en-US" dirty="0" smtClean="0"/>
              <a:t>客観的証拠の欠如</a:t>
            </a:r>
            <a:endParaRPr lang="en-US" altLang="ja-JP" dirty="0" smtClean="0"/>
          </a:p>
          <a:p>
            <a:pPr lvl="1"/>
            <a:r>
              <a:rPr lang="ja-JP" altLang="en-US" dirty="0" smtClean="0"/>
              <a:t>立証無責任</a:t>
            </a:r>
            <a:endParaRPr lang="en-US" altLang="ja-JP" dirty="0"/>
          </a:p>
          <a:p>
            <a:r>
              <a:rPr lang="ja-JP" altLang="en-US" dirty="0" smtClean="0"/>
              <a:t>原告側協力医も原告本人</a:t>
            </a:r>
            <a:r>
              <a:rPr lang="en-US" altLang="ja-JP" dirty="0" smtClean="0"/>
              <a:t>/</a:t>
            </a:r>
            <a:r>
              <a:rPr lang="ja-JP" altLang="en-US" dirty="0" smtClean="0"/>
              <a:t>代理人に迎合</a:t>
            </a:r>
            <a:endParaRPr lang="en-US" altLang="ja-JP" dirty="0" smtClean="0"/>
          </a:p>
          <a:p>
            <a:r>
              <a:rPr lang="ja-JP" altLang="en-US" dirty="0"/>
              <a:t>結果と</a:t>
            </a:r>
            <a:r>
              <a:rPr lang="ja-JP" altLang="en-US" dirty="0" smtClean="0"/>
              <a:t>して杜撰極まりない意見書提出</a:t>
            </a:r>
            <a:endParaRPr lang="en-GB" dirty="0"/>
          </a:p>
        </p:txBody>
      </p:sp>
    </p:spTree>
    <p:extLst>
      <p:ext uri="{BB962C8B-B14F-4D97-AF65-F5344CB8AC3E}">
        <p14:creationId xmlns:p14="http://schemas.microsoft.com/office/powerpoint/2010/main" val="388060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994122"/>
          </a:xfrm>
        </p:spPr>
        <p:txBody>
          <a:bodyPr/>
          <a:lstStyle/>
          <a:p>
            <a:r>
              <a:rPr lang="ja-JP" altLang="en-US" dirty="0" smtClean="0"/>
              <a:t>原告主張問題点の具体例</a:t>
            </a:r>
            <a:endParaRPr lang="en-GB" dirty="0"/>
          </a:p>
        </p:txBody>
      </p:sp>
      <p:sp>
        <p:nvSpPr>
          <p:cNvPr id="3" name="コンテンツ プレースホルダー 2"/>
          <p:cNvSpPr>
            <a:spLocks noGrp="1"/>
          </p:cNvSpPr>
          <p:nvPr>
            <p:ph idx="1"/>
          </p:nvPr>
        </p:nvSpPr>
        <p:spPr>
          <a:xfrm>
            <a:off x="395536" y="1196752"/>
            <a:ext cx="8363272" cy="5400600"/>
          </a:xfrm>
        </p:spPr>
        <p:txBody>
          <a:bodyPr/>
          <a:lstStyle/>
          <a:p>
            <a:r>
              <a:rPr lang="ja-JP" altLang="en-US" dirty="0" smtClean="0"/>
              <a:t>適切な診断手順を踏んでいない</a:t>
            </a:r>
            <a:endParaRPr lang="en-US" altLang="ja-JP" dirty="0" smtClean="0"/>
          </a:p>
          <a:p>
            <a:pPr lvl="1"/>
            <a:r>
              <a:rPr lang="ja-JP" altLang="en-US" dirty="0" smtClean="0"/>
              <a:t>偽</a:t>
            </a:r>
            <a:r>
              <a:rPr lang="en-US" altLang="ja-JP" dirty="0" smtClean="0"/>
              <a:t>PTSD</a:t>
            </a:r>
            <a:r>
              <a:rPr lang="ja-JP" altLang="en-US" dirty="0" smtClean="0"/>
              <a:t>：チェックリストさえ検討せず訴えを鵜呑み，「構造化面接なんてどこの国の話」という状態</a:t>
            </a:r>
            <a:endParaRPr lang="en-US" altLang="ja-JP" dirty="0" smtClean="0"/>
          </a:p>
          <a:p>
            <a:pPr lvl="1"/>
            <a:r>
              <a:rPr lang="ja-JP" altLang="en-US" dirty="0" smtClean="0"/>
              <a:t>偽ナルコレプシー：ガイドライン無視，覚醒剤依存症患者に対してリタリンを処方</a:t>
            </a:r>
            <a:endParaRPr lang="en-US" altLang="ja-JP" dirty="0" smtClean="0"/>
          </a:p>
          <a:p>
            <a:r>
              <a:rPr lang="ja-JP" altLang="en-US" dirty="0"/>
              <a:t>診断</a:t>
            </a:r>
            <a:r>
              <a:rPr lang="ja-JP" altLang="en-US" dirty="0" smtClean="0"/>
              <a:t>不可能だった疾患を「見逃し」と主張</a:t>
            </a:r>
            <a:endParaRPr lang="en-US" altLang="ja-JP" dirty="0" smtClean="0"/>
          </a:p>
          <a:p>
            <a:pPr lvl="1"/>
            <a:r>
              <a:rPr lang="ja-JP" altLang="en-US" dirty="0" smtClean="0"/>
              <a:t>吐血も下血もなく，</a:t>
            </a:r>
            <a:r>
              <a:rPr lang="ja-JP" altLang="en-US" dirty="0"/>
              <a:t>剖検</a:t>
            </a:r>
            <a:r>
              <a:rPr lang="ja-JP" altLang="en-US" dirty="0" smtClean="0"/>
              <a:t>で初めて見出されたマロリー・ワイス（これまでハンガリーでやはり剖検による診断例が</a:t>
            </a:r>
            <a:r>
              <a:rPr lang="en-US" altLang="ja-JP" dirty="0" smtClean="0"/>
              <a:t>1</a:t>
            </a:r>
            <a:r>
              <a:rPr lang="ja-JP" altLang="en-US" dirty="0" smtClean="0"/>
              <a:t>例あるだけ）で</a:t>
            </a:r>
            <a:r>
              <a:rPr lang="en-US" altLang="ja-JP" dirty="0" smtClean="0"/>
              <a:t>2200</a:t>
            </a:r>
            <a:r>
              <a:rPr lang="ja-JP" altLang="en-US" dirty="0" smtClean="0"/>
              <a:t>万円を請求</a:t>
            </a:r>
            <a:endParaRPr lang="en-US" altLang="ja-JP" dirty="0" smtClean="0"/>
          </a:p>
          <a:p>
            <a:pPr lvl="1"/>
            <a:r>
              <a:rPr lang="ja-JP" altLang="en-US" dirty="0" smtClean="0"/>
              <a:t>頭部</a:t>
            </a:r>
            <a:r>
              <a:rPr lang="en-US" altLang="ja-JP" dirty="0" smtClean="0"/>
              <a:t>CT</a:t>
            </a:r>
            <a:r>
              <a:rPr lang="ja-JP" altLang="en-US" dirty="0" smtClean="0"/>
              <a:t>の脳幹下部のスライスで映り込んでいた耳下腺腫瘍を「見逃した」と主張。</a:t>
            </a:r>
            <a:endParaRPr lang="en-US" altLang="ja-JP" dirty="0" smtClean="0"/>
          </a:p>
          <a:p>
            <a:pPr lvl="1"/>
            <a:endParaRPr lang="en-GB" dirty="0"/>
          </a:p>
        </p:txBody>
      </p:sp>
    </p:spTree>
    <p:extLst>
      <p:ext uri="{BB962C8B-B14F-4D97-AF65-F5344CB8AC3E}">
        <p14:creationId xmlns:p14="http://schemas.microsoft.com/office/powerpoint/2010/main" val="239277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496944" cy="1143000"/>
          </a:xfrm>
        </p:spPr>
        <p:txBody>
          <a:bodyPr>
            <a:normAutofit/>
          </a:bodyPr>
          <a:lstStyle/>
          <a:p>
            <a:r>
              <a:rPr kumimoji="1" lang="ja-JP" altLang="en-US" dirty="0" smtClean="0"/>
              <a:t>国賠訴訟を</a:t>
            </a:r>
            <a:r>
              <a:rPr kumimoji="1" lang="en-US" altLang="ja-JP" dirty="0" smtClean="0"/>
              <a:t>OJT</a:t>
            </a:r>
            <a:r>
              <a:rPr kumimoji="1" lang="ja-JP" altLang="en-US" dirty="0" smtClean="0"/>
              <a:t>として利用する意義</a:t>
            </a:r>
            <a:endParaRPr kumimoji="1" lang="ja-JP" altLang="en-US" dirty="0"/>
          </a:p>
        </p:txBody>
      </p:sp>
      <p:sp>
        <p:nvSpPr>
          <p:cNvPr id="3" name="コンテンツ プレースホルダー 2"/>
          <p:cNvSpPr>
            <a:spLocks noGrp="1"/>
          </p:cNvSpPr>
          <p:nvPr>
            <p:ph idx="1"/>
          </p:nvPr>
        </p:nvSpPr>
        <p:spPr>
          <a:xfrm>
            <a:off x="467544" y="1412776"/>
            <a:ext cx="8435280" cy="5112568"/>
          </a:xfrm>
        </p:spPr>
        <p:txBody>
          <a:bodyPr>
            <a:normAutofit/>
          </a:bodyPr>
          <a:lstStyle/>
          <a:p>
            <a:r>
              <a:rPr kumimoji="1" lang="ja-JP" altLang="en-US" sz="4000" dirty="0" smtClean="0"/>
              <a:t>新たな制度設計不要</a:t>
            </a:r>
            <a:endParaRPr kumimoji="1" lang="en-US" altLang="ja-JP" sz="4000" dirty="0" smtClean="0"/>
          </a:p>
          <a:p>
            <a:r>
              <a:rPr kumimoji="1" lang="ja-JP" altLang="en-US" sz="4000" dirty="0"/>
              <a:t>新た</a:t>
            </a:r>
            <a:r>
              <a:rPr kumimoji="1" lang="ja-JP" altLang="en-US" sz="4000" dirty="0" smtClean="0"/>
              <a:t>な人材，予算，場所</a:t>
            </a:r>
            <a:r>
              <a:rPr kumimoji="1" lang="ja-JP" altLang="en-US" sz="4000" dirty="0"/>
              <a:t>どれ</a:t>
            </a:r>
            <a:r>
              <a:rPr kumimoji="1" lang="ja-JP" altLang="en-US" sz="4000" dirty="0" smtClean="0"/>
              <a:t>も不要</a:t>
            </a:r>
            <a:endParaRPr kumimoji="1" lang="en-US" altLang="ja-JP" sz="4000" dirty="0" smtClean="0"/>
          </a:p>
          <a:p>
            <a:r>
              <a:rPr kumimoji="1" lang="ja-JP" altLang="en-US" sz="4000" dirty="0" smtClean="0"/>
              <a:t>教育効率も極めて良好</a:t>
            </a:r>
            <a:endParaRPr kumimoji="1" lang="en-US" altLang="ja-JP" sz="4000" dirty="0" smtClean="0"/>
          </a:p>
          <a:p>
            <a:pPr lvl="1"/>
            <a:r>
              <a:rPr kumimoji="1" lang="ja-JP" altLang="en-US" sz="3600" dirty="0"/>
              <a:t>裁</a:t>
            </a:r>
            <a:r>
              <a:rPr kumimoji="1" lang="ja-JP" altLang="en-US" sz="3600" dirty="0" smtClean="0"/>
              <a:t>判官</a:t>
            </a:r>
            <a:r>
              <a:rPr kumimoji="1" lang="en-US" altLang="ja-JP" sz="3600" dirty="0" smtClean="0"/>
              <a:t>3000</a:t>
            </a:r>
            <a:r>
              <a:rPr kumimoji="1" lang="ja-JP" altLang="en-US" sz="3600" dirty="0" smtClean="0"/>
              <a:t>人弱、検察官</a:t>
            </a:r>
            <a:r>
              <a:rPr kumimoji="1" lang="en-US" altLang="ja-JP" sz="3600" dirty="0" smtClean="0"/>
              <a:t>2000</a:t>
            </a:r>
            <a:r>
              <a:rPr kumimoji="1" lang="ja-JP" altLang="en-US" sz="3600" dirty="0" smtClean="0"/>
              <a:t>人弱</a:t>
            </a:r>
            <a:endParaRPr kumimoji="1" lang="en-US" altLang="ja-JP" sz="3600" dirty="0" smtClean="0"/>
          </a:p>
          <a:p>
            <a:r>
              <a:rPr kumimoji="1" lang="ja-JP" altLang="en-US" sz="4000" dirty="0" smtClean="0"/>
              <a:t>結果が目に見える</a:t>
            </a:r>
            <a:endParaRPr kumimoji="1" lang="en-US" altLang="ja-JP" sz="4000" dirty="0" smtClean="0"/>
          </a:p>
          <a:p>
            <a:r>
              <a:rPr kumimoji="1" lang="ja-JP" altLang="en-US" sz="4000" dirty="0" smtClean="0"/>
              <a:t>結果を</a:t>
            </a:r>
            <a:r>
              <a:rPr kumimoji="1" lang="ja-JP" altLang="en-US" sz="4000" dirty="0"/>
              <a:t>教材と</a:t>
            </a:r>
            <a:r>
              <a:rPr kumimoji="1" lang="ja-JP" altLang="en-US" sz="4000" dirty="0" smtClean="0"/>
              <a:t>して共有できる</a:t>
            </a:r>
            <a:endParaRPr kumimoji="1" lang="en-US" altLang="ja-JP" sz="4000" dirty="0" smtClean="0"/>
          </a:p>
          <a:p>
            <a:r>
              <a:rPr kumimoji="1" lang="ja-JP" altLang="en-US" sz="4000" dirty="0" smtClean="0"/>
              <a:t>トンデモ</a:t>
            </a:r>
            <a:r>
              <a:rPr kumimoji="1" lang="ja-JP" altLang="en-US" sz="4000" dirty="0"/>
              <a:t>裁判</a:t>
            </a:r>
            <a:r>
              <a:rPr kumimoji="1" lang="ja-JP" altLang="en-US" sz="4000" dirty="0" smtClean="0"/>
              <a:t>を撲滅できる</a:t>
            </a:r>
            <a:endParaRPr kumimoji="1" lang="ja-JP" altLang="en-US" sz="4000" dirty="0"/>
          </a:p>
        </p:txBody>
      </p:sp>
    </p:spTree>
    <p:extLst>
      <p:ext uri="{BB962C8B-B14F-4D97-AF65-F5344CB8AC3E}">
        <p14:creationId xmlns:p14="http://schemas.microsoft.com/office/powerpoint/2010/main" val="3496887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1568"/>
            <a:ext cx="8831797" cy="658979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212976"/>
            <a:ext cx="3791237" cy="2401117"/>
          </a:xfrm>
          <a:prstGeom prst="rect">
            <a:avLst/>
          </a:prstGeom>
        </p:spPr>
      </p:pic>
      <p:sp>
        <p:nvSpPr>
          <p:cNvPr id="2" name="タイトル 1"/>
          <p:cNvSpPr>
            <a:spLocks noGrp="1"/>
          </p:cNvSpPr>
          <p:nvPr>
            <p:ph type="title"/>
          </p:nvPr>
        </p:nvSpPr>
        <p:spPr>
          <a:xfrm>
            <a:off x="1553072" y="2276872"/>
            <a:ext cx="6084676" cy="706090"/>
          </a:xfrm>
        </p:spPr>
        <p:txBody>
          <a:bodyPr>
            <a:normAutofit/>
          </a:bodyPr>
          <a:lstStyle/>
          <a:p>
            <a:r>
              <a:rPr lang="ja-JP" altLang="en-US" sz="4000" dirty="0" smtClean="0">
                <a:solidFill>
                  <a:srgbClr val="C00000"/>
                </a:solidFill>
              </a:rPr>
              <a:t>教育活動は既に一般公開</a:t>
            </a:r>
            <a:endParaRPr lang="en-US" sz="4000" dirty="0">
              <a:solidFill>
                <a:srgbClr val="C00000"/>
              </a:solidFill>
            </a:endParaRPr>
          </a:p>
        </p:txBody>
      </p:sp>
      <p:sp>
        <p:nvSpPr>
          <p:cNvPr id="3" name="テキスト ボックス 2"/>
          <p:cNvSpPr txBox="1"/>
          <p:nvPr/>
        </p:nvSpPr>
        <p:spPr>
          <a:xfrm>
            <a:off x="2771800" y="260648"/>
            <a:ext cx="3276859" cy="707886"/>
          </a:xfrm>
          <a:prstGeom prst="rect">
            <a:avLst/>
          </a:prstGeom>
          <a:noFill/>
        </p:spPr>
        <p:txBody>
          <a:bodyPr wrap="none" rtlCol="0">
            <a:spAutoFit/>
          </a:bodyPr>
          <a:lstStyle/>
          <a:p>
            <a:r>
              <a:rPr lang="ja-JP" altLang="en-US" sz="4000" b="1" dirty="0" smtClean="0">
                <a:solidFill>
                  <a:srgbClr val="FF0000"/>
                </a:solidFill>
              </a:rPr>
              <a:t>医師会員</a:t>
            </a:r>
            <a:r>
              <a:rPr lang="en-US" altLang="ja-JP" sz="4000" b="1" dirty="0" smtClean="0">
                <a:solidFill>
                  <a:srgbClr val="FF0000"/>
                </a:solidFill>
              </a:rPr>
              <a:t>16</a:t>
            </a:r>
            <a:r>
              <a:rPr lang="ja-JP" altLang="en-US" sz="4000" b="1" dirty="0" smtClean="0">
                <a:solidFill>
                  <a:srgbClr val="FF0000"/>
                </a:solidFill>
              </a:rPr>
              <a:t>万</a:t>
            </a:r>
            <a:endParaRPr lang="en-US" sz="4000" b="1" dirty="0">
              <a:solidFill>
                <a:srgbClr val="FF0000"/>
              </a:solidFill>
            </a:endParaRPr>
          </a:p>
        </p:txBody>
      </p:sp>
      <p:cxnSp>
        <p:nvCxnSpPr>
          <p:cNvPr id="7" name="直線矢印コネクタ 6"/>
          <p:cNvCxnSpPr/>
          <p:nvPr/>
        </p:nvCxnSpPr>
        <p:spPr>
          <a:xfrm flipH="1">
            <a:off x="1907704" y="614591"/>
            <a:ext cx="864096"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109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1066130"/>
          </a:xfrm>
        </p:spPr>
        <p:txBody>
          <a:bodyPr>
            <a:normAutofit/>
          </a:bodyPr>
          <a:lstStyle/>
          <a:p>
            <a:r>
              <a:rPr lang="ja-JP" altLang="en-US" dirty="0" smtClean="0"/>
              <a:t>国賠訴訟に関わる面白さと意義</a:t>
            </a:r>
            <a:endParaRPr lang="en-GB" sz="4000" dirty="0"/>
          </a:p>
        </p:txBody>
      </p:sp>
      <p:sp>
        <p:nvSpPr>
          <p:cNvPr id="5" name="コンテンツ プレースホルダー 4"/>
          <p:cNvSpPr>
            <a:spLocks noGrp="1"/>
          </p:cNvSpPr>
          <p:nvPr>
            <p:ph idx="1"/>
          </p:nvPr>
        </p:nvSpPr>
        <p:spPr>
          <a:xfrm>
            <a:off x="435782" y="1628800"/>
            <a:ext cx="8229600" cy="4525963"/>
          </a:xfrm>
        </p:spPr>
        <p:txBody>
          <a:bodyPr/>
          <a:lstStyle/>
          <a:p>
            <a:r>
              <a:rPr lang="ja-JP" altLang="en-US" dirty="0" smtClean="0"/>
              <a:t>論文執筆経験者にとって</a:t>
            </a:r>
            <a:endParaRPr lang="en-US" altLang="ja-JP" dirty="0" smtClean="0"/>
          </a:p>
          <a:p>
            <a:pPr lvl="1"/>
            <a:r>
              <a:rPr lang="ja-JP" altLang="en-US" dirty="0" smtClean="0"/>
              <a:t>査読者・編集長と</a:t>
            </a:r>
            <a:r>
              <a:rPr lang="ja-JP" altLang="en-US" dirty="0"/>
              <a:t>して</a:t>
            </a:r>
            <a:endParaRPr lang="en-US" altLang="ja-JP" dirty="0" smtClean="0"/>
          </a:p>
          <a:p>
            <a:r>
              <a:rPr lang="ja-JP" altLang="en-US" dirty="0" smtClean="0"/>
              <a:t>教育者・学習者として</a:t>
            </a:r>
            <a:endParaRPr lang="en-US" altLang="ja-JP" dirty="0" smtClean="0"/>
          </a:p>
          <a:p>
            <a:pPr lvl="1"/>
            <a:r>
              <a:rPr lang="ja-JP" altLang="en-US" dirty="0"/>
              <a:t>医療訴訟</a:t>
            </a:r>
            <a:r>
              <a:rPr lang="ja-JP" altLang="en-US" dirty="0" smtClean="0"/>
              <a:t>のあり方を法曹に教える</a:t>
            </a:r>
            <a:endParaRPr lang="en-US" altLang="ja-JP" dirty="0" smtClean="0"/>
          </a:p>
          <a:p>
            <a:pPr lvl="1"/>
            <a:r>
              <a:rPr lang="ja-JP" altLang="en-US" dirty="0" smtClean="0"/>
              <a:t>医療訴訟のあり方を法曹から学ぶ</a:t>
            </a:r>
            <a:endParaRPr lang="en-US" altLang="ja-JP" dirty="0" smtClean="0"/>
          </a:p>
          <a:p>
            <a:r>
              <a:rPr lang="ja-JP" altLang="en-US" dirty="0"/>
              <a:t>医療訴訟</a:t>
            </a:r>
            <a:r>
              <a:rPr lang="ja-JP" altLang="en-US" dirty="0" smtClean="0"/>
              <a:t>の品質改善</a:t>
            </a:r>
            <a:r>
              <a:rPr lang="ja-JP" altLang="en-US" dirty="0"/>
              <a:t>→最終的</a:t>
            </a:r>
            <a:r>
              <a:rPr lang="ja-JP" altLang="en-US" dirty="0" smtClean="0"/>
              <a:t>に国賠訴訟を解消</a:t>
            </a:r>
            <a:r>
              <a:rPr lang="ja-JP" altLang="en-US" dirty="0"/>
              <a:t>する</a:t>
            </a:r>
            <a:endParaRPr lang="en-GB" dirty="0"/>
          </a:p>
        </p:txBody>
      </p:sp>
    </p:spTree>
    <p:extLst>
      <p:ext uri="{BB962C8B-B14F-4D97-AF65-F5344CB8AC3E}">
        <p14:creationId xmlns:p14="http://schemas.microsoft.com/office/powerpoint/2010/main" val="777861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570186"/>
          </a:xfrm>
        </p:spPr>
        <p:txBody>
          <a:bodyPr>
            <a:normAutofit fontScale="90000"/>
          </a:bodyPr>
          <a:lstStyle/>
          <a:p>
            <a:r>
              <a:rPr lang="ja-JP" altLang="en-US" sz="4800" dirty="0"/>
              <a:t>今日</a:t>
            </a:r>
            <a:r>
              <a:rPr lang="ja-JP" altLang="en-US" sz="4800" dirty="0" smtClean="0"/>
              <a:t>のお話</a:t>
            </a:r>
            <a:r>
              <a:rPr lang="en-US" altLang="ja-JP" sz="4800" dirty="0" smtClean="0"/>
              <a:t/>
            </a:r>
            <a:br>
              <a:rPr lang="en-US" altLang="ja-JP" sz="4800" dirty="0" smtClean="0"/>
            </a:br>
            <a:r>
              <a:rPr lang="ja-JP" altLang="en-US" sz="4000" dirty="0" smtClean="0"/>
              <a:t>犬も食わない医療訴訟撲滅の目指して</a:t>
            </a:r>
            <a:endParaRPr lang="en-GB" sz="4000" dirty="0"/>
          </a:p>
        </p:txBody>
      </p:sp>
      <p:sp>
        <p:nvSpPr>
          <p:cNvPr id="3" name="コンテンツ プレースホルダー 2"/>
          <p:cNvSpPr>
            <a:spLocks noGrp="1"/>
          </p:cNvSpPr>
          <p:nvPr>
            <p:ph idx="1"/>
          </p:nvPr>
        </p:nvSpPr>
        <p:spPr>
          <a:xfrm>
            <a:off x="251520" y="2132856"/>
            <a:ext cx="8712968" cy="4536504"/>
          </a:xfrm>
        </p:spPr>
        <p:txBody>
          <a:bodyPr>
            <a:noAutofit/>
          </a:bodyPr>
          <a:lstStyle/>
          <a:p>
            <a:r>
              <a:rPr lang="ja-JP" altLang="en-US" sz="4000" dirty="0" smtClean="0"/>
              <a:t>矯正医療に対する国賠訴訟の実際</a:t>
            </a:r>
            <a:endParaRPr lang="en-US" altLang="ja-JP" sz="4000" dirty="0" smtClean="0"/>
          </a:p>
          <a:p>
            <a:r>
              <a:rPr lang="ja-JP" altLang="en-US" sz="4000" dirty="0" smtClean="0"/>
              <a:t>では社会一般の医療訴訟</a:t>
            </a:r>
            <a:r>
              <a:rPr lang="ja-JP" altLang="en-US" sz="4000" dirty="0"/>
              <a:t>は？</a:t>
            </a:r>
            <a:endParaRPr lang="en-US" altLang="ja-JP" sz="4000" dirty="0" smtClean="0"/>
          </a:p>
          <a:p>
            <a:r>
              <a:rPr lang="ja-JP" altLang="en-US" sz="4000" dirty="0" smtClean="0"/>
              <a:t>我々ができることは何か？</a:t>
            </a:r>
          </a:p>
          <a:p>
            <a:r>
              <a:rPr lang="ja-JP" altLang="en-US" sz="4000" dirty="0" smtClean="0"/>
              <a:t>私が国賠</a:t>
            </a:r>
            <a:r>
              <a:rPr lang="ja-JP" altLang="en-US" sz="4000" dirty="0"/>
              <a:t>被告</a:t>
            </a:r>
            <a:r>
              <a:rPr lang="ja-JP" altLang="en-US" sz="4000" dirty="0" smtClean="0"/>
              <a:t>代理人を志した理由</a:t>
            </a:r>
            <a:endParaRPr lang="en-US" altLang="ja-JP" sz="4000" dirty="0" smtClean="0"/>
          </a:p>
        </p:txBody>
      </p:sp>
      <p:sp>
        <p:nvSpPr>
          <p:cNvPr id="4" name="テキスト ボックス 3"/>
          <p:cNvSpPr txBox="1"/>
          <p:nvPr/>
        </p:nvSpPr>
        <p:spPr>
          <a:xfrm>
            <a:off x="4211960" y="6124654"/>
            <a:ext cx="4554452" cy="369332"/>
          </a:xfrm>
          <a:prstGeom prst="rect">
            <a:avLst/>
          </a:prstGeom>
          <a:noFill/>
        </p:spPr>
        <p:txBody>
          <a:bodyPr wrap="none" rtlCol="0">
            <a:spAutoFit/>
          </a:bodyPr>
          <a:lstStyle/>
          <a:p>
            <a:r>
              <a:rPr lang="ja-JP" altLang="en-US" dirty="0" smtClean="0">
                <a:solidFill>
                  <a:srgbClr val="FFFF00"/>
                </a:solidFill>
              </a:rPr>
              <a:t>（スライドの途中でも遠慮無く質問してください</a:t>
            </a:r>
            <a:endParaRPr lang="en-GB" dirty="0">
              <a:solidFill>
                <a:srgbClr val="FFFF00"/>
              </a:solidFill>
            </a:endParaRPr>
          </a:p>
        </p:txBody>
      </p:sp>
    </p:spTree>
    <p:extLst>
      <p:ext uri="{BB962C8B-B14F-4D97-AF65-F5344CB8AC3E}">
        <p14:creationId xmlns:p14="http://schemas.microsoft.com/office/powerpoint/2010/main" val="14942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p:spPr>
        <p:txBody>
          <a:bodyPr>
            <a:normAutofit fontScale="90000"/>
          </a:bodyPr>
          <a:lstStyle/>
          <a:p>
            <a:r>
              <a:rPr lang="ja-JP" altLang="en-US" dirty="0"/>
              <a:t>卒後</a:t>
            </a:r>
            <a:r>
              <a:rPr lang="en-US" altLang="ja-JP" dirty="0"/>
              <a:t>41</a:t>
            </a:r>
            <a:r>
              <a:rPr lang="ja-JP" altLang="en-US" dirty="0" smtClean="0"/>
              <a:t>年：</a:t>
            </a:r>
            <a:r>
              <a:rPr lang="en-US" dirty="0" smtClean="0"/>
              <a:t>1956</a:t>
            </a:r>
            <a:r>
              <a:rPr lang="ja-JP" altLang="en-US" dirty="0" smtClean="0"/>
              <a:t>年</a:t>
            </a:r>
            <a:r>
              <a:rPr lang="en-US" altLang="ja-JP" dirty="0" smtClean="0"/>
              <a:t>4</a:t>
            </a:r>
            <a:r>
              <a:rPr lang="ja-JP" altLang="en-US" dirty="0" smtClean="0"/>
              <a:t>月神田の生まれ</a:t>
            </a:r>
            <a:r>
              <a:rPr lang="en-US" altLang="ja-JP" dirty="0" smtClean="0"/>
              <a:t/>
            </a:r>
            <a:br>
              <a:rPr lang="en-US" altLang="ja-JP" dirty="0" smtClean="0"/>
            </a:br>
            <a:r>
              <a:rPr lang="ja-JP" altLang="en-US" sz="4000" dirty="0" err="1" smtClean="0"/>
              <a:t>ー</a:t>
            </a:r>
            <a:r>
              <a:rPr lang="ja-JP" altLang="en-US" sz="4000" dirty="0" smtClean="0"/>
              <a:t>臨床医は真っ平御免だと</a:t>
            </a:r>
            <a:r>
              <a:rPr lang="ja-JP" altLang="en-US" sz="4000" dirty="0"/>
              <a:t>思っていたー</a:t>
            </a:r>
            <a:endParaRPr lang="en-GB" sz="4000" dirty="0"/>
          </a:p>
        </p:txBody>
      </p:sp>
      <p:sp>
        <p:nvSpPr>
          <p:cNvPr id="3" name="コンテンツ プレースホルダー 2"/>
          <p:cNvSpPr>
            <a:spLocks noGrp="1"/>
          </p:cNvSpPr>
          <p:nvPr>
            <p:ph idx="1"/>
          </p:nvPr>
        </p:nvSpPr>
        <p:spPr>
          <a:xfrm>
            <a:off x="251520" y="1628800"/>
            <a:ext cx="8568952" cy="5035698"/>
          </a:xfrm>
        </p:spPr>
        <p:txBody>
          <a:bodyPr>
            <a:normAutofit lnSpcReduction="10000"/>
          </a:bodyPr>
          <a:lstStyle/>
          <a:p>
            <a:r>
              <a:rPr lang="ja-JP" altLang="en-US" dirty="0"/>
              <a:t>家系に医療職は一人もいない</a:t>
            </a:r>
            <a:endParaRPr lang="en-US" altLang="ja-JP" dirty="0"/>
          </a:p>
          <a:p>
            <a:r>
              <a:rPr lang="ja-JP" altLang="en-US" dirty="0"/>
              <a:t>小中高と全て東京の</a:t>
            </a:r>
            <a:r>
              <a:rPr lang="ja-JP" altLang="en-US" dirty="0" smtClean="0"/>
              <a:t>公立学校卒</a:t>
            </a:r>
            <a:endParaRPr lang="en-US" altLang="ja-JP" dirty="0" smtClean="0"/>
          </a:p>
          <a:p>
            <a:r>
              <a:rPr lang="ja-JP" altLang="en-US" dirty="0"/>
              <a:t>一浪後第一</a:t>
            </a:r>
            <a:r>
              <a:rPr lang="ja-JP" altLang="en-US" dirty="0" smtClean="0"/>
              <a:t>志望の東大理</a:t>
            </a:r>
            <a:r>
              <a:rPr lang="en-US" altLang="ja-JP" dirty="0" smtClean="0"/>
              <a:t>Ⅰ</a:t>
            </a:r>
            <a:r>
              <a:rPr lang="ja-JP" altLang="en-US" dirty="0" smtClean="0"/>
              <a:t>合格するも</a:t>
            </a:r>
            <a:endParaRPr lang="en-US" altLang="ja-JP" dirty="0"/>
          </a:p>
          <a:p>
            <a:r>
              <a:rPr lang="ja-JP" altLang="en-US" dirty="0" smtClean="0">
                <a:solidFill>
                  <a:srgbClr val="FFFF00"/>
                </a:solidFill>
              </a:rPr>
              <a:t>（諸般の事情で）</a:t>
            </a:r>
            <a:r>
              <a:rPr lang="ja-JP" altLang="en-US" dirty="0" smtClean="0"/>
              <a:t>医学部入学→</a:t>
            </a:r>
            <a:r>
              <a:rPr lang="en-US" altLang="ja-JP" dirty="0" smtClean="0"/>
              <a:t>82</a:t>
            </a:r>
            <a:r>
              <a:rPr lang="ja-JP" altLang="en-US" dirty="0" smtClean="0"/>
              <a:t>（昭</a:t>
            </a:r>
            <a:r>
              <a:rPr lang="en-US" altLang="ja-JP" dirty="0" smtClean="0"/>
              <a:t>57</a:t>
            </a:r>
            <a:r>
              <a:rPr lang="ja-JP" altLang="en-US" dirty="0" smtClean="0"/>
              <a:t>）年卒</a:t>
            </a:r>
            <a:endParaRPr lang="en-US" altLang="ja-JP" dirty="0" smtClean="0"/>
          </a:p>
          <a:p>
            <a:r>
              <a:rPr lang="ja-JP" altLang="en-US" dirty="0" smtClean="0"/>
              <a:t>法医学者</a:t>
            </a:r>
            <a:r>
              <a:rPr lang="en-US" altLang="ja-JP" dirty="0" smtClean="0"/>
              <a:t>/</a:t>
            </a:r>
            <a:r>
              <a:rPr lang="ja-JP" altLang="en-US" dirty="0" smtClean="0"/>
              <a:t>病理学者志望だったが</a:t>
            </a:r>
            <a:endParaRPr lang="en-US" altLang="ja-JP" dirty="0" smtClean="0"/>
          </a:p>
          <a:p>
            <a:r>
              <a:rPr lang="ja-JP" altLang="en-US" dirty="0" smtClean="0">
                <a:solidFill>
                  <a:srgbClr val="FFFF00"/>
                </a:solidFill>
              </a:rPr>
              <a:t>（諸般の事情で）</a:t>
            </a:r>
            <a:r>
              <a:rPr lang="ja-JP" altLang="en-US" dirty="0" smtClean="0"/>
              <a:t>卒後直ぐに神経内科入局</a:t>
            </a:r>
            <a:endParaRPr lang="en-US" altLang="ja-JP" dirty="0" smtClean="0"/>
          </a:p>
          <a:p>
            <a:r>
              <a:rPr lang="ja-JP" altLang="en-US" dirty="0" smtClean="0"/>
              <a:t>しかし卒後</a:t>
            </a:r>
            <a:r>
              <a:rPr lang="en-US" altLang="ja-JP" dirty="0" smtClean="0"/>
              <a:t>6</a:t>
            </a:r>
            <a:r>
              <a:rPr lang="ja-JP" altLang="en-US" dirty="0" smtClean="0"/>
              <a:t>年以降は</a:t>
            </a:r>
            <a:r>
              <a:rPr lang="ja-JP" altLang="en-US" dirty="0" smtClean="0">
                <a:solidFill>
                  <a:srgbClr val="FFFF00"/>
                </a:solidFill>
              </a:rPr>
              <a:t>（諸般の事情により）</a:t>
            </a:r>
            <a:r>
              <a:rPr lang="ja-JP" altLang="en-US" dirty="0" smtClean="0"/>
              <a:t>神経内科医以外の職を転々</a:t>
            </a:r>
            <a:endParaRPr lang="en-US" altLang="ja-JP" dirty="0" smtClean="0"/>
          </a:p>
          <a:p>
            <a:r>
              <a:rPr lang="en-US" altLang="ja-JP" dirty="0" smtClean="0"/>
              <a:t>2013</a:t>
            </a:r>
            <a:r>
              <a:rPr lang="ja-JP" altLang="en-US" dirty="0" smtClean="0"/>
              <a:t>年（卒後</a:t>
            </a:r>
            <a:r>
              <a:rPr lang="en-US" altLang="ja-JP" dirty="0" smtClean="0"/>
              <a:t>31</a:t>
            </a:r>
            <a:r>
              <a:rPr lang="ja-JP" altLang="en-US" dirty="0" smtClean="0"/>
              <a:t>年）で矯正医官、現在に至る</a:t>
            </a:r>
            <a:endParaRPr lang="en-US" altLang="ja-JP" dirty="0" smtClean="0"/>
          </a:p>
        </p:txBody>
      </p:sp>
    </p:spTree>
    <p:extLst>
      <p:ext uri="{BB962C8B-B14F-4D97-AF65-F5344CB8AC3E}">
        <p14:creationId xmlns:p14="http://schemas.microsoft.com/office/powerpoint/2010/main" val="340121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98178"/>
          </a:xfrm>
        </p:spPr>
        <p:txBody>
          <a:bodyPr>
            <a:normAutofit fontScale="90000"/>
          </a:bodyPr>
          <a:lstStyle/>
          <a:p>
            <a:r>
              <a:rPr lang="ja-JP" altLang="en-US" sz="4800" dirty="0"/>
              <a:t>今日</a:t>
            </a:r>
            <a:r>
              <a:rPr lang="ja-JP" altLang="en-US" sz="4800" dirty="0" smtClean="0"/>
              <a:t>のお話</a:t>
            </a:r>
            <a:r>
              <a:rPr lang="en-US" altLang="ja-JP" sz="4800" dirty="0" smtClean="0"/>
              <a:t/>
            </a:r>
            <a:br>
              <a:rPr lang="en-US" altLang="ja-JP" sz="4800" dirty="0" smtClean="0"/>
            </a:br>
            <a:r>
              <a:rPr lang="ja-JP" altLang="en-US" sz="4000" dirty="0"/>
              <a:t>犬も食わない医療</a:t>
            </a:r>
            <a:r>
              <a:rPr lang="ja-JP" altLang="en-US" sz="4000" dirty="0" smtClean="0"/>
              <a:t>訴訟</a:t>
            </a:r>
            <a:r>
              <a:rPr lang="ja-JP" altLang="en-US" sz="4000" dirty="0"/>
              <a:t>の</a:t>
            </a:r>
            <a:r>
              <a:rPr lang="ja-JP" altLang="en-US" sz="4000" dirty="0" smtClean="0"/>
              <a:t>撲滅を目指して</a:t>
            </a:r>
            <a:endParaRPr lang="en-GB" sz="4000" dirty="0"/>
          </a:p>
        </p:txBody>
      </p:sp>
      <p:sp>
        <p:nvSpPr>
          <p:cNvPr id="3" name="コンテンツ プレースホルダー 2"/>
          <p:cNvSpPr>
            <a:spLocks noGrp="1"/>
          </p:cNvSpPr>
          <p:nvPr>
            <p:ph idx="1"/>
          </p:nvPr>
        </p:nvSpPr>
        <p:spPr>
          <a:xfrm>
            <a:off x="251520" y="2132856"/>
            <a:ext cx="8712968" cy="4536504"/>
          </a:xfrm>
        </p:spPr>
        <p:txBody>
          <a:bodyPr>
            <a:noAutofit/>
          </a:bodyPr>
          <a:lstStyle/>
          <a:p>
            <a:r>
              <a:rPr lang="ja-JP" altLang="en-US" sz="4000" dirty="0" smtClean="0"/>
              <a:t>矯正医療に対する国賠訴訟の実際</a:t>
            </a:r>
            <a:endParaRPr lang="en-US" altLang="ja-JP" sz="4000" dirty="0" smtClean="0"/>
          </a:p>
          <a:p>
            <a:r>
              <a:rPr lang="ja-JP" altLang="en-US" sz="4000" dirty="0" smtClean="0"/>
              <a:t>では社会一般の医療訴訟</a:t>
            </a:r>
            <a:r>
              <a:rPr lang="ja-JP" altLang="en-US" sz="4000" dirty="0"/>
              <a:t>は？</a:t>
            </a:r>
            <a:endParaRPr lang="en-US" altLang="ja-JP" sz="4000" dirty="0" smtClean="0"/>
          </a:p>
          <a:p>
            <a:r>
              <a:rPr lang="ja-JP" altLang="en-US" sz="4000" dirty="0" smtClean="0"/>
              <a:t>我々ができることは何か？</a:t>
            </a:r>
          </a:p>
          <a:p>
            <a:r>
              <a:rPr lang="ja-JP" altLang="en-US" sz="4000" dirty="0" smtClean="0"/>
              <a:t>私が国賠被告代理人を志した理由</a:t>
            </a:r>
            <a:endParaRPr lang="en-US" altLang="ja-JP" sz="4000" dirty="0" smtClean="0"/>
          </a:p>
        </p:txBody>
      </p:sp>
      <p:sp>
        <p:nvSpPr>
          <p:cNvPr id="4" name="テキスト ボックス 3"/>
          <p:cNvSpPr txBox="1"/>
          <p:nvPr/>
        </p:nvSpPr>
        <p:spPr>
          <a:xfrm>
            <a:off x="3203848" y="6023029"/>
            <a:ext cx="5482952" cy="369332"/>
          </a:xfrm>
          <a:prstGeom prst="rect">
            <a:avLst/>
          </a:prstGeom>
          <a:noFill/>
        </p:spPr>
        <p:txBody>
          <a:bodyPr wrap="square" rtlCol="0">
            <a:spAutoFit/>
          </a:bodyPr>
          <a:lstStyle/>
          <a:p>
            <a:r>
              <a:rPr lang="ja-JP" altLang="en-US" dirty="0" smtClean="0">
                <a:solidFill>
                  <a:srgbClr val="FFFF00"/>
                </a:solidFill>
              </a:rPr>
              <a:t>スライドの途中でも、どうぞ遠慮無く質問してください</a:t>
            </a:r>
            <a:endParaRPr lang="en-GB" dirty="0">
              <a:solidFill>
                <a:srgbClr val="FFFF00"/>
              </a:solidFill>
            </a:endParaRPr>
          </a:p>
        </p:txBody>
      </p:sp>
    </p:spTree>
    <p:extLst>
      <p:ext uri="{BB962C8B-B14F-4D97-AF65-F5344CB8AC3E}">
        <p14:creationId xmlns:p14="http://schemas.microsoft.com/office/powerpoint/2010/main" val="938487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2558" y="116632"/>
            <a:ext cx="8229600" cy="1512168"/>
          </a:xfrm>
        </p:spPr>
        <p:txBody>
          <a:bodyPr>
            <a:normAutofit/>
          </a:bodyPr>
          <a:lstStyle/>
          <a:p>
            <a:r>
              <a:rPr lang="ja-JP" altLang="en-US" sz="4000" dirty="0" smtClean="0"/>
              <a:t>冷戦</a:t>
            </a:r>
            <a:r>
              <a:rPr lang="ja-JP" altLang="en-US" sz="4000" dirty="0"/>
              <a:t>下だった</a:t>
            </a:r>
            <a:r>
              <a:rPr lang="ja-JP" altLang="en-US" sz="4000" dirty="0" smtClean="0"/>
              <a:t>小中高時代（</a:t>
            </a:r>
            <a:r>
              <a:rPr lang="en-US" altLang="ja-JP" sz="4000" dirty="0" smtClean="0"/>
              <a:t>1956</a:t>
            </a:r>
            <a:r>
              <a:rPr lang="ja-JP" altLang="en-US" sz="4000" dirty="0" smtClean="0"/>
              <a:t>生）</a:t>
            </a:r>
            <a:r>
              <a:rPr lang="en-US" altLang="ja-JP" sz="3600" dirty="0" smtClean="0"/>
              <a:t/>
            </a:r>
            <a:br>
              <a:rPr lang="en-US" altLang="ja-JP" sz="3600" dirty="0" smtClean="0"/>
            </a:br>
            <a:r>
              <a:rPr lang="ja-JP" altLang="en-US" sz="3100" dirty="0" smtClean="0"/>
              <a:t>正義</a:t>
            </a:r>
            <a:r>
              <a:rPr lang="ja-JP" altLang="en-US" sz="3100" dirty="0"/>
              <a:t>を名乗り合っての</a:t>
            </a:r>
            <a:r>
              <a:rPr lang="ja-JP" altLang="en-US" sz="3100" dirty="0" smtClean="0"/>
              <a:t>醜悪＆滑稽な争いに関心</a:t>
            </a:r>
            <a:endParaRPr lang="en-GB" sz="3100" dirty="0"/>
          </a:p>
        </p:txBody>
      </p:sp>
      <p:sp>
        <p:nvSpPr>
          <p:cNvPr id="3" name="コンテンツ プレースホルダー 2"/>
          <p:cNvSpPr>
            <a:spLocks noGrp="1"/>
          </p:cNvSpPr>
          <p:nvPr>
            <p:ph idx="1"/>
          </p:nvPr>
        </p:nvSpPr>
        <p:spPr>
          <a:xfrm>
            <a:off x="462558" y="1700808"/>
            <a:ext cx="6917754" cy="5035698"/>
          </a:xfrm>
        </p:spPr>
        <p:txBody>
          <a:bodyPr>
            <a:normAutofit lnSpcReduction="10000"/>
          </a:bodyPr>
          <a:lstStyle/>
          <a:p>
            <a:r>
              <a:rPr lang="ja-JP" altLang="en-US" dirty="0" smtClean="0"/>
              <a:t>第一次日米安保闘争（</a:t>
            </a:r>
            <a:r>
              <a:rPr lang="en-US" altLang="ja-JP" dirty="0" smtClean="0"/>
              <a:t>1959-1960</a:t>
            </a:r>
            <a:r>
              <a:rPr lang="ja-JP" altLang="en-US" dirty="0" smtClean="0"/>
              <a:t>）</a:t>
            </a:r>
            <a:endParaRPr lang="en-US" altLang="ja-JP" dirty="0" smtClean="0"/>
          </a:p>
          <a:p>
            <a:r>
              <a:rPr lang="ja-JP" altLang="en-US" dirty="0" smtClean="0"/>
              <a:t>ケネディ暗殺（</a:t>
            </a:r>
            <a:r>
              <a:rPr lang="en-US" altLang="ja-JP" dirty="0" smtClean="0"/>
              <a:t>1963</a:t>
            </a:r>
            <a:r>
              <a:rPr lang="ja-JP" altLang="en-US" dirty="0" smtClean="0"/>
              <a:t>）</a:t>
            </a:r>
            <a:endParaRPr lang="en-US" altLang="ja-JP" dirty="0" smtClean="0"/>
          </a:p>
          <a:p>
            <a:r>
              <a:rPr lang="ja-JP" altLang="en-US" dirty="0"/>
              <a:t>ベトナム</a:t>
            </a:r>
            <a:r>
              <a:rPr lang="ja-JP" altLang="en-US" dirty="0" smtClean="0"/>
              <a:t>戦争（</a:t>
            </a:r>
            <a:r>
              <a:rPr lang="en-US" altLang="ja-JP" dirty="0" smtClean="0"/>
              <a:t>1965-75</a:t>
            </a:r>
            <a:r>
              <a:rPr lang="ja-JP" altLang="en-US" dirty="0" smtClean="0"/>
              <a:t>）</a:t>
            </a:r>
            <a:endParaRPr lang="en-US" altLang="ja-JP" dirty="0" smtClean="0"/>
          </a:p>
          <a:p>
            <a:r>
              <a:rPr lang="ja-JP" altLang="en-US" dirty="0" smtClean="0"/>
              <a:t>東大安田講堂攻防戦</a:t>
            </a:r>
            <a:r>
              <a:rPr lang="ja-JP" altLang="en-US" dirty="0"/>
              <a:t>（</a:t>
            </a:r>
            <a:r>
              <a:rPr lang="en-US" altLang="ja-JP" dirty="0"/>
              <a:t>1969</a:t>
            </a:r>
            <a:r>
              <a:rPr lang="ja-JP" altLang="en-US" dirty="0" smtClean="0"/>
              <a:t>）</a:t>
            </a:r>
            <a:endParaRPr lang="en-US" altLang="ja-JP" dirty="0" smtClean="0"/>
          </a:p>
          <a:p>
            <a:r>
              <a:rPr lang="ja-JP" altLang="en-US" dirty="0"/>
              <a:t>東大医学部</a:t>
            </a:r>
            <a:r>
              <a:rPr lang="ja-JP" altLang="en-US" dirty="0" smtClean="0"/>
              <a:t>赤レンガ闘争</a:t>
            </a:r>
            <a:r>
              <a:rPr lang="ja-JP" altLang="en-US" dirty="0"/>
              <a:t>（</a:t>
            </a:r>
            <a:r>
              <a:rPr lang="en-US" altLang="ja-JP" dirty="0" smtClean="0"/>
              <a:t>1969</a:t>
            </a:r>
            <a:r>
              <a:rPr lang="ja-JP" altLang="en-US" dirty="0" smtClean="0"/>
              <a:t>～）</a:t>
            </a:r>
            <a:endParaRPr lang="en-US" altLang="ja-JP" dirty="0" smtClean="0"/>
          </a:p>
          <a:p>
            <a:r>
              <a:rPr lang="ja-JP" altLang="en-US" dirty="0" err="1" smtClean="0"/>
              <a:t>よど号</a:t>
            </a:r>
            <a:r>
              <a:rPr lang="ja-JP" altLang="en-US" dirty="0" smtClean="0"/>
              <a:t>ハイジャック事件（</a:t>
            </a:r>
            <a:r>
              <a:rPr lang="en-US" altLang="ja-JP" dirty="0" smtClean="0"/>
              <a:t>1970</a:t>
            </a:r>
            <a:r>
              <a:rPr lang="ja-JP" altLang="en-US" dirty="0" smtClean="0"/>
              <a:t>）</a:t>
            </a:r>
            <a:endParaRPr lang="en-US" altLang="ja-JP" dirty="0" smtClean="0"/>
          </a:p>
          <a:p>
            <a:r>
              <a:rPr lang="ja-JP" altLang="en-US" dirty="0" smtClean="0"/>
              <a:t>第二次</a:t>
            </a:r>
            <a:r>
              <a:rPr lang="ja-JP" altLang="en-US" dirty="0"/>
              <a:t>日米安保</a:t>
            </a:r>
            <a:r>
              <a:rPr lang="ja-JP" altLang="en-US" dirty="0" smtClean="0"/>
              <a:t>闘争</a:t>
            </a:r>
            <a:r>
              <a:rPr lang="ja-JP" altLang="en-US" dirty="0"/>
              <a:t>（</a:t>
            </a:r>
            <a:r>
              <a:rPr lang="en-US" altLang="ja-JP" dirty="0"/>
              <a:t>1970</a:t>
            </a:r>
            <a:r>
              <a:rPr lang="ja-JP" altLang="en-US" dirty="0" smtClean="0"/>
              <a:t>）</a:t>
            </a:r>
            <a:endParaRPr lang="en-US" altLang="ja-JP" dirty="0" smtClean="0"/>
          </a:p>
          <a:p>
            <a:r>
              <a:rPr lang="ja-JP" altLang="en-US" dirty="0" smtClean="0"/>
              <a:t>あさま山荘事件（</a:t>
            </a:r>
            <a:r>
              <a:rPr lang="en-US" altLang="ja-JP" dirty="0" smtClean="0"/>
              <a:t>1972</a:t>
            </a:r>
            <a:r>
              <a:rPr lang="ja-JP" altLang="en-US" dirty="0" smtClean="0"/>
              <a:t>）</a:t>
            </a:r>
            <a:endParaRPr lang="en-US" altLang="ja-JP" dirty="0" smtClean="0"/>
          </a:p>
          <a:p>
            <a:r>
              <a:rPr lang="ja-JP" altLang="en-US" dirty="0" smtClean="0"/>
              <a:t>テルアビブ空港乱射事件（</a:t>
            </a:r>
            <a:r>
              <a:rPr lang="en-US" altLang="ja-JP" dirty="0" smtClean="0"/>
              <a:t>1972</a:t>
            </a:r>
            <a:r>
              <a:rPr lang="ja-JP" altLang="en-US" dirty="0" smtClean="0"/>
              <a:t>）</a:t>
            </a:r>
            <a:endParaRPr lang="en-US" altLang="ja-JP" dirty="0" smtClean="0"/>
          </a:p>
          <a:p>
            <a:endParaRPr lang="en-GB" dirty="0"/>
          </a:p>
        </p:txBody>
      </p:sp>
      <p:sp>
        <p:nvSpPr>
          <p:cNvPr id="4" name="テキスト ボックス 3"/>
          <p:cNvSpPr txBox="1"/>
          <p:nvPr/>
        </p:nvSpPr>
        <p:spPr>
          <a:xfrm>
            <a:off x="7204938" y="1556792"/>
            <a:ext cx="1661993" cy="5179714"/>
          </a:xfrm>
          <a:prstGeom prst="rect">
            <a:avLst/>
          </a:prstGeom>
          <a:noFill/>
        </p:spPr>
        <p:txBody>
          <a:bodyPr vert="eaVert" wrap="square" rtlCol="0">
            <a:spAutoFit/>
          </a:bodyPr>
          <a:lstStyle/>
          <a:p>
            <a:pPr algn="ctr"/>
            <a:r>
              <a:rPr lang="ja-JP" altLang="en-US" sz="3200" dirty="0" smtClean="0">
                <a:solidFill>
                  <a:schemeClr val="bg1"/>
                </a:solidFill>
              </a:rPr>
              <a:t>「人間はなぜここまで</a:t>
            </a:r>
            <a:endParaRPr lang="en-US" altLang="ja-JP" sz="3200" dirty="0" smtClean="0">
              <a:solidFill>
                <a:schemeClr val="bg1"/>
              </a:solidFill>
            </a:endParaRPr>
          </a:p>
          <a:p>
            <a:pPr algn="ctr"/>
            <a:r>
              <a:rPr lang="ja-JP" altLang="en-US" sz="3200" dirty="0" smtClean="0">
                <a:solidFill>
                  <a:schemeClr val="bg1"/>
                </a:solidFill>
              </a:rPr>
              <a:t>馬鹿になれるのか？」</a:t>
            </a:r>
            <a:endParaRPr lang="en-US" altLang="ja-JP" sz="3200" dirty="0" smtClean="0">
              <a:solidFill>
                <a:schemeClr val="bg1"/>
              </a:solidFill>
            </a:endParaRPr>
          </a:p>
          <a:p>
            <a:pPr algn="ctr"/>
            <a:r>
              <a:rPr lang="ja-JP" altLang="en-US" sz="3200" dirty="0" smtClean="0">
                <a:solidFill>
                  <a:schemeClr val="bg1"/>
                </a:solidFill>
              </a:rPr>
              <a:t>その</a:t>
            </a:r>
            <a:r>
              <a:rPr lang="en-US" altLang="ja-JP" sz="3200" dirty="0" smtClean="0">
                <a:solidFill>
                  <a:schemeClr val="bg1"/>
                </a:solidFill>
              </a:rPr>
              <a:t>5W1H</a:t>
            </a:r>
            <a:r>
              <a:rPr lang="ja-JP" altLang="en-US" sz="3200" dirty="0" smtClean="0">
                <a:solidFill>
                  <a:schemeClr val="bg1"/>
                </a:solidFill>
              </a:rPr>
              <a:t>を解明したい</a:t>
            </a:r>
            <a:endParaRPr lang="en-GB" sz="3200" dirty="0">
              <a:solidFill>
                <a:schemeClr val="bg1"/>
              </a:solidFill>
            </a:endParaRPr>
          </a:p>
        </p:txBody>
      </p:sp>
    </p:spTree>
    <p:extLst>
      <p:ext uri="{BB962C8B-B14F-4D97-AF65-F5344CB8AC3E}">
        <p14:creationId xmlns:p14="http://schemas.microsoft.com/office/powerpoint/2010/main" val="4170966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977" y="196629"/>
            <a:ext cx="8229600" cy="792088"/>
          </a:xfrm>
        </p:spPr>
        <p:txBody>
          <a:bodyPr>
            <a:normAutofit fontScale="90000"/>
          </a:bodyPr>
          <a:lstStyle/>
          <a:p>
            <a:r>
              <a:rPr lang="ja-JP" altLang="en-US" dirty="0" smtClean="0"/>
              <a:t>政治学・軍事史学の本場への憧憬</a:t>
            </a:r>
            <a:endParaRPr lang="en-GB"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9" y="1175165"/>
            <a:ext cx="2592288" cy="426363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161" y="1238394"/>
            <a:ext cx="2856355" cy="4161290"/>
          </a:xfrm>
          <a:prstGeom prst="rect">
            <a:avLst/>
          </a:prstGeom>
        </p:spPr>
      </p:pic>
      <p:sp>
        <p:nvSpPr>
          <p:cNvPr id="6" name="テキスト ボックス 5"/>
          <p:cNvSpPr txBox="1"/>
          <p:nvPr/>
        </p:nvSpPr>
        <p:spPr>
          <a:xfrm>
            <a:off x="6806497" y="5545526"/>
            <a:ext cx="1345240" cy="369332"/>
          </a:xfrm>
          <a:prstGeom prst="rect">
            <a:avLst/>
          </a:prstGeom>
          <a:noFill/>
        </p:spPr>
        <p:txBody>
          <a:bodyPr wrap="none" rtlCol="0">
            <a:spAutoFit/>
          </a:bodyPr>
          <a:lstStyle/>
          <a:p>
            <a:r>
              <a:rPr lang="en-US" dirty="0" smtClean="0">
                <a:solidFill>
                  <a:schemeClr val="bg1"/>
                </a:solidFill>
              </a:rPr>
              <a:t>1974</a:t>
            </a:r>
            <a:r>
              <a:rPr lang="ja-JP" altLang="en-US" dirty="0" smtClean="0">
                <a:solidFill>
                  <a:schemeClr val="bg1"/>
                </a:solidFill>
              </a:rPr>
              <a:t>（高三）</a:t>
            </a:r>
            <a:endParaRPr lang="en-GB" dirty="0">
              <a:solidFill>
                <a:schemeClr val="bg1"/>
              </a:solidFill>
            </a:endParaRPr>
          </a:p>
        </p:txBody>
      </p:sp>
      <p:sp>
        <p:nvSpPr>
          <p:cNvPr id="7" name="テキスト ボックス 6"/>
          <p:cNvSpPr txBox="1"/>
          <p:nvPr/>
        </p:nvSpPr>
        <p:spPr>
          <a:xfrm>
            <a:off x="757825" y="5545526"/>
            <a:ext cx="1345240" cy="369332"/>
          </a:xfrm>
          <a:prstGeom prst="rect">
            <a:avLst/>
          </a:prstGeom>
          <a:noFill/>
        </p:spPr>
        <p:txBody>
          <a:bodyPr wrap="none" rtlCol="0">
            <a:spAutoFit/>
          </a:bodyPr>
          <a:lstStyle/>
          <a:p>
            <a:r>
              <a:rPr lang="en-US" dirty="0" smtClean="0">
                <a:solidFill>
                  <a:schemeClr val="bg1"/>
                </a:solidFill>
              </a:rPr>
              <a:t>1970</a:t>
            </a:r>
            <a:r>
              <a:rPr lang="ja-JP" altLang="en-US" dirty="0" smtClean="0">
                <a:solidFill>
                  <a:schemeClr val="bg1"/>
                </a:solidFill>
              </a:rPr>
              <a:t>（中二）</a:t>
            </a:r>
            <a:endParaRPr lang="en-GB" dirty="0">
              <a:solidFill>
                <a:schemeClr val="bg1"/>
              </a:solidFill>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089" y="1268760"/>
            <a:ext cx="2895995" cy="4130924"/>
          </a:xfrm>
          <a:prstGeom prst="rect">
            <a:avLst/>
          </a:prstGeom>
        </p:spPr>
      </p:pic>
      <p:sp>
        <p:nvSpPr>
          <p:cNvPr id="9" name="テキスト ボックス 8"/>
          <p:cNvSpPr txBox="1"/>
          <p:nvPr/>
        </p:nvSpPr>
        <p:spPr>
          <a:xfrm>
            <a:off x="3909466" y="5536727"/>
            <a:ext cx="1345240" cy="369332"/>
          </a:xfrm>
          <a:prstGeom prst="rect">
            <a:avLst/>
          </a:prstGeom>
          <a:noFill/>
        </p:spPr>
        <p:txBody>
          <a:bodyPr wrap="none" rtlCol="0">
            <a:spAutoFit/>
          </a:bodyPr>
          <a:lstStyle/>
          <a:p>
            <a:r>
              <a:rPr lang="en-US" dirty="0" smtClean="0">
                <a:solidFill>
                  <a:schemeClr val="bg1"/>
                </a:solidFill>
              </a:rPr>
              <a:t>1972</a:t>
            </a:r>
            <a:r>
              <a:rPr lang="ja-JP" altLang="en-US" dirty="0" smtClean="0">
                <a:solidFill>
                  <a:schemeClr val="bg1"/>
                </a:solidFill>
              </a:rPr>
              <a:t>（高一）</a:t>
            </a:r>
            <a:endParaRPr lang="en-GB" dirty="0">
              <a:solidFill>
                <a:schemeClr val="bg1"/>
              </a:solidFill>
            </a:endParaRPr>
          </a:p>
        </p:txBody>
      </p:sp>
      <p:sp>
        <p:nvSpPr>
          <p:cNvPr id="10" name="テキスト ボックス 9"/>
          <p:cNvSpPr txBox="1"/>
          <p:nvPr/>
        </p:nvSpPr>
        <p:spPr>
          <a:xfrm>
            <a:off x="251287" y="6021288"/>
            <a:ext cx="8620980" cy="707886"/>
          </a:xfrm>
          <a:prstGeom prst="rect">
            <a:avLst/>
          </a:prstGeom>
          <a:noFill/>
        </p:spPr>
        <p:txBody>
          <a:bodyPr wrap="square" rtlCol="0">
            <a:spAutoFit/>
          </a:bodyPr>
          <a:lstStyle/>
          <a:p>
            <a:pPr algn="ctr"/>
            <a:r>
              <a:rPr lang="ja-JP" altLang="en-US" sz="2000" dirty="0">
                <a:solidFill>
                  <a:schemeClr val="bg1"/>
                </a:solidFill>
              </a:rPr>
              <a:t>当時の担任から，将来何になりたいかと聞かれて，”</a:t>
            </a:r>
            <a:r>
              <a:rPr lang="ja-JP" altLang="en-US" sz="2000" dirty="0">
                <a:solidFill>
                  <a:srgbClr val="FFFF00"/>
                </a:solidFill>
              </a:rPr>
              <a:t>選挙参謀</a:t>
            </a:r>
            <a:r>
              <a:rPr lang="ja-JP" altLang="en-US" sz="2000" dirty="0">
                <a:solidFill>
                  <a:schemeClr val="bg1"/>
                </a:solidFill>
              </a:rPr>
              <a:t>”と言って，担任から</a:t>
            </a:r>
            <a:r>
              <a:rPr lang="ja-JP" altLang="en-US" sz="2000" dirty="0">
                <a:solidFill>
                  <a:srgbClr val="FFFF00"/>
                </a:solidFill>
              </a:rPr>
              <a:t>眉をひそめられた覚え</a:t>
            </a:r>
            <a:r>
              <a:rPr lang="ja-JP" altLang="en-US" sz="2000" dirty="0">
                <a:solidFill>
                  <a:schemeClr val="bg1"/>
                </a:solidFill>
              </a:rPr>
              <a:t>がある．</a:t>
            </a:r>
            <a:r>
              <a:rPr lang="ja-JP" altLang="en-US" sz="2000" dirty="0">
                <a:solidFill>
                  <a:srgbClr val="FFFF00"/>
                </a:solidFill>
              </a:rPr>
              <a:t>そういう大人の顔を引き出す</a:t>
            </a:r>
            <a:r>
              <a:rPr lang="ja-JP" altLang="en-US" sz="2000" dirty="0">
                <a:solidFill>
                  <a:schemeClr val="bg1"/>
                </a:solidFill>
              </a:rPr>
              <a:t>のが好きだった．</a:t>
            </a:r>
            <a:endParaRPr lang="en-GB" sz="2000" dirty="0">
              <a:solidFill>
                <a:schemeClr val="bg1"/>
              </a:solidFill>
            </a:endParaRP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45" y="1227703"/>
            <a:ext cx="2978261" cy="4103570"/>
          </a:xfrm>
          <a:prstGeom prst="rect">
            <a:avLst/>
          </a:prstGeom>
        </p:spPr>
      </p:pic>
    </p:spTree>
    <p:extLst>
      <p:ext uri="{BB962C8B-B14F-4D97-AF65-F5344CB8AC3E}">
        <p14:creationId xmlns:p14="http://schemas.microsoft.com/office/powerpoint/2010/main" val="30220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210146"/>
          </a:xfrm>
        </p:spPr>
        <p:txBody>
          <a:bodyPr>
            <a:normAutofit fontScale="90000"/>
          </a:bodyPr>
          <a:lstStyle/>
          <a:p>
            <a:r>
              <a:rPr lang="en-US" dirty="0" smtClean="0"/>
              <a:t>50</a:t>
            </a:r>
            <a:r>
              <a:rPr lang="ja-JP" altLang="en-US" dirty="0" smtClean="0"/>
              <a:t>年前（</a:t>
            </a:r>
            <a:r>
              <a:rPr lang="en-US" altLang="ja-JP" dirty="0" smtClean="0"/>
              <a:t>17</a:t>
            </a:r>
            <a:r>
              <a:rPr lang="ja-JP" altLang="en-US" dirty="0" smtClean="0"/>
              <a:t>歳）の私の企画</a:t>
            </a:r>
            <a:r>
              <a:rPr lang="en-US" altLang="ja-JP" dirty="0" smtClean="0"/>
              <a:t/>
            </a:r>
            <a:br>
              <a:rPr lang="en-US" altLang="ja-JP" dirty="0" smtClean="0"/>
            </a:br>
            <a:r>
              <a:rPr lang="ja-JP" altLang="en-US" dirty="0" smtClean="0"/>
              <a:t>科学を社会運動へ応用する</a:t>
            </a:r>
            <a:endParaRPr lang="en-GB" dirty="0"/>
          </a:p>
        </p:txBody>
      </p:sp>
      <p:sp>
        <p:nvSpPr>
          <p:cNvPr id="3" name="コンテンツ プレースホルダー 2"/>
          <p:cNvSpPr>
            <a:spLocks noGrp="1"/>
          </p:cNvSpPr>
          <p:nvPr>
            <p:ph idx="1"/>
          </p:nvPr>
        </p:nvSpPr>
        <p:spPr>
          <a:xfrm>
            <a:off x="251520" y="1700808"/>
            <a:ext cx="8496944" cy="5040560"/>
          </a:xfrm>
        </p:spPr>
        <p:txBody>
          <a:bodyPr>
            <a:normAutofit/>
          </a:bodyPr>
          <a:lstStyle/>
          <a:p>
            <a:r>
              <a:rPr lang="ja-JP" altLang="en-US" dirty="0" smtClean="0"/>
              <a:t>東京大学理科</a:t>
            </a:r>
            <a:r>
              <a:rPr lang="en-US" altLang="ja-JP" dirty="0" smtClean="0"/>
              <a:t>Ⅰ</a:t>
            </a:r>
            <a:r>
              <a:rPr lang="ja-JP" altLang="en-US" dirty="0" smtClean="0"/>
              <a:t>類に入学</a:t>
            </a:r>
            <a:endParaRPr lang="en-US" altLang="ja-JP" dirty="0" smtClean="0"/>
          </a:p>
          <a:p>
            <a:r>
              <a:rPr lang="ja-JP" altLang="en-US" dirty="0" smtClean="0"/>
              <a:t>理学部電子計算機学科（現在の情報科学科）に進学</a:t>
            </a:r>
            <a:endParaRPr lang="en-US" altLang="ja-JP" dirty="0" smtClean="0"/>
          </a:p>
          <a:p>
            <a:r>
              <a:rPr lang="ja-JP" altLang="en-US" dirty="0" smtClean="0"/>
              <a:t>歴史上の出来事における人間の集団行動を行動科学</a:t>
            </a:r>
            <a:r>
              <a:rPr lang="en-US" altLang="ja-JP" dirty="0" smtClean="0"/>
              <a:t>/</a:t>
            </a:r>
            <a:r>
              <a:rPr lang="ja-JP" altLang="en-US" dirty="0" smtClean="0"/>
              <a:t>心理学の観点からコンピューターを用いて解析し、商品の宣伝に応用する</a:t>
            </a:r>
            <a:endParaRPr lang="en-US" altLang="ja-JP" dirty="0" smtClean="0"/>
          </a:p>
          <a:p>
            <a:r>
              <a:rPr lang="ja-JP" altLang="en-US" dirty="0" smtClean="0"/>
              <a:t>そうして得られた知見を選挙や政党の政治活動に適用し世論操作を行う</a:t>
            </a:r>
            <a:endParaRPr lang="en-US" altLang="ja-JP" dirty="0" smtClean="0"/>
          </a:p>
        </p:txBody>
      </p:sp>
    </p:spTree>
    <p:extLst>
      <p:ext uri="{BB962C8B-B14F-4D97-AF65-F5344CB8AC3E}">
        <p14:creationId xmlns:p14="http://schemas.microsoft.com/office/powerpoint/2010/main" val="1691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88640"/>
            <a:ext cx="2638425" cy="4381500"/>
          </a:xfrm>
          <a:prstGeom prst="rect">
            <a:avLst/>
          </a:prstGeom>
        </p:spPr>
      </p:pic>
      <p:sp>
        <p:nvSpPr>
          <p:cNvPr id="2" name="タイトル 1"/>
          <p:cNvSpPr>
            <a:spLocks noGrp="1"/>
          </p:cNvSpPr>
          <p:nvPr>
            <p:ph type="title"/>
          </p:nvPr>
        </p:nvSpPr>
        <p:spPr>
          <a:xfrm>
            <a:off x="323528" y="188640"/>
            <a:ext cx="5616624" cy="2218258"/>
          </a:xfrm>
        </p:spPr>
        <p:txBody>
          <a:bodyPr>
            <a:normAutofit fontScale="90000"/>
          </a:bodyPr>
          <a:lstStyle/>
          <a:p>
            <a:r>
              <a:rPr lang="ja-JP" altLang="en-US" dirty="0" smtClean="0"/>
              <a:t>医者という職業の</a:t>
            </a:r>
            <a:r>
              <a:rPr lang="ja-JP" altLang="en-US" sz="4900" dirty="0" smtClean="0"/>
              <a:t>限界</a:t>
            </a:r>
            <a:r>
              <a:rPr lang="en-US" altLang="ja-JP" dirty="0" smtClean="0"/>
              <a:t/>
            </a:r>
            <a:br>
              <a:rPr lang="en-US" altLang="ja-JP" dirty="0" smtClean="0"/>
            </a:br>
            <a:r>
              <a:rPr lang="ja-JP" altLang="en-US" dirty="0" smtClean="0"/>
              <a:t>私の企画は実現不可能</a:t>
            </a:r>
            <a:r>
              <a:rPr lang="en-US" altLang="ja-JP" dirty="0" smtClean="0"/>
              <a:t/>
            </a:r>
            <a:br>
              <a:rPr lang="en-US" altLang="ja-JP" dirty="0" smtClean="0"/>
            </a:br>
            <a:r>
              <a:rPr lang="ja-JP" altLang="en-US" dirty="0" smtClean="0"/>
              <a:t>科学とは無縁の世界</a:t>
            </a:r>
            <a:endParaRPr lang="en-GB" dirty="0"/>
          </a:p>
        </p:txBody>
      </p:sp>
      <p:sp>
        <p:nvSpPr>
          <p:cNvPr id="3" name="コンテンツ プレースホルダー 2"/>
          <p:cNvSpPr>
            <a:spLocks noGrp="1"/>
          </p:cNvSpPr>
          <p:nvPr>
            <p:ph idx="1"/>
          </p:nvPr>
        </p:nvSpPr>
        <p:spPr>
          <a:xfrm>
            <a:off x="179512" y="2523963"/>
            <a:ext cx="8687097" cy="4302535"/>
          </a:xfrm>
        </p:spPr>
        <p:txBody>
          <a:bodyPr>
            <a:normAutofit fontScale="92500"/>
          </a:bodyPr>
          <a:lstStyle/>
          <a:p>
            <a:r>
              <a:rPr lang="ja-JP" altLang="en-US" dirty="0" smtClean="0"/>
              <a:t>白い巨塔（</a:t>
            </a:r>
            <a:r>
              <a:rPr lang="en-US" altLang="ja-JP" dirty="0" smtClean="0"/>
              <a:t>1963-65</a:t>
            </a:r>
            <a:r>
              <a:rPr lang="ja-JP" altLang="en-US" dirty="0" smtClean="0"/>
              <a:t>サンデー毎日</a:t>
            </a:r>
            <a:r>
              <a:rPr lang="en-US" altLang="ja-JP" dirty="0" smtClean="0"/>
              <a:t/>
            </a:r>
            <a:br>
              <a:rPr lang="en-US" altLang="ja-JP" dirty="0" smtClean="0"/>
            </a:br>
            <a:r>
              <a:rPr lang="en-US" altLang="ja-JP" dirty="0" smtClean="0"/>
              <a:t>1966</a:t>
            </a:r>
            <a:r>
              <a:rPr lang="ja-JP" altLang="en-US" dirty="0" smtClean="0"/>
              <a:t>初映画化）</a:t>
            </a:r>
            <a:endParaRPr lang="en-US" altLang="ja-JP" dirty="0" smtClean="0"/>
          </a:p>
          <a:p>
            <a:pPr lvl="1"/>
            <a:r>
              <a:rPr lang="ja-JP" altLang="en-US" dirty="0" smtClean="0"/>
              <a:t>二種類の病気</a:t>
            </a:r>
            <a:endParaRPr lang="en-US" altLang="ja-JP" dirty="0" smtClean="0"/>
          </a:p>
          <a:p>
            <a:pPr lvl="2"/>
            <a:r>
              <a:rPr lang="ja-JP" altLang="en-US" dirty="0" smtClean="0"/>
              <a:t>医者がいても治らない病気</a:t>
            </a:r>
            <a:endParaRPr lang="en-US" altLang="ja-JP" dirty="0" smtClean="0"/>
          </a:p>
          <a:p>
            <a:pPr lvl="2"/>
            <a:r>
              <a:rPr lang="ja-JP" altLang="en-US" dirty="0" smtClean="0"/>
              <a:t>医者がいなくても治る病気</a:t>
            </a:r>
            <a:endParaRPr lang="en-US" altLang="ja-JP" dirty="0" smtClean="0"/>
          </a:p>
          <a:p>
            <a:pPr lvl="1"/>
            <a:r>
              <a:rPr lang="ja-JP" altLang="en-US" dirty="0" smtClean="0"/>
              <a:t>カネとハラスメントで駆動される不条理な人間関係で物事が回っている世界</a:t>
            </a:r>
            <a:endParaRPr lang="en-US" altLang="ja-JP" dirty="0" smtClean="0"/>
          </a:p>
          <a:p>
            <a:pPr lvl="1"/>
            <a:r>
              <a:rPr lang="ja-JP" altLang="en-US" dirty="0" smtClean="0"/>
              <a:t>医局：町内会と同じ任意団体。法人格、契約書、雇用関係全てなし。労基監督外。ないない尽くしの無法地帯。</a:t>
            </a:r>
            <a:endParaRPr lang="en-GB" dirty="0"/>
          </a:p>
        </p:txBody>
      </p:sp>
    </p:spTree>
    <p:extLst>
      <p:ext uri="{BB962C8B-B14F-4D97-AF65-F5344CB8AC3E}">
        <p14:creationId xmlns:p14="http://schemas.microsoft.com/office/powerpoint/2010/main" val="2368471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640960" cy="1066130"/>
          </a:xfrm>
        </p:spPr>
        <p:txBody>
          <a:bodyPr>
            <a:noAutofit/>
          </a:bodyPr>
          <a:lstStyle/>
          <a:p>
            <a:r>
              <a:rPr lang="ja-JP" altLang="en-US" dirty="0" smtClean="0"/>
              <a:t>冷やかし受験＝高嶺の花だったが</a:t>
            </a:r>
            <a:endParaRPr lang="en-GB" dirty="0"/>
          </a:p>
        </p:txBody>
      </p:sp>
      <p:sp>
        <p:nvSpPr>
          <p:cNvPr id="3" name="コンテンツ プレースホルダー 2"/>
          <p:cNvSpPr>
            <a:spLocks noGrp="1"/>
          </p:cNvSpPr>
          <p:nvPr>
            <p:ph idx="1"/>
          </p:nvPr>
        </p:nvSpPr>
        <p:spPr>
          <a:xfrm>
            <a:off x="251520" y="1412776"/>
            <a:ext cx="8496944" cy="4536504"/>
          </a:xfrm>
        </p:spPr>
        <p:txBody>
          <a:bodyPr>
            <a:noAutofit/>
          </a:bodyPr>
          <a:lstStyle/>
          <a:p>
            <a:pPr marL="0" indent="0">
              <a:buNone/>
            </a:pPr>
            <a:r>
              <a:rPr lang="ja-JP" altLang="en-US" sz="2800" dirty="0"/>
              <a:t>買い物もしないで店先を覗くだけのことや店に入っても買わずに見るだけの事 を「冷やかし」</a:t>
            </a:r>
            <a:r>
              <a:rPr lang="ja-JP" altLang="en-US" sz="2800" dirty="0" smtClean="0"/>
              <a:t>と言うが</a:t>
            </a:r>
            <a:r>
              <a:rPr lang="ja-JP" altLang="en-US" sz="2800" dirty="0"/>
              <a:t>、この</a:t>
            </a:r>
            <a:r>
              <a:rPr lang="ja-JP" altLang="en-US" sz="2800" dirty="0" smtClean="0"/>
              <a:t>言葉は</a:t>
            </a:r>
            <a:r>
              <a:rPr lang="ja-JP" altLang="en-US" sz="2800" dirty="0"/>
              <a:t>江戸時代の吉原</a:t>
            </a:r>
            <a:r>
              <a:rPr lang="ja-JP" altLang="en-US" sz="2800" dirty="0" smtClean="0"/>
              <a:t>遊郭</a:t>
            </a:r>
            <a:r>
              <a:rPr lang="ja-JP" altLang="en-US" sz="2800" dirty="0"/>
              <a:t>（現在の浅草・千束）</a:t>
            </a:r>
            <a:r>
              <a:rPr lang="ja-JP" altLang="en-US" sz="2800" dirty="0" smtClean="0"/>
              <a:t>に起源がある。</a:t>
            </a:r>
            <a:endParaRPr lang="en-US" altLang="ja-JP" sz="2800" dirty="0" smtClean="0"/>
          </a:p>
          <a:p>
            <a:pPr marL="0" indent="0">
              <a:buNone/>
            </a:pPr>
            <a:r>
              <a:rPr lang="en-US" altLang="ja-JP" sz="2800" dirty="0" smtClean="0"/>
              <a:t>	</a:t>
            </a:r>
            <a:r>
              <a:rPr lang="ja-JP" altLang="en-US" sz="2800" dirty="0" smtClean="0"/>
              <a:t>吉原から</a:t>
            </a:r>
            <a:r>
              <a:rPr lang="ja-JP" altLang="en-US" sz="2800" dirty="0"/>
              <a:t>程近い隅田川で紙を漉いていた職人</a:t>
            </a:r>
            <a:r>
              <a:rPr lang="ja-JP" altLang="en-US" sz="2800" dirty="0" smtClean="0"/>
              <a:t>たちは原料</a:t>
            </a:r>
            <a:r>
              <a:rPr lang="ja-JP" altLang="en-US" sz="2800" dirty="0"/>
              <a:t>を 水につけている</a:t>
            </a:r>
            <a:r>
              <a:rPr lang="ja-JP" altLang="en-US" sz="2800" dirty="0" smtClean="0"/>
              <a:t>間は遊女</a:t>
            </a:r>
            <a:r>
              <a:rPr lang="ja-JP" altLang="en-US" sz="2800" dirty="0"/>
              <a:t>を見て</a:t>
            </a:r>
            <a:r>
              <a:rPr lang="ja-JP" altLang="en-US" sz="2800" dirty="0" smtClean="0"/>
              <a:t>回</a:t>
            </a:r>
            <a:r>
              <a:rPr lang="ja-JP" altLang="en-US" sz="2800" dirty="0"/>
              <a:t>ること</a:t>
            </a:r>
            <a:r>
              <a:rPr lang="ja-JP" altLang="en-US" sz="2800" dirty="0" smtClean="0"/>
              <a:t>ができたが，実際に遊ぶ</a:t>
            </a:r>
            <a:r>
              <a:rPr lang="ja-JP" altLang="en-US" sz="2800" dirty="0"/>
              <a:t>だけの</a:t>
            </a:r>
            <a:r>
              <a:rPr lang="ja-JP" altLang="en-US" sz="2800" dirty="0" smtClean="0"/>
              <a:t>時間はなく</a:t>
            </a:r>
            <a:r>
              <a:rPr lang="ja-JP" altLang="en-US" sz="2800" dirty="0"/>
              <a:t>、ただ見て回るだけだった訳で、 そうとは知らない遊女が声を掛けると、俗に言う「やり手婆」が 「冷かしてんだよ」</a:t>
            </a:r>
            <a:r>
              <a:rPr lang="ja-JP" altLang="en-US" sz="2800" dirty="0" smtClean="0"/>
              <a:t>と遊ぶ暇はないことを</a:t>
            </a:r>
            <a:r>
              <a:rPr lang="ja-JP" altLang="en-US" sz="2800" dirty="0"/>
              <a:t>遊女</a:t>
            </a:r>
            <a:r>
              <a:rPr lang="ja-JP" altLang="en-US" sz="2800" dirty="0" smtClean="0"/>
              <a:t>に教えていたことが語源となっている。</a:t>
            </a:r>
            <a:endParaRPr lang="en-GB" sz="2800" dirty="0"/>
          </a:p>
        </p:txBody>
      </p:sp>
      <p:sp>
        <p:nvSpPr>
          <p:cNvPr id="4" name="テキスト ボックス 3"/>
          <p:cNvSpPr txBox="1"/>
          <p:nvPr/>
        </p:nvSpPr>
        <p:spPr>
          <a:xfrm>
            <a:off x="136570" y="6021288"/>
            <a:ext cx="8717695" cy="584775"/>
          </a:xfrm>
          <a:prstGeom prst="rect">
            <a:avLst/>
          </a:prstGeom>
          <a:noFill/>
        </p:spPr>
        <p:txBody>
          <a:bodyPr wrap="square" rtlCol="0">
            <a:spAutoFit/>
          </a:bodyPr>
          <a:lstStyle/>
          <a:p>
            <a:r>
              <a:rPr lang="ja-JP" altLang="en-US" sz="3200" dirty="0" smtClean="0">
                <a:solidFill>
                  <a:srgbClr val="FFFF00"/>
                </a:solidFill>
              </a:rPr>
              <a:t>瓢箪から駒で</a:t>
            </a:r>
            <a:r>
              <a:rPr lang="ja-JP" altLang="en-US" sz="3200" dirty="0">
                <a:solidFill>
                  <a:srgbClr val="FFFF00"/>
                </a:solidFill>
              </a:rPr>
              <a:t>入った</a:t>
            </a:r>
            <a:r>
              <a:rPr lang="ja-JP" altLang="en-US" sz="3200" dirty="0" smtClean="0">
                <a:solidFill>
                  <a:srgbClr val="FFFF00"/>
                </a:solidFill>
              </a:rPr>
              <a:t>医学部で</a:t>
            </a:r>
            <a:r>
              <a:rPr lang="ja-JP" altLang="en-US" sz="3200" dirty="0">
                <a:solidFill>
                  <a:srgbClr val="FFFF00"/>
                </a:solidFill>
              </a:rPr>
              <a:t>待ち受けて</a:t>
            </a:r>
            <a:r>
              <a:rPr lang="ja-JP" altLang="en-US" sz="3200" dirty="0" smtClean="0">
                <a:solidFill>
                  <a:srgbClr val="FFFF00"/>
                </a:solidFill>
              </a:rPr>
              <a:t>いた運命</a:t>
            </a:r>
            <a:endParaRPr lang="en-GB" sz="3200" dirty="0">
              <a:solidFill>
                <a:srgbClr val="FFFF00"/>
              </a:solidFill>
            </a:endParaRPr>
          </a:p>
        </p:txBody>
      </p:sp>
    </p:spTree>
    <p:extLst>
      <p:ext uri="{BB962C8B-B14F-4D97-AF65-F5344CB8AC3E}">
        <p14:creationId xmlns:p14="http://schemas.microsoft.com/office/powerpoint/2010/main" val="119866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512" y="274638"/>
            <a:ext cx="8712968" cy="850900"/>
          </a:xfrm>
        </p:spPr>
        <p:txBody>
          <a:bodyPr/>
          <a:lstStyle/>
          <a:p>
            <a:pPr eaLnBrk="1" hangingPunct="1"/>
            <a:r>
              <a:rPr lang="ja-JP" altLang="en-US" dirty="0" smtClean="0"/>
              <a:t>私の学生時代</a:t>
            </a:r>
          </a:p>
        </p:txBody>
      </p:sp>
      <p:sp>
        <p:nvSpPr>
          <p:cNvPr id="3" name="コンテンツ プレースホルダー 2"/>
          <p:cNvSpPr>
            <a:spLocks noGrp="1"/>
          </p:cNvSpPr>
          <p:nvPr>
            <p:ph idx="1"/>
          </p:nvPr>
        </p:nvSpPr>
        <p:spPr>
          <a:xfrm>
            <a:off x="348965" y="1412776"/>
            <a:ext cx="8374062" cy="5256212"/>
          </a:xfrm>
        </p:spPr>
        <p:txBody>
          <a:bodyPr rtlCol="0">
            <a:normAutofit lnSpcReduction="10000"/>
          </a:bodyPr>
          <a:lstStyle/>
          <a:p>
            <a:pPr eaLnBrk="1" fontAlgn="auto" hangingPunct="1">
              <a:spcAft>
                <a:spcPts val="0"/>
              </a:spcAft>
              <a:defRPr/>
            </a:pPr>
            <a:r>
              <a:rPr lang="ja-JP" altLang="en-US" dirty="0" smtClean="0"/>
              <a:t>偏差値が高いという理由だけで医学部へ</a:t>
            </a:r>
            <a:endParaRPr lang="en-US" altLang="ja-JP" dirty="0" smtClean="0"/>
          </a:p>
          <a:p>
            <a:pPr eaLnBrk="1" fontAlgn="auto" hangingPunct="1">
              <a:spcAft>
                <a:spcPts val="0"/>
              </a:spcAft>
              <a:defRPr/>
            </a:pPr>
            <a:r>
              <a:rPr lang="ja-JP" altLang="en-US" dirty="0" smtClean="0"/>
              <a:t>「人助けをしたい」と公言して憚らない医学生を馬鹿にしていた＆羨ましかった</a:t>
            </a:r>
            <a:endParaRPr lang="en-US" altLang="ja-JP" dirty="0" smtClean="0"/>
          </a:p>
          <a:p>
            <a:pPr eaLnBrk="1" fontAlgn="auto" hangingPunct="1">
              <a:spcAft>
                <a:spcPts val="0"/>
              </a:spcAft>
              <a:defRPr/>
            </a:pPr>
            <a:r>
              <a:rPr lang="ja-JP" altLang="en-US" dirty="0" smtClean="0"/>
              <a:t>自分は命と金のやりとりなんてやくざな商売には向いていないと思っていた</a:t>
            </a:r>
            <a:endParaRPr lang="en-US" altLang="ja-JP" dirty="0" smtClean="0"/>
          </a:p>
          <a:p>
            <a:pPr eaLnBrk="1" fontAlgn="auto" hangingPunct="1">
              <a:spcAft>
                <a:spcPts val="0"/>
              </a:spcAft>
              <a:defRPr/>
            </a:pPr>
            <a:r>
              <a:rPr lang="ja-JP" altLang="en-US" dirty="0"/>
              <a:t>患者さん</a:t>
            </a:r>
            <a:r>
              <a:rPr lang="ja-JP" altLang="en-US" dirty="0" smtClean="0"/>
              <a:t>の転帰は期待通りに行かない場合の方が多いことをもちろん知っていた</a:t>
            </a:r>
            <a:endParaRPr lang="en-US" altLang="ja-JP" dirty="0" smtClean="0"/>
          </a:p>
          <a:p>
            <a:pPr eaLnBrk="1" fontAlgn="auto" hangingPunct="1">
              <a:spcAft>
                <a:spcPts val="0"/>
              </a:spcAft>
              <a:defRPr/>
            </a:pPr>
            <a:r>
              <a:rPr lang="ja-JP" altLang="en-US" dirty="0" smtClean="0"/>
              <a:t>だから卒後への不安感で一杯だった</a:t>
            </a:r>
            <a:endParaRPr lang="en-US" altLang="ja-JP" dirty="0" smtClean="0"/>
          </a:p>
          <a:p>
            <a:pPr eaLnBrk="1" fontAlgn="auto" hangingPunct="1">
              <a:spcAft>
                <a:spcPts val="0"/>
              </a:spcAft>
              <a:defRPr/>
            </a:pPr>
            <a:r>
              <a:rPr lang="ja-JP" altLang="en-US" dirty="0" smtClean="0">
                <a:solidFill>
                  <a:srgbClr val="FFFF00"/>
                </a:solidFill>
              </a:rPr>
              <a:t>生きている人間と事故と裁判とを恐れていた</a:t>
            </a:r>
            <a:endParaRPr lang="en-US" altLang="ja-JP" dirty="0" smtClean="0">
              <a:solidFill>
                <a:srgbClr val="FFFF00"/>
              </a:solidFill>
            </a:endParaRPr>
          </a:p>
          <a:p>
            <a:pPr eaLnBrk="1" fontAlgn="auto" hangingPunct="1">
              <a:spcAft>
                <a:spcPts val="0"/>
              </a:spcAft>
              <a:defRPr/>
            </a:pPr>
            <a:r>
              <a:rPr lang="ja-JP" altLang="en-US" dirty="0" smtClean="0"/>
              <a:t>卒後の進路は法医学と決めていた</a:t>
            </a:r>
            <a:endParaRPr lang="ja-JP" altLang="en-US" dirty="0"/>
          </a:p>
        </p:txBody>
      </p:sp>
    </p:spTree>
    <p:extLst>
      <p:ext uri="{BB962C8B-B14F-4D97-AF65-F5344CB8AC3E}">
        <p14:creationId xmlns:p14="http://schemas.microsoft.com/office/powerpoint/2010/main" val="728253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2760310"/>
            <a:ext cx="5760640" cy="3785652"/>
          </a:xfrm>
          <a:prstGeom prst="rect">
            <a:avLst/>
          </a:prstGeom>
          <a:noFill/>
        </p:spPr>
        <p:txBody>
          <a:bodyPr wrap="square" rtlCol="0">
            <a:spAutoFit/>
          </a:bodyPr>
          <a:lstStyle/>
          <a:p>
            <a:r>
              <a:rPr lang="ja-JP" altLang="en-US" sz="2400" dirty="0">
                <a:solidFill>
                  <a:srgbClr val="FFFF00"/>
                </a:solidFill>
              </a:rPr>
              <a:t>映画 「コンカッション」 </a:t>
            </a:r>
            <a:r>
              <a:rPr lang="en-US" altLang="ja-JP" sz="2400" dirty="0">
                <a:solidFill>
                  <a:srgbClr val="FFFF00"/>
                </a:solidFill>
              </a:rPr>
              <a:t>/CONCUSSION/ </a:t>
            </a:r>
            <a:r>
              <a:rPr lang="ja-JP" altLang="en-US" sz="2400" dirty="0">
                <a:solidFill>
                  <a:srgbClr val="FFFF00"/>
                </a:solidFill>
              </a:rPr>
              <a:t>アメフト業界の隠蔽を暴露する法医学者の</a:t>
            </a:r>
            <a:r>
              <a:rPr lang="ja-JP" altLang="en-US" sz="2400" dirty="0" smtClean="0">
                <a:solidFill>
                  <a:srgbClr val="FFFF00"/>
                </a:solidFill>
              </a:rPr>
              <a:t>物語</a:t>
            </a:r>
            <a:endParaRPr lang="en-US" altLang="ja-JP" sz="2400" dirty="0" smtClean="0">
              <a:solidFill>
                <a:srgbClr val="FFFF00"/>
              </a:solidFill>
            </a:endParaRPr>
          </a:p>
          <a:p>
            <a:r>
              <a:rPr lang="ja-JP" altLang="en-US" sz="2400" dirty="0" smtClean="0">
                <a:solidFill>
                  <a:schemeClr val="bg1"/>
                </a:solidFill>
              </a:rPr>
              <a:t>アメリカンフットボール</a:t>
            </a:r>
            <a:r>
              <a:rPr lang="ja-JP" altLang="en-US" sz="2400" dirty="0">
                <a:solidFill>
                  <a:schemeClr val="bg1"/>
                </a:solidFill>
              </a:rPr>
              <a:t>の</a:t>
            </a:r>
            <a:r>
              <a:rPr lang="en-US" altLang="ja-JP" sz="2400" dirty="0">
                <a:solidFill>
                  <a:schemeClr val="bg1"/>
                </a:solidFill>
              </a:rPr>
              <a:t>NFL</a:t>
            </a:r>
            <a:r>
              <a:rPr lang="ja-JP" altLang="en-US" sz="2400" dirty="0">
                <a:solidFill>
                  <a:schemeClr val="bg1"/>
                </a:solidFill>
              </a:rPr>
              <a:t>（ナショナル・フットボール・リーグ）を引退した花形選手の変死解剖に携わり、頭部タックルが原因である脳の病気</a:t>
            </a:r>
            <a:r>
              <a:rPr lang="en-US" altLang="ja-JP" sz="2400" dirty="0">
                <a:solidFill>
                  <a:schemeClr val="bg1"/>
                </a:solidFill>
              </a:rPr>
              <a:t>CTE</a:t>
            </a:r>
            <a:r>
              <a:rPr lang="ja-JP" altLang="en-US" sz="2400" dirty="0">
                <a:solidFill>
                  <a:schemeClr val="bg1"/>
                </a:solidFill>
              </a:rPr>
              <a:t>を発見、論文を発表。熱狂的、国民的スポーツ故、絶大な権力、絶大な経済効果を持つ</a:t>
            </a:r>
            <a:r>
              <a:rPr lang="en-US" altLang="ja-JP" sz="2400" dirty="0">
                <a:solidFill>
                  <a:schemeClr val="bg1"/>
                </a:solidFill>
              </a:rPr>
              <a:t>NFL</a:t>
            </a:r>
            <a:r>
              <a:rPr lang="ja-JP" altLang="en-US" sz="2400" dirty="0">
                <a:solidFill>
                  <a:schemeClr val="bg1"/>
                </a:solidFill>
              </a:rPr>
              <a:t>はそれを全否定し、ベネット・オマル医師と</a:t>
            </a:r>
            <a:r>
              <a:rPr lang="ja-JP" altLang="en-US" sz="2400" dirty="0" smtClean="0">
                <a:solidFill>
                  <a:schemeClr val="bg1"/>
                </a:solidFill>
              </a:rPr>
              <a:t>その</a:t>
            </a:r>
            <a:r>
              <a:rPr lang="ja-JP" altLang="en-US" sz="2400" dirty="0">
                <a:solidFill>
                  <a:schemeClr val="bg1"/>
                </a:solidFill>
              </a:rPr>
              <a:t>周辺</a:t>
            </a:r>
            <a:r>
              <a:rPr lang="ja-JP" altLang="en-US" sz="2400" dirty="0" smtClean="0">
                <a:solidFill>
                  <a:schemeClr val="bg1"/>
                </a:solidFill>
              </a:rPr>
              <a:t>に</a:t>
            </a:r>
            <a:r>
              <a:rPr lang="ja-JP" altLang="en-US" sz="2400" dirty="0">
                <a:solidFill>
                  <a:schemeClr val="bg1"/>
                </a:solidFill>
              </a:rPr>
              <a:t>圧力をかけて</a:t>
            </a:r>
            <a:r>
              <a:rPr lang="ja-JP" altLang="en-US" sz="2400" dirty="0" smtClean="0">
                <a:solidFill>
                  <a:schemeClr val="bg1"/>
                </a:solidFill>
              </a:rPr>
              <a:t>いくが・・・（</a:t>
            </a:r>
            <a:r>
              <a:rPr lang="en-US" altLang="ja-JP" sz="2400" dirty="0" smtClean="0">
                <a:solidFill>
                  <a:schemeClr val="bg1"/>
                </a:solidFill>
              </a:rPr>
              <a:t>2015</a:t>
            </a:r>
            <a:r>
              <a:rPr lang="ja-JP" altLang="en-US" sz="2400" dirty="0" smtClean="0">
                <a:solidFill>
                  <a:schemeClr val="bg1"/>
                </a:solidFill>
              </a:rPr>
              <a:t>年　公開）</a:t>
            </a:r>
            <a:endParaRPr lang="en-GB" sz="2400" dirty="0">
              <a:solidFill>
                <a:schemeClr val="bg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35" y="4581128"/>
            <a:ext cx="2952328" cy="2214246"/>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4664"/>
            <a:ext cx="5895764" cy="210623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467" y="116632"/>
            <a:ext cx="2592288" cy="4368108"/>
          </a:xfrm>
          <a:prstGeom prst="rect">
            <a:avLst/>
          </a:prstGeom>
        </p:spPr>
      </p:pic>
    </p:spTree>
    <p:extLst>
      <p:ext uri="{BB962C8B-B14F-4D97-AF65-F5344CB8AC3E}">
        <p14:creationId xmlns:p14="http://schemas.microsoft.com/office/powerpoint/2010/main" val="3906076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864096"/>
          </a:xfrm>
        </p:spPr>
        <p:txBody>
          <a:bodyPr>
            <a:normAutofit/>
          </a:bodyPr>
          <a:lstStyle/>
          <a:p>
            <a:pPr eaLnBrk="1" hangingPunct="1"/>
            <a:r>
              <a:rPr lang="ja-JP" altLang="en-US" dirty="0" smtClean="0">
                <a:solidFill>
                  <a:srgbClr val="FF0000"/>
                </a:solidFill>
              </a:rPr>
              <a:t>過労死リスク回避</a:t>
            </a:r>
            <a:r>
              <a:rPr lang="ja-JP" altLang="en-US" dirty="0" smtClean="0"/>
              <a:t>＆居場所を探して</a:t>
            </a:r>
            <a:endParaRPr lang="en-US" altLang="ja-JP" dirty="0" smtClean="0"/>
          </a:p>
        </p:txBody>
      </p:sp>
      <p:sp>
        <p:nvSpPr>
          <p:cNvPr id="3075" name="Rectangle 1027"/>
          <p:cNvSpPr>
            <a:spLocks noGrp="1" noChangeArrowheads="1"/>
          </p:cNvSpPr>
          <p:nvPr>
            <p:ph type="body" idx="1"/>
          </p:nvPr>
        </p:nvSpPr>
        <p:spPr>
          <a:xfrm>
            <a:off x="107504" y="1196752"/>
            <a:ext cx="8767638" cy="5470276"/>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smtClean="0"/>
              <a:t>1976</a:t>
            </a:r>
            <a:r>
              <a:rPr lang="ja-JP" altLang="en-US" sz="2800" dirty="0" smtClean="0"/>
              <a:t>：医学部入学：臨床は「危険な職業」だと</a:t>
            </a:r>
            <a:r>
              <a:rPr lang="ja-JP" altLang="en-US" sz="2800" b="1" i="1" u="sng" dirty="0" smtClean="0"/>
              <a:t>分かっていた</a:t>
            </a:r>
            <a:endParaRPr lang="en-US" altLang="ja-JP" sz="2800" b="1" i="1" u="sng" dirty="0" smtClean="0"/>
          </a:p>
          <a:p>
            <a:pPr eaLnBrk="1" fontAlgn="auto" hangingPunct="1">
              <a:lnSpc>
                <a:spcPct val="90000"/>
              </a:lnSpc>
              <a:spcAft>
                <a:spcPts val="0"/>
              </a:spcAft>
              <a:buFont typeface="Arial" pitchFamily="34" charset="0"/>
              <a:buChar char="•"/>
              <a:defRPr/>
            </a:pPr>
            <a:r>
              <a:rPr lang="en-US" altLang="ja-JP" sz="2800" dirty="0" smtClean="0">
                <a:solidFill>
                  <a:srgbClr val="FF0000"/>
                </a:solidFill>
              </a:rPr>
              <a:t>1982</a:t>
            </a:r>
            <a:r>
              <a:rPr lang="ja-JP" altLang="en-US" sz="2800" dirty="0" smtClean="0">
                <a:solidFill>
                  <a:srgbClr val="FF0000"/>
                </a:solidFill>
              </a:rPr>
              <a:t>：諸般の事情で卒後内科一般研修</a:t>
            </a:r>
          </a:p>
          <a:p>
            <a:pPr eaLnBrk="1" fontAlgn="auto" hangingPunct="1">
              <a:lnSpc>
                <a:spcPct val="90000"/>
              </a:lnSpc>
              <a:spcAft>
                <a:spcPts val="0"/>
              </a:spcAft>
              <a:buFont typeface="Arial" pitchFamily="34" charset="0"/>
              <a:buChar char="•"/>
              <a:defRPr/>
            </a:pPr>
            <a:r>
              <a:rPr lang="en-US" altLang="ja-JP" sz="2800" dirty="0" smtClean="0">
                <a:solidFill>
                  <a:srgbClr val="FF0000"/>
                </a:solidFill>
              </a:rPr>
              <a:t>1984</a:t>
            </a:r>
            <a:r>
              <a:rPr lang="ja-JP" altLang="en-US" sz="2800" dirty="0" smtClean="0">
                <a:solidFill>
                  <a:srgbClr val="FF0000"/>
                </a:solidFill>
              </a:rPr>
              <a:t>：</a:t>
            </a:r>
            <a:r>
              <a:rPr lang="en-US" altLang="ja-JP" sz="2800" dirty="0" smtClean="0">
                <a:solidFill>
                  <a:srgbClr val="FF0000"/>
                </a:solidFill>
              </a:rPr>
              <a:t>NTT</a:t>
            </a:r>
            <a:r>
              <a:rPr lang="ja-JP" altLang="en-US" sz="2800" dirty="0" smtClean="0">
                <a:solidFill>
                  <a:srgbClr val="FF0000"/>
                </a:solidFill>
              </a:rPr>
              <a:t>東日本関東病院</a:t>
            </a:r>
            <a:endParaRPr lang="en-US" altLang="ja-JP" sz="2800" dirty="0" smtClean="0">
              <a:solidFill>
                <a:srgbClr val="FF0000"/>
              </a:solidFill>
            </a:endParaRPr>
          </a:p>
          <a:p>
            <a:pPr eaLnBrk="1" fontAlgn="auto" hangingPunct="1">
              <a:lnSpc>
                <a:spcPct val="90000"/>
              </a:lnSpc>
              <a:spcAft>
                <a:spcPts val="0"/>
              </a:spcAft>
              <a:buFont typeface="Arial" pitchFamily="34" charset="0"/>
              <a:buChar char="•"/>
              <a:defRPr/>
            </a:pPr>
            <a:r>
              <a:rPr lang="en-US" altLang="ja-JP" sz="2800" dirty="0" smtClean="0">
                <a:solidFill>
                  <a:schemeClr val="accent3">
                    <a:lumMod val="60000"/>
                    <a:lumOff val="40000"/>
                  </a:schemeClr>
                </a:solidFill>
              </a:rPr>
              <a:t>1986</a:t>
            </a:r>
            <a:r>
              <a:rPr lang="ja-JP" altLang="en-US" sz="2800" dirty="0" smtClean="0">
                <a:solidFill>
                  <a:schemeClr val="accent3">
                    <a:lumMod val="60000"/>
                    <a:lumOff val="40000"/>
                  </a:schemeClr>
                </a:solidFill>
              </a:rPr>
              <a:t>：国立精神神経センター研究所（神経科学</a:t>
            </a:r>
            <a:r>
              <a:rPr lang="ja-JP" altLang="en-US" sz="2800" dirty="0">
                <a:solidFill>
                  <a:schemeClr val="accent3">
                    <a:lumMod val="60000"/>
                    <a:lumOff val="40000"/>
                  </a:schemeClr>
                </a:solidFill>
              </a:rPr>
              <a:t>） </a:t>
            </a:r>
            <a:r>
              <a:rPr lang="ja-JP" altLang="en-US" sz="2800" dirty="0" smtClean="0">
                <a:solidFill>
                  <a:schemeClr val="accent3">
                    <a:lumMod val="60000"/>
                    <a:lumOff val="40000"/>
                  </a:schemeClr>
                </a:solidFill>
              </a:rPr>
              <a:t>←避難</a:t>
            </a:r>
            <a:endParaRPr lang="ja-JP" altLang="en-US" sz="2800" b="1" dirty="0" smtClean="0">
              <a:solidFill>
                <a:srgbClr val="FF0000"/>
              </a:solidFill>
            </a:endParaRPr>
          </a:p>
          <a:p>
            <a:pPr eaLnBrk="1" fontAlgn="auto" hangingPunct="1">
              <a:lnSpc>
                <a:spcPct val="90000"/>
              </a:lnSpc>
              <a:spcAft>
                <a:spcPts val="0"/>
              </a:spcAft>
              <a:buFont typeface="Arial" pitchFamily="34" charset="0"/>
              <a:buChar char="•"/>
              <a:defRPr/>
            </a:pPr>
            <a:r>
              <a:rPr lang="en-US" altLang="ja-JP" sz="2800" dirty="0" smtClean="0">
                <a:solidFill>
                  <a:srgbClr val="FF0000"/>
                </a:solidFill>
              </a:rPr>
              <a:t>1988</a:t>
            </a:r>
            <a:r>
              <a:rPr lang="ja-JP" altLang="en-US" sz="2800" dirty="0" smtClean="0">
                <a:solidFill>
                  <a:srgbClr val="FF0000"/>
                </a:solidFill>
              </a:rPr>
              <a:t>：旭中央病院（神経内科）：「自主研修」　</a:t>
            </a:r>
            <a:r>
              <a:rPr lang="en-US" altLang="ja-JP" sz="2800" dirty="0" smtClean="0">
                <a:solidFill>
                  <a:srgbClr val="FF0000"/>
                </a:solidFill>
              </a:rPr>
              <a:t>5</a:t>
            </a:r>
            <a:r>
              <a:rPr lang="ja-JP" altLang="en-US" sz="2800" dirty="0" smtClean="0">
                <a:solidFill>
                  <a:srgbClr val="FF0000"/>
                </a:solidFill>
              </a:rPr>
              <a:t>～</a:t>
            </a:r>
            <a:r>
              <a:rPr lang="en-US" altLang="ja-JP" sz="2800" dirty="0" smtClean="0">
                <a:solidFill>
                  <a:srgbClr val="FF0000"/>
                </a:solidFill>
              </a:rPr>
              <a:t>6</a:t>
            </a:r>
            <a:r>
              <a:rPr lang="ja-JP" altLang="en-US" sz="2800" dirty="0" smtClean="0">
                <a:solidFill>
                  <a:srgbClr val="FF0000"/>
                </a:solidFill>
              </a:rPr>
              <a:t>時間</a:t>
            </a:r>
            <a:r>
              <a:rPr lang="en-US" altLang="ja-JP" sz="2800" dirty="0" smtClean="0">
                <a:solidFill>
                  <a:srgbClr val="FF0000"/>
                </a:solidFill>
              </a:rPr>
              <a:t>/</a:t>
            </a:r>
            <a:r>
              <a:rPr lang="ja-JP" altLang="en-US" sz="2800" dirty="0" smtClean="0">
                <a:solidFill>
                  <a:srgbClr val="FF0000"/>
                </a:solidFill>
              </a:rPr>
              <a:t>日</a:t>
            </a:r>
            <a:endParaRPr lang="en-US" altLang="ja-JP" sz="2800" dirty="0">
              <a:solidFill>
                <a:srgbClr val="FF0000"/>
              </a:solidFill>
            </a:endParaRPr>
          </a:p>
          <a:p>
            <a:pPr>
              <a:lnSpc>
                <a:spcPct val="90000"/>
              </a:lnSpc>
              <a:defRPr/>
            </a:pPr>
            <a:r>
              <a:rPr lang="en-US" altLang="ja-JP" sz="2800" dirty="0" smtClean="0">
                <a:solidFill>
                  <a:schemeClr val="accent3">
                    <a:lumMod val="60000"/>
                    <a:lumOff val="40000"/>
                  </a:schemeClr>
                </a:solidFill>
              </a:rPr>
              <a:t>1990</a:t>
            </a:r>
            <a:r>
              <a:rPr lang="ja-JP" altLang="en-US" sz="2800" dirty="0" smtClean="0">
                <a:solidFill>
                  <a:schemeClr val="accent3">
                    <a:lumMod val="60000"/>
                    <a:lumOff val="40000"/>
                  </a:schemeClr>
                </a:solidFill>
              </a:rPr>
              <a:t>：グラスゴー大学</a:t>
            </a:r>
            <a:r>
              <a:rPr lang="ja-JP" altLang="en-US" sz="2800" dirty="0">
                <a:solidFill>
                  <a:schemeClr val="accent3">
                    <a:lumMod val="60000"/>
                    <a:lumOff val="40000"/>
                  </a:schemeClr>
                </a:solidFill>
              </a:rPr>
              <a:t>（スコットランド</a:t>
            </a:r>
            <a:r>
              <a:rPr lang="ja-JP" altLang="en-US" sz="2800" dirty="0" smtClean="0">
                <a:solidFill>
                  <a:schemeClr val="accent3">
                    <a:lumMod val="60000"/>
                    <a:lumOff val="40000"/>
                  </a:schemeClr>
                </a:solidFill>
              </a:rPr>
              <a:t>旅行、ゴルフ）←脱走！</a:t>
            </a:r>
            <a:endParaRPr lang="en-US" altLang="ja-JP" sz="2800" dirty="0" smtClean="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smtClean="0">
                <a:solidFill>
                  <a:schemeClr val="accent3">
                    <a:lumMod val="60000"/>
                    <a:lumOff val="40000"/>
                  </a:schemeClr>
                </a:solidFill>
              </a:rPr>
              <a:t>1992</a:t>
            </a:r>
            <a:r>
              <a:rPr lang="ja-JP" altLang="en-US" sz="2800" dirty="0" smtClean="0">
                <a:solidFill>
                  <a:schemeClr val="accent3">
                    <a:lumMod val="60000"/>
                    <a:lumOff val="40000"/>
                  </a:schemeClr>
                </a:solidFill>
              </a:rPr>
              <a:t>：東京医科歯科大学助手（神経科学）</a:t>
            </a:r>
          </a:p>
          <a:p>
            <a:pPr eaLnBrk="1" fontAlgn="auto" hangingPunct="1">
              <a:lnSpc>
                <a:spcPct val="90000"/>
              </a:lnSpc>
              <a:spcAft>
                <a:spcPts val="0"/>
              </a:spcAft>
              <a:buFont typeface="Arial" pitchFamily="34" charset="0"/>
              <a:buChar char="•"/>
              <a:defRPr/>
            </a:pPr>
            <a:r>
              <a:rPr lang="en-US" altLang="ja-JP" sz="2800" dirty="0" smtClean="0">
                <a:solidFill>
                  <a:srgbClr val="FFFF00"/>
                </a:solidFill>
              </a:rPr>
              <a:t>1993</a:t>
            </a:r>
            <a:r>
              <a:rPr lang="ja-JP" altLang="en-US" sz="2800" dirty="0" smtClean="0">
                <a:solidFill>
                  <a:srgbClr val="FFFF00"/>
                </a:solidFill>
              </a:rPr>
              <a:t>：埼玉県立嵐山郷（知的障害・自閉症、総合診療）</a:t>
            </a:r>
          </a:p>
          <a:p>
            <a:pPr>
              <a:lnSpc>
                <a:spcPct val="90000"/>
              </a:lnSpc>
              <a:defRPr/>
            </a:pPr>
            <a:r>
              <a:rPr lang="en-US" altLang="ja-JP" sz="2800" dirty="0" smtClean="0">
                <a:solidFill>
                  <a:srgbClr val="FFFF00"/>
                </a:solidFill>
              </a:rPr>
              <a:t>1999</a:t>
            </a:r>
            <a:r>
              <a:rPr lang="ja-JP" altLang="en-US" sz="2800" dirty="0" smtClean="0">
                <a:solidFill>
                  <a:srgbClr val="FFFF00"/>
                </a:solidFill>
              </a:rPr>
              <a:t>：国立犀潟病院</a:t>
            </a:r>
            <a:r>
              <a:rPr lang="ja-JP" altLang="en-US" sz="2800" dirty="0">
                <a:solidFill>
                  <a:srgbClr val="FFFF00"/>
                </a:solidFill>
              </a:rPr>
              <a:t>（病理</a:t>
            </a:r>
            <a:r>
              <a:rPr lang="ja-JP" altLang="en-US" sz="2800" dirty="0" smtClean="0">
                <a:solidFill>
                  <a:srgbClr val="FFFF00"/>
                </a:solidFill>
              </a:rPr>
              <a:t>解剖、認知症、精神疾患）</a:t>
            </a:r>
          </a:p>
          <a:p>
            <a:pPr eaLnBrk="1" fontAlgn="auto" hangingPunct="1">
              <a:lnSpc>
                <a:spcPct val="90000"/>
              </a:lnSpc>
              <a:spcAft>
                <a:spcPts val="0"/>
              </a:spcAft>
              <a:buFont typeface="Arial" pitchFamily="34" charset="0"/>
              <a:buChar char="•"/>
              <a:defRPr/>
            </a:pPr>
            <a:r>
              <a:rPr lang="en-US" altLang="ja-JP" sz="2800" dirty="0" smtClean="0">
                <a:solidFill>
                  <a:schemeClr val="tx2">
                    <a:lumMod val="40000"/>
                    <a:lumOff val="60000"/>
                  </a:schemeClr>
                </a:solidFill>
              </a:rPr>
              <a:t>2003</a:t>
            </a:r>
            <a:r>
              <a:rPr lang="ja-JP" altLang="en-US" sz="2800" dirty="0" smtClean="0">
                <a:solidFill>
                  <a:schemeClr val="tx2">
                    <a:lumMod val="40000"/>
                    <a:lumOff val="60000"/>
                  </a:schemeClr>
                </a:solidFill>
              </a:rPr>
              <a:t>：厚生労働省（レギュラトリーサイエンス、臨床研究）</a:t>
            </a:r>
          </a:p>
          <a:p>
            <a:pPr eaLnBrk="1" fontAlgn="auto" hangingPunct="1">
              <a:lnSpc>
                <a:spcPct val="90000"/>
              </a:lnSpc>
              <a:spcAft>
                <a:spcPts val="0"/>
              </a:spcAft>
              <a:buFont typeface="Arial" pitchFamily="34" charset="0"/>
              <a:buChar char="•"/>
              <a:defRPr/>
            </a:pPr>
            <a:r>
              <a:rPr lang="en-US" altLang="ja-JP" sz="2800" dirty="0" smtClean="0">
                <a:solidFill>
                  <a:srgbClr val="FFFF00"/>
                </a:solidFill>
              </a:rPr>
              <a:t>2007</a:t>
            </a:r>
            <a:r>
              <a:rPr lang="ja-JP" altLang="en-US" sz="2800" dirty="0" smtClean="0">
                <a:solidFill>
                  <a:srgbClr val="FFFF00"/>
                </a:solidFill>
              </a:rPr>
              <a:t>：国立秩父学園（発達障害、医学教育、医療面接）</a:t>
            </a:r>
          </a:p>
          <a:p>
            <a:pPr eaLnBrk="1" fontAlgn="auto" hangingPunct="1">
              <a:lnSpc>
                <a:spcPct val="90000"/>
              </a:lnSpc>
              <a:spcAft>
                <a:spcPts val="0"/>
              </a:spcAft>
              <a:buFont typeface="Arial" pitchFamily="34" charset="0"/>
              <a:buChar char="•"/>
              <a:defRPr/>
            </a:pPr>
            <a:r>
              <a:rPr lang="en-US" altLang="ja-JP" sz="2800" dirty="0" smtClean="0">
                <a:solidFill>
                  <a:schemeClr val="tx2">
                    <a:lumMod val="40000"/>
                    <a:lumOff val="60000"/>
                  </a:schemeClr>
                </a:solidFill>
              </a:rPr>
              <a:t>2008</a:t>
            </a:r>
            <a:r>
              <a:rPr lang="ja-JP" altLang="en-US" sz="2800" dirty="0" smtClean="0">
                <a:solidFill>
                  <a:schemeClr val="tx2">
                    <a:lumMod val="40000"/>
                    <a:lumOff val="60000"/>
                  </a:schemeClr>
                </a:solidFill>
              </a:rPr>
              <a:t>：長崎大学（大学教授、製薬医学、薬事評論）</a:t>
            </a:r>
            <a:endParaRPr lang="en-US" altLang="ja-JP" sz="2800" dirty="0" smtClean="0">
              <a:solidFill>
                <a:schemeClr val="tx2">
                  <a:lumMod val="40000"/>
                  <a:lumOff val="60000"/>
                </a:schemeClr>
              </a:solidFill>
            </a:endParaRPr>
          </a:p>
          <a:p>
            <a:pPr eaLnBrk="1" fontAlgn="auto" hangingPunct="1">
              <a:lnSpc>
                <a:spcPct val="90000"/>
              </a:lnSpc>
              <a:spcAft>
                <a:spcPts val="0"/>
              </a:spcAft>
              <a:defRPr/>
            </a:pPr>
            <a:r>
              <a:rPr lang="en-US" altLang="ja-JP" sz="2800" dirty="0" smtClean="0">
                <a:solidFill>
                  <a:schemeClr val="tx2">
                    <a:lumMod val="40000"/>
                    <a:lumOff val="60000"/>
                  </a:schemeClr>
                </a:solidFill>
              </a:rPr>
              <a:t>2013</a:t>
            </a:r>
            <a:r>
              <a:rPr lang="ja-JP" altLang="en-US" sz="2800" dirty="0" smtClean="0">
                <a:solidFill>
                  <a:schemeClr val="tx2">
                    <a:lumMod val="40000"/>
                    <a:lumOff val="60000"/>
                  </a:schemeClr>
                </a:solidFill>
              </a:rPr>
              <a:t>：法務省（医療法務コンサルタント）</a:t>
            </a:r>
            <a:r>
              <a:rPr lang="ja-JP" altLang="en-US" sz="2800" b="1" dirty="0">
                <a:solidFill>
                  <a:srgbClr val="FF0000"/>
                </a:solidFill>
              </a:rPr>
              <a:t> </a:t>
            </a:r>
            <a:r>
              <a:rPr lang="ja-JP" altLang="en-US" sz="2800" b="1" dirty="0"/>
              <a:t>←現在に至る</a:t>
            </a:r>
            <a:endParaRPr lang="ja-JP" altLang="en-US" sz="2800" dirty="0" smtClean="0"/>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37</a:t>
            </a:fld>
            <a:endParaRPr lang="ja-JP" altLang="en-US" sz="1600" smtClean="0">
              <a:latin typeface="Times New Roman" pitchFamily="18" charset="0"/>
              <a:ea typeface="ＭＳ Ｐゴシック" charset="-128"/>
            </a:endParaRPr>
          </a:p>
        </p:txBody>
      </p:sp>
    </p:spTree>
    <p:extLst>
      <p:ext uri="{BB962C8B-B14F-4D97-AF65-F5344CB8AC3E}">
        <p14:creationId xmlns:p14="http://schemas.microsoft.com/office/powerpoint/2010/main" val="3110742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516" y="274638"/>
            <a:ext cx="8784976" cy="1426170"/>
          </a:xfrm>
        </p:spPr>
        <p:txBody>
          <a:bodyPr>
            <a:normAutofit fontScale="90000"/>
          </a:bodyPr>
          <a:lstStyle/>
          <a:p>
            <a:r>
              <a:rPr lang="ja-JP" altLang="en-US" dirty="0" smtClean="0"/>
              <a:t>検察</a:t>
            </a:r>
            <a:r>
              <a:rPr lang="ja-JP" altLang="en-US" dirty="0"/>
              <a:t>＆メディア合作のシナリオに</a:t>
            </a:r>
            <a:r>
              <a:rPr lang="ja-JP" altLang="en-US" dirty="0" smtClean="0"/>
              <a:t>基づく冤罪</a:t>
            </a:r>
            <a:r>
              <a:rPr lang="ja-JP" altLang="en-US" dirty="0"/>
              <a:t>事件（ 業過罪</a:t>
            </a:r>
            <a:r>
              <a:rPr lang="en-US" altLang="ja-JP" dirty="0"/>
              <a:t>/</a:t>
            </a:r>
            <a:r>
              <a:rPr lang="ja-JP" altLang="en-US" dirty="0" smtClean="0">
                <a:solidFill>
                  <a:srgbClr val="FFFF00"/>
                </a:solidFill>
              </a:rPr>
              <a:t>殺人</a:t>
            </a:r>
            <a:r>
              <a:rPr lang="ja-JP" altLang="en-US" dirty="0" smtClean="0"/>
              <a:t>）</a:t>
            </a:r>
            <a:endParaRPr lang="en-GB" dirty="0"/>
          </a:p>
        </p:txBody>
      </p:sp>
      <p:sp>
        <p:nvSpPr>
          <p:cNvPr id="3" name="コンテンツ プレースホルダー 2"/>
          <p:cNvSpPr>
            <a:spLocks noGrp="1"/>
          </p:cNvSpPr>
          <p:nvPr>
            <p:ph idx="1"/>
          </p:nvPr>
        </p:nvSpPr>
        <p:spPr>
          <a:xfrm>
            <a:off x="107504" y="2276872"/>
            <a:ext cx="8856984" cy="4032448"/>
          </a:xfrm>
        </p:spPr>
        <p:txBody>
          <a:bodyPr>
            <a:normAutofit lnSpcReduction="10000"/>
          </a:bodyPr>
          <a:lstStyle/>
          <a:p>
            <a:r>
              <a:rPr lang="ja-JP" altLang="en-US" dirty="0" smtClean="0"/>
              <a:t>杏林大割り箸（事故</a:t>
            </a:r>
            <a:r>
              <a:rPr lang="en-US" altLang="ja-JP" dirty="0" smtClean="0"/>
              <a:t>97</a:t>
            </a:r>
            <a:r>
              <a:rPr lang="ja-JP" altLang="en-US" dirty="0" smtClean="0"/>
              <a:t>→起訴</a:t>
            </a:r>
            <a:r>
              <a:rPr lang="en-US" altLang="ja-JP" dirty="0" smtClean="0"/>
              <a:t>00</a:t>
            </a:r>
            <a:r>
              <a:rPr lang="ja-JP" altLang="en-US" dirty="0" smtClean="0"/>
              <a:t>→無実</a:t>
            </a:r>
            <a:r>
              <a:rPr lang="en-US" altLang="ja-JP" dirty="0" smtClean="0"/>
              <a:t>08</a:t>
            </a:r>
            <a:r>
              <a:rPr lang="ja-JP" altLang="en-US" dirty="0" smtClean="0"/>
              <a:t>）</a:t>
            </a:r>
            <a:endParaRPr lang="en-US" altLang="ja-JP" dirty="0" smtClean="0"/>
          </a:p>
          <a:p>
            <a:r>
              <a:rPr lang="ja-JP" altLang="en-US" dirty="0" smtClean="0">
                <a:solidFill>
                  <a:srgbClr val="FFFF00"/>
                </a:solidFill>
              </a:rPr>
              <a:t>北陵クリニック（事故</a:t>
            </a:r>
            <a:r>
              <a:rPr lang="en-US" altLang="ja-JP" dirty="0" smtClean="0">
                <a:solidFill>
                  <a:srgbClr val="FFFF00"/>
                </a:solidFill>
              </a:rPr>
              <a:t>00</a:t>
            </a:r>
            <a:r>
              <a:rPr lang="ja-JP" altLang="en-US" dirty="0" smtClean="0">
                <a:solidFill>
                  <a:srgbClr val="FFFF00"/>
                </a:solidFill>
              </a:rPr>
              <a:t>→起訴</a:t>
            </a:r>
            <a:r>
              <a:rPr lang="en-US" altLang="ja-JP" dirty="0" smtClean="0">
                <a:solidFill>
                  <a:srgbClr val="FFFF00"/>
                </a:solidFill>
              </a:rPr>
              <a:t>01</a:t>
            </a:r>
            <a:r>
              <a:rPr lang="ja-JP" altLang="en-US" dirty="0" smtClean="0">
                <a:solidFill>
                  <a:srgbClr val="FFFF00"/>
                </a:solidFill>
              </a:rPr>
              <a:t>→再審請求中）</a:t>
            </a:r>
            <a:endParaRPr lang="en-US" altLang="ja-JP" dirty="0" smtClean="0">
              <a:solidFill>
                <a:srgbClr val="FFFF00"/>
              </a:solidFill>
            </a:endParaRPr>
          </a:p>
          <a:p>
            <a:r>
              <a:rPr lang="ja-JP" altLang="en-US" dirty="0" smtClean="0"/>
              <a:t>福島県立大野病院（事故</a:t>
            </a:r>
            <a:r>
              <a:rPr lang="en-US" altLang="ja-JP" dirty="0" smtClean="0"/>
              <a:t>04</a:t>
            </a:r>
            <a:r>
              <a:rPr lang="ja-JP" altLang="en-US" dirty="0" smtClean="0"/>
              <a:t>→起訴</a:t>
            </a:r>
            <a:r>
              <a:rPr lang="en-US" altLang="ja-JP" dirty="0" smtClean="0"/>
              <a:t>06</a:t>
            </a:r>
            <a:r>
              <a:rPr lang="ja-JP" altLang="en-US" dirty="0"/>
              <a:t> →無実</a:t>
            </a:r>
            <a:r>
              <a:rPr lang="en-US" altLang="ja-JP" dirty="0"/>
              <a:t>08 </a:t>
            </a:r>
            <a:r>
              <a:rPr lang="ja-JP" altLang="en-US" dirty="0" smtClean="0"/>
              <a:t>）</a:t>
            </a:r>
            <a:endParaRPr lang="en-US" altLang="ja-JP" dirty="0" smtClean="0"/>
          </a:p>
          <a:p>
            <a:r>
              <a:rPr lang="ja-JP" altLang="en-US" dirty="0" smtClean="0"/>
              <a:t>池田北陵クリニック事件への関与開始（</a:t>
            </a:r>
            <a:r>
              <a:rPr lang="en-US" altLang="ja-JP" dirty="0" smtClean="0"/>
              <a:t>2010</a:t>
            </a:r>
            <a:r>
              <a:rPr lang="ja-JP" altLang="en-US" dirty="0" smtClean="0"/>
              <a:t>）</a:t>
            </a:r>
            <a:endParaRPr lang="en-US" altLang="ja-JP" dirty="0" smtClean="0"/>
          </a:p>
          <a:p>
            <a:r>
              <a:rPr lang="ja-JP" altLang="en-US" dirty="0" smtClean="0"/>
              <a:t>池田矯正医官採用 （</a:t>
            </a:r>
            <a:r>
              <a:rPr lang="en-US" altLang="ja-JP" dirty="0"/>
              <a:t> </a:t>
            </a:r>
            <a:r>
              <a:rPr lang="en-US" altLang="ja-JP" dirty="0" smtClean="0"/>
              <a:t>13</a:t>
            </a:r>
            <a:r>
              <a:rPr lang="ja-JP" altLang="en-US" dirty="0" smtClean="0"/>
              <a:t>年</a:t>
            </a:r>
            <a:r>
              <a:rPr lang="en-US" altLang="ja-JP" dirty="0" smtClean="0"/>
              <a:t>4</a:t>
            </a:r>
            <a:r>
              <a:rPr lang="ja-JP" altLang="en-US" dirty="0" smtClean="0"/>
              <a:t>月）</a:t>
            </a:r>
            <a:endParaRPr lang="en-US" altLang="ja-JP" dirty="0" smtClean="0"/>
          </a:p>
          <a:p>
            <a:r>
              <a:rPr lang="ja-JP" altLang="en-US" dirty="0" smtClean="0"/>
              <a:t>池田国賠訴訟への関与開始</a:t>
            </a:r>
            <a:r>
              <a:rPr lang="ja-JP" altLang="en-US" dirty="0"/>
              <a:t>（</a:t>
            </a:r>
            <a:r>
              <a:rPr lang="en-US" altLang="ja-JP" dirty="0"/>
              <a:t> </a:t>
            </a:r>
            <a:r>
              <a:rPr lang="en-US" altLang="ja-JP" dirty="0" smtClean="0"/>
              <a:t>14</a:t>
            </a:r>
            <a:r>
              <a:rPr lang="ja-JP" altLang="en-US" dirty="0" smtClean="0"/>
              <a:t>年</a:t>
            </a:r>
            <a:r>
              <a:rPr lang="en-US" altLang="ja-JP" dirty="0" smtClean="0"/>
              <a:t>10</a:t>
            </a:r>
            <a:r>
              <a:rPr lang="ja-JP" altLang="en-US" dirty="0" smtClean="0"/>
              <a:t>月）</a:t>
            </a:r>
            <a:endParaRPr lang="en-US" altLang="ja-JP" dirty="0" smtClean="0"/>
          </a:p>
          <a:p>
            <a:r>
              <a:rPr lang="ja-JP" altLang="en-US" dirty="0" smtClean="0"/>
              <a:t>造影剤誤投与（事故</a:t>
            </a:r>
            <a:r>
              <a:rPr lang="en-US" altLang="ja-JP" dirty="0" smtClean="0"/>
              <a:t>14</a:t>
            </a:r>
            <a:r>
              <a:rPr lang="ja-JP" altLang="en-US" dirty="0" smtClean="0"/>
              <a:t>→起訴</a:t>
            </a:r>
            <a:r>
              <a:rPr lang="en-US" altLang="ja-JP" dirty="0" smtClean="0"/>
              <a:t>15</a:t>
            </a:r>
            <a:r>
              <a:rPr lang="ja-JP" altLang="en-US" dirty="0" smtClean="0"/>
              <a:t>→有罪確定</a:t>
            </a:r>
            <a:r>
              <a:rPr lang="en-US" altLang="ja-JP" dirty="0" smtClean="0"/>
              <a:t>15</a:t>
            </a:r>
            <a:r>
              <a:rPr lang="ja-JP" altLang="en-US" dirty="0" smtClean="0"/>
              <a:t>）</a:t>
            </a:r>
            <a:endParaRPr lang="en-US" altLang="ja-JP" dirty="0" smtClean="0"/>
          </a:p>
        </p:txBody>
      </p:sp>
    </p:spTree>
    <p:extLst>
      <p:ext uri="{BB962C8B-B14F-4D97-AF65-F5344CB8AC3E}">
        <p14:creationId xmlns:p14="http://schemas.microsoft.com/office/powerpoint/2010/main" val="1967766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0" y="188640"/>
            <a:ext cx="8828704" cy="3600400"/>
          </a:xfrm>
          <a:prstGeom prst="rect">
            <a:avLst/>
          </a:prstGeom>
        </p:spPr>
      </p:pic>
      <p:sp>
        <p:nvSpPr>
          <p:cNvPr id="6" name="コンテンツ プレースホルダー 5"/>
          <p:cNvSpPr>
            <a:spLocks noGrp="1"/>
          </p:cNvSpPr>
          <p:nvPr>
            <p:ph idx="1"/>
          </p:nvPr>
        </p:nvSpPr>
        <p:spPr>
          <a:xfrm>
            <a:off x="140560" y="3933056"/>
            <a:ext cx="8828704" cy="2736304"/>
          </a:xfrm>
        </p:spPr>
        <p:txBody>
          <a:bodyPr>
            <a:normAutofit/>
          </a:bodyPr>
          <a:lstStyle/>
          <a:p>
            <a:r>
              <a:rPr lang="en-US" altLang="ja-JP" sz="2400" dirty="0" smtClean="0"/>
              <a:t>2015</a:t>
            </a:r>
            <a:r>
              <a:rPr lang="ja-JP" altLang="en-US" sz="2400" dirty="0" smtClean="0"/>
              <a:t>年</a:t>
            </a:r>
            <a:r>
              <a:rPr lang="en-US" altLang="ja-JP" sz="2400" dirty="0" smtClean="0"/>
              <a:t>1</a:t>
            </a:r>
            <a:r>
              <a:rPr lang="ja-JP" altLang="en-US" sz="2400" dirty="0" smtClean="0"/>
              <a:t>月～</a:t>
            </a:r>
            <a:r>
              <a:rPr lang="en-US" altLang="ja-JP" sz="2400" dirty="0" smtClean="0"/>
              <a:t>22</a:t>
            </a:r>
            <a:r>
              <a:rPr lang="ja-JP" altLang="en-US" sz="2400" dirty="0" smtClean="0"/>
              <a:t>年</a:t>
            </a:r>
            <a:r>
              <a:rPr lang="en-US" altLang="ja-JP" sz="2400" dirty="0" smtClean="0"/>
              <a:t>5</a:t>
            </a:r>
            <a:r>
              <a:rPr lang="ja-JP" altLang="en-US" sz="2400" dirty="0" smtClean="0"/>
              <a:t>月に</a:t>
            </a:r>
            <a:r>
              <a:rPr lang="en-US" altLang="ja-JP" sz="2400" dirty="0" smtClean="0"/>
              <a:t>14</a:t>
            </a:r>
            <a:r>
              <a:rPr lang="ja-JP" altLang="en-US" sz="2400" dirty="0" smtClean="0"/>
              <a:t>例（</a:t>
            </a:r>
            <a:r>
              <a:rPr lang="en-US" altLang="ja-JP" sz="2400" dirty="0" smtClean="0"/>
              <a:t>1</a:t>
            </a:r>
            <a:r>
              <a:rPr lang="ja-JP" altLang="en-US" sz="2400" dirty="0" smtClean="0"/>
              <a:t>例は意見書無しで和解）</a:t>
            </a:r>
            <a:endParaRPr lang="en-US" altLang="ja-JP" sz="2400" dirty="0" smtClean="0"/>
          </a:p>
          <a:p>
            <a:r>
              <a:rPr lang="ja-JP" altLang="en-US" sz="2400" dirty="0" smtClean="0"/>
              <a:t>男性</a:t>
            </a:r>
            <a:r>
              <a:rPr lang="en-US" altLang="ja-JP" sz="2400" dirty="0" smtClean="0"/>
              <a:t>12</a:t>
            </a:r>
            <a:r>
              <a:rPr lang="ja-JP" altLang="en-US" sz="2400" dirty="0" err="1" smtClean="0"/>
              <a:t>，</a:t>
            </a:r>
            <a:r>
              <a:rPr lang="ja-JP" altLang="en-US" sz="2400" dirty="0" smtClean="0"/>
              <a:t>女性</a:t>
            </a:r>
            <a:r>
              <a:rPr lang="en-US" altLang="ja-JP" sz="2400" dirty="0" smtClean="0"/>
              <a:t>1</a:t>
            </a:r>
            <a:r>
              <a:rPr lang="ja-JP" altLang="en-US" sz="2400" dirty="0" err="1" smtClean="0"/>
              <a:t>，</a:t>
            </a:r>
            <a:r>
              <a:rPr lang="en-US" altLang="ja-JP" sz="2400" dirty="0" smtClean="0"/>
              <a:t>41-73</a:t>
            </a:r>
            <a:r>
              <a:rPr lang="ja-JP" altLang="en-US" sz="2400" dirty="0" smtClean="0"/>
              <a:t>歳。</a:t>
            </a:r>
            <a:r>
              <a:rPr lang="en-US" altLang="ja-JP" sz="2400" dirty="0" smtClean="0">
                <a:solidFill>
                  <a:srgbClr val="FFFF00"/>
                </a:solidFill>
              </a:rPr>
              <a:t>13</a:t>
            </a:r>
            <a:r>
              <a:rPr lang="ja-JP" altLang="en-US" sz="2400" dirty="0" smtClean="0">
                <a:solidFill>
                  <a:srgbClr val="FFFF00"/>
                </a:solidFill>
              </a:rPr>
              <a:t>例中</a:t>
            </a:r>
            <a:r>
              <a:rPr lang="en-US" altLang="ja-JP" sz="2400" dirty="0" smtClean="0">
                <a:solidFill>
                  <a:srgbClr val="FFFF00"/>
                </a:solidFill>
              </a:rPr>
              <a:t>9</a:t>
            </a:r>
            <a:r>
              <a:rPr lang="ja-JP" altLang="en-US" sz="2400" dirty="0" smtClean="0">
                <a:solidFill>
                  <a:srgbClr val="FFFF00"/>
                </a:solidFill>
              </a:rPr>
              <a:t>例が覚醒剤依存症</a:t>
            </a:r>
            <a:r>
              <a:rPr lang="ja-JP" altLang="en-US" sz="2400" dirty="0" smtClean="0"/>
              <a:t>。</a:t>
            </a:r>
            <a:endParaRPr lang="en-US" altLang="ja-JP" sz="2400" dirty="0" smtClean="0"/>
          </a:p>
          <a:p>
            <a:r>
              <a:rPr lang="en-US" altLang="ja-JP" sz="2400" dirty="0" smtClean="0"/>
              <a:t>13</a:t>
            </a:r>
            <a:r>
              <a:rPr lang="ja-JP" altLang="en-US" sz="2400" dirty="0" smtClean="0"/>
              <a:t>例：</a:t>
            </a:r>
            <a:r>
              <a:rPr lang="ja-JP" altLang="en-US" sz="2400" dirty="0" smtClean="0">
                <a:solidFill>
                  <a:srgbClr val="FFFF00"/>
                </a:solidFill>
              </a:rPr>
              <a:t>精神</a:t>
            </a:r>
            <a:r>
              <a:rPr lang="en-US" altLang="ja-JP" sz="2400" dirty="0" smtClean="0">
                <a:solidFill>
                  <a:srgbClr val="FFFF00"/>
                </a:solidFill>
              </a:rPr>
              <a:t>3</a:t>
            </a:r>
            <a:r>
              <a:rPr lang="ja-JP" altLang="en-US" sz="2400" dirty="0" err="1" smtClean="0">
                <a:solidFill>
                  <a:srgbClr val="FFFF00"/>
                </a:solidFill>
              </a:rPr>
              <a:t>，</a:t>
            </a:r>
            <a:r>
              <a:rPr lang="ja-JP" altLang="en-US" sz="2400" dirty="0" smtClean="0">
                <a:solidFill>
                  <a:srgbClr val="FFFF00"/>
                </a:solidFill>
              </a:rPr>
              <a:t>消化器</a:t>
            </a:r>
            <a:r>
              <a:rPr lang="en-US" altLang="ja-JP" sz="2400" dirty="0" smtClean="0">
                <a:solidFill>
                  <a:srgbClr val="FFFF00"/>
                </a:solidFill>
              </a:rPr>
              <a:t>3</a:t>
            </a:r>
            <a:r>
              <a:rPr lang="ja-JP" altLang="en-US" sz="2400" dirty="0" err="1" smtClean="0">
                <a:solidFill>
                  <a:srgbClr val="FFFF00"/>
                </a:solidFill>
              </a:rPr>
              <a:t>，</a:t>
            </a:r>
            <a:r>
              <a:rPr lang="ja-JP" altLang="en-US" sz="2400" dirty="0" smtClean="0">
                <a:solidFill>
                  <a:srgbClr val="FFFF00"/>
                </a:solidFill>
              </a:rPr>
              <a:t>整形</a:t>
            </a:r>
            <a:r>
              <a:rPr lang="en-US" altLang="ja-JP" sz="2400" dirty="0" smtClean="0">
                <a:solidFill>
                  <a:srgbClr val="FFFF00"/>
                </a:solidFill>
              </a:rPr>
              <a:t>2</a:t>
            </a:r>
            <a:r>
              <a:rPr lang="ja-JP" altLang="en-US" sz="2400" dirty="0" err="1" smtClean="0"/>
              <a:t>，</a:t>
            </a:r>
            <a:r>
              <a:rPr lang="ja-JP" altLang="en-US" sz="2400" dirty="0" smtClean="0"/>
              <a:t>眼，耳鼻，</a:t>
            </a:r>
            <a:r>
              <a:rPr lang="ja-JP" altLang="en-US" sz="2400" dirty="0"/>
              <a:t>救急</a:t>
            </a:r>
            <a:r>
              <a:rPr lang="ja-JP" altLang="en-US" sz="2400" dirty="0" smtClean="0"/>
              <a:t>，皮膚，歯，各</a:t>
            </a:r>
            <a:r>
              <a:rPr lang="en-US" altLang="ja-JP" sz="2400" dirty="0" smtClean="0"/>
              <a:t>1</a:t>
            </a:r>
          </a:p>
          <a:p>
            <a:r>
              <a:rPr lang="ja-JP" altLang="en-US" sz="2400" dirty="0" smtClean="0"/>
              <a:t>争点：診断（ほとんどが見逃し）</a:t>
            </a:r>
            <a:r>
              <a:rPr lang="en-US" altLang="ja-JP" sz="2400" dirty="0" smtClean="0"/>
              <a:t>12</a:t>
            </a:r>
            <a:r>
              <a:rPr lang="ja-JP" altLang="en-US" sz="2400" dirty="0" err="1" smtClean="0"/>
              <a:t>，</a:t>
            </a:r>
            <a:r>
              <a:rPr lang="ja-JP" altLang="en-US" sz="2400" dirty="0" smtClean="0"/>
              <a:t>治療</a:t>
            </a:r>
            <a:r>
              <a:rPr lang="en-US" altLang="ja-JP" sz="2400" dirty="0" smtClean="0"/>
              <a:t>1</a:t>
            </a:r>
          </a:p>
          <a:p>
            <a:r>
              <a:rPr lang="ja-JP" altLang="en-US" sz="2400" dirty="0"/>
              <a:t>賠償</a:t>
            </a:r>
            <a:r>
              <a:rPr lang="ja-JP" altLang="en-US" sz="2400" dirty="0" smtClean="0"/>
              <a:t>額は</a:t>
            </a:r>
            <a:r>
              <a:rPr lang="en-US" altLang="ja-JP" sz="2400" dirty="0" smtClean="0"/>
              <a:t>200</a:t>
            </a:r>
            <a:r>
              <a:rPr lang="ja-JP" altLang="en-US" sz="2400" dirty="0" smtClean="0"/>
              <a:t>～</a:t>
            </a:r>
            <a:r>
              <a:rPr lang="en-US" altLang="ja-JP" sz="2400" dirty="0" smtClean="0"/>
              <a:t>8500</a:t>
            </a:r>
            <a:r>
              <a:rPr lang="ja-JP" altLang="en-US" sz="2400" dirty="0" smtClean="0"/>
              <a:t>万。総計</a:t>
            </a:r>
            <a:r>
              <a:rPr lang="en-US" altLang="ja-JP" sz="2400" dirty="0" smtClean="0"/>
              <a:t>3</a:t>
            </a:r>
            <a:r>
              <a:rPr lang="ja-JP" altLang="en-US" sz="2400" dirty="0" smtClean="0"/>
              <a:t>億</a:t>
            </a:r>
            <a:r>
              <a:rPr lang="en-US" altLang="ja-JP" sz="2400" dirty="0" smtClean="0"/>
              <a:t>6464</a:t>
            </a:r>
            <a:r>
              <a:rPr lang="ja-JP" altLang="en-US" sz="2400" dirty="0" smtClean="0"/>
              <a:t>万円</a:t>
            </a:r>
            <a:endParaRPr lang="en-US" altLang="ja-JP" sz="2400" dirty="0" smtClean="0"/>
          </a:p>
          <a:p>
            <a:r>
              <a:rPr lang="en-US" altLang="ja-JP" sz="2400" dirty="0" smtClean="0"/>
              <a:t>13</a:t>
            </a:r>
            <a:r>
              <a:rPr lang="ja-JP" altLang="en-US" sz="2400" dirty="0" smtClean="0"/>
              <a:t>例中請求棄却</a:t>
            </a:r>
            <a:r>
              <a:rPr lang="en-US" altLang="ja-JP" sz="2400" dirty="0"/>
              <a:t>9</a:t>
            </a:r>
            <a:r>
              <a:rPr lang="ja-JP" altLang="en-US" sz="2400" dirty="0" smtClean="0"/>
              <a:t>例，勝訴的和解</a:t>
            </a:r>
            <a:r>
              <a:rPr lang="en-US" altLang="ja-JP" sz="2400" dirty="0" smtClean="0"/>
              <a:t>2</a:t>
            </a:r>
            <a:r>
              <a:rPr lang="ja-JP" altLang="en-US" sz="2400" dirty="0" err="1" smtClean="0"/>
              <a:t>，</a:t>
            </a:r>
            <a:r>
              <a:rPr lang="ja-JP" altLang="en-US" sz="2400" dirty="0" smtClean="0"/>
              <a:t>国勝訴（？）</a:t>
            </a:r>
            <a:r>
              <a:rPr lang="en-US" altLang="ja-JP" sz="2400" dirty="0" smtClean="0"/>
              <a:t>1</a:t>
            </a:r>
            <a:r>
              <a:rPr lang="ja-JP" altLang="en-US" sz="2400" dirty="0" err="1" smtClean="0"/>
              <a:t>，</a:t>
            </a:r>
            <a:r>
              <a:rPr lang="ja-JP" altLang="en-US" sz="2400" dirty="0" smtClean="0"/>
              <a:t>係属中</a:t>
            </a:r>
            <a:r>
              <a:rPr lang="en-US" altLang="ja-JP" sz="2400" dirty="0" smtClean="0"/>
              <a:t>1</a:t>
            </a:r>
          </a:p>
          <a:p>
            <a:endParaRPr lang="en-US" altLang="ja-JP" sz="2400" dirty="0" smtClean="0"/>
          </a:p>
          <a:p>
            <a:endParaRPr lang="en-GB" sz="2400" dirty="0"/>
          </a:p>
        </p:txBody>
      </p:sp>
    </p:spTree>
    <p:extLst>
      <p:ext uri="{BB962C8B-B14F-4D97-AF65-F5344CB8AC3E}">
        <p14:creationId xmlns:p14="http://schemas.microsoft.com/office/powerpoint/2010/main" val="2958882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327268" cy="994122"/>
          </a:xfrm>
        </p:spPr>
        <p:txBody>
          <a:bodyPr>
            <a:normAutofit/>
          </a:bodyPr>
          <a:lstStyle/>
          <a:p>
            <a:r>
              <a:rPr lang="ja-JP" altLang="en-US" dirty="0" smtClean="0"/>
              <a:t>原告</a:t>
            </a:r>
            <a:r>
              <a:rPr lang="ja-JP" altLang="en-US" dirty="0"/>
              <a:t>による裁判所誤</a:t>
            </a:r>
            <a:r>
              <a:rPr lang="ja-JP" altLang="en-US" dirty="0" smtClean="0"/>
              <a:t>導未遂事例</a:t>
            </a:r>
            <a:endParaRPr lang="en-GB" dirty="0"/>
          </a:p>
        </p:txBody>
      </p:sp>
      <p:sp>
        <p:nvSpPr>
          <p:cNvPr id="4" name="テキスト ボックス 3"/>
          <p:cNvSpPr txBox="1"/>
          <p:nvPr/>
        </p:nvSpPr>
        <p:spPr>
          <a:xfrm>
            <a:off x="58670" y="1110754"/>
            <a:ext cx="8856984" cy="5632311"/>
          </a:xfrm>
          <a:prstGeom prst="rect">
            <a:avLst/>
          </a:prstGeom>
          <a:noFill/>
        </p:spPr>
        <p:txBody>
          <a:bodyPr wrap="square" rtlCol="0">
            <a:spAutoFit/>
          </a:bodyPr>
          <a:lstStyle/>
          <a:p>
            <a:r>
              <a:rPr lang="ja-JP" altLang="en-US" sz="3600" dirty="0" smtClean="0">
                <a:solidFill>
                  <a:schemeClr val="bg1"/>
                </a:solidFill>
              </a:rPr>
              <a:t>入所中に脳出血を発症し救急搬送され手術により血腫摘出も行ったが片麻痺が残った。</a:t>
            </a:r>
            <a:endParaRPr lang="en-US" altLang="ja-JP" sz="3600" dirty="0">
              <a:solidFill>
                <a:schemeClr val="bg1"/>
              </a:solidFill>
            </a:endParaRPr>
          </a:p>
          <a:p>
            <a:endParaRPr lang="en-US" altLang="ja-JP" sz="3600" dirty="0" smtClean="0">
              <a:solidFill>
                <a:schemeClr val="bg1"/>
              </a:solidFill>
            </a:endParaRPr>
          </a:p>
          <a:p>
            <a:r>
              <a:rPr lang="ja-JP" altLang="en-US" sz="3600" dirty="0" smtClean="0">
                <a:solidFill>
                  <a:schemeClr val="bg1"/>
                </a:solidFill>
              </a:rPr>
              <a:t>一審で請求棄却となったが，控訴審で「准看護師</a:t>
            </a:r>
            <a:r>
              <a:rPr lang="en-US" altLang="ja-JP" sz="3600" dirty="0" smtClean="0">
                <a:solidFill>
                  <a:schemeClr val="bg1"/>
                </a:solidFill>
              </a:rPr>
              <a:t>/</a:t>
            </a:r>
            <a:r>
              <a:rPr lang="ja-JP" altLang="en-US" sz="3600" dirty="0" smtClean="0">
                <a:solidFill>
                  <a:schemeClr val="bg1"/>
                </a:solidFill>
              </a:rPr>
              <a:t>医師の到着を待たずに救急車を呼んでいれば後遺症が軽かった可能性がある」と刑務官に対し注意義務違反を問うた事例</a:t>
            </a:r>
            <a:endParaRPr lang="en-US" altLang="ja-JP" sz="3600" dirty="0" smtClean="0">
              <a:solidFill>
                <a:schemeClr val="bg1"/>
              </a:solidFill>
            </a:endParaRPr>
          </a:p>
          <a:p>
            <a:endParaRPr lang="en-US" altLang="ja-JP" sz="3600" dirty="0">
              <a:solidFill>
                <a:schemeClr val="bg1"/>
              </a:solidFill>
            </a:endParaRPr>
          </a:p>
          <a:p>
            <a:r>
              <a:rPr lang="ja-JP" altLang="en-US" sz="3600" dirty="0" smtClean="0">
                <a:solidFill>
                  <a:schemeClr val="bg1"/>
                </a:solidFill>
              </a:rPr>
              <a:t>刑務官に注意義務はなかったと裁判所が理解できるように説明できなければ負ける</a:t>
            </a:r>
            <a:endParaRPr lang="en-US" altLang="ja-JP" sz="3600" dirty="0">
              <a:solidFill>
                <a:schemeClr val="bg1"/>
              </a:solidFill>
            </a:endParaRPr>
          </a:p>
        </p:txBody>
      </p:sp>
    </p:spTree>
    <p:extLst>
      <p:ext uri="{BB962C8B-B14F-4D97-AF65-F5344CB8AC3E}">
        <p14:creationId xmlns:p14="http://schemas.microsoft.com/office/powerpoint/2010/main" val="28681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116632"/>
            <a:ext cx="8229600" cy="994122"/>
          </a:xfrm>
        </p:spPr>
        <p:txBody>
          <a:bodyPr>
            <a:normAutofit/>
          </a:bodyPr>
          <a:lstStyle/>
          <a:p>
            <a:r>
              <a:rPr lang="ja-JP" altLang="en-US" dirty="0" smtClean="0"/>
              <a:t>臨床を全く知らない裁判官に対し</a:t>
            </a:r>
            <a:endParaRPr lang="en-GB" dirty="0"/>
          </a:p>
        </p:txBody>
      </p:sp>
      <p:sp>
        <p:nvSpPr>
          <p:cNvPr id="5" name="テキスト ボックス 4"/>
          <p:cNvSpPr txBox="1"/>
          <p:nvPr/>
        </p:nvSpPr>
        <p:spPr>
          <a:xfrm>
            <a:off x="107504" y="1110754"/>
            <a:ext cx="8856984" cy="5632311"/>
          </a:xfrm>
          <a:prstGeom prst="rect">
            <a:avLst/>
          </a:prstGeom>
          <a:noFill/>
          <a:ln w="25400">
            <a:solidFill>
              <a:srgbClr val="FF0000"/>
            </a:solidFill>
          </a:ln>
        </p:spPr>
        <p:txBody>
          <a:bodyPr wrap="square" rtlCol="0">
            <a:spAutoFit/>
          </a:bodyPr>
          <a:lstStyle/>
          <a:p>
            <a:r>
              <a:rPr lang="ja-JP" altLang="en-US" sz="2400" dirty="0" smtClean="0">
                <a:solidFill>
                  <a:srgbClr val="FFFF00"/>
                </a:solidFill>
              </a:rPr>
              <a:t>刑務官の注意義務とは？</a:t>
            </a:r>
            <a:r>
              <a:rPr lang="ja-JP" altLang="en-US" sz="2400" dirty="0" smtClean="0">
                <a:solidFill>
                  <a:schemeClr val="bg1"/>
                </a:solidFill>
              </a:rPr>
              <a:t>：刑務官には脳出血による症状</a:t>
            </a:r>
            <a:r>
              <a:rPr lang="ja-JP" altLang="en-US" sz="2400" dirty="0">
                <a:solidFill>
                  <a:schemeClr val="bg1"/>
                </a:solidFill>
              </a:rPr>
              <a:t>の適切な</a:t>
            </a:r>
            <a:r>
              <a:rPr lang="ja-JP" altLang="en-US" sz="2400" dirty="0" smtClean="0">
                <a:solidFill>
                  <a:schemeClr val="bg1"/>
                </a:solidFill>
              </a:rPr>
              <a:t>評価はできない。「様子</a:t>
            </a:r>
            <a:r>
              <a:rPr lang="ja-JP" altLang="en-US" sz="2400" dirty="0">
                <a:solidFill>
                  <a:schemeClr val="bg1"/>
                </a:solidFill>
              </a:rPr>
              <a:t>がおかしい，何かの急病</a:t>
            </a:r>
            <a:r>
              <a:rPr lang="ja-JP" altLang="en-US" sz="2400" dirty="0" smtClean="0">
                <a:solidFill>
                  <a:schemeClr val="bg1"/>
                </a:solidFill>
              </a:rPr>
              <a:t>か？」と</a:t>
            </a:r>
            <a:r>
              <a:rPr lang="ja-JP" altLang="en-US" sz="2400" dirty="0">
                <a:solidFill>
                  <a:schemeClr val="bg1"/>
                </a:solidFill>
              </a:rPr>
              <a:t>思って</a:t>
            </a:r>
            <a:r>
              <a:rPr lang="ja-JP" altLang="en-US" sz="2400" dirty="0" smtClean="0">
                <a:solidFill>
                  <a:schemeClr val="bg1"/>
                </a:solidFill>
              </a:rPr>
              <a:t>急ぎ、適切な判断ができる</a:t>
            </a:r>
            <a:r>
              <a:rPr lang="ja-JP" altLang="en-US" sz="2400" dirty="0" smtClean="0">
                <a:solidFill>
                  <a:srgbClr val="FFFF00"/>
                </a:solidFill>
              </a:rPr>
              <a:t>＝注意義務がある</a:t>
            </a:r>
            <a:r>
              <a:rPr lang="ja-JP" altLang="en-US" sz="2400" dirty="0" smtClean="0">
                <a:solidFill>
                  <a:schemeClr val="bg1"/>
                </a:solidFill>
              </a:rPr>
              <a:t>准</a:t>
            </a:r>
            <a:r>
              <a:rPr lang="ja-JP" altLang="en-US" sz="2400" dirty="0">
                <a:solidFill>
                  <a:schemeClr val="bg1"/>
                </a:solidFill>
              </a:rPr>
              <a:t>看護師職員を</a:t>
            </a:r>
            <a:r>
              <a:rPr lang="ja-JP" altLang="en-US" sz="2400" dirty="0" smtClean="0">
                <a:solidFill>
                  <a:schemeClr val="bg1"/>
                </a:solidFill>
              </a:rPr>
              <a:t>呼ぶのが通常である．</a:t>
            </a:r>
            <a:endParaRPr lang="en-US" altLang="ja-JP" sz="2400" dirty="0" smtClean="0">
              <a:solidFill>
                <a:schemeClr val="bg1"/>
              </a:solidFill>
            </a:endParaRPr>
          </a:p>
          <a:p>
            <a:endParaRPr lang="en-US" altLang="ja-JP" sz="2400" dirty="0" smtClean="0">
              <a:solidFill>
                <a:schemeClr val="bg1"/>
              </a:solidFill>
            </a:endParaRPr>
          </a:p>
          <a:p>
            <a:r>
              <a:rPr lang="ja-JP" altLang="en-US" sz="2400" dirty="0" smtClean="0">
                <a:solidFill>
                  <a:srgbClr val="FFFF00"/>
                </a:solidFill>
              </a:rPr>
              <a:t>看護師の注意義務も限定される</a:t>
            </a:r>
            <a:r>
              <a:rPr lang="ja-JP" altLang="en-US" sz="2400" dirty="0" smtClean="0">
                <a:solidFill>
                  <a:schemeClr val="bg1"/>
                </a:solidFill>
              </a:rPr>
              <a:t>：そもそも脳出血の診断どころか，詐病</a:t>
            </a:r>
            <a:r>
              <a:rPr lang="ja-JP" altLang="en-US" sz="2400" dirty="0">
                <a:solidFill>
                  <a:schemeClr val="bg1"/>
                </a:solidFill>
              </a:rPr>
              <a:t>かどうか</a:t>
            </a:r>
            <a:r>
              <a:rPr lang="ja-JP" altLang="en-US" sz="2400" dirty="0" smtClean="0">
                <a:solidFill>
                  <a:schemeClr val="bg1"/>
                </a:solidFill>
              </a:rPr>
              <a:t>さえ医師</a:t>
            </a:r>
            <a:r>
              <a:rPr lang="ja-JP" altLang="en-US" sz="2400" dirty="0">
                <a:solidFill>
                  <a:schemeClr val="bg1"/>
                </a:solidFill>
              </a:rPr>
              <a:t>でなければ判断できない． </a:t>
            </a:r>
            <a:r>
              <a:rPr lang="ja-JP" altLang="en-US" sz="2400" dirty="0" smtClean="0">
                <a:solidFill>
                  <a:schemeClr val="bg1"/>
                </a:solidFill>
              </a:rPr>
              <a:t>救急車を呼んだ隙に逃走されたらそれこそ職責を問われる</a:t>
            </a:r>
            <a:r>
              <a:rPr lang="ja-JP" altLang="en-US" sz="2400" dirty="0" smtClean="0">
                <a:solidFill>
                  <a:srgbClr val="FFFF00"/>
                </a:solidFill>
              </a:rPr>
              <a:t>（刑務官の注意義務）．</a:t>
            </a:r>
            <a:r>
              <a:rPr lang="ja-JP" altLang="en-US" sz="2400" dirty="0" smtClean="0">
                <a:solidFill>
                  <a:schemeClr val="bg1"/>
                </a:solidFill>
              </a:rPr>
              <a:t>詐病だけではない．</a:t>
            </a:r>
            <a:r>
              <a:rPr lang="ja-JP" altLang="en-US" sz="2400" dirty="0">
                <a:solidFill>
                  <a:schemeClr val="bg1"/>
                </a:solidFill>
              </a:rPr>
              <a:t>たとえば低血糖だったら救急車を呼ぶ必要はない．そういう判断も，刑務官はもちろん准看護師職員にも</a:t>
            </a:r>
            <a:r>
              <a:rPr lang="ja-JP" altLang="en-US" sz="2400" dirty="0" smtClean="0">
                <a:solidFill>
                  <a:schemeClr val="bg1"/>
                </a:solidFill>
              </a:rPr>
              <a:t>できない．</a:t>
            </a:r>
            <a:endParaRPr lang="en-US" altLang="ja-JP" sz="2400" dirty="0" smtClean="0">
              <a:solidFill>
                <a:schemeClr val="bg1"/>
              </a:solidFill>
            </a:endParaRPr>
          </a:p>
          <a:p>
            <a:endParaRPr lang="en-US" altLang="ja-JP" sz="2400" dirty="0">
              <a:solidFill>
                <a:schemeClr val="bg1"/>
              </a:solidFill>
            </a:endParaRPr>
          </a:p>
          <a:p>
            <a:r>
              <a:rPr lang="ja-JP" altLang="en-US" sz="2400" dirty="0" smtClean="0">
                <a:solidFill>
                  <a:srgbClr val="FFFF00"/>
                </a:solidFill>
              </a:rPr>
              <a:t>病気</a:t>
            </a:r>
            <a:r>
              <a:rPr lang="ja-JP" altLang="en-US" sz="2400" dirty="0">
                <a:solidFill>
                  <a:srgbClr val="FFFF00"/>
                </a:solidFill>
              </a:rPr>
              <a:t>が違えば治療法も</a:t>
            </a:r>
            <a:r>
              <a:rPr lang="ja-JP" altLang="en-US" sz="2400" dirty="0" smtClean="0">
                <a:solidFill>
                  <a:srgbClr val="FFFF00"/>
                </a:solidFill>
              </a:rPr>
              <a:t>違う．脳出血と脳梗塞の治療もそれぞれ全く異なる。だからこそ医師が</a:t>
            </a:r>
            <a:r>
              <a:rPr lang="ja-JP" altLang="en-US" sz="2400" dirty="0">
                <a:solidFill>
                  <a:srgbClr val="FFFF00"/>
                </a:solidFill>
              </a:rPr>
              <a:t>適切に診断して，その病気の治療が</a:t>
            </a:r>
            <a:r>
              <a:rPr lang="ja-JP" altLang="en-US" sz="2400" dirty="0" smtClean="0">
                <a:solidFill>
                  <a:srgbClr val="FFFF00"/>
                </a:solidFill>
              </a:rPr>
              <a:t>できる適切な病院</a:t>
            </a:r>
            <a:r>
              <a:rPr lang="ja-JP" altLang="en-US" sz="2400" dirty="0">
                <a:solidFill>
                  <a:srgbClr val="FFFF00"/>
                </a:solidFill>
              </a:rPr>
              <a:t>に患者を送らなくてはならない</a:t>
            </a:r>
            <a:r>
              <a:rPr lang="ja-JP" altLang="en-US" sz="2400" dirty="0" smtClean="0">
                <a:solidFill>
                  <a:schemeClr val="bg1"/>
                </a:solidFill>
              </a:rPr>
              <a:t>．以上より</a:t>
            </a:r>
            <a:r>
              <a:rPr lang="ja-JP" altLang="en-US" sz="2400" dirty="0" smtClean="0">
                <a:solidFill>
                  <a:srgbClr val="FF0000"/>
                </a:solidFill>
              </a:rPr>
              <a:t>刑務官に対し</a:t>
            </a:r>
            <a:r>
              <a:rPr lang="ja-JP" altLang="en-US" sz="2400" dirty="0">
                <a:solidFill>
                  <a:srgbClr val="FF0000"/>
                </a:solidFill>
              </a:rPr>
              <a:t>注意義務</a:t>
            </a:r>
            <a:r>
              <a:rPr lang="ja-JP" altLang="en-US" sz="2400" dirty="0" smtClean="0">
                <a:solidFill>
                  <a:srgbClr val="FF0000"/>
                </a:solidFill>
              </a:rPr>
              <a:t>違反ありとする原告主張は失当以外の何物でもない</a:t>
            </a:r>
            <a:r>
              <a:rPr lang="ja-JP" altLang="en-US" sz="2400" dirty="0" smtClean="0">
                <a:solidFill>
                  <a:schemeClr val="bg1"/>
                </a:solidFill>
              </a:rPr>
              <a:t>。</a:t>
            </a:r>
            <a:endParaRPr lang="en-US" altLang="ja-JP" sz="2400" dirty="0" smtClean="0">
              <a:solidFill>
                <a:schemeClr val="bg1"/>
              </a:solidFill>
            </a:endParaRPr>
          </a:p>
        </p:txBody>
      </p:sp>
    </p:spTree>
    <p:extLst>
      <p:ext uri="{BB962C8B-B14F-4D97-AF65-F5344CB8AC3E}">
        <p14:creationId xmlns:p14="http://schemas.microsoft.com/office/powerpoint/2010/main" val="322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lang="ja-JP" altLang="en-US" dirty="0" smtClean="0"/>
              <a:t>精神科症例の特徴</a:t>
            </a:r>
            <a:endParaRPr lang="en-GB" dirty="0"/>
          </a:p>
        </p:txBody>
      </p:sp>
      <p:sp>
        <p:nvSpPr>
          <p:cNvPr id="3" name="コンテンツ プレースホルダー 2"/>
          <p:cNvSpPr>
            <a:spLocks noGrp="1"/>
          </p:cNvSpPr>
          <p:nvPr>
            <p:ph idx="1"/>
          </p:nvPr>
        </p:nvSpPr>
        <p:spPr>
          <a:xfrm>
            <a:off x="35496" y="1484784"/>
            <a:ext cx="9108504" cy="4997152"/>
          </a:xfrm>
        </p:spPr>
        <p:txBody>
          <a:bodyPr>
            <a:normAutofit fontScale="92500" lnSpcReduction="10000"/>
          </a:bodyPr>
          <a:lstStyle/>
          <a:p>
            <a:r>
              <a:rPr lang="en-US" altLang="ja-JP" dirty="0" smtClean="0"/>
              <a:t>3</a:t>
            </a:r>
            <a:r>
              <a:rPr lang="ja-JP" altLang="en-US" dirty="0" smtClean="0"/>
              <a:t>例いずれも覚醒剤依存症</a:t>
            </a:r>
            <a:endParaRPr lang="en-US" altLang="ja-JP" dirty="0" smtClean="0"/>
          </a:p>
          <a:p>
            <a:r>
              <a:rPr lang="ja-JP" altLang="en-US" dirty="0" smtClean="0">
                <a:solidFill>
                  <a:srgbClr val="FFFF00"/>
                </a:solidFill>
              </a:rPr>
              <a:t>訴えは極めて被害的</a:t>
            </a:r>
            <a:endParaRPr lang="en-US" altLang="ja-JP" dirty="0" smtClean="0">
              <a:solidFill>
                <a:srgbClr val="FFFF00"/>
              </a:solidFill>
            </a:endParaRPr>
          </a:p>
          <a:p>
            <a:pPr marL="457200" lvl="1" indent="0">
              <a:buNone/>
            </a:pPr>
            <a:r>
              <a:rPr lang="en-US" altLang="ja-JP" dirty="0" smtClean="0"/>
              <a:t>1</a:t>
            </a:r>
            <a:r>
              <a:rPr lang="ja-JP" altLang="en-US" dirty="0" smtClean="0"/>
              <a:t>）不当処遇で心的外傷・</a:t>
            </a:r>
            <a:r>
              <a:rPr lang="en-US" altLang="ja-JP" dirty="0" smtClean="0"/>
              <a:t>PTSD</a:t>
            </a:r>
            <a:r>
              <a:rPr lang="ja-JP" altLang="en-US" dirty="0" smtClean="0"/>
              <a:t>に→</a:t>
            </a:r>
            <a:r>
              <a:rPr lang="en-US" altLang="ja-JP" dirty="0" smtClean="0">
                <a:solidFill>
                  <a:srgbClr val="FFFF00"/>
                </a:solidFill>
              </a:rPr>
              <a:t>2</a:t>
            </a:r>
            <a:r>
              <a:rPr lang="ja-JP" altLang="en-US" dirty="0" smtClean="0">
                <a:solidFill>
                  <a:srgbClr val="FFFF00"/>
                </a:solidFill>
              </a:rPr>
              <a:t>件合計</a:t>
            </a:r>
            <a:r>
              <a:rPr lang="en-US" altLang="ja-JP" dirty="0" smtClean="0">
                <a:solidFill>
                  <a:srgbClr val="FFFF00"/>
                </a:solidFill>
              </a:rPr>
              <a:t>1830</a:t>
            </a:r>
            <a:r>
              <a:rPr lang="ja-JP" altLang="en-US" dirty="0" smtClean="0">
                <a:solidFill>
                  <a:srgbClr val="FFFF00"/>
                </a:solidFill>
              </a:rPr>
              <a:t>万請求棄却</a:t>
            </a:r>
            <a:endParaRPr lang="en-US" altLang="ja-JP" dirty="0" smtClean="0">
              <a:solidFill>
                <a:srgbClr val="FFFF00"/>
              </a:solidFill>
            </a:endParaRPr>
          </a:p>
          <a:p>
            <a:pPr lvl="1"/>
            <a:r>
              <a:rPr lang="ja-JP" altLang="en-US" dirty="0" smtClean="0"/>
              <a:t>以前，「うつ病」の病名でリタリンが処方されていたのに，もらえなくなり→ナルコレプシーの病名取得→それなのに拘置所でリタリンが処方されない→</a:t>
            </a:r>
            <a:r>
              <a:rPr lang="en-US" altLang="ja-JP" dirty="0" smtClean="0">
                <a:solidFill>
                  <a:srgbClr val="FFFF00"/>
                </a:solidFill>
              </a:rPr>
              <a:t>330</a:t>
            </a:r>
            <a:r>
              <a:rPr lang="ja-JP" altLang="en-US" dirty="0" smtClean="0">
                <a:solidFill>
                  <a:srgbClr val="FFFF00"/>
                </a:solidFill>
              </a:rPr>
              <a:t>万請求→請求棄却</a:t>
            </a:r>
            <a:endParaRPr lang="en-US" altLang="ja-JP" dirty="0" smtClean="0">
              <a:solidFill>
                <a:srgbClr val="FFFF00"/>
              </a:solidFill>
            </a:endParaRPr>
          </a:p>
          <a:p>
            <a:r>
              <a:rPr lang="ja-JP" altLang="en-US" dirty="0" smtClean="0">
                <a:solidFill>
                  <a:srgbClr val="FFFF00"/>
                </a:solidFill>
              </a:rPr>
              <a:t>原告側</a:t>
            </a:r>
            <a:r>
              <a:rPr lang="ja-JP" altLang="en-US" dirty="0">
                <a:solidFill>
                  <a:srgbClr val="FFFF00"/>
                </a:solidFill>
              </a:rPr>
              <a:t>医師</a:t>
            </a:r>
            <a:r>
              <a:rPr lang="ja-JP" altLang="en-US" dirty="0" smtClean="0">
                <a:solidFill>
                  <a:srgbClr val="FFFF00"/>
                </a:solidFill>
              </a:rPr>
              <a:t>の問題点：患者に迎合</a:t>
            </a:r>
            <a:endParaRPr lang="en-US" altLang="ja-JP" dirty="0" smtClean="0">
              <a:solidFill>
                <a:srgbClr val="FFFF00"/>
              </a:solidFill>
            </a:endParaRPr>
          </a:p>
          <a:p>
            <a:pPr lvl="1"/>
            <a:r>
              <a:rPr lang="ja-JP" altLang="en-US" dirty="0" smtClean="0"/>
              <a:t>適切な診断手順を無視して</a:t>
            </a:r>
            <a:r>
              <a:rPr lang="en-US" altLang="ja-JP" dirty="0" smtClean="0"/>
              <a:t>PTSD</a:t>
            </a:r>
            <a:r>
              <a:rPr lang="ja-JP" altLang="en-US" dirty="0" smtClean="0"/>
              <a:t>の病名をつける</a:t>
            </a:r>
            <a:endParaRPr lang="en-US" altLang="ja-JP" dirty="0" smtClean="0"/>
          </a:p>
          <a:p>
            <a:pPr lvl="1"/>
            <a:r>
              <a:rPr lang="ja-JP" altLang="en-US" dirty="0" smtClean="0"/>
              <a:t>リタリンほしさに</a:t>
            </a:r>
            <a:r>
              <a:rPr lang="en-US" altLang="ja-JP" dirty="0" err="1" smtClean="0"/>
              <a:t>Dr</a:t>
            </a:r>
            <a:r>
              <a:rPr lang="en-US" altLang="ja-JP" dirty="0" smtClean="0"/>
              <a:t> </a:t>
            </a:r>
            <a:r>
              <a:rPr lang="ja-JP" altLang="en-US" dirty="0" smtClean="0"/>
              <a:t>ショッピングをしていた覚醒剤依存症患者に，</a:t>
            </a:r>
            <a:r>
              <a:rPr lang="zh-TW" altLang="en-US" dirty="0"/>
              <a:t>反復睡眠潜時検査（</a:t>
            </a:r>
            <a:r>
              <a:rPr lang="en-US" altLang="zh-TW" dirty="0" smtClean="0"/>
              <a:t>MSLT</a:t>
            </a:r>
            <a:r>
              <a:rPr lang="ja-JP" altLang="en-US" dirty="0" smtClean="0"/>
              <a:t>）を実施せずにリタリンを処方した「睡眠学会専門医」</a:t>
            </a:r>
            <a:endParaRPr lang="en-US" altLang="ja-JP" dirty="0" smtClean="0"/>
          </a:p>
          <a:p>
            <a:endParaRPr lang="en-GB" dirty="0"/>
          </a:p>
        </p:txBody>
      </p:sp>
      <p:sp>
        <p:nvSpPr>
          <p:cNvPr id="4" name="テキスト ボックス 3"/>
          <p:cNvSpPr txBox="1"/>
          <p:nvPr/>
        </p:nvSpPr>
        <p:spPr>
          <a:xfrm>
            <a:off x="4589548" y="44624"/>
            <a:ext cx="4554452" cy="369332"/>
          </a:xfrm>
          <a:prstGeom prst="rect">
            <a:avLst/>
          </a:prstGeom>
          <a:noFill/>
        </p:spPr>
        <p:txBody>
          <a:bodyPr wrap="none" rtlCol="0">
            <a:spAutoFit/>
          </a:bodyPr>
          <a:lstStyle/>
          <a:p>
            <a:r>
              <a:rPr lang="ja-JP" altLang="en-US" dirty="0" smtClean="0">
                <a:solidFill>
                  <a:srgbClr val="FFFF00"/>
                </a:solidFill>
              </a:rPr>
              <a:t>スライドの途中でも遠慮無く質問してください</a:t>
            </a:r>
            <a:endParaRPr lang="en-GB" dirty="0">
              <a:solidFill>
                <a:srgbClr val="FFFF00"/>
              </a:solidFill>
            </a:endParaRPr>
          </a:p>
        </p:txBody>
      </p:sp>
    </p:spTree>
    <p:extLst>
      <p:ext uri="{BB962C8B-B14F-4D97-AF65-F5344CB8AC3E}">
        <p14:creationId xmlns:p14="http://schemas.microsoft.com/office/powerpoint/2010/main" val="1142510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lang="ja-JP" altLang="en-US" dirty="0" smtClean="0"/>
              <a:t>身体科症例</a:t>
            </a:r>
            <a:endParaRPr lang="en-GB" dirty="0"/>
          </a:p>
        </p:txBody>
      </p:sp>
      <p:sp>
        <p:nvSpPr>
          <p:cNvPr id="3" name="コンテンツ プレースホルダー 2"/>
          <p:cNvSpPr>
            <a:spLocks noGrp="1"/>
          </p:cNvSpPr>
          <p:nvPr>
            <p:ph idx="1"/>
          </p:nvPr>
        </p:nvSpPr>
        <p:spPr>
          <a:xfrm>
            <a:off x="287524" y="1484784"/>
            <a:ext cx="8568952" cy="4752528"/>
          </a:xfrm>
        </p:spPr>
        <p:txBody>
          <a:bodyPr/>
          <a:lstStyle/>
          <a:p>
            <a:r>
              <a:rPr lang="en-US" dirty="0" smtClean="0"/>
              <a:t>62</a:t>
            </a:r>
            <a:r>
              <a:rPr lang="ja-JP" altLang="en-US" dirty="0" smtClean="0"/>
              <a:t>歳男性死亡例：剖検で初めて見出された</a:t>
            </a:r>
            <a:r>
              <a:rPr lang="en-US" dirty="0" smtClean="0"/>
              <a:t>Mallory-Weiss</a:t>
            </a:r>
            <a:r>
              <a:rPr lang="ja-JP" altLang="en-US" dirty="0" smtClean="0"/>
              <a:t>（吐血も下血もない世界第二例）を「見逃し」と主張→</a:t>
            </a:r>
            <a:r>
              <a:rPr lang="ja-JP" altLang="en-US" dirty="0" smtClean="0">
                <a:solidFill>
                  <a:srgbClr val="FFFF00"/>
                </a:solidFill>
              </a:rPr>
              <a:t>請求</a:t>
            </a:r>
            <a:r>
              <a:rPr lang="en-US" altLang="ja-JP" dirty="0" smtClean="0">
                <a:solidFill>
                  <a:srgbClr val="FFFF00"/>
                </a:solidFill>
              </a:rPr>
              <a:t>2200</a:t>
            </a:r>
            <a:r>
              <a:rPr lang="ja-JP" altLang="en-US" dirty="0" smtClean="0">
                <a:solidFill>
                  <a:srgbClr val="FFFF00"/>
                </a:solidFill>
              </a:rPr>
              <a:t>万</a:t>
            </a:r>
            <a:r>
              <a:rPr lang="en-US" altLang="ja-JP" dirty="0" smtClean="0">
                <a:solidFill>
                  <a:srgbClr val="FFFF00"/>
                </a:solidFill>
              </a:rPr>
              <a:t>/</a:t>
            </a:r>
            <a:r>
              <a:rPr lang="ja-JP" altLang="en-US" dirty="0" smtClean="0">
                <a:solidFill>
                  <a:srgbClr val="FFFF00"/>
                </a:solidFill>
              </a:rPr>
              <a:t>賠償</a:t>
            </a:r>
            <a:r>
              <a:rPr lang="en-US" altLang="ja-JP" dirty="0" smtClean="0">
                <a:solidFill>
                  <a:srgbClr val="FFFF00"/>
                </a:solidFill>
              </a:rPr>
              <a:t>880</a:t>
            </a:r>
            <a:r>
              <a:rPr lang="ja-JP" altLang="en-US" dirty="0" smtClean="0">
                <a:solidFill>
                  <a:srgbClr val="FFFF00"/>
                </a:solidFill>
              </a:rPr>
              <a:t>万</a:t>
            </a:r>
            <a:endParaRPr lang="en-US" altLang="ja-JP" dirty="0" smtClean="0">
              <a:solidFill>
                <a:srgbClr val="FFFF00"/>
              </a:solidFill>
            </a:endParaRPr>
          </a:p>
          <a:p>
            <a:r>
              <a:rPr lang="en-US" altLang="ja-JP" dirty="0" smtClean="0"/>
              <a:t>44</a:t>
            </a:r>
            <a:r>
              <a:rPr lang="ja-JP" altLang="en-US" dirty="0" smtClean="0"/>
              <a:t>歳男性：覚醒剤による虚血性大腸炎を潰瘍性大腸炎急性増悪と主張→</a:t>
            </a:r>
            <a:r>
              <a:rPr lang="en-US" altLang="ja-JP" dirty="0" smtClean="0">
                <a:solidFill>
                  <a:srgbClr val="FFFF00"/>
                </a:solidFill>
              </a:rPr>
              <a:t>8500</a:t>
            </a:r>
            <a:r>
              <a:rPr lang="ja-JP" altLang="en-US" dirty="0" smtClean="0">
                <a:solidFill>
                  <a:srgbClr val="FFFF00"/>
                </a:solidFill>
              </a:rPr>
              <a:t>万請求→棄却</a:t>
            </a:r>
            <a:endParaRPr lang="en-US" altLang="ja-JP" dirty="0" smtClean="0">
              <a:solidFill>
                <a:srgbClr val="FFFF00"/>
              </a:solidFill>
            </a:endParaRPr>
          </a:p>
          <a:p>
            <a:r>
              <a:rPr lang="en-US" altLang="ja-JP" dirty="0" smtClean="0"/>
              <a:t>73</a:t>
            </a:r>
            <a:r>
              <a:rPr lang="ja-JP" altLang="en-US" dirty="0" smtClean="0"/>
              <a:t>歳肝癌：原告主張は術中に損傷した静脈からの出血</a:t>
            </a:r>
            <a:r>
              <a:rPr lang="ja-JP" altLang="en-US" dirty="0"/>
              <a:t>で死亡と</a:t>
            </a:r>
            <a:r>
              <a:rPr lang="ja-JP" altLang="en-US" dirty="0" smtClean="0"/>
              <a:t>主張→実は腫瘍崩壊症候群に続発した</a:t>
            </a:r>
            <a:r>
              <a:rPr lang="en-US" altLang="ja-JP" dirty="0" smtClean="0"/>
              <a:t>DIC</a:t>
            </a:r>
            <a:r>
              <a:rPr lang="ja-JP" altLang="en-US" dirty="0" smtClean="0"/>
              <a:t>だった（</a:t>
            </a:r>
            <a:r>
              <a:rPr lang="en-US" altLang="ja-JP" dirty="0" smtClean="0"/>
              <a:t>1</a:t>
            </a:r>
            <a:r>
              <a:rPr lang="ja-JP" altLang="en-US" dirty="0" smtClean="0"/>
              <a:t>審係属中）</a:t>
            </a:r>
            <a:endParaRPr lang="en-US" altLang="ja-JP" dirty="0" smtClean="0"/>
          </a:p>
          <a:p>
            <a:endParaRPr lang="en-GB" dirty="0"/>
          </a:p>
        </p:txBody>
      </p:sp>
    </p:spTree>
    <p:extLst>
      <p:ext uri="{BB962C8B-B14F-4D97-AF65-F5344CB8AC3E}">
        <p14:creationId xmlns:p14="http://schemas.microsoft.com/office/powerpoint/2010/main" val="1287477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3978</TotalTime>
  <Words>2772</Words>
  <Application>Microsoft Office PowerPoint</Application>
  <PresentationFormat>画面に合わせる (4:3)</PresentationFormat>
  <Paragraphs>282</Paragraphs>
  <Slides>37</Slides>
  <Notes>12</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法曹三者に対する医学教育の意義 ー余は如何にして国賠被告代理人となりし乎ー</vt:lpstr>
      <vt:lpstr>要約 Take Home Messages ートンデモ訴訟は撲滅できるー</vt:lpstr>
      <vt:lpstr>今日のお話 犬も食わない医療訴訟の撲滅を目指して</vt:lpstr>
      <vt:lpstr>検察＆メディア合作のシナリオに基づく冤罪事件（ 業過罪/殺人）</vt:lpstr>
      <vt:lpstr>PowerPoint プレゼンテーション</vt:lpstr>
      <vt:lpstr>原告による裁判所誤導未遂事例</vt:lpstr>
      <vt:lpstr>臨床を全く知らない裁判官に対し</vt:lpstr>
      <vt:lpstr>精神科症例の特徴</vt:lpstr>
      <vt:lpstr>身体科症例</vt:lpstr>
      <vt:lpstr>医療訴訟は9割以上「ガセ」 NEJM 1991;325:245-51 第三者による研究</vt:lpstr>
      <vt:lpstr>裁判官も悩んでいる</vt:lpstr>
      <vt:lpstr>22年余り前の「お経」</vt:lpstr>
      <vt:lpstr>医療訴訟の構造的な欠陥 ー裁判は真相究明の場ではないー</vt:lpstr>
      <vt:lpstr>医療事故訴訟新規提訴件数推移</vt:lpstr>
      <vt:lpstr>PowerPoint プレゼンテーション</vt:lpstr>
      <vt:lpstr>訴訟リスク：精神科は平均レベル</vt:lpstr>
      <vt:lpstr>「医療裁判は認容率が低い」は本当か？</vt:lpstr>
      <vt:lpstr>今日のお話 犬も食わない医療訴訟の撲滅を目指して</vt:lpstr>
      <vt:lpstr>法曹三者に対する医学教育 その欠如と弊害</vt:lpstr>
      <vt:lpstr>医学教育OJTとしての国賠訴訟実務</vt:lpstr>
      <vt:lpstr>矯正医官が国賠に関与する意義</vt:lpstr>
      <vt:lpstr>今日のお話</vt:lpstr>
      <vt:lpstr>原告主張の問題点</vt:lpstr>
      <vt:lpstr>原告主張問題点の具体例</vt:lpstr>
      <vt:lpstr>国賠訴訟をOJTとして利用する意義</vt:lpstr>
      <vt:lpstr>教育活動は既に一般公開</vt:lpstr>
      <vt:lpstr>国賠訴訟に関わる面白さと意義</vt:lpstr>
      <vt:lpstr>今日のお話 犬も食わない医療訴訟撲滅の目指して</vt:lpstr>
      <vt:lpstr>卒後41年：1956年4月神田の生まれ ー臨床医は真っ平御免だと思っていたー</vt:lpstr>
      <vt:lpstr>冷戦下だった小中高時代（1956生） 正義を名乗り合っての醜悪＆滑稽な争いに関心</vt:lpstr>
      <vt:lpstr>政治学・軍事史学の本場への憧憬</vt:lpstr>
      <vt:lpstr>50年前（17歳）の私の企画 科学を社会運動へ応用する</vt:lpstr>
      <vt:lpstr>医者という職業の限界 私の企画は実現不可能 科学とは無縁の世界</vt:lpstr>
      <vt:lpstr>冷やかし受験＝高嶺の花だったが</vt:lpstr>
      <vt:lpstr>私の学生時代</vt:lpstr>
      <vt:lpstr>PowerPoint プレゼンテーション</vt:lpstr>
      <vt:lpstr>過労死リスク回避＆居場所を探して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裁判真理教</dc:title>
  <dc:creator>鑑別所</dc:creator>
  <cp:lastModifiedBy>massie</cp:lastModifiedBy>
  <cp:revision>190</cp:revision>
  <dcterms:created xsi:type="dcterms:W3CDTF">2019-07-07T23:05:03Z</dcterms:created>
  <dcterms:modified xsi:type="dcterms:W3CDTF">2023-11-29T23:34:28Z</dcterms:modified>
</cp:coreProperties>
</file>