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5" r:id="rId3"/>
    <p:sldId id="280" r:id="rId4"/>
    <p:sldId id="266" r:id="rId5"/>
    <p:sldId id="276" r:id="rId6"/>
    <p:sldId id="277" r:id="rId7"/>
    <p:sldId id="278" r:id="rId8"/>
    <p:sldId id="271" r:id="rId9"/>
    <p:sldId id="269" r:id="rId10"/>
    <p:sldId id="281" r:id="rId11"/>
    <p:sldId id="267" r:id="rId12"/>
    <p:sldId id="270" r:id="rId13"/>
    <p:sldId id="261" r:id="rId14"/>
    <p:sldId id="275" r:id="rId15"/>
    <p:sldId id="279" r:id="rId16"/>
    <p:sldId id="273" r:id="rId17"/>
    <p:sldId id="272" r:id="rId18"/>
    <p:sldId id="274" r:id="rId19"/>
    <p:sldId id="257" r:id="rId20"/>
    <p:sldId id="263" r:id="rId21"/>
    <p:sldId id="258" r:id="rId2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9870" autoAdjust="0"/>
  </p:normalViewPr>
  <p:slideViewPr>
    <p:cSldViewPr>
      <p:cViewPr varScale="1">
        <p:scale>
          <a:sx n="92" d="100"/>
          <a:sy n="92" d="100"/>
        </p:scale>
        <p:origin x="258" y="8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1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9A7354-432B-4857-9A54-0CC88DC271AF}" type="datetimeFigureOut">
              <a:rPr kumimoji="1" lang="ja-JP" altLang="en-US" smtClean="0"/>
              <a:t>2020/8/8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48C270-79D7-46AF-8D50-5E88E89EB032}" type="slidenum">
              <a:rPr kumimoji="1" lang="ja-JP" altLang="en-US" smtClean="0"/>
              <a:t>‹#›</a:t>
            </a:fld>
            <a:endParaRPr kumimoji="1" lang="ja-JP" altLang="en-US"/>
          </a:p>
        </p:txBody>
      </p:sp>
    </p:spTree>
    <p:extLst>
      <p:ext uri="{BB962C8B-B14F-4D97-AF65-F5344CB8AC3E}">
        <p14:creationId xmlns:p14="http://schemas.microsoft.com/office/powerpoint/2010/main" val="288040688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edical.nikkeibp.co.jp/leaf/mem/pub/report/t314/201806/556364.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dirty="0" smtClean="0"/>
              <a:t>NEJM</a:t>
            </a:r>
            <a:r>
              <a:rPr lang="ja-JP" altLang="en-US" dirty="0" smtClean="0"/>
              <a:t>という名前で人気投票になってしまう</a:t>
            </a:r>
            <a:endParaRPr lang="en-GB" dirty="0"/>
          </a:p>
        </p:txBody>
      </p:sp>
      <p:sp>
        <p:nvSpPr>
          <p:cNvPr id="4" name="スライド番号プレースホルダー 3"/>
          <p:cNvSpPr>
            <a:spLocks noGrp="1"/>
          </p:cNvSpPr>
          <p:nvPr>
            <p:ph type="sldNum" sz="quarter" idx="10"/>
          </p:nvPr>
        </p:nvSpPr>
        <p:spPr/>
        <p:txBody>
          <a:bodyPr/>
          <a:lstStyle/>
          <a:p>
            <a:fld id="{DE48C270-79D7-46AF-8D50-5E88E89EB032}" type="slidenum">
              <a:rPr kumimoji="1" lang="ja-JP" altLang="en-US" smtClean="0"/>
              <a:t>2</a:t>
            </a:fld>
            <a:endParaRPr kumimoji="1" lang="ja-JP" altLang="en-US"/>
          </a:p>
        </p:txBody>
      </p:sp>
    </p:spTree>
    <p:extLst>
      <p:ext uri="{BB962C8B-B14F-4D97-AF65-F5344CB8AC3E}">
        <p14:creationId xmlns:p14="http://schemas.microsoft.com/office/powerpoint/2010/main" val="2007254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58556F-C856-4C6D-A9E1-F3FD520262A9}" type="slidenum">
              <a:rPr lang="en-US" altLang="ja-JP"/>
              <a:pPr/>
              <a:t>5</a:t>
            </a:fld>
            <a:endParaRPr lang="en-US" altLang="ja-JP"/>
          </a:p>
        </p:txBody>
      </p:sp>
      <p:sp>
        <p:nvSpPr>
          <p:cNvPr id="13414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414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240741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4451F-0FA3-4743-8545-00DA85BA055A}" type="slidenum">
              <a:rPr lang="en-US" altLang="ja-JP"/>
              <a:pPr/>
              <a:t>6</a:t>
            </a:fld>
            <a:endParaRPr lang="en-US" altLang="ja-JP"/>
          </a:p>
        </p:txBody>
      </p:sp>
      <p:sp>
        <p:nvSpPr>
          <p:cNvPr id="13824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824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altLang="ja-JP"/>
              <a:t> The Lancet, Volume 359, Number 9318, 11 May 2002 </a:t>
            </a:r>
          </a:p>
        </p:txBody>
      </p:sp>
    </p:spTree>
    <p:extLst>
      <p:ext uri="{BB962C8B-B14F-4D97-AF65-F5344CB8AC3E}">
        <p14:creationId xmlns:p14="http://schemas.microsoft.com/office/powerpoint/2010/main" val="4114541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シリーズ◎日本の医療に貢献した薬</a:t>
            </a:r>
            <a:r>
              <a:rPr kumimoji="1" lang="en-US" altLang="ja-JP" dirty="0" smtClean="0"/>
              <a:t>【</a:t>
            </a:r>
            <a:r>
              <a:rPr kumimoji="1" lang="ja-JP" altLang="en-US" dirty="0" smtClean="0"/>
              <a:t>高尿酸血症・痛風編</a:t>
            </a:r>
            <a:r>
              <a:rPr kumimoji="1" lang="en-US" altLang="ja-JP" dirty="0" smtClean="0"/>
              <a:t>】</a:t>
            </a:r>
          </a:p>
          <a:p>
            <a:r>
              <a:rPr kumimoji="1" lang="en-US" altLang="ja-JP" dirty="0" smtClean="0"/>
              <a:t>40</a:t>
            </a:r>
            <a:r>
              <a:rPr kumimoji="1" lang="ja-JP" altLang="en-US" dirty="0" smtClean="0"/>
              <a:t>年ぶりの新規薬フェブキソスタットが高評価　</a:t>
            </a:r>
            <a:r>
              <a:rPr kumimoji="1" lang="en-US" altLang="ja-JP" dirty="0" smtClean="0"/>
              <a:t>2018/06/07</a:t>
            </a:r>
          </a:p>
          <a:p>
            <a:r>
              <a:rPr lang="en-US" altLang="ja-JP" dirty="0" smtClean="0">
                <a:hlinkClick r:id="rId3"/>
              </a:rPr>
              <a:t>https://medical.nikkeibp.co.jp/leaf/mem/pub/report/t314/201806/556364.html</a:t>
            </a:r>
            <a:endParaRPr kumimoji="1" lang="ja-JP" altLang="en-US" dirty="0"/>
          </a:p>
        </p:txBody>
      </p:sp>
      <p:sp>
        <p:nvSpPr>
          <p:cNvPr id="4" name="スライド番号プレースホルダー 3"/>
          <p:cNvSpPr>
            <a:spLocks noGrp="1"/>
          </p:cNvSpPr>
          <p:nvPr>
            <p:ph type="sldNum" sz="quarter" idx="10"/>
          </p:nvPr>
        </p:nvSpPr>
        <p:spPr/>
        <p:txBody>
          <a:bodyPr/>
          <a:lstStyle/>
          <a:p>
            <a:fld id="{DE48C270-79D7-46AF-8D50-5E88E89EB032}" type="slidenum">
              <a:rPr kumimoji="1" lang="ja-JP" altLang="en-US" smtClean="0"/>
              <a:t>13</a:t>
            </a:fld>
            <a:endParaRPr kumimoji="1" lang="ja-JP" altLang="en-US"/>
          </a:p>
        </p:txBody>
      </p:sp>
    </p:spTree>
    <p:extLst>
      <p:ext uri="{BB962C8B-B14F-4D97-AF65-F5344CB8AC3E}">
        <p14:creationId xmlns:p14="http://schemas.microsoft.com/office/powerpoint/2010/main" val="931445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337FB8B-8967-4B5E-8AB0-7994FD195AD2}" type="datetimeFigureOut">
              <a:rPr kumimoji="1" lang="ja-JP" altLang="en-US" smtClean="0"/>
              <a:t>2020/8/8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C9379E-7977-4C4C-B53E-8335F5DAE205}" type="slidenum">
              <a:rPr kumimoji="1" lang="ja-JP" altLang="en-US" smtClean="0"/>
              <a:t>‹#›</a:t>
            </a:fld>
            <a:endParaRPr kumimoji="1" lang="ja-JP" altLang="en-US"/>
          </a:p>
        </p:txBody>
      </p:sp>
    </p:spTree>
    <p:extLst>
      <p:ext uri="{BB962C8B-B14F-4D97-AF65-F5344CB8AC3E}">
        <p14:creationId xmlns:p14="http://schemas.microsoft.com/office/powerpoint/2010/main" val="2152258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337FB8B-8967-4B5E-8AB0-7994FD195AD2}" type="datetimeFigureOut">
              <a:rPr kumimoji="1" lang="ja-JP" altLang="en-US" smtClean="0"/>
              <a:t>2020/8/8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C9379E-7977-4C4C-B53E-8335F5DAE205}" type="slidenum">
              <a:rPr kumimoji="1" lang="ja-JP" altLang="en-US" smtClean="0"/>
              <a:t>‹#›</a:t>
            </a:fld>
            <a:endParaRPr kumimoji="1" lang="ja-JP" altLang="en-US"/>
          </a:p>
        </p:txBody>
      </p:sp>
    </p:spTree>
    <p:extLst>
      <p:ext uri="{BB962C8B-B14F-4D97-AF65-F5344CB8AC3E}">
        <p14:creationId xmlns:p14="http://schemas.microsoft.com/office/powerpoint/2010/main" val="119579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337FB8B-8967-4B5E-8AB0-7994FD195AD2}" type="datetimeFigureOut">
              <a:rPr kumimoji="1" lang="ja-JP" altLang="en-US" smtClean="0"/>
              <a:t>2020/8/8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C9379E-7977-4C4C-B53E-8335F5DAE205}" type="slidenum">
              <a:rPr kumimoji="1" lang="ja-JP" altLang="en-US" smtClean="0"/>
              <a:t>‹#›</a:t>
            </a:fld>
            <a:endParaRPr kumimoji="1" lang="ja-JP" altLang="en-US"/>
          </a:p>
        </p:txBody>
      </p:sp>
    </p:spTree>
    <p:extLst>
      <p:ext uri="{BB962C8B-B14F-4D97-AF65-F5344CB8AC3E}">
        <p14:creationId xmlns:p14="http://schemas.microsoft.com/office/powerpoint/2010/main" val="2657117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337FB8B-8967-4B5E-8AB0-7994FD195AD2}" type="datetimeFigureOut">
              <a:rPr kumimoji="1" lang="ja-JP" altLang="en-US" smtClean="0"/>
              <a:t>2020/8/8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C9379E-7977-4C4C-B53E-8335F5DAE205}" type="slidenum">
              <a:rPr kumimoji="1" lang="ja-JP" altLang="en-US" smtClean="0"/>
              <a:t>‹#›</a:t>
            </a:fld>
            <a:endParaRPr kumimoji="1" lang="ja-JP" altLang="en-US"/>
          </a:p>
        </p:txBody>
      </p:sp>
    </p:spTree>
    <p:extLst>
      <p:ext uri="{BB962C8B-B14F-4D97-AF65-F5344CB8AC3E}">
        <p14:creationId xmlns:p14="http://schemas.microsoft.com/office/powerpoint/2010/main" val="1694025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337FB8B-8967-4B5E-8AB0-7994FD195AD2}" type="datetimeFigureOut">
              <a:rPr kumimoji="1" lang="ja-JP" altLang="en-US" smtClean="0"/>
              <a:t>2020/8/8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C9379E-7977-4C4C-B53E-8335F5DAE205}" type="slidenum">
              <a:rPr kumimoji="1" lang="ja-JP" altLang="en-US" smtClean="0"/>
              <a:t>‹#›</a:t>
            </a:fld>
            <a:endParaRPr kumimoji="1" lang="ja-JP" altLang="en-US"/>
          </a:p>
        </p:txBody>
      </p:sp>
    </p:spTree>
    <p:extLst>
      <p:ext uri="{BB962C8B-B14F-4D97-AF65-F5344CB8AC3E}">
        <p14:creationId xmlns:p14="http://schemas.microsoft.com/office/powerpoint/2010/main" val="2127482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337FB8B-8967-4B5E-8AB0-7994FD195AD2}" type="datetimeFigureOut">
              <a:rPr kumimoji="1" lang="ja-JP" altLang="en-US" smtClean="0"/>
              <a:t>2020/8/8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1C9379E-7977-4C4C-B53E-8335F5DAE205}" type="slidenum">
              <a:rPr kumimoji="1" lang="ja-JP" altLang="en-US" smtClean="0"/>
              <a:t>‹#›</a:t>
            </a:fld>
            <a:endParaRPr kumimoji="1" lang="ja-JP" altLang="en-US"/>
          </a:p>
        </p:txBody>
      </p:sp>
    </p:spTree>
    <p:extLst>
      <p:ext uri="{BB962C8B-B14F-4D97-AF65-F5344CB8AC3E}">
        <p14:creationId xmlns:p14="http://schemas.microsoft.com/office/powerpoint/2010/main" val="3248961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337FB8B-8967-4B5E-8AB0-7994FD195AD2}" type="datetimeFigureOut">
              <a:rPr kumimoji="1" lang="ja-JP" altLang="en-US" smtClean="0"/>
              <a:t>2020/8/8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1C9379E-7977-4C4C-B53E-8335F5DAE205}" type="slidenum">
              <a:rPr kumimoji="1" lang="ja-JP" altLang="en-US" smtClean="0"/>
              <a:t>‹#›</a:t>
            </a:fld>
            <a:endParaRPr kumimoji="1" lang="ja-JP" altLang="en-US"/>
          </a:p>
        </p:txBody>
      </p:sp>
    </p:spTree>
    <p:extLst>
      <p:ext uri="{BB962C8B-B14F-4D97-AF65-F5344CB8AC3E}">
        <p14:creationId xmlns:p14="http://schemas.microsoft.com/office/powerpoint/2010/main" val="834453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337FB8B-8967-4B5E-8AB0-7994FD195AD2}" type="datetimeFigureOut">
              <a:rPr kumimoji="1" lang="ja-JP" altLang="en-US" smtClean="0"/>
              <a:t>2020/8/8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1C9379E-7977-4C4C-B53E-8335F5DAE205}" type="slidenum">
              <a:rPr kumimoji="1" lang="ja-JP" altLang="en-US" smtClean="0"/>
              <a:t>‹#›</a:t>
            </a:fld>
            <a:endParaRPr kumimoji="1" lang="ja-JP" altLang="en-US"/>
          </a:p>
        </p:txBody>
      </p:sp>
    </p:spTree>
    <p:extLst>
      <p:ext uri="{BB962C8B-B14F-4D97-AF65-F5344CB8AC3E}">
        <p14:creationId xmlns:p14="http://schemas.microsoft.com/office/powerpoint/2010/main" val="96140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337FB8B-8967-4B5E-8AB0-7994FD195AD2}" type="datetimeFigureOut">
              <a:rPr kumimoji="1" lang="ja-JP" altLang="en-US" smtClean="0"/>
              <a:t>2020/8/8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1C9379E-7977-4C4C-B53E-8335F5DAE205}" type="slidenum">
              <a:rPr kumimoji="1" lang="ja-JP" altLang="en-US" smtClean="0"/>
              <a:t>‹#›</a:t>
            </a:fld>
            <a:endParaRPr kumimoji="1" lang="ja-JP" altLang="en-US"/>
          </a:p>
        </p:txBody>
      </p:sp>
    </p:spTree>
    <p:extLst>
      <p:ext uri="{BB962C8B-B14F-4D97-AF65-F5344CB8AC3E}">
        <p14:creationId xmlns:p14="http://schemas.microsoft.com/office/powerpoint/2010/main" val="3415851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337FB8B-8967-4B5E-8AB0-7994FD195AD2}" type="datetimeFigureOut">
              <a:rPr kumimoji="1" lang="ja-JP" altLang="en-US" smtClean="0"/>
              <a:t>2020/8/8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1C9379E-7977-4C4C-B53E-8335F5DAE205}" type="slidenum">
              <a:rPr kumimoji="1" lang="ja-JP" altLang="en-US" smtClean="0"/>
              <a:t>‹#›</a:t>
            </a:fld>
            <a:endParaRPr kumimoji="1" lang="ja-JP" altLang="en-US"/>
          </a:p>
        </p:txBody>
      </p:sp>
    </p:spTree>
    <p:extLst>
      <p:ext uri="{BB962C8B-B14F-4D97-AF65-F5344CB8AC3E}">
        <p14:creationId xmlns:p14="http://schemas.microsoft.com/office/powerpoint/2010/main" val="3393921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337FB8B-8967-4B5E-8AB0-7994FD195AD2}" type="datetimeFigureOut">
              <a:rPr kumimoji="1" lang="ja-JP" altLang="en-US" smtClean="0"/>
              <a:t>2020/8/8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1C9379E-7977-4C4C-B53E-8335F5DAE205}" type="slidenum">
              <a:rPr kumimoji="1" lang="ja-JP" altLang="en-US" smtClean="0"/>
              <a:t>‹#›</a:t>
            </a:fld>
            <a:endParaRPr kumimoji="1" lang="ja-JP" altLang="en-US"/>
          </a:p>
        </p:txBody>
      </p:sp>
    </p:spTree>
    <p:extLst>
      <p:ext uri="{BB962C8B-B14F-4D97-AF65-F5344CB8AC3E}">
        <p14:creationId xmlns:p14="http://schemas.microsoft.com/office/powerpoint/2010/main" val="4168347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5337FB8B-8967-4B5E-8AB0-7994FD195AD2}" type="datetimeFigureOut">
              <a:rPr lang="ja-JP" altLang="en-US" smtClean="0"/>
              <a:pPr/>
              <a:t>2020/8/8</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81C9379E-7977-4C4C-B53E-8335F5DAE205}" type="slidenum">
              <a:rPr lang="ja-JP" altLang="en-US" smtClean="0"/>
              <a:pPr/>
              <a:t>‹#›</a:t>
            </a:fld>
            <a:endParaRPr lang="ja-JP" altLang="en-US"/>
          </a:p>
        </p:txBody>
      </p:sp>
    </p:spTree>
    <p:extLst>
      <p:ext uri="{BB962C8B-B14F-4D97-AF65-F5344CB8AC3E}">
        <p14:creationId xmlns:p14="http://schemas.microsoft.com/office/powerpoint/2010/main" val="703586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1016/S1473-3099(20)30004-9" TargetMode="External"/><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doi.org/10.1016/S1473-3099(20)30004-9" TargetMode="External"/><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544" y="192085"/>
            <a:ext cx="8352928" cy="1057197"/>
          </a:xfrm>
        </p:spPr>
        <p:txBody>
          <a:bodyPr>
            <a:normAutofit/>
          </a:bodyPr>
          <a:lstStyle/>
          <a:p>
            <a:r>
              <a:rPr lang="ja-JP" altLang="en-US" dirty="0" smtClean="0"/>
              <a:t>薬も人気</a:t>
            </a:r>
            <a:r>
              <a:rPr lang="ja-JP" altLang="en-US" dirty="0"/>
              <a:t>投票</a:t>
            </a:r>
            <a:r>
              <a:rPr lang="ja-JP" altLang="en-US" dirty="0" smtClean="0"/>
              <a:t>で決めていいのか？</a:t>
            </a:r>
            <a:endParaRPr kumimoji="1" lang="ja-JP" altLang="en-US" dirty="0"/>
          </a:p>
        </p:txBody>
      </p:sp>
      <p:sp>
        <p:nvSpPr>
          <p:cNvPr id="3" name="サブタイトル 2"/>
          <p:cNvSpPr>
            <a:spLocks noGrp="1"/>
          </p:cNvSpPr>
          <p:nvPr>
            <p:ph type="subTitle" idx="1"/>
          </p:nvPr>
        </p:nvSpPr>
        <p:spPr>
          <a:xfrm>
            <a:off x="539552" y="5157192"/>
            <a:ext cx="8280920" cy="1517837"/>
          </a:xfrm>
        </p:spPr>
        <p:txBody>
          <a:bodyPr anchor="ctr" anchorCtr="0">
            <a:noAutofit/>
          </a:bodyPr>
          <a:lstStyle/>
          <a:p>
            <a:r>
              <a:rPr kumimoji="1" lang="en-US" altLang="ja-JP" sz="3600" dirty="0" smtClean="0"/>
              <a:t>GIM Intensiv</a:t>
            </a:r>
            <a:r>
              <a:rPr lang="en-US" altLang="ja-JP" sz="3600" dirty="0" smtClean="0"/>
              <a:t>e Review 2020</a:t>
            </a:r>
            <a:endParaRPr kumimoji="1" lang="en-US" altLang="ja-JP" sz="3600" dirty="0" smtClean="0"/>
          </a:p>
          <a:p>
            <a:r>
              <a:rPr kumimoji="1" lang="ja-JP" altLang="en-US" sz="3600" dirty="0" smtClean="0"/>
              <a:t>池田正行　香川大学　医療情報部</a:t>
            </a:r>
            <a:endParaRPr kumimoji="1" lang="en-US" altLang="ja-JP" sz="3600" dirty="0" smtClean="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5716" y="3420781"/>
            <a:ext cx="2088232" cy="1516114"/>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1469579"/>
            <a:ext cx="2463726" cy="1389794"/>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1893" y="3440259"/>
            <a:ext cx="2403330" cy="1477723"/>
          </a:xfrm>
          <a:prstGeom prst="rect">
            <a:avLst/>
          </a:prstGeom>
        </p:spPr>
      </p:pic>
    </p:spTree>
    <p:extLst>
      <p:ext uri="{BB962C8B-B14F-4D97-AF65-F5344CB8AC3E}">
        <p14:creationId xmlns:p14="http://schemas.microsoft.com/office/powerpoint/2010/main" val="3070162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171936" y="188640"/>
            <a:ext cx="8820816" cy="4104456"/>
            <a:chOff x="171936" y="1305035"/>
            <a:chExt cx="8820816" cy="4104456"/>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936" y="1305035"/>
              <a:ext cx="8820816" cy="4104456"/>
            </a:xfrm>
            <a:prstGeom prst="rect">
              <a:avLst/>
            </a:prstGeom>
          </p:spPr>
        </p:pic>
        <p:sp>
          <p:nvSpPr>
            <p:cNvPr id="5" name="テキスト ボックス 4"/>
            <p:cNvSpPr txBox="1"/>
            <p:nvPr/>
          </p:nvSpPr>
          <p:spPr>
            <a:xfrm>
              <a:off x="1835586" y="1504090"/>
              <a:ext cx="6984776" cy="338554"/>
            </a:xfrm>
            <a:prstGeom prst="rect">
              <a:avLst/>
            </a:prstGeom>
            <a:noFill/>
          </p:spPr>
          <p:txBody>
            <a:bodyPr wrap="square" rtlCol="0">
              <a:spAutoFit/>
            </a:bodyPr>
            <a:lstStyle/>
            <a:p>
              <a:r>
                <a:rPr lang="en-US" altLang="ja-JP" sz="1600" dirty="0"/>
                <a:t>CAPSTONE-2 (Lancet Infect </a:t>
              </a:r>
              <a:r>
                <a:rPr lang="en-US" altLang="ja-JP" sz="1600" dirty="0" smtClean="0"/>
                <a:t>Dis</a:t>
              </a:r>
              <a:r>
                <a:rPr lang="ja-JP" altLang="en-US" sz="1600" dirty="0" smtClean="0">
                  <a:solidFill>
                    <a:schemeClr val="bg1"/>
                  </a:solidFill>
                </a:rPr>
                <a:t>　</a:t>
              </a:r>
              <a:r>
                <a:rPr lang="en-US" sz="1600" dirty="0" smtClean="0">
                  <a:hlinkClick r:id="rId3" tooltip="Persistent link using digital object identifier"/>
                </a:rPr>
                <a:t>https</a:t>
              </a:r>
              <a:r>
                <a:rPr lang="en-US" sz="1600" dirty="0">
                  <a:hlinkClick r:id="rId3" tooltip="Persistent link using digital object identifier"/>
                </a:rPr>
                <a:t>://doi.org/10.1016/S1473-3099(20)30004-9</a:t>
              </a:r>
              <a:endParaRPr lang="en-US" sz="1600" dirty="0">
                <a:solidFill>
                  <a:schemeClr val="bg1"/>
                </a:solidFill>
              </a:endParaRPr>
            </a:p>
          </p:txBody>
        </p:sp>
        <p:sp>
          <p:nvSpPr>
            <p:cNvPr id="6" name="テキスト ボックス 5"/>
            <p:cNvSpPr txBox="1"/>
            <p:nvPr/>
          </p:nvSpPr>
          <p:spPr>
            <a:xfrm>
              <a:off x="3131840" y="2060848"/>
              <a:ext cx="5688632" cy="646331"/>
            </a:xfrm>
            <a:prstGeom prst="rect">
              <a:avLst/>
            </a:prstGeom>
            <a:noFill/>
          </p:spPr>
          <p:txBody>
            <a:bodyPr wrap="square" rtlCol="0">
              <a:spAutoFit/>
            </a:bodyPr>
            <a:lstStyle/>
            <a:p>
              <a:r>
                <a:rPr lang="en-US" altLang="ja-JP" dirty="0" smtClean="0"/>
                <a:t>CAPSTONE-2</a:t>
              </a:r>
              <a:r>
                <a:rPr lang="ja-JP" altLang="en-US" dirty="0" smtClean="0"/>
                <a:t>：</a:t>
              </a:r>
              <a:r>
                <a:rPr lang="en-US" altLang="ja-JP" dirty="0" smtClean="0"/>
                <a:t>65</a:t>
              </a:r>
              <a:r>
                <a:rPr lang="ja-JP" altLang="en-US" dirty="0"/>
                <a:t>歳以上の高齢者や、肺や心臓、腎臓などに基礎疾患を有する患者を対象</a:t>
              </a:r>
              <a:endParaRPr lang="en-US" dirty="0"/>
            </a:p>
          </p:txBody>
        </p:sp>
      </p:grpSp>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238" y="4444322"/>
            <a:ext cx="7694211" cy="2304256"/>
          </a:xfrm>
          <a:prstGeom prst="rect">
            <a:avLst/>
          </a:prstGeom>
        </p:spPr>
      </p:pic>
      <p:sp>
        <p:nvSpPr>
          <p:cNvPr id="10" name="テキスト ボックス 9"/>
          <p:cNvSpPr txBox="1"/>
          <p:nvPr/>
        </p:nvSpPr>
        <p:spPr>
          <a:xfrm>
            <a:off x="5076056" y="1742010"/>
            <a:ext cx="3555782" cy="584775"/>
          </a:xfrm>
          <a:prstGeom prst="rect">
            <a:avLst/>
          </a:prstGeom>
          <a:noFill/>
        </p:spPr>
        <p:txBody>
          <a:bodyPr wrap="none" rtlCol="0">
            <a:spAutoFit/>
          </a:bodyPr>
          <a:lstStyle/>
          <a:p>
            <a:r>
              <a:rPr lang="ja-JP" altLang="en-US" sz="3200" b="1" dirty="0" smtClean="0"/>
              <a:t>タミフルには非劣性</a:t>
            </a:r>
            <a:endParaRPr lang="en-US" sz="3200" b="1" dirty="0"/>
          </a:p>
        </p:txBody>
      </p:sp>
      <p:sp>
        <p:nvSpPr>
          <p:cNvPr id="11" name="タイトル 10"/>
          <p:cNvSpPr>
            <a:spLocks noGrp="1"/>
          </p:cNvSpPr>
          <p:nvPr>
            <p:ph type="title"/>
          </p:nvPr>
        </p:nvSpPr>
        <p:spPr>
          <a:xfrm>
            <a:off x="1206949" y="3259198"/>
            <a:ext cx="7241825" cy="1143000"/>
          </a:xfrm>
        </p:spPr>
        <p:txBody>
          <a:bodyPr/>
          <a:lstStyle/>
          <a:p>
            <a:r>
              <a:rPr lang="ja-JP" altLang="en-US" dirty="0" smtClean="0">
                <a:solidFill>
                  <a:srgbClr val="FF0000"/>
                </a:solidFill>
              </a:rPr>
              <a:t>家族に処方するのはどれ？</a:t>
            </a:r>
            <a:endParaRPr lang="en-US" dirty="0">
              <a:solidFill>
                <a:srgbClr val="FF0000"/>
              </a:solidFill>
            </a:endParaRPr>
          </a:p>
        </p:txBody>
      </p:sp>
    </p:spTree>
    <p:extLst>
      <p:ext uri="{BB962C8B-B14F-4D97-AF65-F5344CB8AC3E}">
        <p14:creationId xmlns:p14="http://schemas.microsoft.com/office/powerpoint/2010/main" val="359848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30860"/>
            <a:ext cx="6629400" cy="1219200"/>
          </a:xfrm>
          <a:prstGeom prst="rect">
            <a:avLst/>
          </a:prstGeom>
        </p:spPr>
      </p:pic>
      <p:sp>
        <p:nvSpPr>
          <p:cNvPr id="5" name="テキスト ボックス 4"/>
          <p:cNvSpPr txBox="1"/>
          <p:nvPr/>
        </p:nvSpPr>
        <p:spPr>
          <a:xfrm>
            <a:off x="5940152" y="980728"/>
            <a:ext cx="1300356" cy="369332"/>
          </a:xfrm>
          <a:prstGeom prst="rect">
            <a:avLst/>
          </a:prstGeom>
          <a:noFill/>
        </p:spPr>
        <p:txBody>
          <a:bodyPr wrap="none" rtlCol="0">
            <a:spAutoFit/>
          </a:bodyPr>
          <a:lstStyle/>
          <a:p>
            <a:r>
              <a:rPr lang="en-US" dirty="0"/>
              <a:t>2018/12/26</a:t>
            </a:r>
          </a:p>
        </p:txBody>
      </p:sp>
      <p:sp>
        <p:nvSpPr>
          <p:cNvPr id="6" name="テキスト ボックス 5"/>
          <p:cNvSpPr txBox="1"/>
          <p:nvPr/>
        </p:nvSpPr>
        <p:spPr>
          <a:xfrm>
            <a:off x="289856" y="1484784"/>
            <a:ext cx="8674632" cy="5262979"/>
          </a:xfrm>
          <a:prstGeom prst="rect">
            <a:avLst/>
          </a:prstGeom>
          <a:noFill/>
        </p:spPr>
        <p:txBody>
          <a:bodyPr wrap="square" rtlCol="0">
            <a:spAutoFit/>
          </a:bodyPr>
          <a:lstStyle/>
          <a:p>
            <a:r>
              <a:rPr lang="ja-JP" altLang="en-US" sz="2800" dirty="0">
                <a:solidFill>
                  <a:schemeClr val="bg1"/>
                </a:solidFill>
              </a:rPr>
              <a:t>バロキサビルについてのエビデンスとしては、今年</a:t>
            </a:r>
            <a:r>
              <a:rPr lang="en-US" altLang="ja-JP" sz="2800" dirty="0">
                <a:solidFill>
                  <a:schemeClr val="bg1"/>
                </a:solidFill>
              </a:rPr>
              <a:t>9</a:t>
            </a:r>
            <a:r>
              <a:rPr lang="ja-JP" altLang="en-US" sz="2800" dirty="0">
                <a:solidFill>
                  <a:schemeClr val="bg1"/>
                </a:solidFill>
              </a:rPr>
              <a:t>月に</a:t>
            </a:r>
            <a:r>
              <a:rPr lang="en-US" altLang="ja-JP" sz="2800" dirty="0">
                <a:solidFill>
                  <a:schemeClr val="bg1"/>
                </a:solidFill>
              </a:rPr>
              <a:t>NEJM</a:t>
            </a:r>
            <a:r>
              <a:rPr lang="ja-JP" altLang="en-US" sz="2800" dirty="0">
                <a:solidFill>
                  <a:schemeClr val="bg1"/>
                </a:solidFill>
              </a:rPr>
              <a:t>誌に掲載された</a:t>
            </a:r>
            <a:r>
              <a:rPr lang="en-US" altLang="ja-JP" sz="2800" dirty="0">
                <a:solidFill>
                  <a:schemeClr val="bg1"/>
                </a:solidFill>
              </a:rPr>
              <a:t>CAPSTONE-1 </a:t>
            </a:r>
            <a:r>
              <a:rPr lang="ja-JP" altLang="en-US" sz="2800" dirty="0">
                <a:solidFill>
                  <a:schemeClr val="bg1"/>
                </a:solidFill>
              </a:rPr>
              <a:t>試験の結果と（</a:t>
            </a:r>
            <a:r>
              <a:rPr lang="en-US" altLang="ja-JP" sz="2800" dirty="0">
                <a:solidFill>
                  <a:schemeClr val="bg1"/>
                </a:solidFill>
              </a:rPr>
              <a:t>N </a:t>
            </a:r>
            <a:r>
              <a:rPr lang="en-US" altLang="ja-JP" sz="2800" dirty="0" err="1">
                <a:solidFill>
                  <a:schemeClr val="bg1"/>
                </a:solidFill>
              </a:rPr>
              <a:t>Engl</a:t>
            </a:r>
            <a:r>
              <a:rPr lang="en-US" altLang="ja-JP" sz="2800" dirty="0">
                <a:solidFill>
                  <a:schemeClr val="bg1"/>
                </a:solidFill>
              </a:rPr>
              <a:t> J Med. 2018;379:913-23.</a:t>
            </a:r>
            <a:r>
              <a:rPr lang="ja-JP" altLang="en-US" sz="2800" dirty="0">
                <a:solidFill>
                  <a:schemeClr val="bg1"/>
                </a:solidFill>
              </a:rPr>
              <a:t>）、今年</a:t>
            </a:r>
            <a:r>
              <a:rPr lang="en-US" altLang="ja-JP" sz="2800" dirty="0">
                <a:solidFill>
                  <a:schemeClr val="bg1"/>
                </a:solidFill>
              </a:rPr>
              <a:t>10</a:t>
            </a:r>
            <a:r>
              <a:rPr lang="ja-JP" altLang="en-US" sz="2800" dirty="0">
                <a:solidFill>
                  <a:schemeClr val="bg1"/>
                </a:solidFill>
              </a:rPr>
              <a:t>月の米国感染症学会で発表された</a:t>
            </a:r>
            <a:r>
              <a:rPr lang="en-US" altLang="ja-JP" sz="2800" dirty="0">
                <a:solidFill>
                  <a:schemeClr val="bg1"/>
                </a:solidFill>
              </a:rPr>
              <a:t>CAPSTONE-2</a:t>
            </a:r>
            <a:r>
              <a:rPr lang="ja-JP" altLang="en-US" sz="2800" dirty="0">
                <a:solidFill>
                  <a:schemeClr val="bg1"/>
                </a:solidFill>
              </a:rPr>
              <a:t>試験の結果しか公のものはありません。</a:t>
            </a:r>
            <a:r>
              <a:rPr lang="ja-JP" altLang="en-US" sz="2800" dirty="0">
                <a:solidFill>
                  <a:srgbClr val="FFFF00"/>
                </a:solidFill>
              </a:rPr>
              <a:t>前者は、元来健康で基礎疾患がない</a:t>
            </a:r>
            <a:r>
              <a:rPr lang="en-US" altLang="ja-JP" sz="2800" dirty="0">
                <a:solidFill>
                  <a:srgbClr val="FFFF00"/>
                </a:solidFill>
              </a:rPr>
              <a:t>12</a:t>
            </a:r>
            <a:r>
              <a:rPr lang="ja-JP" altLang="en-US" sz="2800" dirty="0">
                <a:solidFill>
                  <a:srgbClr val="FFFF00"/>
                </a:solidFill>
              </a:rPr>
              <a:t>～</a:t>
            </a:r>
            <a:r>
              <a:rPr lang="en-US" altLang="ja-JP" sz="2800" dirty="0">
                <a:solidFill>
                  <a:srgbClr val="FFFF00"/>
                </a:solidFill>
              </a:rPr>
              <a:t>64</a:t>
            </a:r>
            <a:r>
              <a:rPr lang="ja-JP" altLang="en-US" sz="2800" dirty="0">
                <a:solidFill>
                  <a:srgbClr val="FFFF00"/>
                </a:solidFill>
              </a:rPr>
              <a:t>歳の患者を対象に主に安全性を評価したもので、オセルタミビルに非劣性</a:t>
            </a:r>
            <a:r>
              <a:rPr lang="ja-JP" altLang="en-US" sz="2800" dirty="0">
                <a:solidFill>
                  <a:schemeClr val="bg1"/>
                </a:solidFill>
              </a:rPr>
              <a:t>であることが示されています。</a:t>
            </a:r>
            <a:r>
              <a:rPr lang="en-US" altLang="ja-JP" sz="2800" dirty="0">
                <a:solidFill>
                  <a:schemeClr val="bg1"/>
                </a:solidFill>
              </a:rPr>
              <a:t>CAPSTONE-2</a:t>
            </a:r>
            <a:r>
              <a:rPr lang="ja-JP" altLang="en-US" sz="2800" dirty="0">
                <a:solidFill>
                  <a:schemeClr val="bg1"/>
                </a:solidFill>
              </a:rPr>
              <a:t>試験は、</a:t>
            </a:r>
            <a:r>
              <a:rPr lang="en-US" altLang="ja-JP" sz="2800" dirty="0">
                <a:solidFill>
                  <a:schemeClr val="bg1"/>
                </a:solidFill>
              </a:rPr>
              <a:t>65</a:t>
            </a:r>
            <a:r>
              <a:rPr lang="ja-JP" altLang="en-US" sz="2800" dirty="0">
                <a:solidFill>
                  <a:schemeClr val="bg1"/>
                </a:solidFill>
              </a:rPr>
              <a:t>歳以上の高齢者や、肺や心臓、腎臓などに基礎疾患を有する患者を対象としたもので、</a:t>
            </a:r>
            <a:r>
              <a:rPr lang="ja-JP" altLang="en-US" sz="2800" dirty="0">
                <a:solidFill>
                  <a:srgbClr val="FFFF00"/>
                </a:solidFill>
              </a:rPr>
              <a:t>有効性でオセルタミビルに非劣性であることが示されました。これまでに示されているのは、オセルタミビルと比較して、安全性・有効性ともに非劣性であることだけなのです。</a:t>
            </a:r>
          </a:p>
        </p:txBody>
      </p:sp>
    </p:spTree>
    <p:extLst>
      <p:ext uri="{BB962C8B-B14F-4D97-AF65-F5344CB8AC3E}">
        <p14:creationId xmlns:p14="http://schemas.microsoft.com/office/powerpoint/2010/main" val="1528718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67544" y="116632"/>
            <a:ext cx="8229600" cy="1066130"/>
          </a:xfrm>
        </p:spPr>
        <p:txBody>
          <a:bodyPr>
            <a:normAutofit/>
          </a:bodyPr>
          <a:lstStyle/>
          <a:p>
            <a:r>
              <a:rPr lang="ja-JP" altLang="en-US" dirty="0" smtClean="0"/>
              <a:t>エビデンスも値段も関係無し？</a:t>
            </a:r>
            <a:endParaRPr kumimoji="1" lang="ja-JP" altLang="en-US" dirty="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268760"/>
            <a:ext cx="4298335" cy="4768890"/>
          </a:xfrm>
          <a:prstGeom prst="rect">
            <a:avLst/>
          </a:prstGeom>
        </p:spPr>
      </p:pic>
      <p:sp>
        <p:nvSpPr>
          <p:cNvPr id="3" name="テキスト ボックス 2"/>
          <p:cNvSpPr txBox="1"/>
          <p:nvPr/>
        </p:nvSpPr>
        <p:spPr>
          <a:xfrm>
            <a:off x="611560" y="6237312"/>
            <a:ext cx="3528392" cy="461665"/>
          </a:xfrm>
          <a:prstGeom prst="rect">
            <a:avLst/>
          </a:prstGeom>
          <a:noFill/>
        </p:spPr>
        <p:txBody>
          <a:bodyPr wrap="square" rtlCol="0">
            <a:spAutoFit/>
          </a:bodyPr>
          <a:lstStyle/>
          <a:p>
            <a:r>
              <a:rPr lang="en-US" sz="2400" dirty="0" smtClean="0">
                <a:solidFill>
                  <a:schemeClr val="bg1"/>
                </a:solidFill>
              </a:rPr>
              <a:t>2018</a:t>
            </a:r>
            <a:r>
              <a:rPr lang="ja-JP" altLang="en-US" sz="2400" dirty="0" smtClean="0">
                <a:solidFill>
                  <a:schemeClr val="bg1"/>
                </a:solidFill>
              </a:rPr>
              <a:t>年</a:t>
            </a:r>
            <a:r>
              <a:rPr lang="en-US" sz="2400" dirty="0" smtClean="0">
                <a:solidFill>
                  <a:schemeClr val="bg1"/>
                </a:solidFill>
              </a:rPr>
              <a:t>10</a:t>
            </a:r>
            <a:r>
              <a:rPr lang="ja-JP" altLang="en-US" sz="2400" dirty="0" smtClean="0">
                <a:solidFill>
                  <a:schemeClr val="bg1"/>
                </a:solidFill>
              </a:rPr>
              <a:t>月</a:t>
            </a:r>
            <a:r>
              <a:rPr lang="en-US" altLang="ja-JP" sz="2400" dirty="0" smtClean="0">
                <a:solidFill>
                  <a:schemeClr val="bg1"/>
                </a:solidFill>
              </a:rPr>
              <a:t>-12</a:t>
            </a:r>
            <a:r>
              <a:rPr lang="ja-JP" altLang="en-US" sz="2400" dirty="0" smtClean="0">
                <a:solidFill>
                  <a:schemeClr val="bg1"/>
                </a:solidFill>
              </a:rPr>
              <a:t>月のシェア</a:t>
            </a:r>
            <a:endParaRPr lang="en-US" sz="2400" dirty="0">
              <a:solidFill>
                <a:schemeClr val="bg1"/>
              </a:solidFill>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3249225"/>
            <a:ext cx="3960440" cy="3449752"/>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4275" y="1700808"/>
            <a:ext cx="4211954" cy="1368152"/>
          </a:xfrm>
          <a:prstGeom prst="rect">
            <a:avLst/>
          </a:prstGeom>
        </p:spPr>
      </p:pic>
      <p:sp>
        <p:nvSpPr>
          <p:cNvPr id="7" name="テキスト ボックス 6"/>
          <p:cNvSpPr txBox="1"/>
          <p:nvPr/>
        </p:nvSpPr>
        <p:spPr>
          <a:xfrm>
            <a:off x="5544108" y="1149010"/>
            <a:ext cx="2592288" cy="461665"/>
          </a:xfrm>
          <a:prstGeom prst="rect">
            <a:avLst/>
          </a:prstGeom>
          <a:noFill/>
        </p:spPr>
        <p:txBody>
          <a:bodyPr wrap="square" rtlCol="0">
            <a:spAutoFit/>
          </a:bodyPr>
          <a:lstStyle/>
          <a:p>
            <a:r>
              <a:rPr lang="en-US" sz="2400" dirty="0">
                <a:solidFill>
                  <a:schemeClr val="bg1"/>
                </a:solidFill>
              </a:rPr>
              <a:t>CAPSTONE-1 </a:t>
            </a:r>
            <a:r>
              <a:rPr lang="en-US" sz="2400" dirty="0" smtClean="0">
                <a:solidFill>
                  <a:schemeClr val="bg1"/>
                </a:solidFill>
              </a:rPr>
              <a:t>Trial</a:t>
            </a:r>
            <a:endParaRPr lang="en-US" sz="2400" dirty="0">
              <a:solidFill>
                <a:schemeClr val="bg1"/>
              </a:solidFill>
            </a:endParaRPr>
          </a:p>
        </p:txBody>
      </p:sp>
    </p:spTree>
    <p:extLst>
      <p:ext uri="{BB962C8B-B14F-4D97-AF65-F5344CB8AC3E}">
        <p14:creationId xmlns:p14="http://schemas.microsoft.com/office/powerpoint/2010/main" val="834987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16632"/>
            <a:ext cx="5478869" cy="2880320"/>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944" y="3140968"/>
            <a:ext cx="5478869" cy="3531676"/>
          </a:xfrm>
          <a:prstGeom prst="rect">
            <a:avLst/>
          </a:prstGeom>
        </p:spPr>
      </p:pic>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8144" y="2708920"/>
            <a:ext cx="3108648" cy="1518177"/>
          </a:xfrm>
          <a:prstGeom prst="rect">
            <a:avLst/>
          </a:prstGeom>
        </p:spPr>
      </p:pic>
    </p:spTree>
    <p:extLst>
      <p:ext uri="{BB962C8B-B14F-4D97-AF65-F5344CB8AC3E}">
        <p14:creationId xmlns:p14="http://schemas.microsoft.com/office/powerpoint/2010/main" val="1268347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16632"/>
            <a:ext cx="6089638" cy="6552728"/>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2348880"/>
            <a:ext cx="2678617" cy="1308162"/>
          </a:xfrm>
          <a:prstGeom prst="rect">
            <a:avLst/>
          </a:prstGeom>
        </p:spPr>
      </p:pic>
    </p:spTree>
    <p:extLst>
      <p:ext uri="{BB962C8B-B14F-4D97-AF65-F5344CB8AC3E}">
        <p14:creationId xmlns:p14="http://schemas.microsoft.com/office/powerpoint/2010/main" val="14963679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260647"/>
            <a:ext cx="5688632" cy="4052587"/>
          </a:xfrm>
          <a:prstGeom prst="rect">
            <a:avLst/>
          </a:prstGeom>
        </p:spPr>
      </p:pic>
      <p:sp>
        <p:nvSpPr>
          <p:cNvPr id="3" name="テキスト ボックス 2"/>
          <p:cNvSpPr txBox="1"/>
          <p:nvPr/>
        </p:nvSpPr>
        <p:spPr>
          <a:xfrm>
            <a:off x="287524" y="4509120"/>
            <a:ext cx="8604956" cy="2246769"/>
          </a:xfrm>
          <a:prstGeom prst="rect">
            <a:avLst/>
          </a:prstGeom>
          <a:noFill/>
        </p:spPr>
        <p:txBody>
          <a:bodyPr wrap="square" rtlCol="0">
            <a:spAutoFit/>
          </a:bodyPr>
          <a:lstStyle/>
          <a:p>
            <a:r>
              <a:rPr lang="ja-JP" altLang="en-US" sz="2000" dirty="0">
                <a:solidFill>
                  <a:schemeClr val="bg1"/>
                </a:solidFill>
              </a:rPr>
              <a:t>アビガンに期待する医師からは「</a:t>
            </a:r>
            <a:r>
              <a:rPr lang="en-US" altLang="ja-JP" sz="2000" dirty="0">
                <a:solidFill>
                  <a:schemeClr val="bg1"/>
                </a:solidFill>
              </a:rPr>
              <a:t>5</a:t>
            </a:r>
            <a:r>
              <a:rPr lang="ja-JP" altLang="en-US" sz="2000" dirty="0">
                <a:solidFill>
                  <a:schemeClr val="bg1"/>
                </a:solidFill>
              </a:rPr>
              <a:t>月中に承認なんて言わずに明日にでも緊急承認してほしい」（福岡・勤務医）、「国産の医薬品で国際的にも期待されている薬なのに、なぜ素早く承認しないのか」（長崎・勤務医）、「薬理作用から考えると早期使用で改善率が高くなるしウイルスの排出期間も短縮する。流行期に治験などしている暇はない！」（埼玉・勤務医）など、緊急度の高さから</a:t>
            </a:r>
            <a:r>
              <a:rPr lang="en-US" altLang="ja-JP" sz="2000" dirty="0">
                <a:solidFill>
                  <a:schemeClr val="bg1"/>
                </a:solidFill>
              </a:rPr>
              <a:t>5</a:t>
            </a:r>
            <a:r>
              <a:rPr lang="ja-JP" altLang="en-US" sz="2000" dirty="0">
                <a:solidFill>
                  <a:schemeClr val="bg1"/>
                </a:solidFill>
              </a:rPr>
              <a:t>月中の承認でも遅いという声が多く寄せられました</a:t>
            </a:r>
            <a:r>
              <a:rPr lang="ja-JP" altLang="en-US" sz="2000" dirty="0" smtClean="0">
                <a:solidFill>
                  <a:schemeClr val="bg1"/>
                </a:solidFill>
              </a:rPr>
              <a:t>。（日本医事新報　</a:t>
            </a:r>
            <a:r>
              <a:rPr lang="en-US" altLang="ja-JP" sz="2000" dirty="0">
                <a:solidFill>
                  <a:schemeClr val="bg1"/>
                </a:solidFill>
              </a:rPr>
              <a:t>No.5016 (2020</a:t>
            </a:r>
            <a:r>
              <a:rPr lang="ja-JP" altLang="en-US" sz="2000" dirty="0">
                <a:solidFill>
                  <a:schemeClr val="bg1"/>
                </a:solidFill>
              </a:rPr>
              <a:t>年</a:t>
            </a:r>
            <a:r>
              <a:rPr lang="en-US" altLang="ja-JP" sz="2000" dirty="0">
                <a:solidFill>
                  <a:schemeClr val="bg1"/>
                </a:solidFill>
              </a:rPr>
              <a:t>06</a:t>
            </a:r>
            <a:r>
              <a:rPr lang="ja-JP" altLang="en-US" sz="2000" dirty="0">
                <a:solidFill>
                  <a:schemeClr val="bg1"/>
                </a:solidFill>
              </a:rPr>
              <a:t>月</a:t>
            </a:r>
            <a:r>
              <a:rPr lang="en-US" altLang="ja-JP" sz="2000" dirty="0">
                <a:solidFill>
                  <a:schemeClr val="bg1"/>
                </a:solidFill>
              </a:rPr>
              <a:t>13</a:t>
            </a:r>
            <a:r>
              <a:rPr lang="ja-JP" altLang="en-US" sz="2000" dirty="0">
                <a:solidFill>
                  <a:schemeClr val="bg1"/>
                </a:solidFill>
              </a:rPr>
              <a:t>日発行</a:t>
            </a:r>
            <a:r>
              <a:rPr lang="en-US" altLang="ja-JP" sz="2000" dirty="0">
                <a:solidFill>
                  <a:schemeClr val="bg1"/>
                </a:solidFill>
              </a:rPr>
              <a:t>) </a:t>
            </a:r>
            <a:r>
              <a:rPr lang="en-US" altLang="ja-JP" sz="2000" dirty="0" smtClean="0">
                <a:solidFill>
                  <a:schemeClr val="bg1"/>
                </a:solidFill>
              </a:rPr>
              <a:t>P.71</a:t>
            </a:r>
            <a:r>
              <a:rPr lang="ja-JP" altLang="en-US" sz="2000" dirty="0" smtClean="0">
                <a:solidFill>
                  <a:schemeClr val="bg1"/>
                </a:solidFill>
              </a:rPr>
              <a:t>）</a:t>
            </a:r>
            <a:endParaRPr lang="en-US" altLang="ja-JP" sz="2000" dirty="0">
              <a:solidFill>
                <a:schemeClr val="bg1"/>
              </a:solidFill>
            </a:endParaRPr>
          </a:p>
        </p:txBody>
      </p:sp>
    </p:spTree>
    <p:extLst>
      <p:ext uri="{BB962C8B-B14F-4D97-AF65-F5344CB8AC3E}">
        <p14:creationId xmlns:p14="http://schemas.microsoft.com/office/powerpoint/2010/main" val="1442642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632"/>
            <a:ext cx="8958355" cy="4824535"/>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7" y="5301208"/>
            <a:ext cx="6164925" cy="1224136"/>
          </a:xfrm>
          <a:prstGeom prst="rect">
            <a:avLst/>
          </a:prstGeom>
        </p:spPr>
      </p:pic>
    </p:spTree>
    <p:extLst>
      <p:ext uri="{BB962C8B-B14F-4D97-AF65-F5344CB8AC3E}">
        <p14:creationId xmlns:p14="http://schemas.microsoft.com/office/powerpoint/2010/main" val="609194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79512" y="1628800"/>
            <a:ext cx="8784976" cy="5016758"/>
          </a:xfrm>
          <a:prstGeom prst="rect">
            <a:avLst/>
          </a:prstGeom>
          <a:noFill/>
        </p:spPr>
        <p:txBody>
          <a:bodyPr wrap="square" rtlCol="0">
            <a:spAutoFit/>
          </a:bodyPr>
          <a:lstStyle/>
          <a:p>
            <a:r>
              <a:rPr lang="en-US" altLang="ja-JP" sz="2000" dirty="0" smtClean="0">
                <a:solidFill>
                  <a:schemeClr val="bg1"/>
                </a:solidFill>
              </a:rPr>
              <a:t>〈</a:t>
            </a:r>
            <a:r>
              <a:rPr lang="ja-JP" altLang="en-US" sz="2000" dirty="0" smtClean="0">
                <a:solidFill>
                  <a:schemeClr val="bg1"/>
                </a:solidFill>
              </a:rPr>
              <a:t>国際</a:t>
            </a:r>
            <a:r>
              <a:rPr lang="ja-JP" altLang="en-US" sz="2000" dirty="0">
                <a:solidFill>
                  <a:schemeClr val="bg1"/>
                </a:solidFill>
              </a:rPr>
              <a:t>共同第</a:t>
            </a:r>
            <a:r>
              <a:rPr lang="en-US" altLang="ja-JP" sz="2000" dirty="0">
                <a:solidFill>
                  <a:schemeClr val="bg1"/>
                </a:solidFill>
              </a:rPr>
              <a:t>III</a:t>
            </a:r>
            <a:r>
              <a:rPr lang="ja-JP" altLang="en-US" sz="2000" dirty="0">
                <a:solidFill>
                  <a:schemeClr val="bg1"/>
                </a:solidFill>
              </a:rPr>
              <a:t>相試験（成人）</a:t>
            </a:r>
            <a:r>
              <a:rPr lang="en-US" altLang="ja-JP" sz="2000" dirty="0" smtClean="0">
                <a:solidFill>
                  <a:schemeClr val="bg1"/>
                </a:solidFill>
              </a:rPr>
              <a:t>〉</a:t>
            </a:r>
            <a:r>
              <a:rPr lang="ja-JP" altLang="en-US" sz="2000" dirty="0" smtClean="0">
                <a:solidFill>
                  <a:schemeClr val="bg1"/>
                </a:solidFill>
              </a:rPr>
              <a:t>：</a:t>
            </a:r>
            <a:r>
              <a:rPr lang="ja-JP" altLang="en-US" sz="2000" b="1" dirty="0" smtClean="0">
                <a:solidFill>
                  <a:srgbClr val="FFFF00"/>
                </a:solidFill>
              </a:rPr>
              <a:t>タミフルに非劣性を証明できず</a:t>
            </a:r>
            <a:endParaRPr lang="en-US" altLang="ja-JP" sz="2000" b="1" dirty="0">
              <a:solidFill>
                <a:srgbClr val="FFFF00"/>
              </a:solidFill>
            </a:endParaRPr>
          </a:p>
          <a:p>
            <a:r>
              <a:rPr lang="en-US" altLang="ja-JP" sz="2000" dirty="0">
                <a:solidFill>
                  <a:schemeClr val="bg1"/>
                </a:solidFill>
              </a:rPr>
              <a:t>A</a:t>
            </a:r>
            <a:r>
              <a:rPr lang="ja-JP" altLang="en-US" sz="2000" dirty="0">
                <a:solidFill>
                  <a:schemeClr val="bg1"/>
                </a:solidFill>
              </a:rPr>
              <a:t>型又は</a:t>
            </a:r>
            <a:r>
              <a:rPr lang="en-US" altLang="ja-JP" sz="2000" dirty="0">
                <a:solidFill>
                  <a:schemeClr val="bg1"/>
                </a:solidFill>
              </a:rPr>
              <a:t>B</a:t>
            </a:r>
            <a:r>
              <a:rPr lang="ja-JP" altLang="en-US" sz="2000" dirty="0">
                <a:solidFill>
                  <a:schemeClr val="bg1"/>
                </a:solidFill>
              </a:rPr>
              <a:t>型インフルエンザウイルス感染症患者を対象として、オセルタミビルリン酸塩（</a:t>
            </a:r>
            <a:r>
              <a:rPr lang="en-US" altLang="ja-JP" sz="2000" dirty="0">
                <a:solidFill>
                  <a:schemeClr val="bg1"/>
                </a:solidFill>
              </a:rPr>
              <a:t>1</a:t>
            </a:r>
            <a:r>
              <a:rPr lang="ja-JP" altLang="en-US" sz="2000" dirty="0">
                <a:solidFill>
                  <a:schemeClr val="bg1"/>
                </a:solidFill>
              </a:rPr>
              <a:t>回</a:t>
            </a:r>
            <a:r>
              <a:rPr lang="en-US" altLang="ja-JP" sz="2000" dirty="0">
                <a:solidFill>
                  <a:schemeClr val="bg1"/>
                </a:solidFill>
              </a:rPr>
              <a:t>75mg1</a:t>
            </a:r>
            <a:r>
              <a:rPr lang="ja-JP" altLang="en-US" sz="2000" dirty="0">
                <a:solidFill>
                  <a:schemeClr val="bg1"/>
                </a:solidFill>
              </a:rPr>
              <a:t>日</a:t>
            </a:r>
            <a:r>
              <a:rPr lang="en-US" altLang="ja-JP" sz="2000" dirty="0">
                <a:solidFill>
                  <a:schemeClr val="bg1"/>
                </a:solidFill>
              </a:rPr>
              <a:t>2</a:t>
            </a:r>
            <a:r>
              <a:rPr lang="ja-JP" altLang="en-US" sz="2000" dirty="0">
                <a:solidFill>
                  <a:schemeClr val="bg1"/>
                </a:solidFill>
              </a:rPr>
              <a:t>回、</a:t>
            </a:r>
            <a:r>
              <a:rPr lang="en-US" altLang="ja-JP" sz="2000" dirty="0">
                <a:solidFill>
                  <a:schemeClr val="bg1"/>
                </a:solidFill>
              </a:rPr>
              <a:t>5</a:t>
            </a:r>
            <a:r>
              <a:rPr lang="ja-JP" altLang="en-US" sz="2000" dirty="0">
                <a:solidFill>
                  <a:schemeClr val="bg1"/>
                </a:solidFill>
              </a:rPr>
              <a:t>日間）を対照とした国際共同第</a:t>
            </a:r>
            <a:r>
              <a:rPr lang="en-US" altLang="ja-JP" sz="2000" dirty="0">
                <a:solidFill>
                  <a:schemeClr val="bg1"/>
                </a:solidFill>
              </a:rPr>
              <a:t>III</a:t>
            </a:r>
            <a:r>
              <a:rPr lang="ja-JP" altLang="en-US" sz="2000" dirty="0">
                <a:solidFill>
                  <a:schemeClr val="bg1"/>
                </a:solidFill>
              </a:rPr>
              <a:t>相</a:t>
            </a:r>
            <a:r>
              <a:rPr lang="ja-JP" altLang="en-US" sz="2000" dirty="0" smtClean="0">
                <a:solidFill>
                  <a:schemeClr val="bg1"/>
                </a:solidFill>
              </a:rPr>
              <a:t>試験を</a:t>
            </a:r>
            <a:r>
              <a:rPr lang="ja-JP" altLang="en-US" sz="2000" dirty="0">
                <a:solidFill>
                  <a:schemeClr val="bg1"/>
                </a:solidFill>
              </a:rPr>
              <a:t>実施した［</a:t>
            </a:r>
            <a:r>
              <a:rPr lang="en-US" altLang="ja-JP" sz="2000" dirty="0">
                <a:solidFill>
                  <a:schemeClr val="bg1"/>
                </a:solidFill>
              </a:rPr>
              <a:t>640</a:t>
            </a:r>
            <a:r>
              <a:rPr lang="ja-JP" altLang="en-US" sz="2000" dirty="0">
                <a:solidFill>
                  <a:schemeClr val="bg1"/>
                </a:solidFill>
              </a:rPr>
              <a:t>例（日本</a:t>
            </a:r>
            <a:r>
              <a:rPr lang="en-US" altLang="ja-JP" sz="2000" dirty="0">
                <a:solidFill>
                  <a:schemeClr val="bg1"/>
                </a:solidFill>
              </a:rPr>
              <a:t>467</a:t>
            </a:r>
            <a:r>
              <a:rPr lang="ja-JP" altLang="en-US" sz="2000" dirty="0">
                <a:solidFill>
                  <a:schemeClr val="bg1"/>
                </a:solidFill>
              </a:rPr>
              <a:t>例、韓国</a:t>
            </a:r>
            <a:r>
              <a:rPr lang="en-US" altLang="ja-JP" sz="2000" dirty="0">
                <a:solidFill>
                  <a:schemeClr val="bg1"/>
                </a:solidFill>
              </a:rPr>
              <a:t>55</a:t>
            </a:r>
            <a:r>
              <a:rPr lang="ja-JP" altLang="en-US" sz="2000" dirty="0">
                <a:solidFill>
                  <a:schemeClr val="bg1"/>
                </a:solidFill>
              </a:rPr>
              <a:t>例、台湾</a:t>
            </a:r>
            <a:r>
              <a:rPr lang="en-US" altLang="ja-JP" sz="2000" dirty="0">
                <a:solidFill>
                  <a:schemeClr val="bg1"/>
                </a:solidFill>
              </a:rPr>
              <a:t>118</a:t>
            </a:r>
            <a:r>
              <a:rPr lang="ja-JP" altLang="en-US" sz="2000" dirty="0">
                <a:solidFill>
                  <a:schemeClr val="bg1"/>
                </a:solidFill>
              </a:rPr>
              <a:t>例）］。</a:t>
            </a:r>
            <a:r>
              <a:rPr lang="ja-JP" altLang="en-US" sz="2000" b="1" dirty="0">
                <a:solidFill>
                  <a:srgbClr val="FFFF00"/>
                </a:solidFill>
              </a:rPr>
              <a:t>インフルエンザ主要症状罹病</a:t>
            </a:r>
            <a:r>
              <a:rPr lang="ja-JP" altLang="en-US" sz="2000" b="1" dirty="0" smtClean="0">
                <a:solidFill>
                  <a:srgbClr val="FFFF00"/>
                </a:solidFill>
              </a:rPr>
              <a:t>期間の</a:t>
            </a:r>
            <a:r>
              <a:rPr lang="ja-JP" altLang="en-US" sz="2000" b="1" dirty="0">
                <a:solidFill>
                  <a:srgbClr val="FFFF00"/>
                </a:solidFill>
              </a:rPr>
              <a:t>中央値［</a:t>
            </a:r>
            <a:r>
              <a:rPr lang="en-US" altLang="ja-JP" sz="2000" b="1" dirty="0">
                <a:solidFill>
                  <a:srgbClr val="FFFF00"/>
                </a:solidFill>
              </a:rPr>
              <a:t>95</a:t>
            </a:r>
            <a:r>
              <a:rPr lang="ja-JP" altLang="en-US" sz="2000" b="1" dirty="0">
                <a:solidFill>
                  <a:srgbClr val="FFFF00"/>
                </a:solidFill>
              </a:rPr>
              <a:t>％信頼区間］は</a:t>
            </a:r>
            <a:r>
              <a:rPr lang="ja-JP" altLang="en-US" sz="2000" dirty="0">
                <a:solidFill>
                  <a:schemeClr val="bg1"/>
                </a:solidFill>
              </a:rPr>
              <a:t>、</a:t>
            </a:r>
            <a:r>
              <a:rPr lang="ja-JP" altLang="en-US" sz="2000" b="1" dirty="0">
                <a:solidFill>
                  <a:srgbClr val="FFFF00"/>
                </a:solidFill>
              </a:rPr>
              <a:t>本剤群（</a:t>
            </a:r>
            <a:r>
              <a:rPr lang="en-US" altLang="ja-JP" sz="2000" b="1" dirty="0">
                <a:solidFill>
                  <a:srgbClr val="FFFF00"/>
                </a:solidFill>
              </a:rPr>
              <a:t>377</a:t>
            </a:r>
            <a:r>
              <a:rPr lang="ja-JP" altLang="en-US" sz="2000" b="1" dirty="0">
                <a:solidFill>
                  <a:srgbClr val="FFFF00"/>
                </a:solidFill>
              </a:rPr>
              <a:t>例）で</a:t>
            </a:r>
            <a:r>
              <a:rPr lang="en-US" altLang="ja-JP" sz="2000" b="1" dirty="0">
                <a:solidFill>
                  <a:srgbClr val="FFFF00"/>
                </a:solidFill>
              </a:rPr>
              <a:t>63.1</a:t>
            </a:r>
            <a:r>
              <a:rPr lang="ja-JP" altLang="en-US" sz="2000" b="1" dirty="0">
                <a:solidFill>
                  <a:srgbClr val="FFFF00"/>
                </a:solidFill>
              </a:rPr>
              <a:t>［</a:t>
            </a:r>
            <a:r>
              <a:rPr lang="en-US" altLang="ja-JP" sz="2000" b="1" dirty="0">
                <a:solidFill>
                  <a:srgbClr val="FFFF00"/>
                </a:solidFill>
              </a:rPr>
              <a:t>55.5, 70.4</a:t>
            </a:r>
            <a:r>
              <a:rPr lang="ja-JP" altLang="en-US" sz="2000" b="1" dirty="0">
                <a:solidFill>
                  <a:srgbClr val="FFFF00"/>
                </a:solidFill>
              </a:rPr>
              <a:t>］時間、オセルタミビルリン酸塩群（</a:t>
            </a:r>
            <a:r>
              <a:rPr lang="en-US" altLang="ja-JP" sz="2000" b="1" dirty="0">
                <a:solidFill>
                  <a:srgbClr val="FFFF00"/>
                </a:solidFill>
              </a:rPr>
              <a:t>380</a:t>
            </a:r>
            <a:r>
              <a:rPr lang="ja-JP" altLang="en-US" sz="2000" b="1" dirty="0">
                <a:solidFill>
                  <a:srgbClr val="FFFF00"/>
                </a:solidFill>
              </a:rPr>
              <a:t>例）で</a:t>
            </a:r>
            <a:r>
              <a:rPr lang="en-US" altLang="ja-JP" sz="2000" b="1" dirty="0">
                <a:solidFill>
                  <a:srgbClr val="FFFF00"/>
                </a:solidFill>
              </a:rPr>
              <a:t>51.2</a:t>
            </a:r>
            <a:r>
              <a:rPr lang="ja-JP" altLang="en-US" sz="2000" b="1" dirty="0">
                <a:solidFill>
                  <a:srgbClr val="FFFF00"/>
                </a:solidFill>
              </a:rPr>
              <a:t>［</a:t>
            </a:r>
            <a:r>
              <a:rPr lang="en-US" altLang="ja-JP" sz="2000" b="1" dirty="0">
                <a:solidFill>
                  <a:srgbClr val="FFFF00"/>
                </a:solidFill>
              </a:rPr>
              <a:t>45.9, 57.6</a:t>
            </a:r>
            <a:r>
              <a:rPr lang="ja-JP" altLang="en-US" sz="2000" b="1" dirty="0">
                <a:solidFill>
                  <a:srgbClr val="FFFF00"/>
                </a:solidFill>
              </a:rPr>
              <a:t>］時間であり</a:t>
            </a:r>
            <a:r>
              <a:rPr lang="ja-JP" altLang="en-US" sz="2000" b="1" dirty="0" smtClean="0">
                <a:solidFill>
                  <a:srgbClr val="FFFF00"/>
                </a:solidFill>
              </a:rPr>
              <a:t>、本剤</a:t>
            </a:r>
            <a:r>
              <a:rPr lang="ja-JP" altLang="en-US" sz="2000" b="1" dirty="0">
                <a:solidFill>
                  <a:srgbClr val="FFFF00"/>
                </a:solidFill>
              </a:rPr>
              <a:t>の有効性は</a:t>
            </a:r>
            <a:r>
              <a:rPr lang="ja-JP" altLang="en-US" sz="2000" b="1" dirty="0" smtClean="0">
                <a:solidFill>
                  <a:srgbClr val="FFFF00"/>
                </a:solidFill>
              </a:rPr>
              <a:t>示されなかった</a:t>
            </a:r>
            <a:r>
              <a:rPr lang="ja-JP" altLang="en-US" sz="2000" dirty="0" smtClean="0">
                <a:solidFill>
                  <a:schemeClr val="bg1"/>
                </a:solidFill>
              </a:rPr>
              <a:t>。</a:t>
            </a:r>
            <a:endParaRPr lang="en-US" altLang="ja-JP" sz="2000" dirty="0" smtClean="0">
              <a:solidFill>
                <a:schemeClr val="bg1"/>
              </a:solidFill>
            </a:endParaRPr>
          </a:p>
          <a:p>
            <a:endParaRPr lang="ja-JP" altLang="en-US" sz="2000" dirty="0">
              <a:solidFill>
                <a:schemeClr val="bg1"/>
              </a:solidFill>
            </a:endParaRPr>
          </a:p>
          <a:p>
            <a:r>
              <a:rPr lang="en-US" altLang="ja-JP" sz="2000" dirty="0" smtClean="0">
                <a:solidFill>
                  <a:schemeClr val="bg1"/>
                </a:solidFill>
              </a:rPr>
              <a:t>〈</a:t>
            </a:r>
            <a:r>
              <a:rPr lang="ja-JP" altLang="en-US" sz="2000" dirty="0" smtClean="0">
                <a:solidFill>
                  <a:schemeClr val="bg1"/>
                </a:solidFill>
              </a:rPr>
              <a:t>海外第</a:t>
            </a:r>
            <a:r>
              <a:rPr lang="en-US" altLang="ja-JP" sz="2000" dirty="0">
                <a:solidFill>
                  <a:schemeClr val="bg1"/>
                </a:solidFill>
              </a:rPr>
              <a:t>II</a:t>
            </a:r>
            <a:r>
              <a:rPr lang="ja-JP" altLang="en-US" sz="2000" dirty="0">
                <a:solidFill>
                  <a:schemeClr val="bg1"/>
                </a:solidFill>
              </a:rPr>
              <a:t>相試験（成人）</a:t>
            </a:r>
            <a:r>
              <a:rPr lang="en-US" altLang="ja-JP" sz="2000" dirty="0" smtClean="0">
                <a:solidFill>
                  <a:schemeClr val="bg1"/>
                </a:solidFill>
              </a:rPr>
              <a:t>〉</a:t>
            </a:r>
            <a:r>
              <a:rPr lang="ja-JP" altLang="en-US" sz="2000" dirty="0" smtClean="0">
                <a:solidFill>
                  <a:schemeClr val="bg1"/>
                </a:solidFill>
              </a:rPr>
              <a:t>：</a:t>
            </a:r>
            <a:r>
              <a:rPr lang="ja-JP" altLang="en-US" sz="2000" b="1" dirty="0" smtClean="0">
                <a:solidFill>
                  <a:srgbClr val="FFFF00"/>
                </a:solidFill>
              </a:rPr>
              <a:t>プラセボにも勝てず</a:t>
            </a:r>
            <a:endParaRPr lang="en-US" altLang="ja-JP" sz="2000" b="1" dirty="0">
              <a:solidFill>
                <a:srgbClr val="FFFF00"/>
              </a:solidFill>
            </a:endParaRPr>
          </a:p>
          <a:p>
            <a:r>
              <a:rPr lang="en-US" altLang="ja-JP" sz="2000" dirty="0">
                <a:solidFill>
                  <a:schemeClr val="bg1"/>
                </a:solidFill>
              </a:rPr>
              <a:t>A</a:t>
            </a:r>
            <a:r>
              <a:rPr lang="ja-JP" altLang="en-US" sz="2000" dirty="0">
                <a:solidFill>
                  <a:schemeClr val="bg1"/>
                </a:solidFill>
              </a:rPr>
              <a:t>型又は</a:t>
            </a:r>
            <a:r>
              <a:rPr lang="en-US" altLang="ja-JP" sz="2000" dirty="0">
                <a:solidFill>
                  <a:schemeClr val="bg1"/>
                </a:solidFill>
              </a:rPr>
              <a:t>B</a:t>
            </a:r>
            <a:r>
              <a:rPr lang="ja-JP" altLang="en-US" sz="2000" dirty="0">
                <a:solidFill>
                  <a:schemeClr val="bg1"/>
                </a:solidFill>
              </a:rPr>
              <a:t>型インフルエンザウイルス感染症患者を対象として、プラセボを対照とした海外第</a:t>
            </a:r>
            <a:r>
              <a:rPr lang="en-US" altLang="ja-JP" sz="2000" dirty="0">
                <a:solidFill>
                  <a:schemeClr val="bg1"/>
                </a:solidFill>
              </a:rPr>
              <a:t>II</a:t>
            </a:r>
            <a:r>
              <a:rPr lang="ja-JP" altLang="en-US" sz="2000" dirty="0">
                <a:solidFill>
                  <a:schemeClr val="bg1"/>
                </a:solidFill>
              </a:rPr>
              <a:t>相</a:t>
            </a:r>
            <a:r>
              <a:rPr lang="ja-JP" altLang="en-US" sz="2000" dirty="0" smtClean="0">
                <a:solidFill>
                  <a:schemeClr val="bg1"/>
                </a:solidFill>
              </a:rPr>
              <a:t>試験を</a:t>
            </a:r>
            <a:r>
              <a:rPr lang="ja-JP" altLang="en-US" sz="2000" dirty="0">
                <a:solidFill>
                  <a:schemeClr val="bg1"/>
                </a:solidFill>
              </a:rPr>
              <a:t>実施した。インフルエンザ主要症状罹病</a:t>
            </a:r>
            <a:r>
              <a:rPr lang="ja-JP" altLang="en-US" sz="2000" dirty="0" smtClean="0">
                <a:solidFill>
                  <a:schemeClr val="bg1"/>
                </a:solidFill>
              </a:rPr>
              <a:t>期間の</a:t>
            </a:r>
            <a:r>
              <a:rPr lang="ja-JP" altLang="en-US" sz="2000" dirty="0">
                <a:solidFill>
                  <a:schemeClr val="bg1"/>
                </a:solidFill>
              </a:rPr>
              <a:t>中央値［</a:t>
            </a:r>
            <a:r>
              <a:rPr lang="en-US" altLang="ja-JP" sz="2000" dirty="0">
                <a:solidFill>
                  <a:schemeClr val="bg1"/>
                </a:solidFill>
              </a:rPr>
              <a:t>95</a:t>
            </a:r>
            <a:r>
              <a:rPr lang="ja-JP" altLang="en-US" sz="2000" dirty="0">
                <a:solidFill>
                  <a:schemeClr val="bg1"/>
                </a:solidFill>
              </a:rPr>
              <a:t>％信頼区間］は、</a:t>
            </a:r>
            <a:r>
              <a:rPr lang="ja-JP" altLang="en-US" sz="2000" b="1" dirty="0">
                <a:solidFill>
                  <a:srgbClr val="FFFF00"/>
                </a:solidFill>
              </a:rPr>
              <a:t>本剤</a:t>
            </a:r>
            <a:r>
              <a:rPr lang="en-US" altLang="ja-JP" sz="2000" b="1" dirty="0">
                <a:solidFill>
                  <a:srgbClr val="FFFF00"/>
                </a:solidFill>
              </a:rPr>
              <a:t>1000mg/400mg BID</a:t>
            </a:r>
            <a:r>
              <a:rPr lang="ja-JP" altLang="en-US" sz="2000" b="1" dirty="0">
                <a:solidFill>
                  <a:srgbClr val="FFFF00"/>
                </a:solidFill>
              </a:rPr>
              <a:t>群（</a:t>
            </a:r>
            <a:r>
              <a:rPr lang="en-US" altLang="ja-JP" sz="2000" b="1" dirty="0">
                <a:solidFill>
                  <a:srgbClr val="FFFF00"/>
                </a:solidFill>
              </a:rPr>
              <a:t>88</a:t>
            </a:r>
            <a:r>
              <a:rPr lang="ja-JP" altLang="en-US" sz="2000" b="1" dirty="0">
                <a:solidFill>
                  <a:srgbClr val="FFFF00"/>
                </a:solidFill>
              </a:rPr>
              <a:t>例）で</a:t>
            </a:r>
            <a:r>
              <a:rPr lang="en-US" altLang="ja-JP" sz="2000" b="1" dirty="0">
                <a:solidFill>
                  <a:srgbClr val="FFFF00"/>
                </a:solidFill>
              </a:rPr>
              <a:t>100.4</a:t>
            </a:r>
            <a:r>
              <a:rPr lang="ja-JP" altLang="en-US" sz="2000" b="1" dirty="0">
                <a:solidFill>
                  <a:srgbClr val="FFFF00"/>
                </a:solidFill>
              </a:rPr>
              <a:t>［</a:t>
            </a:r>
            <a:r>
              <a:rPr lang="en-US" altLang="ja-JP" sz="2000" b="1" dirty="0">
                <a:solidFill>
                  <a:srgbClr val="FFFF00"/>
                </a:solidFill>
              </a:rPr>
              <a:t>82.4, 119.8</a:t>
            </a:r>
            <a:r>
              <a:rPr lang="ja-JP" altLang="en-US" sz="2000" b="1" dirty="0">
                <a:solidFill>
                  <a:srgbClr val="FFFF00"/>
                </a:solidFill>
              </a:rPr>
              <a:t>］時間、本剤</a:t>
            </a:r>
            <a:r>
              <a:rPr lang="en-US" altLang="ja-JP" sz="2000" b="1" dirty="0">
                <a:solidFill>
                  <a:srgbClr val="FFFF00"/>
                </a:solidFill>
              </a:rPr>
              <a:t>1200mg/800mg BID</a:t>
            </a:r>
            <a:r>
              <a:rPr lang="ja-JP" altLang="en-US" sz="2000" b="1" dirty="0">
                <a:solidFill>
                  <a:srgbClr val="FFFF00"/>
                </a:solidFill>
              </a:rPr>
              <a:t>群（</a:t>
            </a:r>
            <a:r>
              <a:rPr lang="en-US" altLang="ja-JP" sz="2000" b="1" dirty="0">
                <a:solidFill>
                  <a:srgbClr val="FFFF00"/>
                </a:solidFill>
              </a:rPr>
              <a:t>121</a:t>
            </a:r>
            <a:r>
              <a:rPr lang="ja-JP" altLang="en-US" sz="2000" b="1" dirty="0">
                <a:solidFill>
                  <a:srgbClr val="FFFF00"/>
                </a:solidFill>
              </a:rPr>
              <a:t>例）で</a:t>
            </a:r>
            <a:r>
              <a:rPr lang="en-US" altLang="ja-JP" sz="2000" b="1" dirty="0">
                <a:solidFill>
                  <a:srgbClr val="FFFF00"/>
                </a:solidFill>
              </a:rPr>
              <a:t>86.5</a:t>
            </a:r>
            <a:r>
              <a:rPr lang="ja-JP" altLang="en-US" sz="2000" b="1" dirty="0">
                <a:solidFill>
                  <a:srgbClr val="FFFF00"/>
                </a:solidFill>
              </a:rPr>
              <a:t>［</a:t>
            </a:r>
            <a:r>
              <a:rPr lang="en-US" altLang="ja-JP" sz="2000" b="1" dirty="0">
                <a:solidFill>
                  <a:srgbClr val="FFFF00"/>
                </a:solidFill>
              </a:rPr>
              <a:t>79.2, 102.1</a:t>
            </a:r>
            <a:r>
              <a:rPr lang="ja-JP" altLang="en-US" sz="2000" b="1" dirty="0">
                <a:solidFill>
                  <a:srgbClr val="FFFF00"/>
                </a:solidFill>
              </a:rPr>
              <a:t>］時間、プラセボ群（</a:t>
            </a:r>
            <a:r>
              <a:rPr lang="en-US" altLang="ja-JP" sz="2000" b="1" dirty="0">
                <a:solidFill>
                  <a:srgbClr val="FFFF00"/>
                </a:solidFill>
              </a:rPr>
              <a:t>124</a:t>
            </a:r>
            <a:r>
              <a:rPr lang="ja-JP" altLang="en-US" sz="2000" b="1" dirty="0">
                <a:solidFill>
                  <a:srgbClr val="FFFF00"/>
                </a:solidFill>
              </a:rPr>
              <a:t>例）で</a:t>
            </a:r>
            <a:r>
              <a:rPr lang="en-US" altLang="ja-JP" sz="2000" b="1" dirty="0">
                <a:solidFill>
                  <a:srgbClr val="FFFF00"/>
                </a:solidFill>
              </a:rPr>
              <a:t>91.9</a:t>
            </a:r>
            <a:r>
              <a:rPr lang="ja-JP" altLang="en-US" sz="2000" b="1" dirty="0">
                <a:solidFill>
                  <a:srgbClr val="FFFF00"/>
                </a:solidFill>
              </a:rPr>
              <a:t>［</a:t>
            </a:r>
            <a:r>
              <a:rPr lang="en-US" altLang="ja-JP" sz="2000" b="1" dirty="0">
                <a:solidFill>
                  <a:srgbClr val="FFFF00"/>
                </a:solidFill>
              </a:rPr>
              <a:t>70.3, 105.4</a:t>
            </a:r>
            <a:r>
              <a:rPr lang="ja-JP" altLang="en-US" sz="2000" b="1" dirty="0">
                <a:solidFill>
                  <a:srgbClr val="FFFF00"/>
                </a:solidFill>
              </a:rPr>
              <a:t>］時間</a:t>
            </a:r>
            <a:r>
              <a:rPr lang="ja-JP" altLang="en-US" sz="2000" dirty="0">
                <a:solidFill>
                  <a:schemeClr val="bg1"/>
                </a:solidFill>
              </a:rPr>
              <a:t>であり、</a:t>
            </a:r>
            <a:r>
              <a:rPr lang="ja-JP" altLang="en-US" sz="2000" dirty="0">
                <a:solidFill>
                  <a:srgbClr val="FFFF00"/>
                </a:solidFill>
              </a:rPr>
              <a:t>プラセボ群との対比較において、本剤群のいずれにおいても、統計学的に有意な差は認められなかった</a:t>
            </a:r>
            <a:r>
              <a:rPr lang="ja-JP" altLang="en-US" sz="2000" dirty="0">
                <a:solidFill>
                  <a:schemeClr val="bg1"/>
                </a:solidFill>
              </a:rPr>
              <a:t>（</a:t>
            </a:r>
            <a:r>
              <a:rPr lang="en-US" altLang="ja-JP" sz="2000" dirty="0">
                <a:solidFill>
                  <a:schemeClr val="bg1"/>
                </a:solidFill>
              </a:rPr>
              <a:t>p</a:t>
            </a:r>
            <a:r>
              <a:rPr lang="ja-JP" altLang="en-US" sz="2000" dirty="0">
                <a:solidFill>
                  <a:schemeClr val="bg1"/>
                </a:solidFill>
              </a:rPr>
              <a:t>＞</a:t>
            </a:r>
            <a:r>
              <a:rPr lang="en-US" altLang="ja-JP" sz="2000" dirty="0">
                <a:solidFill>
                  <a:schemeClr val="bg1"/>
                </a:solidFill>
              </a:rPr>
              <a:t>0.05</a:t>
            </a:r>
            <a:r>
              <a:rPr lang="ja-JP" altLang="en-US" sz="2000" dirty="0" err="1">
                <a:solidFill>
                  <a:schemeClr val="bg1"/>
                </a:solidFill>
              </a:rPr>
              <a:t>、</a:t>
            </a:r>
            <a:r>
              <a:rPr lang="en-US" altLang="ja-JP" sz="2000" dirty="0" err="1">
                <a:solidFill>
                  <a:schemeClr val="bg1"/>
                </a:solidFill>
              </a:rPr>
              <a:t>Gehan</a:t>
            </a:r>
            <a:r>
              <a:rPr lang="en-US" altLang="ja-JP" sz="2000" dirty="0">
                <a:solidFill>
                  <a:schemeClr val="bg1"/>
                </a:solidFill>
              </a:rPr>
              <a:t>-Wilcoxon </a:t>
            </a:r>
            <a:r>
              <a:rPr lang="en-US" altLang="ja-JP" sz="2000" dirty="0" smtClean="0">
                <a:solidFill>
                  <a:schemeClr val="bg1"/>
                </a:solidFill>
              </a:rPr>
              <a:t>test</a:t>
            </a:r>
            <a:r>
              <a:rPr lang="ja-JP" altLang="en-US" sz="2000" dirty="0" smtClean="0">
                <a:solidFill>
                  <a:schemeClr val="bg1"/>
                </a:solidFill>
              </a:rPr>
              <a:t>）。　</a:t>
            </a:r>
            <a:r>
              <a:rPr lang="en-US" altLang="ja-JP" sz="2000" dirty="0" smtClean="0">
                <a:solidFill>
                  <a:schemeClr val="bg1"/>
                </a:solidFill>
              </a:rPr>
              <a:t>				</a:t>
            </a:r>
            <a:r>
              <a:rPr lang="ja-JP" altLang="en-US" sz="2000" dirty="0" smtClean="0">
                <a:solidFill>
                  <a:schemeClr val="bg1"/>
                </a:solidFill>
              </a:rPr>
              <a:t>（●●●●の添付文書より）</a:t>
            </a:r>
            <a:endParaRPr lang="en-US" sz="2000" dirty="0">
              <a:solidFill>
                <a:schemeClr val="bg1"/>
              </a:solidFill>
            </a:endParaRPr>
          </a:p>
        </p:txBody>
      </p:sp>
      <p:sp>
        <p:nvSpPr>
          <p:cNvPr id="4" name="テキスト ボックス 3"/>
          <p:cNvSpPr txBox="1"/>
          <p:nvPr/>
        </p:nvSpPr>
        <p:spPr>
          <a:xfrm>
            <a:off x="251520" y="188640"/>
            <a:ext cx="8712968" cy="1323439"/>
          </a:xfrm>
          <a:prstGeom prst="rect">
            <a:avLst/>
          </a:prstGeom>
          <a:noFill/>
        </p:spPr>
        <p:txBody>
          <a:bodyPr wrap="square" rtlCol="0">
            <a:spAutoFit/>
          </a:bodyPr>
          <a:lstStyle/>
          <a:p>
            <a:r>
              <a:rPr lang="ja-JP" altLang="en-US" sz="2000" dirty="0" smtClean="0">
                <a:solidFill>
                  <a:srgbClr val="FFFF00"/>
                </a:solidFill>
              </a:rPr>
              <a:t>タミフル</a:t>
            </a:r>
            <a:r>
              <a:rPr lang="ja-JP" altLang="en-US" sz="2000" dirty="0">
                <a:solidFill>
                  <a:srgbClr val="FFFF00"/>
                </a:solidFill>
              </a:rPr>
              <a:t>との比較で非劣性が示せなかったばかりか、プラセボと比較した堅固な有効性の証明にも失敗しました</a:t>
            </a:r>
            <a:r>
              <a:rPr lang="ja-JP" altLang="en-US" sz="2000" dirty="0">
                <a:solidFill>
                  <a:schemeClr val="bg1"/>
                </a:solidFill>
              </a:rPr>
              <a:t>。</a:t>
            </a:r>
            <a:r>
              <a:rPr lang="ja-JP" altLang="en-US" sz="2000" dirty="0">
                <a:solidFill>
                  <a:srgbClr val="FF0000"/>
                </a:solidFill>
              </a:rPr>
              <a:t>普通であれば承認などありえないところでしたが、備蓄用の医薬品として、一般に流通させないことを前提にして、異例の手続で承認された医薬品</a:t>
            </a:r>
            <a:r>
              <a:rPr lang="ja-JP" altLang="en-US" sz="2000" dirty="0">
                <a:solidFill>
                  <a:schemeClr val="bg1"/>
                </a:solidFill>
              </a:rPr>
              <a:t>です。</a:t>
            </a:r>
            <a:endParaRPr lang="en-US" sz="2000" dirty="0">
              <a:solidFill>
                <a:schemeClr val="bg1"/>
              </a:solidFill>
            </a:endParaRPr>
          </a:p>
        </p:txBody>
      </p:sp>
    </p:spTree>
    <p:extLst>
      <p:ext uri="{BB962C8B-B14F-4D97-AF65-F5344CB8AC3E}">
        <p14:creationId xmlns:p14="http://schemas.microsoft.com/office/powerpoint/2010/main" val="84320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457200" y="1340768"/>
            <a:ext cx="8020050" cy="2981325"/>
            <a:chOff x="561975" y="1938337"/>
            <a:chExt cx="8020050" cy="2981325"/>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975" y="1938337"/>
              <a:ext cx="8020050" cy="2981325"/>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1938337"/>
              <a:ext cx="4514081" cy="1110794"/>
            </a:xfrm>
            <a:prstGeom prst="rect">
              <a:avLst/>
            </a:prstGeom>
          </p:spPr>
        </p:pic>
      </p:grpSp>
      <p:sp>
        <p:nvSpPr>
          <p:cNvPr id="8" name="タイトル 7"/>
          <p:cNvSpPr>
            <a:spLocks noGrp="1"/>
          </p:cNvSpPr>
          <p:nvPr>
            <p:ph type="title"/>
          </p:nvPr>
        </p:nvSpPr>
        <p:spPr>
          <a:xfrm>
            <a:off x="352425" y="188640"/>
            <a:ext cx="8229600" cy="850106"/>
          </a:xfrm>
        </p:spPr>
        <p:txBody>
          <a:bodyPr/>
          <a:lstStyle/>
          <a:p>
            <a:r>
              <a:rPr lang="ja-JP" altLang="en-US" dirty="0" smtClean="0"/>
              <a:t>葬り去られるべき薬だった</a:t>
            </a:r>
            <a:endParaRPr lang="en-US" dirty="0"/>
          </a:p>
        </p:txBody>
      </p:sp>
      <p:sp>
        <p:nvSpPr>
          <p:cNvPr id="9" name="コンテンツ プレースホルダー 8"/>
          <p:cNvSpPr>
            <a:spLocks noGrp="1"/>
          </p:cNvSpPr>
          <p:nvPr>
            <p:ph idx="1"/>
          </p:nvPr>
        </p:nvSpPr>
        <p:spPr>
          <a:xfrm>
            <a:off x="179512" y="4322093"/>
            <a:ext cx="8712968" cy="2376264"/>
          </a:xfrm>
        </p:spPr>
        <p:txBody>
          <a:bodyPr/>
          <a:lstStyle/>
          <a:p>
            <a:r>
              <a:rPr lang="ja-JP" altLang="en-US" dirty="0" smtClean="0"/>
              <a:t>催奇形性だけが問題だったのではない</a:t>
            </a:r>
            <a:endParaRPr lang="en-US" altLang="ja-JP" dirty="0" smtClean="0"/>
          </a:p>
          <a:p>
            <a:r>
              <a:rPr lang="ja-JP" altLang="en-US" dirty="0" smtClean="0"/>
              <a:t>季節性インフルエンザに対する開発にさえ失敗</a:t>
            </a:r>
            <a:endParaRPr lang="en-US" altLang="ja-JP" dirty="0" smtClean="0"/>
          </a:p>
          <a:p>
            <a:r>
              <a:rPr lang="ja-JP" altLang="en-US" dirty="0" smtClean="0"/>
              <a:t>地球上</a:t>
            </a:r>
            <a:r>
              <a:rPr lang="ja-JP" altLang="en-US" dirty="0"/>
              <a:t>の如何なる病気にも有効性が証明されていない「薬」</a:t>
            </a:r>
            <a:endParaRPr lang="en-US" dirty="0"/>
          </a:p>
          <a:p>
            <a:endParaRPr lang="en-US" dirty="0"/>
          </a:p>
        </p:txBody>
      </p:sp>
    </p:spTree>
    <p:extLst>
      <p:ext uri="{BB962C8B-B14F-4D97-AF65-F5344CB8AC3E}">
        <p14:creationId xmlns:p14="http://schemas.microsoft.com/office/powerpoint/2010/main" val="8762152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薬剤</a:t>
            </a:r>
            <a:r>
              <a:rPr lang="en-US" altLang="ja-JP" dirty="0" smtClean="0"/>
              <a:t>=</a:t>
            </a:r>
            <a:r>
              <a:rPr lang="ja-JP" altLang="en-US" dirty="0" smtClean="0"/>
              <a:t>患者の命選択時の情報源</a:t>
            </a:r>
            <a:endParaRPr kumimoji="1" lang="ja-JP" altLang="en-US" dirty="0"/>
          </a:p>
        </p:txBody>
      </p:sp>
      <p:sp>
        <p:nvSpPr>
          <p:cNvPr id="3" name="コンテンツ プレースホルダー 2"/>
          <p:cNvSpPr>
            <a:spLocks noGrp="1"/>
          </p:cNvSpPr>
          <p:nvPr>
            <p:ph idx="1"/>
          </p:nvPr>
        </p:nvSpPr>
        <p:spPr>
          <a:xfrm>
            <a:off x="467544" y="1484784"/>
            <a:ext cx="8424936" cy="5112568"/>
          </a:xfrm>
        </p:spPr>
        <p:txBody>
          <a:bodyPr>
            <a:normAutofit fontScale="92500"/>
          </a:bodyPr>
          <a:lstStyle/>
          <a:p>
            <a:r>
              <a:rPr lang="ja-JP" altLang="en-US" dirty="0" smtClean="0">
                <a:solidFill>
                  <a:srgbClr val="FFFF00"/>
                </a:solidFill>
              </a:rPr>
              <a:t>公開文書＝透明性・客観性・説明責任</a:t>
            </a:r>
            <a:endParaRPr lang="en-US" altLang="ja-JP" dirty="0" smtClean="0">
              <a:solidFill>
                <a:srgbClr val="FFFF00"/>
              </a:solidFill>
            </a:endParaRPr>
          </a:p>
          <a:p>
            <a:pPr lvl="1"/>
            <a:r>
              <a:rPr lang="ja-JP" altLang="en-US" dirty="0" smtClean="0">
                <a:solidFill>
                  <a:srgbClr val="FFFF00"/>
                </a:solidFill>
              </a:rPr>
              <a:t>ガイドライン</a:t>
            </a:r>
            <a:endParaRPr lang="en-US" altLang="ja-JP" dirty="0" smtClean="0">
              <a:solidFill>
                <a:srgbClr val="FFFF00"/>
              </a:solidFill>
            </a:endParaRPr>
          </a:p>
          <a:p>
            <a:pPr lvl="1"/>
            <a:r>
              <a:rPr lang="ja-JP" altLang="en-US" dirty="0" smtClean="0">
                <a:solidFill>
                  <a:srgbClr val="FFFF00"/>
                </a:solidFill>
              </a:rPr>
              <a:t>添付文書</a:t>
            </a:r>
            <a:endParaRPr lang="en-US" altLang="ja-JP" dirty="0" smtClean="0">
              <a:solidFill>
                <a:srgbClr val="FFFF00"/>
              </a:solidFill>
            </a:endParaRPr>
          </a:p>
          <a:p>
            <a:pPr lvl="1"/>
            <a:r>
              <a:rPr lang="ja-JP" altLang="en-US" dirty="0" smtClean="0">
                <a:solidFill>
                  <a:srgbClr val="FFFF00"/>
                </a:solidFill>
              </a:rPr>
              <a:t>インタビューフォーム</a:t>
            </a:r>
            <a:endParaRPr lang="en-US" altLang="ja-JP" dirty="0" smtClean="0">
              <a:solidFill>
                <a:srgbClr val="FFFF00"/>
              </a:solidFill>
            </a:endParaRPr>
          </a:p>
          <a:p>
            <a:pPr lvl="1"/>
            <a:r>
              <a:rPr lang="ja-JP" altLang="en-US" dirty="0" smtClean="0">
                <a:solidFill>
                  <a:srgbClr val="FFFF00"/>
                </a:solidFill>
              </a:rPr>
              <a:t>審査報告書</a:t>
            </a:r>
            <a:endParaRPr lang="en-US" altLang="ja-JP" dirty="0" smtClean="0">
              <a:solidFill>
                <a:srgbClr val="FFFF00"/>
              </a:solidFill>
            </a:endParaRPr>
          </a:p>
          <a:p>
            <a:r>
              <a:rPr kumimoji="1" lang="ja-JP" altLang="en-US" dirty="0" smtClean="0"/>
              <a:t>相談相手＆お互いに批判的吟味ができる仲間</a:t>
            </a:r>
            <a:endParaRPr kumimoji="1" lang="en-US" altLang="ja-JP" dirty="0" smtClean="0"/>
          </a:p>
          <a:p>
            <a:pPr lvl="1"/>
            <a:r>
              <a:rPr lang="ja-JP" altLang="en-US" dirty="0" smtClean="0"/>
              <a:t>薬剤師・看護師・医師</a:t>
            </a:r>
            <a:endParaRPr lang="en-US" altLang="ja-JP" dirty="0"/>
          </a:p>
          <a:p>
            <a:pPr lvl="1"/>
            <a:r>
              <a:rPr lang="ja-JP" altLang="en-US" dirty="0" smtClean="0"/>
              <a:t>公開文書に基づき議論する</a:t>
            </a:r>
            <a:endParaRPr lang="en-US" altLang="ja-JP" dirty="0" smtClean="0"/>
          </a:p>
          <a:p>
            <a:r>
              <a:rPr lang="ja-JP" altLang="en-US" strike="sngStrike" dirty="0" smtClean="0">
                <a:solidFill>
                  <a:srgbClr val="FF0000"/>
                </a:solidFill>
              </a:rPr>
              <a:t>製薬企業サイトの資料</a:t>
            </a:r>
            <a:r>
              <a:rPr lang="ja-JP" altLang="en-US" dirty="0" smtClean="0"/>
              <a:t>（よい子は読まない）：政治家の発言を丸呑みしますか？</a:t>
            </a:r>
            <a:endParaRPr lang="en-US" altLang="ja-JP" dirty="0" smtClean="0"/>
          </a:p>
        </p:txBody>
      </p:sp>
    </p:spTree>
    <p:extLst>
      <p:ext uri="{BB962C8B-B14F-4D97-AF65-F5344CB8AC3E}">
        <p14:creationId xmlns:p14="http://schemas.microsoft.com/office/powerpoint/2010/main" val="3240074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5496" y="116632"/>
            <a:ext cx="8784976" cy="952466"/>
          </a:xfrm>
        </p:spPr>
        <p:txBody>
          <a:bodyPr>
            <a:normAutofit/>
          </a:bodyPr>
          <a:lstStyle/>
          <a:p>
            <a:r>
              <a:rPr lang="ja-JP" altLang="en-US" dirty="0" smtClean="0"/>
              <a:t>「人気投票</a:t>
            </a:r>
            <a:r>
              <a:rPr lang="en-US" altLang="ja-JP" dirty="0" smtClean="0"/>
              <a:t>1</a:t>
            </a:r>
            <a:r>
              <a:rPr lang="ja-JP" altLang="en-US" dirty="0"/>
              <a:t>位」の</a:t>
            </a:r>
            <a:r>
              <a:rPr lang="ja-JP" altLang="en-US" dirty="0" smtClean="0"/>
              <a:t>意味</a:t>
            </a:r>
            <a:endParaRPr kumimoji="1" lang="ja-JP" altLang="en-US" dirty="0"/>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268760"/>
            <a:ext cx="4298335" cy="4768890"/>
          </a:xfrm>
          <a:prstGeom prst="rect">
            <a:avLst/>
          </a:prstGeom>
        </p:spPr>
      </p:pic>
      <p:sp>
        <p:nvSpPr>
          <p:cNvPr id="3" name="テキスト ボックス 2"/>
          <p:cNvSpPr txBox="1"/>
          <p:nvPr/>
        </p:nvSpPr>
        <p:spPr>
          <a:xfrm>
            <a:off x="611560" y="6237312"/>
            <a:ext cx="3528392" cy="461665"/>
          </a:xfrm>
          <a:prstGeom prst="rect">
            <a:avLst/>
          </a:prstGeom>
          <a:noFill/>
        </p:spPr>
        <p:txBody>
          <a:bodyPr wrap="square" rtlCol="0">
            <a:spAutoFit/>
          </a:bodyPr>
          <a:lstStyle/>
          <a:p>
            <a:r>
              <a:rPr lang="en-US" sz="2400" dirty="0" smtClean="0">
                <a:solidFill>
                  <a:schemeClr val="bg1"/>
                </a:solidFill>
              </a:rPr>
              <a:t>2018</a:t>
            </a:r>
            <a:r>
              <a:rPr lang="ja-JP" altLang="en-US" sz="2400" dirty="0" smtClean="0">
                <a:solidFill>
                  <a:schemeClr val="bg1"/>
                </a:solidFill>
              </a:rPr>
              <a:t>年</a:t>
            </a:r>
            <a:r>
              <a:rPr lang="en-US" sz="2400" dirty="0" smtClean="0">
                <a:solidFill>
                  <a:schemeClr val="bg1"/>
                </a:solidFill>
              </a:rPr>
              <a:t>10</a:t>
            </a:r>
            <a:r>
              <a:rPr lang="ja-JP" altLang="en-US" sz="2400" dirty="0" smtClean="0">
                <a:solidFill>
                  <a:schemeClr val="bg1"/>
                </a:solidFill>
              </a:rPr>
              <a:t>月</a:t>
            </a:r>
            <a:r>
              <a:rPr lang="en-US" altLang="ja-JP" sz="2400" dirty="0" smtClean="0">
                <a:solidFill>
                  <a:schemeClr val="bg1"/>
                </a:solidFill>
              </a:rPr>
              <a:t>-12</a:t>
            </a:r>
            <a:r>
              <a:rPr lang="ja-JP" altLang="en-US" sz="2400" dirty="0" smtClean="0">
                <a:solidFill>
                  <a:schemeClr val="bg1"/>
                </a:solidFill>
              </a:rPr>
              <a:t>月のシェア</a:t>
            </a:r>
            <a:endParaRPr lang="en-US" sz="2400" dirty="0">
              <a:solidFill>
                <a:schemeClr val="bg1"/>
              </a:solidFill>
            </a:endParaRPr>
          </a:p>
        </p:txBody>
      </p:sp>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3249225"/>
            <a:ext cx="3960440" cy="3449752"/>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4275" y="1700808"/>
            <a:ext cx="4211954" cy="1368152"/>
          </a:xfrm>
          <a:prstGeom prst="rect">
            <a:avLst/>
          </a:prstGeom>
        </p:spPr>
      </p:pic>
      <p:sp>
        <p:nvSpPr>
          <p:cNvPr id="7" name="テキスト ボックス 6"/>
          <p:cNvSpPr txBox="1"/>
          <p:nvPr/>
        </p:nvSpPr>
        <p:spPr>
          <a:xfrm>
            <a:off x="5544108" y="1149010"/>
            <a:ext cx="2592288" cy="461665"/>
          </a:xfrm>
          <a:prstGeom prst="rect">
            <a:avLst/>
          </a:prstGeom>
          <a:noFill/>
        </p:spPr>
        <p:txBody>
          <a:bodyPr wrap="square" rtlCol="0">
            <a:spAutoFit/>
          </a:bodyPr>
          <a:lstStyle/>
          <a:p>
            <a:r>
              <a:rPr lang="en-US" sz="2400" dirty="0">
                <a:solidFill>
                  <a:schemeClr val="bg1"/>
                </a:solidFill>
              </a:rPr>
              <a:t>CAPSTONE-1 </a:t>
            </a:r>
            <a:r>
              <a:rPr lang="en-US" sz="2400" dirty="0" smtClean="0">
                <a:solidFill>
                  <a:schemeClr val="bg1"/>
                </a:solidFill>
              </a:rPr>
              <a:t>Trial</a:t>
            </a:r>
            <a:endParaRPr lang="en-US" sz="2400" dirty="0">
              <a:solidFill>
                <a:schemeClr val="bg1"/>
              </a:solidFill>
            </a:endParaRPr>
          </a:p>
        </p:txBody>
      </p:sp>
    </p:spTree>
    <p:extLst>
      <p:ext uri="{BB962C8B-B14F-4D97-AF65-F5344CB8AC3E}">
        <p14:creationId xmlns:p14="http://schemas.microsoft.com/office/powerpoint/2010/main" val="19874416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426170"/>
          </a:xfrm>
        </p:spPr>
        <p:txBody>
          <a:bodyPr>
            <a:normAutofit/>
          </a:bodyPr>
          <a:lstStyle/>
          <a:p>
            <a:r>
              <a:rPr kumimoji="1" lang="ja-JP" altLang="en-US" dirty="0" smtClean="0"/>
              <a:t>いい薬を見極めるために</a:t>
            </a:r>
            <a:r>
              <a:rPr kumimoji="1" lang="en-US" altLang="ja-JP" dirty="0" smtClean="0"/>
              <a:t/>
            </a:r>
            <a:br>
              <a:rPr kumimoji="1" lang="en-US" altLang="ja-JP" dirty="0" smtClean="0"/>
            </a:br>
            <a:r>
              <a:rPr lang="ja-JP" altLang="en-US" sz="3600" dirty="0"/>
              <a:t>効いて</a:t>
            </a:r>
            <a:r>
              <a:rPr lang="ja-JP" altLang="en-US" sz="3600" dirty="0" smtClean="0"/>
              <a:t>こその薬・効いてこその安全性</a:t>
            </a:r>
            <a:endParaRPr kumimoji="1" lang="ja-JP" altLang="en-US" sz="3600" dirty="0"/>
          </a:p>
        </p:txBody>
      </p:sp>
      <p:sp>
        <p:nvSpPr>
          <p:cNvPr id="3" name="コンテンツ プレースホルダー 2"/>
          <p:cNvSpPr>
            <a:spLocks noGrp="1"/>
          </p:cNvSpPr>
          <p:nvPr>
            <p:ph idx="1"/>
          </p:nvPr>
        </p:nvSpPr>
        <p:spPr>
          <a:xfrm>
            <a:off x="467544" y="1844824"/>
            <a:ext cx="8229600" cy="4381947"/>
          </a:xfrm>
        </p:spPr>
        <p:txBody>
          <a:bodyPr/>
          <a:lstStyle/>
          <a:p>
            <a:r>
              <a:rPr kumimoji="1" lang="ja-JP" altLang="en-US" dirty="0" smtClean="0"/>
              <a:t>適切な情報源と相談相手</a:t>
            </a:r>
            <a:endParaRPr kumimoji="1" lang="en-US" altLang="ja-JP" dirty="0" smtClean="0"/>
          </a:p>
          <a:p>
            <a:r>
              <a:rPr lang="ja-JP" altLang="en-US" dirty="0"/>
              <a:t>効く</a:t>
            </a:r>
            <a:r>
              <a:rPr lang="ja-JP" altLang="en-US" dirty="0" smtClean="0"/>
              <a:t>って何？：大切なことは目に見えない</a:t>
            </a:r>
            <a:endParaRPr lang="en-US" altLang="ja-JP" dirty="0" smtClean="0"/>
          </a:p>
          <a:p>
            <a:pPr lvl="1"/>
            <a:r>
              <a:rPr kumimoji="1" lang="ja-JP" altLang="en-US" dirty="0" smtClean="0"/>
              <a:t>目に見える数字で満足していないか？</a:t>
            </a:r>
          </a:p>
          <a:p>
            <a:pPr lvl="1"/>
            <a:r>
              <a:rPr lang="ja-JP" altLang="en-US" dirty="0" smtClean="0"/>
              <a:t>その指標は患者さんの笑顔に結びつくか？</a:t>
            </a:r>
            <a:endParaRPr lang="en-US" altLang="ja-JP" dirty="0" smtClean="0"/>
          </a:p>
          <a:p>
            <a:pPr lvl="1"/>
            <a:r>
              <a:rPr lang="ja-JP" altLang="en-US" dirty="0" smtClean="0"/>
              <a:t>有効性あっての安全性</a:t>
            </a:r>
            <a:endParaRPr lang="en-US" altLang="ja-JP" dirty="0" smtClean="0"/>
          </a:p>
        </p:txBody>
      </p:sp>
    </p:spTree>
    <p:extLst>
      <p:ext uri="{BB962C8B-B14F-4D97-AF65-F5344CB8AC3E}">
        <p14:creationId xmlns:p14="http://schemas.microsoft.com/office/powerpoint/2010/main" val="28990290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066130"/>
          </a:xfrm>
        </p:spPr>
        <p:txBody>
          <a:bodyPr>
            <a:normAutofit/>
          </a:bodyPr>
          <a:lstStyle/>
          <a:p>
            <a:r>
              <a:rPr lang="ja-JP" altLang="en-US" dirty="0" smtClean="0"/>
              <a:t>その薬は何のために使うのか？</a:t>
            </a:r>
            <a:endParaRPr kumimoji="1" lang="ja-JP" altLang="en-US" dirty="0"/>
          </a:p>
        </p:txBody>
      </p:sp>
      <p:sp>
        <p:nvSpPr>
          <p:cNvPr id="3" name="コンテンツ プレースホルダー 2"/>
          <p:cNvSpPr>
            <a:spLocks noGrp="1"/>
          </p:cNvSpPr>
          <p:nvPr>
            <p:ph idx="1"/>
          </p:nvPr>
        </p:nvSpPr>
        <p:spPr>
          <a:xfrm>
            <a:off x="1187624" y="1556792"/>
            <a:ext cx="6768752" cy="4032448"/>
          </a:xfrm>
        </p:spPr>
        <p:txBody>
          <a:bodyPr>
            <a:normAutofit/>
          </a:bodyPr>
          <a:lstStyle/>
          <a:p>
            <a:r>
              <a:rPr kumimoji="1" lang="ja-JP" altLang="en-US" dirty="0" smtClean="0"/>
              <a:t>降圧薬：代用</a:t>
            </a:r>
            <a:r>
              <a:rPr kumimoji="1" lang="en-US" altLang="ja-JP" dirty="0" smtClean="0"/>
              <a:t>EP/</a:t>
            </a:r>
            <a:r>
              <a:rPr lang="ja-JP" altLang="en-US" dirty="0" smtClean="0"/>
              <a:t>ハード</a:t>
            </a:r>
            <a:r>
              <a:rPr lang="en-US" altLang="ja-JP" dirty="0"/>
              <a:t>EP</a:t>
            </a:r>
            <a:endParaRPr kumimoji="1" lang="en-US" altLang="ja-JP" dirty="0" smtClean="0"/>
          </a:p>
          <a:p>
            <a:r>
              <a:rPr lang="ja-JP" altLang="en-US" dirty="0" smtClean="0"/>
              <a:t>スタチン：代用</a:t>
            </a:r>
            <a:r>
              <a:rPr lang="en-US" altLang="ja-JP" dirty="0" smtClean="0"/>
              <a:t>EP/</a:t>
            </a:r>
            <a:r>
              <a:rPr lang="ja-JP" altLang="en-US" dirty="0" smtClean="0"/>
              <a:t>ハード</a:t>
            </a:r>
            <a:r>
              <a:rPr lang="en-US" altLang="ja-JP" dirty="0" smtClean="0"/>
              <a:t>EP</a:t>
            </a:r>
          </a:p>
          <a:p>
            <a:r>
              <a:rPr kumimoji="1" lang="ja-JP" altLang="en-US" dirty="0" smtClean="0"/>
              <a:t>血糖降下薬：代用</a:t>
            </a:r>
            <a:r>
              <a:rPr kumimoji="1" lang="en-US" altLang="ja-JP" dirty="0" smtClean="0"/>
              <a:t>EP/</a:t>
            </a:r>
            <a:r>
              <a:rPr kumimoji="1" lang="ja-JP" altLang="en-US" dirty="0" smtClean="0"/>
              <a:t>ハード</a:t>
            </a:r>
            <a:r>
              <a:rPr kumimoji="1" lang="en-US" altLang="ja-JP" dirty="0" smtClean="0"/>
              <a:t>EP</a:t>
            </a:r>
          </a:p>
          <a:p>
            <a:r>
              <a:rPr kumimoji="1" lang="ja-JP" altLang="en-US" dirty="0" smtClean="0"/>
              <a:t>尿酸を下げる薬：</a:t>
            </a:r>
            <a:r>
              <a:rPr lang="ja-JP" altLang="en-US" dirty="0"/>
              <a:t>代用</a:t>
            </a:r>
            <a:r>
              <a:rPr lang="en-US" altLang="ja-JP" dirty="0"/>
              <a:t>EP/</a:t>
            </a:r>
            <a:r>
              <a:rPr lang="ja-JP" altLang="en-US" dirty="0"/>
              <a:t>ハード</a:t>
            </a:r>
            <a:r>
              <a:rPr lang="en-US" altLang="ja-JP" dirty="0" smtClean="0"/>
              <a:t>EP</a:t>
            </a:r>
          </a:p>
          <a:p>
            <a:r>
              <a:rPr lang="ja-JP" altLang="en-US" dirty="0" smtClean="0"/>
              <a:t>抗ウイルス薬</a:t>
            </a:r>
            <a:endParaRPr lang="en-US" altLang="ja-JP" dirty="0" smtClean="0"/>
          </a:p>
          <a:p>
            <a:pPr lvl="1"/>
            <a:r>
              <a:rPr lang="ja-JP" altLang="en-US" dirty="0" smtClean="0"/>
              <a:t>治療薬：代用</a:t>
            </a:r>
            <a:r>
              <a:rPr lang="en-US" altLang="ja-JP" dirty="0" smtClean="0"/>
              <a:t>EP/</a:t>
            </a:r>
            <a:r>
              <a:rPr lang="ja-JP" altLang="en-US" dirty="0" smtClean="0"/>
              <a:t>ハード</a:t>
            </a:r>
            <a:r>
              <a:rPr lang="en-US" altLang="ja-JP" dirty="0" smtClean="0"/>
              <a:t>EP</a:t>
            </a:r>
          </a:p>
          <a:p>
            <a:pPr lvl="1"/>
            <a:r>
              <a:rPr lang="ja-JP" altLang="en-US" dirty="0" smtClean="0"/>
              <a:t>ワクチン：代用</a:t>
            </a:r>
            <a:r>
              <a:rPr lang="en-US" altLang="ja-JP" dirty="0" smtClean="0"/>
              <a:t>EP/</a:t>
            </a:r>
            <a:r>
              <a:rPr lang="ja-JP" altLang="en-US" dirty="0" smtClean="0"/>
              <a:t>ハード</a:t>
            </a:r>
            <a:r>
              <a:rPr lang="en-US" altLang="ja-JP" dirty="0" smtClean="0"/>
              <a:t>EP</a:t>
            </a:r>
          </a:p>
        </p:txBody>
      </p:sp>
      <p:sp>
        <p:nvSpPr>
          <p:cNvPr id="4" name="テキスト ボックス 3"/>
          <p:cNvSpPr txBox="1"/>
          <p:nvPr/>
        </p:nvSpPr>
        <p:spPr>
          <a:xfrm>
            <a:off x="660394" y="5833183"/>
            <a:ext cx="7823212" cy="646331"/>
          </a:xfrm>
          <a:prstGeom prst="rect">
            <a:avLst/>
          </a:prstGeom>
          <a:noFill/>
        </p:spPr>
        <p:txBody>
          <a:bodyPr wrap="square" rtlCol="0">
            <a:spAutoFit/>
          </a:bodyPr>
          <a:lstStyle/>
          <a:p>
            <a:r>
              <a:rPr lang="ja-JP" altLang="en-US" sz="3600" dirty="0" smtClean="0">
                <a:solidFill>
                  <a:schemeClr val="bg1"/>
                </a:solidFill>
              </a:rPr>
              <a:t>その</a:t>
            </a:r>
            <a:r>
              <a:rPr lang="en-US" altLang="ja-JP" sz="3600" dirty="0" smtClean="0">
                <a:solidFill>
                  <a:schemeClr val="bg1"/>
                </a:solidFill>
              </a:rPr>
              <a:t>EP</a:t>
            </a:r>
            <a:r>
              <a:rPr lang="ja-JP" altLang="en-US" sz="3600" dirty="0" smtClean="0">
                <a:solidFill>
                  <a:schemeClr val="bg1"/>
                </a:solidFill>
              </a:rPr>
              <a:t>は患者の笑顔に結びつくのか？</a:t>
            </a:r>
            <a:endParaRPr lang="en-US" altLang="ja-JP" sz="3600" dirty="0" smtClean="0">
              <a:solidFill>
                <a:schemeClr val="bg1"/>
              </a:solidFill>
            </a:endParaRPr>
          </a:p>
        </p:txBody>
      </p:sp>
    </p:spTree>
    <p:extLst>
      <p:ext uri="{BB962C8B-B14F-4D97-AF65-F5344CB8AC3E}">
        <p14:creationId xmlns:p14="http://schemas.microsoft.com/office/powerpoint/2010/main" val="32731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60648"/>
            <a:ext cx="8613552" cy="6048672"/>
          </a:xfrm>
          <a:prstGeom prst="rect">
            <a:avLst/>
          </a:prstGeom>
        </p:spPr>
      </p:pic>
    </p:spTree>
    <p:extLst>
      <p:ext uri="{BB962C8B-B14F-4D97-AF65-F5344CB8AC3E}">
        <p14:creationId xmlns:p14="http://schemas.microsoft.com/office/powerpoint/2010/main" val="3550237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179512" y="1124744"/>
            <a:ext cx="8820816" cy="4104456"/>
            <a:chOff x="107504" y="1305035"/>
            <a:chExt cx="8820816" cy="4104456"/>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305035"/>
              <a:ext cx="8820816" cy="4104456"/>
            </a:xfrm>
            <a:prstGeom prst="rect">
              <a:avLst/>
            </a:prstGeom>
          </p:spPr>
        </p:pic>
        <p:sp>
          <p:nvSpPr>
            <p:cNvPr id="5" name="テキスト ボックス 4"/>
            <p:cNvSpPr txBox="1"/>
            <p:nvPr/>
          </p:nvSpPr>
          <p:spPr>
            <a:xfrm>
              <a:off x="1835586" y="1504090"/>
              <a:ext cx="6984776" cy="338554"/>
            </a:xfrm>
            <a:prstGeom prst="rect">
              <a:avLst/>
            </a:prstGeom>
            <a:noFill/>
          </p:spPr>
          <p:txBody>
            <a:bodyPr wrap="square" rtlCol="0">
              <a:spAutoFit/>
            </a:bodyPr>
            <a:lstStyle/>
            <a:p>
              <a:r>
                <a:rPr lang="en-US" altLang="ja-JP" sz="1600" dirty="0"/>
                <a:t>CAPSTONE-2 (Lancet Infect </a:t>
              </a:r>
              <a:r>
                <a:rPr lang="en-US" altLang="ja-JP" sz="1600" dirty="0" smtClean="0"/>
                <a:t>Dis</a:t>
              </a:r>
              <a:r>
                <a:rPr lang="ja-JP" altLang="en-US" sz="1600" dirty="0" smtClean="0">
                  <a:solidFill>
                    <a:schemeClr val="bg1"/>
                  </a:solidFill>
                </a:rPr>
                <a:t>　</a:t>
              </a:r>
              <a:r>
                <a:rPr lang="en-US" sz="1600" dirty="0" smtClean="0">
                  <a:hlinkClick r:id="rId3" tooltip="Persistent link using digital object identifier"/>
                </a:rPr>
                <a:t>https</a:t>
              </a:r>
              <a:r>
                <a:rPr lang="en-US" sz="1600" dirty="0">
                  <a:hlinkClick r:id="rId3" tooltip="Persistent link using digital object identifier"/>
                </a:rPr>
                <a:t>://doi.org/10.1016/S1473-3099(20)30004-9</a:t>
              </a:r>
              <a:endParaRPr lang="en-US" sz="1600" dirty="0">
                <a:solidFill>
                  <a:schemeClr val="bg1"/>
                </a:solidFill>
              </a:endParaRPr>
            </a:p>
          </p:txBody>
        </p:sp>
      </p:grpSp>
    </p:spTree>
    <p:extLst>
      <p:ext uri="{BB962C8B-B14F-4D97-AF65-F5344CB8AC3E}">
        <p14:creationId xmlns:p14="http://schemas.microsoft.com/office/powerpoint/2010/main" val="38749251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1026"/>
          <p:cNvSpPr>
            <a:spLocks noGrp="1" noChangeArrowheads="1"/>
          </p:cNvSpPr>
          <p:nvPr>
            <p:ph type="title"/>
          </p:nvPr>
        </p:nvSpPr>
        <p:spPr>
          <a:xfrm>
            <a:off x="457200" y="274638"/>
            <a:ext cx="8362950" cy="1498600"/>
          </a:xfrm>
        </p:spPr>
        <p:txBody>
          <a:bodyPr/>
          <a:lstStyle/>
          <a:p>
            <a:r>
              <a:rPr lang="ja-JP" altLang="en-US" dirty="0"/>
              <a:t>代用 </a:t>
            </a:r>
            <a:r>
              <a:rPr lang="en-US" altLang="ja-JP" dirty="0"/>
              <a:t>vs</a:t>
            </a:r>
            <a:r>
              <a:rPr lang="ja-JP" altLang="en-US" dirty="0"/>
              <a:t>　</a:t>
            </a:r>
            <a:r>
              <a:rPr lang="ja-JP" altLang="en-US" dirty="0" smtClean="0"/>
              <a:t>ハードエンドポイント </a:t>
            </a:r>
            <a:r>
              <a:rPr lang="en-US" altLang="ja-JP" dirty="0" smtClean="0"/>
              <a:t>(EP)</a:t>
            </a:r>
            <a:r>
              <a:rPr lang="ja-JP" altLang="en-US" dirty="0"/>
              <a:t/>
            </a:r>
            <a:br>
              <a:rPr lang="ja-JP" altLang="en-US" dirty="0"/>
            </a:br>
            <a:r>
              <a:rPr lang="ja-JP" altLang="en-US" dirty="0"/>
              <a:t>風邪が“治る”ってどういうこと？</a:t>
            </a:r>
          </a:p>
        </p:txBody>
      </p:sp>
      <p:sp>
        <p:nvSpPr>
          <p:cNvPr id="133123" name="Rectangle 1027"/>
          <p:cNvSpPr>
            <a:spLocks noGrp="1" noChangeArrowheads="1"/>
          </p:cNvSpPr>
          <p:nvPr>
            <p:ph type="body" idx="1"/>
          </p:nvPr>
        </p:nvSpPr>
        <p:spPr>
          <a:xfrm>
            <a:off x="3635896" y="2342356"/>
            <a:ext cx="3973513" cy="2574925"/>
          </a:xfrm>
        </p:spPr>
        <p:txBody>
          <a:bodyPr/>
          <a:lstStyle/>
          <a:p>
            <a:r>
              <a:rPr lang="ja-JP" altLang="en-US" dirty="0"/>
              <a:t>鼻水が出なくなる</a:t>
            </a:r>
          </a:p>
          <a:p>
            <a:r>
              <a:rPr lang="ja-JP" altLang="en-US" dirty="0"/>
              <a:t>のどが痛くなくなる</a:t>
            </a:r>
          </a:p>
          <a:p>
            <a:r>
              <a:rPr lang="ja-JP" altLang="en-US" dirty="0"/>
              <a:t>咳が出なくなる</a:t>
            </a:r>
          </a:p>
          <a:p>
            <a:r>
              <a:rPr lang="ja-JP" altLang="en-US" dirty="0"/>
              <a:t>熱が出なくなる</a:t>
            </a:r>
          </a:p>
        </p:txBody>
      </p:sp>
      <p:sp>
        <p:nvSpPr>
          <p:cNvPr id="133124" name="Text Box 1028"/>
          <p:cNvSpPr txBox="1">
            <a:spLocks noChangeArrowheads="1"/>
          </p:cNvSpPr>
          <p:nvPr/>
        </p:nvSpPr>
        <p:spPr bwMode="auto">
          <a:xfrm>
            <a:off x="899592" y="4873660"/>
            <a:ext cx="7056784"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ja-JP" altLang="en-US" sz="3600" dirty="0" smtClean="0">
                <a:solidFill>
                  <a:schemeClr val="bg1"/>
                </a:solidFill>
                <a:latin typeface="Arial" panose="020B0604020202020204" pitchFamily="34" charset="0"/>
              </a:rPr>
              <a:t>それとも上記の複合</a:t>
            </a:r>
            <a:r>
              <a:rPr lang="en-US" altLang="ja-JP" sz="3600" dirty="0" smtClean="0">
                <a:solidFill>
                  <a:schemeClr val="bg1"/>
                </a:solidFill>
                <a:latin typeface="Arial" panose="020B0604020202020204" pitchFamily="34" charset="0"/>
              </a:rPr>
              <a:t>EP?</a:t>
            </a:r>
            <a:endParaRPr lang="ja-JP" altLang="en-US" sz="3600" dirty="0">
              <a:solidFill>
                <a:schemeClr val="bg1"/>
              </a:solidFill>
              <a:latin typeface="Arial" panose="020B0604020202020204" pitchFamily="34" charset="0"/>
            </a:endParaRPr>
          </a:p>
        </p:txBody>
      </p:sp>
      <p:pic>
        <p:nvPicPr>
          <p:cNvPr id="5" name="Picture 2052" descr="j02327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2292071"/>
            <a:ext cx="1790700" cy="2232025"/>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028"/>
          <p:cNvSpPr txBox="1">
            <a:spLocks noChangeArrowheads="1"/>
          </p:cNvSpPr>
          <p:nvPr/>
        </p:nvSpPr>
        <p:spPr bwMode="auto">
          <a:xfrm>
            <a:off x="827584" y="5828626"/>
            <a:ext cx="7056784"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ja-JP" altLang="en-US" sz="3600" dirty="0">
                <a:solidFill>
                  <a:schemeClr val="bg1"/>
                </a:solidFill>
                <a:latin typeface="Arial" panose="020B0604020202020204" pitchFamily="34" charset="0"/>
              </a:rPr>
              <a:t>風邪をひくと，何が</a:t>
            </a:r>
            <a:r>
              <a:rPr lang="ja-JP" altLang="en-US" sz="3600" dirty="0" smtClean="0">
                <a:solidFill>
                  <a:schemeClr val="bg1"/>
                </a:solidFill>
                <a:latin typeface="Arial" panose="020B0604020202020204" pitchFamily="34" charset="0"/>
              </a:rPr>
              <a:t>困るか</a:t>
            </a:r>
            <a:r>
              <a:rPr lang="ja-JP" altLang="en-US" sz="3600" dirty="0">
                <a:solidFill>
                  <a:schemeClr val="bg1"/>
                </a:solidFill>
                <a:latin typeface="Arial" panose="020B0604020202020204" pitchFamily="34" charset="0"/>
              </a:rPr>
              <a:t>？</a:t>
            </a:r>
          </a:p>
        </p:txBody>
      </p:sp>
    </p:spTree>
    <p:extLst>
      <p:ext uri="{BB962C8B-B14F-4D97-AF65-F5344CB8AC3E}">
        <p14:creationId xmlns:p14="http://schemas.microsoft.com/office/powerpoint/2010/main" val="2965826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 calcmode="lin" valueType="num">
                                      <p:cBhvr additive="base">
                                        <p:cTn id="7" dur="500" fill="hold"/>
                                        <p:tgtEl>
                                          <p:spTgt spid="133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23">
                                            <p:txEl>
                                              <p:pRg st="1" end="1"/>
                                            </p:txEl>
                                          </p:spTgt>
                                        </p:tgtEl>
                                        <p:attrNameLst>
                                          <p:attrName>style.visibility</p:attrName>
                                        </p:attrNameLst>
                                      </p:cBhvr>
                                      <p:to>
                                        <p:strVal val="visible"/>
                                      </p:to>
                                    </p:set>
                                    <p:anim calcmode="lin" valueType="num">
                                      <p:cBhvr additive="base">
                                        <p:cTn id="13" dur="500" fill="hold"/>
                                        <p:tgtEl>
                                          <p:spTgt spid="133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23">
                                            <p:txEl>
                                              <p:pRg st="2" end="2"/>
                                            </p:txEl>
                                          </p:spTgt>
                                        </p:tgtEl>
                                        <p:attrNameLst>
                                          <p:attrName>style.visibility</p:attrName>
                                        </p:attrNameLst>
                                      </p:cBhvr>
                                      <p:to>
                                        <p:strVal val="visible"/>
                                      </p:to>
                                    </p:set>
                                    <p:anim calcmode="lin" valueType="num">
                                      <p:cBhvr additive="base">
                                        <p:cTn id="19" dur="500" fill="hold"/>
                                        <p:tgtEl>
                                          <p:spTgt spid="133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23">
                                            <p:txEl>
                                              <p:pRg st="3" end="3"/>
                                            </p:txEl>
                                          </p:spTgt>
                                        </p:tgtEl>
                                        <p:attrNameLst>
                                          <p:attrName>style.visibility</p:attrName>
                                        </p:attrNameLst>
                                      </p:cBhvr>
                                      <p:to>
                                        <p:strVal val="visible"/>
                                      </p:to>
                                    </p:set>
                                    <p:anim calcmode="lin" valueType="num">
                                      <p:cBhvr additive="base">
                                        <p:cTn id="25" dur="500" fill="hold"/>
                                        <p:tgtEl>
                                          <p:spTgt spid="133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24"/>
                                        </p:tgtEl>
                                        <p:attrNameLst>
                                          <p:attrName>style.visibility</p:attrName>
                                        </p:attrNameLst>
                                      </p:cBhvr>
                                      <p:to>
                                        <p:strVal val="visible"/>
                                      </p:to>
                                    </p:set>
                                    <p:anim calcmode="lin" valueType="num">
                                      <p:cBhvr additive="base">
                                        <p:cTn id="31" dur="500" fill="hold"/>
                                        <p:tgtEl>
                                          <p:spTgt spid="133124"/>
                                        </p:tgtEl>
                                        <p:attrNameLst>
                                          <p:attrName>ppt_x</p:attrName>
                                        </p:attrNameLst>
                                      </p:cBhvr>
                                      <p:tavLst>
                                        <p:tav tm="0">
                                          <p:val>
                                            <p:strVal val="#ppt_x"/>
                                          </p:val>
                                        </p:tav>
                                        <p:tav tm="100000">
                                          <p:val>
                                            <p:strVal val="#ppt_x"/>
                                          </p:val>
                                        </p:tav>
                                      </p:tavLst>
                                    </p:anim>
                                    <p:anim calcmode="lin" valueType="num">
                                      <p:cBhvr additive="base">
                                        <p:cTn id="32" dur="500" fill="hold"/>
                                        <p:tgtEl>
                                          <p:spTgt spid="1331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autoUpdateAnimBg="0"/>
      <p:bldP spid="13312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1026"/>
          <p:cNvSpPr>
            <a:spLocks noGrp="1" noChangeArrowheads="1"/>
          </p:cNvSpPr>
          <p:nvPr>
            <p:ph type="ctrTitle"/>
          </p:nvPr>
        </p:nvSpPr>
        <p:spPr>
          <a:xfrm>
            <a:off x="685800" y="838200"/>
            <a:ext cx="7920038" cy="2592388"/>
          </a:xfrm>
        </p:spPr>
        <p:txBody>
          <a:bodyPr anchor="ctr"/>
          <a:lstStyle/>
          <a:p>
            <a:r>
              <a:rPr lang="ja-JP" altLang="en-US" sz="3600" dirty="0"/>
              <a:t>急性気管支炎に対するアジスロマイシン</a:t>
            </a:r>
            <a:br>
              <a:rPr lang="ja-JP" altLang="en-US" sz="3600" dirty="0"/>
            </a:br>
            <a:r>
              <a:rPr lang="ja-JP" altLang="en-US" sz="3600" dirty="0"/>
              <a:t>２２０人の試験：プラセボ</a:t>
            </a:r>
            <a:r>
              <a:rPr lang="en-US" altLang="ja-JP" sz="3600" dirty="0"/>
              <a:t>108</a:t>
            </a:r>
            <a:r>
              <a:rPr lang="ja-JP" altLang="en-US" sz="3600" dirty="0" err="1"/>
              <a:t>、</a:t>
            </a:r>
            <a:r>
              <a:rPr lang="ja-JP" altLang="en-US" sz="3600" dirty="0"/>
              <a:t>実薬</a:t>
            </a:r>
            <a:r>
              <a:rPr lang="en-US" altLang="ja-JP" sz="3600" dirty="0"/>
              <a:t>112</a:t>
            </a:r>
            <a:br>
              <a:rPr lang="en-US" altLang="ja-JP" sz="3600" dirty="0"/>
            </a:br>
            <a:r>
              <a:rPr lang="en-US" altLang="ja-JP" sz="3600" dirty="0"/>
              <a:t>Lancet 2002;359:1648 </a:t>
            </a:r>
          </a:p>
        </p:txBody>
      </p:sp>
      <p:sp>
        <p:nvSpPr>
          <p:cNvPr id="137219" name="Rectangle 1027"/>
          <p:cNvSpPr>
            <a:spLocks noGrp="1" noChangeArrowheads="1"/>
          </p:cNvSpPr>
          <p:nvPr>
            <p:ph type="subTitle" idx="1"/>
          </p:nvPr>
        </p:nvSpPr>
        <p:spPr>
          <a:xfrm>
            <a:off x="1066800" y="4953000"/>
            <a:ext cx="6673850" cy="1031875"/>
          </a:xfrm>
        </p:spPr>
        <p:txBody>
          <a:bodyPr/>
          <a:lstStyle/>
          <a:p>
            <a:r>
              <a:rPr lang="en-US" altLang="ja-JP" sz="4400" dirty="0"/>
              <a:t>“</a:t>
            </a:r>
            <a:r>
              <a:rPr lang="ja-JP" altLang="en-US" sz="4400" dirty="0"/>
              <a:t>職場復帰までの日数”</a:t>
            </a:r>
          </a:p>
        </p:txBody>
      </p:sp>
      <p:sp>
        <p:nvSpPr>
          <p:cNvPr id="137220" name="Text Box 1028"/>
          <p:cNvSpPr txBox="1">
            <a:spLocks noChangeArrowheads="1"/>
          </p:cNvSpPr>
          <p:nvPr/>
        </p:nvSpPr>
        <p:spPr bwMode="auto">
          <a:xfrm>
            <a:off x="1905000" y="3733800"/>
            <a:ext cx="4724400" cy="103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ja-JP" altLang="en-US" sz="4400" dirty="0">
                <a:solidFill>
                  <a:schemeClr val="bg1"/>
                </a:solidFill>
                <a:latin typeface="Arial" panose="020B0604020202020204" pitchFamily="34" charset="0"/>
              </a:rPr>
              <a:t>主要評価指標は？</a:t>
            </a:r>
          </a:p>
          <a:p>
            <a:endParaRPr lang="ja-JP" altLang="en-US" sz="1800" i="1" dirty="0">
              <a:latin typeface="Arial" panose="020B0604020202020204" pitchFamily="34" charset="0"/>
            </a:endParaRPr>
          </a:p>
        </p:txBody>
      </p:sp>
    </p:spTree>
    <p:extLst>
      <p:ext uri="{BB962C8B-B14F-4D97-AF65-F5344CB8AC3E}">
        <p14:creationId xmlns:p14="http://schemas.microsoft.com/office/powerpoint/2010/main" val="41969018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7220"/>
                                        </p:tgtEl>
                                        <p:attrNameLst>
                                          <p:attrName>style.visibility</p:attrName>
                                        </p:attrNameLst>
                                      </p:cBhvr>
                                      <p:to>
                                        <p:strVal val="visible"/>
                                      </p:to>
                                    </p:set>
                                    <p:anim calcmode="lin" valueType="num">
                                      <p:cBhvr additive="base">
                                        <p:cTn id="7" dur="500" fill="hold"/>
                                        <p:tgtEl>
                                          <p:spTgt spid="137220"/>
                                        </p:tgtEl>
                                        <p:attrNameLst>
                                          <p:attrName>ppt_x</p:attrName>
                                        </p:attrNameLst>
                                      </p:cBhvr>
                                      <p:tavLst>
                                        <p:tav tm="0">
                                          <p:val>
                                            <p:strVal val="#ppt_x"/>
                                          </p:val>
                                        </p:tav>
                                        <p:tav tm="100000">
                                          <p:val>
                                            <p:strVal val="#ppt_x"/>
                                          </p:val>
                                        </p:tav>
                                      </p:tavLst>
                                    </p:anim>
                                    <p:anim calcmode="lin" valueType="num">
                                      <p:cBhvr additive="base">
                                        <p:cTn id="8" dur="500" fill="hold"/>
                                        <p:tgtEl>
                                          <p:spTgt spid="1372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7219">
                                            <p:txEl>
                                              <p:pRg st="0" end="0"/>
                                            </p:txEl>
                                          </p:spTgt>
                                        </p:tgtEl>
                                        <p:attrNameLst>
                                          <p:attrName>style.visibility</p:attrName>
                                        </p:attrNameLst>
                                      </p:cBhvr>
                                      <p:to>
                                        <p:strVal val="visible"/>
                                      </p:to>
                                    </p:set>
                                    <p:anim calcmode="lin" valueType="num">
                                      <p:cBhvr additive="base">
                                        <p:cTn id="13" dur="500" fill="hold"/>
                                        <p:tgtEl>
                                          <p:spTgt spid="1372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72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p:bldP spid="1372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123" y="1484784"/>
            <a:ext cx="8603938" cy="5040560"/>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123" y="404664"/>
            <a:ext cx="8603938" cy="803589"/>
          </a:xfrm>
          <a:prstGeom prst="rect">
            <a:avLst/>
          </a:prstGeom>
        </p:spPr>
      </p:pic>
    </p:spTree>
    <p:extLst>
      <p:ext uri="{BB962C8B-B14F-4D97-AF65-F5344CB8AC3E}">
        <p14:creationId xmlns:p14="http://schemas.microsoft.com/office/powerpoint/2010/main" val="3921644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1637" y="155797"/>
            <a:ext cx="8229600" cy="1152128"/>
          </a:xfrm>
        </p:spPr>
        <p:txBody>
          <a:bodyPr>
            <a:normAutofit/>
          </a:bodyPr>
          <a:lstStyle/>
          <a:p>
            <a:r>
              <a:rPr lang="ja-JP" altLang="en-US" dirty="0" smtClean="0"/>
              <a:t>さよなら</a:t>
            </a:r>
            <a:r>
              <a:rPr lang="en-US" altLang="ja-JP" dirty="0" smtClean="0"/>
              <a:t>NEJM</a:t>
            </a:r>
            <a:r>
              <a:rPr lang="ja-JP" altLang="en-US" dirty="0" smtClean="0"/>
              <a:t>：添付文書を読もう</a:t>
            </a:r>
            <a:endParaRPr lang="en-US" dirty="0"/>
          </a:p>
        </p:txBody>
      </p:sp>
      <p:grpSp>
        <p:nvGrpSpPr>
          <p:cNvPr id="6" name="グループ化 5"/>
          <p:cNvGrpSpPr/>
          <p:nvPr/>
        </p:nvGrpSpPr>
        <p:grpSpPr>
          <a:xfrm>
            <a:off x="185957" y="1579442"/>
            <a:ext cx="8792771" cy="3464349"/>
            <a:chOff x="107504" y="2125070"/>
            <a:chExt cx="8792771" cy="3464349"/>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125071"/>
              <a:ext cx="4328275" cy="3464348"/>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2125070"/>
              <a:ext cx="4320480" cy="3464348"/>
            </a:xfrm>
            <a:prstGeom prst="rect">
              <a:avLst/>
            </a:prstGeom>
          </p:spPr>
        </p:pic>
      </p:grpSp>
      <p:sp>
        <p:nvSpPr>
          <p:cNvPr id="8" name="テキスト ボックス 7"/>
          <p:cNvSpPr txBox="1"/>
          <p:nvPr/>
        </p:nvSpPr>
        <p:spPr>
          <a:xfrm>
            <a:off x="2552556" y="2987870"/>
            <a:ext cx="1370760" cy="369332"/>
          </a:xfrm>
          <a:prstGeom prst="rect">
            <a:avLst/>
          </a:prstGeom>
          <a:noFill/>
        </p:spPr>
        <p:txBody>
          <a:bodyPr wrap="none" rtlCol="0">
            <a:spAutoFit/>
          </a:bodyPr>
          <a:lstStyle/>
          <a:p>
            <a:r>
              <a:rPr lang="en-US" altLang="ja-JP" dirty="0" smtClean="0"/>
              <a:t>CAPSTONE-1</a:t>
            </a:r>
            <a:endParaRPr lang="en-US" dirty="0"/>
          </a:p>
        </p:txBody>
      </p:sp>
      <p:sp>
        <p:nvSpPr>
          <p:cNvPr id="9" name="テキスト ボックス 8"/>
          <p:cNvSpPr txBox="1"/>
          <p:nvPr/>
        </p:nvSpPr>
        <p:spPr>
          <a:xfrm>
            <a:off x="6814590" y="2947020"/>
            <a:ext cx="1370760" cy="369332"/>
          </a:xfrm>
          <a:prstGeom prst="rect">
            <a:avLst/>
          </a:prstGeom>
          <a:noFill/>
        </p:spPr>
        <p:txBody>
          <a:bodyPr wrap="none" rtlCol="0">
            <a:spAutoFit/>
          </a:bodyPr>
          <a:lstStyle/>
          <a:p>
            <a:r>
              <a:rPr lang="en-US" altLang="ja-JP" dirty="0" smtClean="0"/>
              <a:t>CAPSTONE-2</a:t>
            </a:r>
            <a:endParaRPr lang="en-US" dirty="0"/>
          </a:p>
        </p:txBody>
      </p:sp>
      <p:sp>
        <p:nvSpPr>
          <p:cNvPr id="10" name="テキスト ボックス 9"/>
          <p:cNvSpPr txBox="1"/>
          <p:nvPr/>
        </p:nvSpPr>
        <p:spPr>
          <a:xfrm>
            <a:off x="5368544" y="5548754"/>
            <a:ext cx="3344185" cy="461665"/>
          </a:xfrm>
          <a:prstGeom prst="rect">
            <a:avLst/>
          </a:prstGeom>
          <a:noFill/>
        </p:spPr>
        <p:txBody>
          <a:bodyPr wrap="none" rtlCol="0">
            <a:spAutoFit/>
          </a:bodyPr>
          <a:lstStyle/>
          <a:p>
            <a:r>
              <a:rPr lang="ja-JP" altLang="en-US" sz="2400" dirty="0" smtClean="0">
                <a:solidFill>
                  <a:schemeClr val="bg1"/>
                </a:solidFill>
              </a:rPr>
              <a:t>ゾフルーザ添付文書より</a:t>
            </a:r>
            <a:endParaRPr lang="en-US" sz="2400" dirty="0">
              <a:solidFill>
                <a:schemeClr val="bg1"/>
              </a:solidFill>
            </a:endParaRPr>
          </a:p>
        </p:txBody>
      </p:sp>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004" y="4490875"/>
            <a:ext cx="7904139" cy="2367125"/>
          </a:xfrm>
          <a:prstGeom prst="rect">
            <a:avLst/>
          </a:prstGeom>
        </p:spPr>
      </p:pic>
      <p:grpSp>
        <p:nvGrpSpPr>
          <p:cNvPr id="7" name="グループ化 6"/>
          <p:cNvGrpSpPr/>
          <p:nvPr/>
        </p:nvGrpSpPr>
        <p:grpSpPr>
          <a:xfrm>
            <a:off x="110103" y="2382061"/>
            <a:ext cx="4931127" cy="1478986"/>
            <a:chOff x="110103" y="2382061"/>
            <a:chExt cx="4931127" cy="1478986"/>
          </a:xfrm>
        </p:grpSpPr>
        <p:sp>
          <p:nvSpPr>
            <p:cNvPr id="4" name="円/楕円 3"/>
            <p:cNvSpPr/>
            <p:nvPr/>
          </p:nvSpPr>
          <p:spPr>
            <a:xfrm>
              <a:off x="110103" y="2382062"/>
              <a:ext cx="501457" cy="14789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円/楕円 11"/>
            <p:cNvSpPr/>
            <p:nvPr/>
          </p:nvSpPr>
          <p:spPr>
            <a:xfrm>
              <a:off x="4539773" y="2382061"/>
              <a:ext cx="501457" cy="14789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6027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88640"/>
            <a:ext cx="8229600" cy="864096"/>
          </a:xfrm>
        </p:spPr>
        <p:txBody>
          <a:bodyPr>
            <a:normAutofit/>
          </a:bodyPr>
          <a:lstStyle/>
          <a:p>
            <a:r>
              <a:rPr lang="ja-JP" altLang="en-US" dirty="0"/>
              <a:t>プラセボ</a:t>
            </a:r>
            <a:r>
              <a:rPr lang="ja-JP" altLang="en-US" dirty="0" smtClean="0"/>
              <a:t>には勝った→とにかく薬</a:t>
            </a:r>
            <a:endParaRPr kumimoji="1" lang="ja-JP" altLang="en-US"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466" y="1196752"/>
            <a:ext cx="7895755" cy="5544616"/>
          </a:xfrm>
          <a:prstGeom prst="rect">
            <a:avLst/>
          </a:prstGeom>
        </p:spPr>
      </p:pic>
      <p:sp>
        <p:nvSpPr>
          <p:cNvPr id="4" name="テキスト ボックス 3"/>
          <p:cNvSpPr txBox="1"/>
          <p:nvPr/>
        </p:nvSpPr>
        <p:spPr>
          <a:xfrm>
            <a:off x="2987824" y="1484784"/>
            <a:ext cx="5400600" cy="461665"/>
          </a:xfrm>
          <a:prstGeom prst="rect">
            <a:avLst/>
          </a:prstGeom>
          <a:noFill/>
        </p:spPr>
        <p:txBody>
          <a:bodyPr wrap="square" rtlCol="0">
            <a:spAutoFit/>
          </a:bodyPr>
          <a:lstStyle/>
          <a:p>
            <a:r>
              <a:rPr lang="ja-JP" altLang="en-US" sz="2400" dirty="0" smtClean="0"/>
              <a:t>症状緩和が得られた被験者（＊）の割合</a:t>
            </a:r>
            <a:endParaRPr lang="en-US" sz="2400" dirty="0"/>
          </a:p>
        </p:txBody>
      </p:sp>
      <p:sp>
        <p:nvSpPr>
          <p:cNvPr id="5" name="テキスト ボックス 4"/>
          <p:cNvSpPr txBox="1"/>
          <p:nvPr/>
        </p:nvSpPr>
        <p:spPr>
          <a:xfrm>
            <a:off x="4498882" y="2090465"/>
            <a:ext cx="2378483" cy="461665"/>
          </a:xfrm>
          <a:prstGeom prst="rect">
            <a:avLst/>
          </a:prstGeom>
          <a:noFill/>
        </p:spPr>
        <p:txBody>
          <a:bodyPr wrap="square" rtlCol="0">
            <a:spAutoFit/>
          </a:bodyPr>
          <a:lstStyle/>
          <a:p>
            <a:r>
              <a:rPr lang="ja-JP" altLang="en-US" sz="2400" dirty="0" smtClean="0"/>
              <a:t>＊基礎疾患なし</a:t>
            </a:r>
            <a:endParaRPr lang="en-US" sz="2400" dirty="0"/>
          </a:p>
        </p:txBody>
      </p:sp>
    </p:spTree>
    <p:extLst>
      <p:ext uri="{BB962C8B-B14F-4D97-AF65-F5344CB8AC3E}">
        <p14:creationId xmlns:p14="http://schemas.microsoft.com/office/powerpoint/2010/main" val="301442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852</TotalTime>
  <Words>1064</Words>
  <Application>Microsoft Office PowerPoint</Application>
  <PresentationFormat>画面に合わせる (4:3)</PresentationFormat>
  <Paragraphs>78</Paragraphs>
  <Slides>21</Slides>
  <Notes>4</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21</vt:i4>
      </vt:variant>
    </vt:vector>
  </HeadingPairs>
  <TitlesOfParts>
    <vt:vector size="25" baseType="lpstr">
      <vt:lpstr>ＭＳ Ｐゴシック</vt:lpstr>
      <vt:lpstr>Arial</vt:lpstr>
      <vt:lpstr>Calibri</vt:lpstr>
      <vt:lpstr>Office ​​テーマ</vt:lpstr>
      <vt:lpstr>薬も人気投票で決めていいのか？</vt:lpstr>
      <vt:lpstr>「人気投票1位」の意味</vt:lpstr>
      <vt:lpstr>PowerPoint プレゼンテーション</vt:lpstr>
      <vt:lpstr>PowerPoint プレゼンテーション</vt:lpstr>
      <vt:lpstr>代用 vs　ハードエンドポイント (EP) 風邪が“治る”ってどういうこと？</vt:lpstr>
      <vt:lpstr>急性気管支炎に対するアジスロマイシン ２２０人の試験：プラセボ108、実薬112 Lancet 2002;359:1648 </vt:lpstr>
      <vt:lpstr>PowerPoint プレゼンテーション</vt:lpstr>
      <vt:lpstr>さよならNEJM：添付文書を読もう</vt:lpstr>
      <vt:lpstr>プラセボには勝った→とにかく薬</vt:lpstr>
      <vt:lpstr>家族に処方するのはどれ？</vt:lpstr>
      <vt:lpstr>PowerPoint プレゼンテーション</vt:lpstr>
      <vt:lpstr>エビデンスも値段も関係無し？</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葬り去られるべき薬だった</vt:lpstr>
      <vt:lpstr>薬剤=患者の命選択時の情報源</vt:lpstr>
      <vt:lpstr>いい薬を見極めるために 効いてこその薬・効いてこその安全性</vt:lpstr>
      <vt:lpstr>その薬は何のために使うのか？</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massie</dc:creator>
  <cp:lastModifiedBy>池田 正行</cp:lastModifiedBy>
  <cp:revision>60</cp:revision>
  <dcterms:created xsi:type="dcterms:W3CDTF">2020-08-06T00:25:01Z</dcterms:created>
  <dcterms:modified xsi:type="dcterms:W3CDTF">2020-08-07T23:29:55Z</dcterms:modified>
</cp:coreProperties>
</file>