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CDE5F79-8E62-488F-890B-EAE838D3E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171188-2BFB-4CA5-A1A4-B81D4253EB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0A14C-7D53-408D-8BE1-D21ACCD3F714}" type="datetimeFigureOut">
              <a:rPr kumimoji="1" lang="ja-JP" altLang="en-US" smtClean="0"/>
              <a:t>2018/3/27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CF250DA-1823-4FD9-9080-D32553B078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B2D791-5899-4FEB-BF90-5563B24F1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AF6E9-6C6E-4159-BC0A-694049B3B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16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81687-17ED-488D-9D33-CC83C74F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C76405-1A16-4D5E-BB6D-8AB0C957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4AA9-3B58-4427-87D7-7A77C43B9B93}" type="datetimeFigureOut">
              <a:rPr kumimoji="1" lang="ja-JP" altLang="en-US" smtClean="0"/>
              <a:t>2018/3/27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97CB401-78D4-452E-84CD-084D2568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535B68-61FB-400B-B919-0D89206C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6B03-4EF2-4077-A3EF-98E17A47F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91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108BA37-4F90-47AD-AF21-6140FA15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A5A6E5-9BA5-4E8C-B988-A20F0BBA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493F3F-4254-4D5A-8801-ECDC36D22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94AA9-3B58-4427-87D7-7A77C43B9B93}" type="datetimeFigureOut">
              <a:rPr kumimoji="1" lang="ja-JP" altLang="en-US" smtClean="0"/>
              <a:t>2018/3/27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883145-3DF5-49C2-B6AF-AD932F910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797E72-3D9B-42FC-A941-9F113B4F2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76B03-4EF2-4077-A3EF-98E17A47F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3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D6DCFF6-E8DE-47B4-970D-68920C36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A313FC-5AEF-41D2-B53D-92E515FA8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781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9A4A13F-3EB3-4A7E-AAAF-1F593893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1" lang="en-US" altLang="ja-JP" sz="5400" b="1">
                <a:solidFill>
                  <a:srgbClr val="0033CC"/>
                </a:solidFill>
              </a:rPr>
            </a:br>
            <a:r>
              <a:rPr kumimoji="1" lang="ja-JP" altLang="en-US" sz="5400" b="1">
                <a:solidFill>
                  <a:srgbClr val="0033CC"/>
                </a:solidFill>
              </a:rPr>
              <a:t>針刺し･体液曝露（負傷）は労災対象</a:t>
            </a:r>
            <a:br>
              <a:rPr kumimoji="1" lang="en-US" altLang="ja-JP" sz="5400" b="1">
                <a:solidFill>
                  <a:srgbClr val="0033CC"/>
                </a:solidFill>
              </a:rPr>
            </a:br>
            <a:r>
              <a:rPr lang="ja-JP" altLang="en-US" sz="6000" b="1">
                <a:solidFill>
                  <a:srgbClr val="0033CC"/>
                </a:solidFill>
              </a:rPr>
              <a:t>一般社会の常識</a:t>
            </a:r>
            <a:br>
              <a:rPr lang="en-US" altLang="ja-JP" sz="2800" b="1">
                <a:solidFill>
                  <a:srgbClr val="0033CC"/>
                </a:solidFill>
              </a:rPr>
            </a:br>
            <a:endParaRPr kumimoji="1" lang="ja-JP" altLang="en-US" sz="5400" b="1" dirty="0">
              <a:solidFill>
                <a:srgbClr val="0033CC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0EDBB1-5ABC-43F6-A2D4-F73840612A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1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9EAF487-3C5C-472B-B811-C102D657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/>
              <a:t>課題解決の方向：</a:t>
            </a:r>
            <a:br>
              <a:rPr lang="en-US" altLang="ja-JP" sz="3600"/>
            </a:br>
            <a:r>
              <a:rPr lang="ja-JP" altLang="en-US" sz="3600"/>
              <a:t>現場の</a:t>
            </a:r>
            <a:r>
              <a:rPr lang="ja-JP" altLang="en-US" sz="3600">
                <a:solidFill>
                  <a:srgbClr val="0000FF"/>
                </a:solidFill>
              </a:rPr>
              <a:t>従事者</a:t>
            </a:r>
            <a:r>
              <a:rPr lang="ja-JP" altLang="en-US" sz="3600"/>
              <a:t>と</a:t>
            </a:r>
            <a:r>
              <a:rPr lang="ja-JP" altLang="en-US" sz="3600">
                <a:solidFill>
                  <a:srgbClr val="7E2027"/>
                </a:solidFill>
              </a:rPr>
              <a:t>産業医･施設長</a:t>
            </a:r>
            <a:r>
              <a:rPr lang="ja-JP" altLang="en-US" sz="3600"/>
              <a:t>に求められる行動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89DEFE-152E-4A37-8065-FF4F5C41D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5D024E8-16E7-4D2D-81AD-204D194C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rgbClr val="1A12B4"/>
                </a:solidFill>
              </a:rPr>
              <a:t>　</a:t>
            </a:r>
            <a:r>
              <a:rPr kumimoji="1" lang="ja-JP" altLang="en-US" sz="5300">
                <a:solidFill>
                  <a:schemeClr val="bg1"/>
                </a:solidFill>
              </a:rPr>
              <a:t>医療施設の</a:t>
            </a:r>
            <a:br>
              <a:rPr kumimoji="1" lang="en-US" altLang="ja-JP" sz="5300">
                <a:solidFill>
                  <a:schemeClr val="bg1"/>
                </a:solidFill>
              </a:rPr>
            </a:br>
            <a:r>
              <a:rPr kumimoji="1" lang="ja-JP" altLang="en-US" sz="5300">
                <a:solidFill>
                  <a:schemeClr val="bg1"/>
                </a:solidFill>
              </a:rPr>
              <a:t>　　　　職業感染の実態を</a:t>
            </a:r>
            <a:br>
              <a:rPr kumimoji="1" lang="en-US" altLang="ja-JP" sz="5300">
                <a:solidFill>
                  <a:schemeClr val="bg1"/>
                </a:solidFill>
              </a:rPr>
            </a:br>
            <a:r>
              <a:rPr kumimoji="1" lang="en-US" altLang="ja-JP" sz="5300">
                <a:solidFill>
                  <a:schemeClr val="bg1"/>
                </a:solidFill>
              </a:rPr>
              <a:t>							</a:t>
            </a:r>
            <a:r>
              <a:rPr kumimoji="1" lang="ja-JP" altLang="en-US" sz="5300">
                <a:solidFill>
                  <a:schemeClr val="bg1"/>
                </a:solidFill>
              </a:rPr>
              <a:t>見える化する</a:t>
            </a:r>
            <a:endParaRPr kumimoji="1" lang="ja-JP" altLang="en-US" sz="53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90A057-BDDB-438B-BE30-081647C0C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0B28577-0015-4183-99CB-C873D590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100" b="1"/>
              <a:t>サーベイランス前と後の針刺し件数と</a:t>
            </a:r>
            <a:r>
              <a:rPr lang="en-US" altLang="ja-JP" sz="3100" b="1"/>
              <a:t>HCV</a:t>
            </a:r>
            <a:r>
              <a:rPr lang="ja-JP" altLang="en-US" sz="3100" b="1"/>
              <a:t>陽性率の変遷</a:t>
            </a:r>
            <a:br>
              <a:rPr lang="en-US" altLang="ja-JP" sz="3100" b="1"/>
            </a:br>
            <a:r>
              <a:rPr lang="ja-JP" altLang="en-US" sz="3100" b="1"/>
              <a:t> </a:t>
            </a:r>
            <a:r>
              <a:rPr lang="en-US" altLang="ja-JP" sz="3100" b="1"/>
              <a:t>(</a:t>
            </a:r>
            <a:r>
              <a:rPr lang="ja-JP" altLang="en-US" sz="2700" b="1"/>
              <a:t>１大学病院</a:t>
            </a:r>
            <a:r>
              <a:rPr lang="ja-JP" altLang="en-US" sz="3100" b="1"/>
              <a:t>）</a:t>
            </a:r>
            <a:br>
              <a:rPr lang="ja-JP" altLang="en-US" sz="2700" b="1"/>
            </a:br>
            <a:endParaRPr kumimoji="1" lang="ja-JP" altLang="en-US" sz="27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3DF0C0-847C-406B-BEA7-868F51C30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9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5B64475-E2EA-47B4-81C8-D84D2B85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/>
              <a:t>参考資料</a:t>
            </a:r>
            <a:endParaRPr kumimoji="1" lang="ja-JP" altLang="en-US" dirty="0">
              <a:solidFill>
                <a:srgbClr val="1B047E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A4F10C-B99A-4CBE-993D-2E7661ED0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87DA123-783E-4C71-9F3F-A06C930A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9AB094-BC1B-4899-BC1C-927AA9116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8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20CC3D8-B3AA-4AD8-BF84-F77401F2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3CD0A7-D355-46C2-B7B3-5E6052BD5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5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2C75F38-C24F-497F-A714-A897F278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エピネット日本版サーベイランスの成り立ち</a:t>
            </a:r>
            <a:endParaRPr kumimoji="1" lang="ja-JP" altLang="en-US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8F71D3-CE03-44BD-8EFF-95D8D22B2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0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EF01B13-159F-4F66-8E6B-EF5F8E67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sz="4800">
                <a:solidFill>
                  <a:srgbClr val="1A12B4"/>
                </a:solidFill>
              </a:rPr>
              <a:t>針刺し報告指数</a:t>
            </a:r>
            <a:r>
              <a:rPr lang="en-US" altLang="ja-JP" sz="4800">
                <a:solidFill>
                  <a:srgbClr val="1A12B4"/>
                </a:solidFill>
              </a:rPr>
              <a:t>(RQ)</a:t>
            </a:r>
            <a:br>
              <a:rPr lang="en-US" altLang="ja-JP" sz="4800">
                <a:solidFill>
                  <a:srgbClr val="1A12B4"/>
                </a:solidFill>
              </a:rPr>
            </a:br>
            <a:r>
              <a:rPr lang="en-US" altLang="ja-JP" sz="3600"/>
              <a:t>Report Quotient of Needlestick Injuries</a:t>
            </a:r>
            <a:br>
              <a:rPr lang="en-US" altLang="ja-JP" sz="3600"/>
            </a:br>
            <a:r>
              <a:rPr lang="ja-JP" altLang="en-US" sz="2200"/>
              <a:t>木戸内清ほか：病院に置ける針刺し・切創事故の予防，医学のあゆみ，</a:t>
            </a:r>
            <a:r>
              <a:rPr lang="en-US" altLang="ja-JP" sz="2200"/>
              <a:t>183</a:t>
            </a:r>
            <a:r>
              <a:rPr lang="ja-JP" altLang="en-US" sz="2200"/>
              <a:t>：</a:t>
            </a:r>
            <a:r>
              <a:rPr lang="en-US" altLang="ja-JP" sz="2200"/>
              <a:t>977-978,1997.</a:t>
            </a:r>
            <a:endParaRPr lang="en-US" altLang="ja-JP" sz="2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150A44-60CE-4363-B6A9-08EA5EC0C5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24FBEF1-39BC-492C-882A-34FCCCFC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>
                <a:solidFill>
                  <a:schemeClr val="bg1"/>
                </a:solidFill>
              </a:rPr>
              <a:t>曝露報告率の統計学的検討</a:t>
            </a:r>
            <a:r>
              <a:rPr kumimoji="1" lang="en-US" altLang="ja-JP" b="1" baseline="30000">
                <a:solidFill>
                  <a:schemeClr val="bg1"/>
                </a:solidFill>
              </a:rPr>
              <a:t>1)</a:t>
            </a:r>
            <a:br>
              <a:rPr kumimoji="1" lang="en-US" altLang="ja-JP" b="1" baseline="30000">
                <a:solidFill>
                  <a:schemeClr val="bg1"/>
                </a:solidFill>
              </a:rPr>
            </a:br>
            <a:r>
              <a:rPr lang="ja-JP" altLang="en-US" sz="3200" b="1">
                <a:solidFill>
                  <a:schemeClr val="bg1"/>
                </a:solidFill>
              </a:rPr>
              <a:t>負の二項分布</a:t>
            </a:r>
            <a:br>
              <a:rPr lang="ja-JP" altLang="en-US" sz="3200">
                <a:solidFill>
                  <a:schemeClr val="bg1"/>
                </a:solidFill>
              </a:rPr>
            </a:br>
            <a:endParaRPr kumimoji="1" lang="ja-JP" altLang="en-US" sz="3200" b="1" baseline="30000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29E657-484E-48DD-AD0E-627217E1B4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1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1882433-6032-40EC-A381-EF32E067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　針刺しなどの</a:t>
            </a:r>
            <a:r>
              <a:rPr kumimoji="1" lang="ja-JP" altLang="en-US" sz="4800" b="1"/>
              <a:t>曝露報告（負傷：災害）の増加</a:t>
            </a:r>
            <a:endParaRPr kumimoji="1" lang="ja-JP" altLang="en-US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A35F76-417D-4465-87F9-B3013B145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7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64655D4-5B6C-4C92-A4C4-FDEB4631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9DDE8A-A69B-4C33-91E8-A1D478BB8D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62F09BE-D546-4D86-8741-8B7025FC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3200"/>
              <a:t>		</a:t>
            </a:r>
            <a:r>
              <a:rPr lang="ja-JP" altLang="en-US" sz="3200"/>
              <a:t>　　</a:t>
            </a:r>
            <a:r>
              <a:rPr lang="ja-JP" altLang="en-US" sz="3600" b="1"/>
              <a:t>公務災害の現況</a:t>
            </a:r>
            <a:r>
              <a:rPr lang="ja-JP" altLang="en-US" sz="1800"/>
              <a:t>　</a:t>
            </a:r>
            <a:r>
              <a:rPr lang="ja-JP" altLang="en-US" sz="3200" b="1"/>
              <a:t>　</a:t>
            </a:r>
            <a:r>
              <a:rPr lang="ja-JP" altLang="en-US" sz="1800"/>
              <a:t>　</a:t>
            </a:r>
            <a:br>
              <a:rPr lang="en-US" altLang="ja-JP" sz="1800"/>
            </a:br>
            <a:r>
              <a:rPr lang="en-US" altLang="ja-JP" sz="1800"/>
              <a:t>		</a:t>
            </a:r>
            <a:r>
              <a:rPr lang="en-US" altLang="ja-JP" sz="2000">
                <a:solidFill>
                  <a:schemeClr val="tx2">
                    <a:lumMod val="60000"/>
                    <a:lumOff val="40000"/>
                  </a:schemeClr>
                </a:solidFill>
              </a:rPr>
              <a:t>【</a:t>
            </a:r>
            <a:r>
              <a:rPr lang="ja-JP" altLang="en-US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平成</a:t>
            </a:r>
            <a:r>
              <a:rPr lang="en-US" altLang="ja-JP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18</a:t>
            </a:r>
            <a:r>
              <a:rPr lang="ja-JP" altLang="en-US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年～平成</a:t>
            </a:r>
            <a:r>
              <a:rPr lang="en-US" altLang="ja-JP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27</a:t>
            </a:r>
            <a:r>
              <a:rPr lang="ja-JP" altLang="en-US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年度</a:t>
            </a:r>
            <a:r>
              <a:rPr lang="en-US" altLang="ja-JP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ja-JP" altLang="en-US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千人率と（件数）の推移</a:t>
            </a:r>
            <a:r>
              <a:rPr lang="en-US" altLang="ja-JP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】</a:t>
            </a:r>
            <a:r>
              <a:rPr lang="ja-JP" altLang="en-US" sz="2000" b="1"/>
              <a:t>　</a:t>
            </a:r>
            <a:r>
              <a:rPr lang="ja-JP" altLang="en-US" sz="1800" b="1"/>
              <a:t>　　　</a:t>
            </a:r>
            <a:r>
              <a:rPr lang="ja-JP" altLang="en-US" sz="2000" b="1"/>
              <a:t>　　　　</a:t>
            </a:r>
            <a:endParaRPr lang="ja-JP" altLang="en-US" sz="1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B1E497-A8E1-49A9-9663-FA516B7EF9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1EC6210-FF51-4956-84AF-317CAA62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/>
              <a:t>規制：院内感染防止に関する厚生労働省通達　別添</a:t>
            </a:r>
            <a:endParaRPr lang="ja-JP" altLang="en-US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D51D06-A763-4F93-9434-397160278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7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ワイド画面</PresentationFormat>
  <Paragraphs>12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エピネット日本版サーベイランスの成り立ち</vt:lpstr>
      <vt:lpstr>針刺し報告指数(RQ) Report Quotient of Needlestick Injuries 木戸内清ほか：病院に置ける針刺し・切創事故の予防，医学のあゆみ，183：977-978,1997.</vt:lpstr>
      <vt:lpstr>曝露報告率の統計学的検討1) 負の二項分布 </vt:lpstr>
      <vt:lpstr>　針刺しなどの曝露報告（負傷：災害）の増加</vt:lpstr>
      <vt:lpstr>PowerPoint プレゼンテーション</vt:lpstr>
      <vt:lpstr>  　　公務災害の現況　　　   【平成18年～平成27年度:千人率と（件数）の推移】　　　　　　　　</vt:lpstr>
      <vt:lpstr>規制：院内感染防止に関する厚生労働省通達　別添</vt:lpstr>
      <vt:lpstr> 針刺し･体液曝露（負傷）は労災対象 一般社会の常識 </vt:lpstr>
      <vt:lpstr>課題解決の方向： 現場の従事者と産業医･施設長に求められる行動</vt:lpstr>
      <vt:lpstr>　医療施設の 　　　　職業感染の実態を        見える化する</vt:lpstr>
      <vt:lpstr>サーベイランス前と後の針刺し件数とHCV陽性率の変遷  (１大学病院） </vt:lpstr>
      <vt:lpstr>参考資料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Yonezawa Shoji</dc:creator>
  <cp:lastModifiedBy>Yonezawa Shoji</cp:lastModifiedBy>
  <cp:revision>2</cp:revision>
  <cp:lastPrinted>2018-03-27T10:38:42Z</cp:lastPrinted>
  <dcterms:created xsi:type="dcterms:W3CDTF">2018-03-27T10:37:30Z</dcterms:created>
  <dcterms:modified xsi:type="dcterms:W3CDTF">2018-03-27T10:38:52Z</dcterms:modified>
</cp:coreProperties>
</file>