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8" r:id="rId3"/>
    <p:sldId id="588" r:id="rId4"/>
    <p:sldId id="579" r:id="rId5"/>
    <p:sldId id="568" r:id="rId6"/>
    <p:sldId id="260" r:id="rId7"/>
    <p:sldId id="272" r:id="rId8"/>
    <p:sldId id="270" r:id="rId9"/>
    <p:sldId id="572" r:id="rId10"/>
    <p:sldId id="571" r:id="rId11"/>
    <p:sldId id="269" r:id="rId12"/>
    <p:sldId id="569" r:id="rId13"/>
    <p:sldId id="262" r:id="rId14"/>
    <p:sldId id="576" r:id="rId15"/>
    <p:sldId id="273" r:id="rId16"/>
    <p:sldId id="570" r:id="rId17"/>
    <p:sldId id="275" r:id="rId18"/>
    <p:sldId id="276" r:id="rId19"/>
    <p:sldId id="278" r:id="rId20"/>
    <p:sldId id="261" r:id="rId21"/>
    <p:sldId id="585" r:id="rId22"/>
    <p:sldId id="591" r:id="rId23"/>
    <p:sldId id="587" r:id="rId24"/>
    <p:sldId id="287" r:id="rId25"/>
    <p:sldId id="266" r:id="rId26"/>
    <p:sldId id="264" r:id="rId27"/>
    <p:sldId id="582" r:id="rId28"/>
    <p:sldId id="584" r:id="rId29"/>
    <p:sldId id="583" r:id="rId30"/>
    <p:sldId id="581" r:id="rId31"/>
    <p:sldId id="280" r:id="rId32"/>
    <p:sldId id="580" r:id="rId33"/>
    <p:sldId id="597" r:id="rId34"/>
    <p:sldId id="594" r:id="rId35"/>
    <p:sldId id="595" r:id="rId36"/>
    <p:sldId id="593" r:id="rId37"/>
    <p:sldId id="281" r:id="rId38"/>
    <p:sldId id="589" r:id="rId39"/>
    <p:sldId id="590" r:id="rId40"/>
    <p:sldId id="290" r:id="rId41"/>
    <p:sldId id="596" r:id="rId42"/>
    <p:sldId id="296" r:id="rId43"/>
    <p:sldId id="286" r:id="rId44"/>
    <p:sldId id="285" r:id="rId4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3" autoAdjust="0"/>
    <p:restoredTop sz="94660"/>
  </p:normalViewPr>
  <p:slideViewPr>
    <p:cSldViewPr snapToGrid="0">
      <p:cViewPr varScale="1">
        <p:scale>
          <a:sx n="91" d="100"/>
          <a:sy n="91" d="100"/>
        </p:scale>
        <p:origin x="370" y="72"/>
      </p:cViewPr>
      <p:guideLst/>
    </p:cSldViewPr>
  </p:slideViewPr>
  <p:notesTextViewPr>
    <p:cViewPr>
      <p:scale>
        <a:sx n="1" d="1"/>
        <a:sy n="1" d="1"/>
      </p:scale>
      <p:origin x="0" y="0"/>
    </p:cViewPr>
  </p:notesTextViewPr>
  <p:sorterViewPr>
    <p:cViewPr>
      <p:scale>
        <a:sx n="100" d="100"/>
        <a:sy n="100" d="100"/>
      </p:scale>
      <p:origin x="0" y="-113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A82B5-2391-4387-A63A-8DEF84F6DC60}" type="datetimeFigureOut">
              <a:rPr kumimoji="1" lang="ja-JP" altLang="en-US" smtClean="0"/>
              <a:t>2024/2/29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5C967-96FB-43F3-B8FF-15EA4680652C}" type="slidenum">
              <a:rPr kumimoji="1" lang="ja-JP" altLang="en-US" smtClean="0"/>
              <a:t>‹#›</a:t>
            </a:fld>
            <a:endParaRPr kumimoji="1" lang="ja-JP" altLang="en-US"/>
          </a:p>
        </p:txBody>
      </p:sp>
    </p:spTree>
    <p:extLst>
      <p:ext uri="{BB962C8B-B14F-4D97-AF65-F5344CB8AC3E}">
        <p14:creationId xmlns:p14="http://schemas.microsoft.com/office/powerpoint/2010/main" val="142776016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E094E1-4605-4974-8C3A-067A36B28B04}" type="slidenum">
              <a:rPr kumimoji="1" lang="en-US" smtClean="0"/>
              <a:t>42</a:t>
            </a:fld>
            <a:endParaRPr kumimoji="1" lang="en-US"/>
          </a:p>
        </p:txBody>
      </p:sp>
    </p:spTree>
    <p:extLst>
      <p:ext uri="{BB962C8B-B14F-4D97-AF65-F5344CB8AC3E}">
        <p14:creationId xmlns:p14="http://schemas.microsoft.com/office/powerpoint/2010/main" val="2330718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28D3F0-89DD-1DB2-FC0F-9C3373F92DF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136F298-593E-128E-FE12-913B6313C0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23C94AA-1D2D-2AE1-B39F-6AFC658C8D26}"/>
              </a:ext>
            </a:extLst>
          </p:cNvPr>
          <p:cNvSpPr>
            <a:spLocks noGrp="1"/>
          </p:cNvSpPr>
          <p:nvPr>
            <p:ph type="dt" sz="half" idx="10"/>
          </p:nvPr>
        </p:nvSpPr>
        <p:spPr>
          <a:xfrm>
            <a:off x="2099235" y="6127750"/>
            <a:ext cx="2743200" cy="365125"/>
          </a:xfrm>
          <a:prstGeom prst="rect">
            <a:avLst/>
          </a:prstGeom>
        </p:spPr>
        <p:txBody>
          <a:bodyPr/>
          <a:lstStyle/>
          <a:p>
            <a:fld id="{98695CED-8113-4D42-9662-E7972BF1F5C7}" type="datetimeFigureOut">
              <a:rPr kumimoji="1" lang="ja-JP" altLang="en-US" smtClean="0"/>
              <a:t>2024/2/29</a:t>
            </a:fld>
            <a:endParaRPr kumimoji="1" lang="ja-JP" altLang="en-US"/>
          </a:p>
        </p:txBody>
      </p:sp>
      <p:sp>
        <p:nvSpPr>
          <p:cNvPr id="5" name="フッター プレースホルダー 4">
            <a:extLst>
              <a:ext uri="{FF2B5EF4-FFF2-40B4-BE49-F238E27FC236}">
                <a16:creationId xmlns:a16="http://schemas.microsoft.com/office/drawing/2014/main" id="{32691400-76D6-DF91-4FD7-F4B3AC7E7B5E}"/>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EE6234F-213A-1D6C-9603-705768698A8E}"/>
              </a:ext>
            </a:extLst>
          </p:cNvPr>
          <p:cNvSpPr>
            <a:spLocks noGrp="1"/>
          </p:cNvSpPr>
          <p:nvPr>
            <p:ph type="sldNum" sz="quarter" idx="12"/>
          </p:nvPr>
        </p:nvSpPr>
        <p:spPr>
          <a:xfrm>
            <a:off x="8610600" y="6356350"/>
            <a:ext cx="2743200" cy="365125"/>
          </a:xfrm>
          <a:prstGeom prst="rect">
            <a:avLst/>
          </a:prstGeom>
        </p:spPr>
        <p:txBody>
          <a:bodyPr/>
          <a:lstStyle/>
          <a:p>
            <a:fld id="{A15A383B-1E8D-4EDA-A1F3-2B8E6377308D}" type="slidenum">
              <a:rPr kumimoji="1" lang="ja-JP" altLang="en-US" smtClean="0"/>
              <a:t>‹#›</a:t>
            </a:fld>
            <a:endParaRPr kumimoji="1" lang="ja-JP" altLang="en-US"/>
          </a:p>
        </p:txBody>
      </p:sp>
    </p:spTree>
    <p:extLst>
      <p:ext uri="{BB962C8B-B14F-4D97-AF65-F5344CB8AC3E}">
        <p14:creationId xmlns:p14="http://schemas.microsoft.com/office/powerpoint/2010/main" val="861130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E23B8B-26DC-1F43-1A43-F1C52234002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695646B-BE33-A119-74AB-EF2894FC139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10191E5-CAD7-83AB-C8FE-C8986AE952BE}"/>
              </a:ext>
            </a:extLst>
          </p:cNvPr>
          <p:cNvSpPr>
            <a:spLocks noGrp="1"/>
          </p:cNvSpPr>
          <p:nvPr>
            <p:ph type="dt" sz="half" idx="10"/>
          </p:nvPr>
        </p:nvSpPr>
        <p:spPr>
          <a:xfrm>
            <a:off x="2099235" y="6127750"/>
            <a:ext cx="2743200" cy="365125"/>
          </a:xfrm>
          <a:prstGeom prst="rect">
            <a:avLst/>
          </a:prstGeom>
        </p:spPr>
        <p:txBody>
          <a:bodyPr/>
          <a:lstStyle/>
          <a:p>
            <a:fld id="{98695CED-8113-4D42-9662-E7972BF1F5C7}" type="datetimeFigureOut">
              <a:rPr kumimoji="1" lang="ja-JP" altLang="en-US" smtClean="0"/>
              <a:t>2024/2/29</a:t>
            </a:fld>
            <a:endParaRPr kumimoji="1" lang="ja-JP" altLang="en-US"/>
          </a:p>
        </p:txBody>
      </p:sp>
      <p:sp>
        <p:nvSpPr>
          <p:cNvPr id="5" name="フッター プレースホルダー 4">
            <a:extLst>
              <a:ext uri="{FF2B5EF4-FFF2-40B4-BE49-F238E27FC236}">
                <a16:creationId xmlns:a16="http://schemas.microsoft.com/office/drawing/2014/main" id="{0EAB6407-016F-74B4-3444-187F71758F95}"/>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B66262-F29F-E4DF-A35C-5A816641F28F}"/>
              </a:ext>
            </a:extLst>
          </p:cNvPr>
          <p:cNvSpPr>
            <a:spLocks noGrp="1"/>
          </p:cNvSpPr>
          <p:nvPr>
            <p:ph type="sldNum" sz="quarter" idx="12"/>
          </p:nvPr>
        </p:nvSpPr>
        <p:spPr>
          <a:xfrm>
            <a:off x="8610600" y="6356350"/>
            <a:ext cx="2743200" cy="365125"/>
          </a:xfrm>
          <a:prstGeom prst="rect">
            <a:avLst/>
          </a:prstGeom>
        </p:spPr>
        <p:txBody>
          <a:bodyPr/>
          <a:lstStyle/>
          <a:p>
            <a:fld id="{A15A383B-1E8D-4EDA-A1F3-2B8E6377308D}" type="slidenum">
              <a:rPr kumimoji="1" lang="ja-JP" altLang="en-US" smtClean="0"/>
              <a:t>‹#›</a:t>
            </a:fld>
            <a:endParaRPr kumimoji="1" lang="ja-JP" altLang="en-US"/>
          </a:p>
        </p:txBody>
      </p:sp>
    </p:spTree>
    <p:extLst>
      <p:ext uri="{BB962C8B-B14F-4D97-AF65-F5344CB8AC3E}">
        <p14:creationId xmlns:p14="http://schemas.microsoft.com/office/powerpoint/2010/main" val="2423073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3AF2EA9-D4E1-CAD2-3447-742FB25DB26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5CE2E70-0446-0A15-B790-8B5FA05669B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D42C552-ED7C-7215-F9C0-BB58A4DDB024}"/>
              </a:ext>
            </a:extLst>
          </p:cNvPr>
          <p:cNvSpPr>
            <a:spLocks noGrp="1"/>
          </p:cNvSpPr>
          <p:nvPr>
            <p:ph type="dt" sz="half" idx="10"/>
          </p:nvPr>
        </p:nvSpPr>
        <p:spPr>
          <a:xfrm>
            <a:off x="2099235" y="6127750"/>
            <a:ext cx="2743200" cy="365125"/>
          </a:xfrm>
          <a:prstGeom prst="rect">
            <a:avLst/>
          </a:prstGeom>
        </p:spPr>
        <p:txBody>
          <a:bodyPr/>
          <a:lstStyle/>
          <a:p>
            <a:fld id="{98695CED-8113-4D42-9662-E7972BF1F5C7}" type="datetimeFigureOut">
              <a:rPr kumimoji="1" lang="ja-JP" altLang="en-US" smtClean="0"/>
              <a:t>2024/2/29</a:t>
            </a:fld>
            <a:endParaRPr kumimoji="1" lang="ja-JP" altLang="en-US"/>
          </a:p>
        </p:txBody>
      </p:sp>
      <p:sp>
        <p:nvSpPr>
          <p:cNvPr id="5" name="フッター プレースホルダー 4">
            <a:extLst>
              <a:ext uri="{FF2B5EF4-FFF2-40B4-BE49-F238E27FC236}">
                <a16:creationId xmlns:a16="http://schemas.microsoft.com/office/drawing/2014/main" id="{0F35F6BD-0F13-CAD8-F731-4C1B49AE51A0}"/>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2078C7-4CD2-2E7B-BA6C-CF00315662AC}"/>
              </a:ext>
            </a:extLst>
          </p:cNvPr>
          <p:cNvSpPr>
            <a:spLocks noGrp="1"/>
          </p:cNvSpPr>
          <p:nvPr>
            <p:ph type="sldNum" sz="quarter" idx="12"/>
          </p:nvPr>
        </p:nvSpPr>
        <p:spPr>
          <a:xfrm>
            <a:off x="8610600" y="6356350"/>
            <a:ext cx="2743200" cy="365125"/>
          </a:xfrm>
          <a:prstGeom prst="rect">
            <a:avLst/>
          </a:prstGeom>
        </p:spPr>
        <p:txBody>
          <a:bodyPr/>
          <a:lstStyle/>
          <a:p>
            <a:fld id="{A15A383B-1E8D-4EDA-A1F3-2B8E6377308D}" type="slidenum">
              <a:rPr kumimoji="1" lang="ja-JP" altLang="en-US" smtClean="0"/>
              <a:t>‹#›</a:t>
            </a:fld>
            <a:endParaRPr kumimoji="1" lang="ja-JP" altLang="en-US"/>
          </a:p>
        </p:txBody>
      </p:sp>
    </p:spTree>
    <p:extLst>
      <p:ext uri="{BB962C8B-B14F-4D97-AF65-F5344CB8AC3E}">
        <p14:creationId xmlns:p14="http://schemas.microsoft.com/office/powerpoint/2010/main" val="234937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D08101-65E4-721D-F0B9-8C5423BF24F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BE84EDE-5F28-8DF4-C482-4AC329DCE2A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A04B894-1693-6DD6-6F8C-18DF6FC13B2B}"/>
              </a:ext>
            </a:extLst>
          </p:cNvPr>
          <p:cNvSpPr>
            <a:spLocks noGrp="1"/>
          </p:cNvSpPr>
          <p:nvPr>
            <p:ph type="dt" sz="half" idx="10"/>
          </p:nvPr>
        </p:nvSpPr>
        <p:spPr>
          <a:xfrm>
            <a:off x="2099235" y="6127750"/>
            <a:ext cx="2743200" cy="365125"/>
          </a:xfrm>
          <a:prstGeom prst="rect">
            <a:avLst/>
          </a:prstGeom>
        </p:spPr>
        <p:txBody>
          <a:bodyPr/>
          <a:lstStyle/>
          <a:p>
            <a:fld id="{98695CED-8113-4D42-9662-E7972BF1F5C7}" type="datetimeFigureOut">
              <a:rPr kumimoji="1" lang="ja-JP" altLang="en-US" smtClean="0"/>
              <a:t>2024/2/29</a:t>
            </a:fld>
            <a:endParaRPr kumimoji="1" lang="ja-JP" altLang="en-US"/>
          </a:p>
        </p:txBody>
      </p:sp>
      <p:sp>
        <p:nvSpPr>
          <p:cNvPr id="5" name="フッター プレースホルダー 4">
            <a:extLst>
              <a:ext uri="{FF2B5EF4-FFF2-40B4-BE49-F238E27FC236}">
                <a16:creationId xmlns:a16="http://schemas.microsoft.com/office/drawing/2014/main" id="{E1C0DED3-CAE7-F271-8BE0-6C2BBE20FC75}"/>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AE6F668-EEB2-71C7-0A56-F03C775F14EA}"/>
              </a:ext>
            </a:extLst>
          </p:cNvPr>
          <p:cNvSpPr>
            <a:spLocks noGrp="1"/>
          </p:cNvSpPr>
          <p:nvPr>
            <p:ph type="sldNum" sz="quarter" idx="12"/>
          </p:nvPr>
        </p:nvSpPr>
        <p:spPr>
          <a:xfrm>
            <a:off x="8610600" y="6356350"/>
            <a:ext cx="2743200" cy="365125"/>
          </a:xfrm>
          <a:prstGeom prst="rect">
            <a:avLst/>
          </a:prstGeom>
        </p:spPr>
        <p:txBody>
          <a:bodyPr/>
          <a:lstStyle/>
          <a:p>
            <a:fld id="{A15A383B-1E8D-4EDA-A1F3-2B8E6377308D}" type="slidenum">
              <a:rPr kumimoji="1" lang="ja-JP" altLang="en-US" smtClean="0"/>
              <a:t>‹#›</a:t>
            </a:fld>
            <a:endParaRPr kumimoji="1" lang="ja-JP" altLang="en-US"/>
          </a:p>
        </p:txBody>
      </p:sp>
    </p:spTree>
    <p:extLst>
      <p:ext uri="{BB962C8B-B14F-4D97-AF65-F5344CB8AC3E}">
        <p14:creationId xmlns:p14="http://schemas.microsoft.com/office/powerpoint/2010/main" val="1201542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292937-C2C6-6FA4-C0C9-AE647F9AE76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612D7E4-4274-EB96-647A-C57D9A191B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EB258D5-A45F-B36B-F2CD-93AE9AE18D40}"/>
              </a:ext>
            </a:extLst>
          </p:cNvPr>
          <p:cNvSpPr>
            <a:spLocks noGrp="1"/>
          </p:cNvSpPr>
          <p:nvPr>
            <p:ph type="dt" sz="half" idx="10"/>
          </p:nvPr>
        </p:nvSpPr>
        <p:spPr>
          <a:xfrm>
            <a:off x="2099235" y="6127750"/>
            <a:ext cx="2743200" cy="365125"/>
          </a:xfrm>
          <a:prstGeom prst="rect">
            <a:avLst/>
          </a:prstGeom>
        </p:spPr>
        <p:txBody>
          <a:bodyPr/>
          <a:lstStyle/>
          <a:p>
            <a:fld id="{98695CED-8113-4D42-9662-E7972BF1F5C7}" type="datetimeFigureOut">
              <a:rPr kumimoji="1" lang="ja-JP" altLang="en-US" smtClean="0"/>
              <a:t>2024/2/29</a:t>
            </a:fld>
            <a:endParaRPr kumimoji="1" lang="ja-JP" altLang="en-US"/>
          </a:p>
        </p:txBody>
      </p:sp>
      <p:sp>
        <p:nvSpPr>
          <p:cNvPr id="5" name="フッター プレースホルダー 4">
            <a:extLst>
              <a:ext uri="{FF2B5EF4-FFF2-40B4-BE49-F238E27FC236}">
                <a16:creationId xmlns:a16="http://schemas.microsoft.com/office/drawing/2014/main" id="{FBB37576-88F1-D620-22D3-8E7E99959FE7}"/>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EF54A2-96C8-6FA6-E76E-A3F945FE9FAB}"/>
              </a:ext>
            </a:extLst>
          </p:cNvPr>
          <p:cNvSpPr>
            <a:spLocks noGrp="1"/>
          </p:cNvSpPr>
          <p:nvPr>
            <p:ph type="sldNum" sz="quarter" idx="12"/>
          </p:nvPr>
        </p:nvSpPr>
        <p:spPr>
          <a:xfrm>
            <a:off x="8610600" y="6356350"/>
            <a:ext cx="2743200" cy="365125"/>
          </a:xfrm>
          <a:prstGeom prst="rect">
            <a:avLst/>
          </a:prstGeom>
        </p:spPr>
        <p:txBody>
          <a:bodyPr/>
          <a:lstStyle/>
          <a:p>
            <a:fld id="{A15A383B-1E8D-4EDA-A1F3-2B8E6377308D}" type="slidenum">
              <a:rPr kumimoji="1" lang="ja-JP" altLang="en-US" smtClean="0"/>
              <a:t>‹#›</a:t>
            </a:fld>
            <a:endParaRPr kumimoji="1" lang="ja-JP" altLang="en-US"/>
          </a:p>
        </p:txBody>
      </p:sp>
    </p:spTree>
    <p:extLst>
      <p:ext uri="{BB962C8B-B14F-4D97-AF65-F5344CB8AC3E}">
        <p14:creationId xmlns:p14="http://schemas.microsoft.com/office/powerpoint/2010/main" val="3634716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552803-FDBF-D8F8-2B01-73D0037A51C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39F533C-44A1-8456-1A2D-5FC871AEB20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0EFC59E-EF29-BD39-8D71-5EE623E1D16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A7D71CE-B4E1-A11F-1ED5-0EF1BC823517}"/>
              </a:ext>
            </a:extLst>
          </p:cNvPr>
          <p:cNvSpPr>
            <a:spLocks noGrp="1"/>
          </p:cNvSpPr>
          <p:nvPr>
            <p:ph type="dt" sz="half" idx="10"/>
          </p:nvPr>
        </p:nvSpPr>
        <p:spPr>
          <a:xfrm>
            <a:off x="2099235" y="6127750"/>
            <a:ext cx="2743200" cy="365125"/>
          </a:xfrm>
          <a:prstGeom prst="rect">
            <a:avLst/>
          </a:prstGeom>
        </p:spPr>
        <p:txBody>
          <a:bodyPr/>
          <a:lstStyle/>
          <a:p>
            <a:fld id="{98695CED-8113-4D42-9662-E7972BF1F5C7}" type="datetimeFigureOut">
              <a:rPr kumimoji="1" lang="ja-JP" altLang="en-US" smtClean="0"/>
              <a:t>2024/2/29</a:t>
            </a:fld>
            <a:endParaRPr kumimoji="1" lang="ja-JP" altLang="en-US"/>
          </a:p>
        </p:txBody>
      </p:sp>
      <p:sp>
        <p:nvSpPr>
          <p:cNvPr id="6" name="フッター プレースホルダー 5">
            <a:extLst>
              <a:ext uri="{FF2B5EF4-FFF2-40B4-BE49-F238E27FC236}">
                <a16:creationId xmlns:a16="http://schemas.microsoft.com/office/drawing/2014/main" id="{5BFE0732-B8B7-04BC-F4BC-75A99ACADD19}"/>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BE17ECC-0828-CD73-7AB9-4B8C22EC7CA3}"/>
              </a:ext>
            </a:extLst>
          </p:cNvPr>
          <p:cNvSpPr>
            <a:spLocks noGrp="1"/>
          </p:cNvSpPr>
          <p:nvPr>
            <p:ph type="sldNum" sz="quarter" idx="12"/>
          </p:nvPr>
        </p:nvSpPr>
        <p:spPr>
          <a:xfrm>
            <a:off x="8610600" y="6356350"/>
            <a:ext cx="2743200" cy="365125"/>
          </a:xfrm>
          <a:prstGeom prst="rect">
            <a:avLst/>
          </a:prstGeom>
        </p:spPr>
        <p:txBody>
          <a:bodyPr/>
          <a:lstStyle/>
          <a:p>
            <a:fld id="{A15A383B-1E8D-4EDA-A1F3-2B8E6377308D}" type="slidenum">
              <a:rPr kumimoji="1" lang="ja-JP" altLang="en-US" smtClean="0"/>
              <a:t>‹#›</a:t>
            </a:fld>
            <a:endParaRPr kumimoji="1" lang="ja-JP" altLang="en-US"/>
          </a:p>
        </p:txBody>
      </p:sp>
    </p:spTree>
    <p:extLst>
      <p:ext uri="{BB962C8B-B14F-4D97-AF65-F5344CB8AC3E}">
        <p14:creationId xmlns:p14="http://schemas.microsoft.com/office/powerpoint/2010/main" val="2787929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F46771-F2E8-A576-A9CE-5076B055508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D2003FC-DF32-BF97-734F-B78E46E84F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88EFB51-6435-6883-DACD-BD3D15D394B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26D6CE2-41ED-8F32-02BC-C5339CBED0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6EBDFD7-F44B-60DB-0FD6-C788C82FE49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6D2E97A-91CD-52DD-AFFF-31D9E7CB38E8}"/>
              </a:ext>
            </a:extLst>
          </p:cNvPr>
          <p:cNvSpPr>
            <a:spLocks noGrp="1"/>
          </p:cNvSpPr>
          <p:nvPr>
            <p:ph type="dt" sz="half" idx="10"/>
          </p:nvPr>
        </p:nvSpPr>
        <p:spPr>
          <a:xfrm>
            <a:off x="2099235" y="6127750"/>
            <a:ext cx="2743200" cy="365125"/>
          </a:xfrm>
          <a:prstGeom prst="rect">
            <a:avLst/>
          </a:prstGeom>
        </p:spPr>
        <p:txBody>
          <a:bodyPr/>
          <a:lstStyle/>
          <a:p>
            <a:fld id="{98695CED-8113-4D42-9662-E7972BF1F5C7}" type="datetimeFigureOut">
              <a:rPr kumimoji="1" lang="ja-JP" altLang="en-US" smtClean="0"/>
              <a:t>2024/2/29</a:t>
            </a:fld>
            <a:endParaRPr kumimoji="1" lang="ja-JP" altLang="en-US"/>
          </a:p>
        </p:txBody>
      </p:sp>
      <p:sp>
        <p:nvSpPr>
          <p:cNvPr id="8" name="フッター プレースホルダー 7">
            <a:extLst>
              <a:ext uri="{FF2B5EF4-FFF2-40B4-BE49-F238E27FC236}">
                <a16:creationId xmlns:a16="http://schemas.microsoft.com/office/drawing/2014/main" id="{79B4AFC8-9F35-6C02-75B2-A241BE7B1C82}"/>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69ED760-AE59-6154-2A43-87D85A6CF581}"/>
              </a:ext>
            </a:extLst>
          </p:cNvPr>
          <p:cNvSpPr>
            <a:spLocks noGrp="1"/>
          </p:cNvSpPr>
          <p:nvPr>
            <p:ph type="sldNum" sz="quarter" idx="12"/>
          </p:nvPr>
        </p:nvSpPr>
        <p:spPr>
          <a:xfrm>
            <a:off x="8610600" y="6356350"/>
            <a:ext cx="2743200" cy="365125"/>
          </a:xfrm>
          <a:prstGeom prst="rect">
            <a:avLst/>
          </a:prstGeom>
        </p:spPr>
        <p:txBody>
          <a:bodyPr/>
          <a:lstStyle/>
          <a:p>
            <a:fld id="{A15A383B-1E8D-4EDA-A1F3-2B8E6377308D}" type="slidenum">
              <a:rPr kumimoji="1" lang="ja-JP" altLang="en-US" smtClean="0"/>
              <a:t>‹#›</a:t>
            </a:fld>
            <a:endParaRPr kumimoji="1" lang="ja-JP" altLang="en-US"/>
          </a:p>
        </p:txBody>
      </p:sp>
    </p:spTree>
    <p:extLst>
      <p:ext uri="{BB962C8B-B14F-4D97-AF65-F5344CB8AC3E}">
        <p14:creationId xmlns:p14="http://schemas.microsoft.com/office/powerpoint/2010/main" val="4046983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DF945B-D1B3-0ACB-8DC6-834554FC190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E9FCC69-DFAA-346C-4ED8-432AC901776C}"/>
              </a:ext>
            </a:extLst>
          </p:cNvPr>
          <p:cNvSpPr>
            <a:spLocks noGrp="1"/>
          </p:cNvSpPr>
          <p:nvPr>
            <p:ph type="dt" sz="half" idx="10"/>
          </p:nvPr>
        </p:nvSpPr>
        <p:spPr>
          <a:xfrm>
            <a:off x="2099235" y="6127750"/>
            <a:ext cx="2743200" cy="365125"/>
          </a:xfrm>
          <a:prstGeom prst="rect">
            <a:avLst/>
          </a:prstGeom>
        </p:spPr>
        <p:txBody>
          <a:bodyPr/>
          <a:lstStyle/>
          <a:p>
            <a:fld id="{98695CED-8113-4D42-9662-E7972BF1F5C7}" type="datetimeFigureOut">
              <a:rPr kumimoji="1" lang="ja-JP" altLang="en-US" smtClean="0"/>
              <a:t>2024/2/29</a:t>
            </a:fld>
            <a:endParaRPr kumimoji="1" lang="ja-JP" altLang="en-US"/>
          </a:p>
        </p:txBody>
      </p:sp>
      <p:sp>
        <p:nvSpPr>
          <p:cNvPr id="4" name="フッター プレースホルダー 3">
            <a:extLst>
              <a:ext uri="{FF2B5EF4-FFF2-40B4-BE49-F238E27FC236}">
                <a16:creationId xmlns:a16="http://schemas.microsoft.com/office/drawing/2014/main" id="{0D362CB8-75AA-2B2F-BB0B-38401229F758}"/>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6C7FAE6-4092-3556-F3AE-66EEC9BD1F41}"/>
              </a:ext>
            </a:extLst>
          </p:cNvPr>
          <p:cNvSpPr>
            <a:spLocks noGrp="1"/>
          </p:cNvSpPr>
          <p:nvPr>
            <p:ph type="sldNum" sz="quarter" idx="12"/>
          </p:nvPr>
        </p:nvSpPr>
        <p:spPr>
          <a:xfrm>
            <a:off x="8610600" y="6356350"/>
            <a:ext cx="2743200" cy="365125"/>
          </a:xfrm>
          <a:prstGeom prst="rect">
            <a:avLst/>
          </a:prstGeom>
        </p:spPr>
        <p:txBody>
          <a:bodyPr/>
          <a:lstStyle/>
          <a:p>
            <a:fld id="{A15A383B-1E8D-4EDA-A1F3-2B8E6377308D}" type="slidenum">
              <a:rPr kumimoji="1" lang="ja-JP" altLang="en-US" smtClean="0"/>
              <a:t>‹#›</a:t>
            </a:fld>
            <a:endParaRPr kumimoji="1" lang="ja-JP" altLang="en-US"/>
          </a:p>
        </p:txBody>
      </p:sp>
    </p:spTree>
    <p:extLst>
      <p:ext uri="{BB962C8B-B14F-4D97-AF65-F5344CB8AC3E}">
        <p14:creationId xmlns:p14="http://schemas.microsoft.com/office/powerpoint/2010/main" val="1969633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859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6686D5-EA31-5AF4-36DA-3142F685018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CB4B3D3-2B26-9725-B712-DACBF6AEB4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79DF1AA-C318-6B53-85DC-5D8AC980F5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8B80F4D-6B14-8EAD-4C8C-57AB4E8BA13D}"/>
              </a:ext>
            </a:extLst>
          </p:cNvPr>
          <p:cNvSpPr>
            <a:spLocks noGrp="1"/>
          </p:cNvSpPr>
          <p:nvPr>
            <p:ph type="dt" sz="half" idx="10"/>
          </p:nvPr>
        </p:nvSpPr>
        <p:spPr>
          <a:xfrm>
            <a:off x="2099235" y="6127750"/>
            <a:ext cx="2743200" cy="365125"/>
          </a:xfrm>
          <a:prstGeom prst="rect">
            <a:avLst/>
          </a:prstGeom>
        </p:spPr>
        <p:txBody>
          <a:bodyPr/>
          <a:lstStyle/>
          <a:p>
            <a:fld id="{98695CED-8113-4D42-9662-E7972BF1F5C7}" type="datetimeFigureOut">
              <a:rPr kumimoji="1" lang="ja-JP" altLang="en-US" smtClean="0"/>
              <a:t>2024/2/29</a:t>
            </a:fld>
            <a:endParaRPr kumimoji="1" lang="ja-JP" altLang="en-US"/>
          </a:p>
        </p:txBody>
      </p:sp>
      <p:sp>
        <p:nvSpPr>
          <p:cNvPr id="6" name="フッター プレースホルダー 5">
            <a:extLst>
              <a:ext uri="{FF2B5EF4-FFF2-40B4-BE49-F238E27FC236}">
                <a16:creationId xmlns:a16="http://schemas.microsoft.com/office/drawing/2014/main" id="{334A3CC9-F946-6DA5-78B8-C9D0D994A16B}"/>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DFA3E80-282E-55F7-5492-34D296A52C33}"/>
              </a:ext>
            </a:extLst>
          </p:cNvPr>
          <p:cNvSpPr>
            <a:spLocks noGrp="1"/>
          </p:cNvSpPr>
          <p:nvPr>
            <p:ph type="sldNum" sz="quarter" idx="12"/>
          </p:nvPr>
        </p:nvSpPr>
        <p:spPr>
          <a:xfrm>
            <a:off x="8610600" y="6356350"/>
            <a:ext cx="2743200" cy="365125"/>
          </a:xfrm>
          <a:prstGeom prst="rect">
            <a:avLst/>
          </a:prstGeom>
        </p:spPr>
        <p:txBody>
          <a:bodyPr/>
          <a:lstStyle/>
          <a:p>
            <a:fld id="{A15A383B-1E8D-4EDA-A1F3-2B8E6377308D}" type="slidenum">
              <a:rPr kumimoji="1" lang="ja-JP" altLang="en-US" smtClean="0"/>
              <a:t>‹#›</a:t>
            </a:fld>
            <a:endParaRPr kumimoji="1" lang="ja-JP" altLang="en-US"/>
          </a:p>
        </p:txBody>
      </p:sp>
    </p:spTree>
    <p:extLst>
      <p:ext uri="{BB962C8B-B14F-4D97-AF65-F5344CB8AC3E}">
        <p14:creationId xmlns:p14="http://schemas.microsoft.com/office/powerpoint/2010/main" val="586483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418461-D304-25C1-339F-7FF21F3234D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1AD4249-7786-841D-EF34-ABF6EF904C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BCC2C1F-1570-528D-5464-2955ACA0C1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42AE172-6B53-82EB-1131-B6B4E64DAAD1}"/>
              </a:ext>
            </a:extLst>
          </p:cNvPr>
          <p:cNvSpPr>
            <a:spLocks noGrp="1"/>
          </p:cNvSpPr>
          <p:nvPr>
            <p:ph type="dt" sz="half" idx="10"/>
          </p:nvPr>
        </p:nvSpPr>
        <p:spPr>
          <a:xfrm>
            <a:off x="2099235" y="6127750"/>
            <a:ext cx="2743200" cy="365125"/>
          </a:xfrm>
          <a:prstGeom prst="rect">
            <a:avLst/>
          </a:prstGeom>
        </p:spPr>
        <p:txBody>
          <a:bodyPr/>
          <a:lstStyle/>
          <a:p>
            <a:fld id="{98695CED-8113-4D42-9662-E7972BF1F5C7}" type="datetimeFigureOut">
              <a:rPr kumimoji="1" lang="ja-JP" altLang="en-US" smtClean="0"/>
              <a:t>2024/2/29</a:t>
            </a:fld>
            <a:endParaRPr kumimoji="1" lang="ja-JP" altLang="en-US"/>
          </a:p>
        </p:txBody>
      </p:sp>
      <p:sp>
        <p:nvSpPr>
          <p:cNvPr id="6" name="フッター プレースホルダー 5">
            <a:extLst>
              <a:ext uri="{FF2B5EF4-FFF2-40B4-BE49-F238E27FC236}">
                <a16:creationId xmlns:a16="http://schemas.microsoft.com/office/drawing/2014/main" id="{72CC4F4F-9574-6486-4D61-64CEFFBA556C}"/>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7623EA-FB90-47E2-3FB5-BA8B4BC38AAE}"/>
              </a:ext>
            </a:extLst>
          </p:cNvPr>
          <p:cNvSpPr>
            <a:spLocks noGrp="1"/>
          </p:cNvSpPr>
          <p:nvPr>
            <p:ph type="sldNum" sz="quarter" idx="12"/>
          </p:nvPr>
        </p:nvSpPr>
        <p:spPr>
          <a:xfrm>
            <a:off x="8610600" y="6356350"/>
            <a:ext cx="2743200" cy="365125"/>
          </a:xfrm>
          <a:prstGeom prst="rect">
            <a:avLst/>
          </a:prstGeom>
        </p:spPr>
        <p:txBody>
          <a:bodyPr/>
          <a:lstStyle/>
          <a:p>
            <a:fld id="{A15A383B-1E8D-4EDA-A1F3-2B8E6377308D}" type="slidenum">
              <a:rPr kumimoji="1" lang="ja-JP" altLang="en-US" smtClean="0"/>
              <a:t>‹#›</a:t>
            </a:fld>
            <a:endParaRPr kumimoji="1" lang="ja-JP" altLang="en-US"/>
          </a:p>
        </p:txBody>
      </p:sp>
    </p:spTree>
    <p:extLst>
      <p:ext uri="{BB962C8B-B14F-4D97-AF65-F5344CB8AC3E}">
        <p14:creationId xmlns:p14="http://schemas.microsoft.com/office/powerpoint/2010/main" val="33822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88BC911-2618-19D9-7674-EC5530C42D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2EC28A4-D556-1CD4-2D0F-BC194ABD64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1" name="図 10">
            <a:extLst>
              <a:ext uri="{FF2B5EF4-FFF2-40B4-BE49-F238E27FC236}">
                <a16:creationId xmlns:a16="http://schemas.microsoft.com/office/drawing/2014/main" id="{2BC1304A-1F78-034E-E65B-DEB080216E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02" y="50591"/>
            <a:ext cx="672861" cy="662642"/>
          </a:xfrm>
          <a:prstGeom prst="rect">
            <a:avLst/>
          </a:prstGeom>
        </p:spPr>
      </p:pic>
      <p:sp>
        <p:nvSpPr>
          <p:cNvPr id="12" name="テキスト ボックス 11">
            <a:extLst>
              <a:ext uri="{FF2B5EF4-FFF2-40B4-BE49-F238E27FC236}">
                <a16:creationId xmlns:a16="http://schemas.microsoft.com/office/drawing/2014/main" id="{7B2E9603-77BF-45D1-82CA-C02EE8AF5833}"/>
              </a:ext>
            </a:extLst>
          </p:cNvPr>
          <p:cNvSpPr txBox="1"/>
          <p:nvPr userDrawn="1"/>
        </p:nvSpPr>
        <p:spPr>
          <a:xfrm>
            <a:off x="8553691" y="87872"/>
            <a:ext cx="3046186" cy="584775"/>
          </a:xfrm>
          <a:prstGeom prst="rect">
            <a:avLst/>
          </a:prstGeom>
          <a:noFill/>
        </p:spPr>
        <p:txBody>
          <a:bodyPr wrap="square" rtlCol="0">
            <a:spAutoFit/>
          </a:bodyPr>
          <a:lstStyle/>
          <a:p>
            <a:pPr algn="r"/>
            <a:r>
              <a:rPr kumimoji="1" lang="ja-JP" altLang="en-US" sz="1600" dirty="0">
                <a:latin typeface="Meiryo UI" panose="020B0604030504040204" pitchFamily="50" charset="-128"/>
                <a:ea typeface="Meiryo UI" panose="020B0604030504040204" pitchFamily="50" charset="-128"/>
              </a:rPr>
              <a:t>第</a:t>
            </a:r>
            <a:r>
              <a:rPr kumimoji="1" lang="en-US" altLang="ja-JP" sz="1600" dirty="0">
                <a:latin typeface="Meiryo UI" panose="020B0604030504040204" pitchFamily="50" charset="-128"/>
                <a:ea typeface="Meiryo UI" panose="020B0604030504040204" pitchFamily="50" charset="-128"/>
              </a:rPr>
              <a:t>54</a:t>
            </a:r>
            <a:r>
              <a:rPr kumimoji="1" lang="ja-JP" altLang="en-US" sz="1600" dirty="0">
                <a:latin typeface="Meiryo UI" panose="020B0604030504040204" pitchFamily="50" charset="-128"/>
                <a:ea typeface="Meiryo UI" panose="020B0604030504040204" pitchFamily="50" charset="-128"/>
              </a:rPr>
              <a:t>回日本心臓血管外科学会</a:t>
            </a:r>
            <a:endParaRPr kumimoji="1" lang="en-US" altLang="ja-JP" sz="1600" dirty="0">
              <a:latin typeface="Meiryo UI" panose="020B0604030504040204" pitchFamily="50" charset="-128"/>
              <a:ea typeface="Meiryo UI" panose="020B0604030504040204" pitchFamily="50" charset="-128"/>
            </a:endParaRPr>
          </a:p>
          <a:p>
            <a:pPr algn="r"/>
            <a:r>
              <a:rPr kumimoji="1" lang="ja-JP" altLang="en-US" sz="1600" dirty="0">
                <a:latin typeface="Meiryo UI" panose="020B0604030504040204" pitchFamily="50" charset="-128"/>
                <a:ea typeface="Meiryo UI" panose="020B0604030504040204" pitchFamily="50" charset="-128"/>
              </a:rPr>
              <a:t>学術総会 </a:t>
            </a:r>
            <a:r>
              <a:rPr kumimoji="1" lang="en-US" altLang="ja-JP" sz="1600" dirty="0">
                <a:latin typeface="Meiryo UI" panose="020B0604030504040204" pitchFamily="50" charset="-128"/>
                <a:ea typeface="Meiryo UI" panose="020B0604030504040204" pitchFamily="50" charset="-128"/>
              </a:rPr>
              <a:t>R6.2.22-24@</a:t>
            </a:r>
            <a:r>
              <a:rPr kumimoji="1" lang="ja-JP" altLang="en-US" sz="1600" dirty="0">
                <a:latin typeface="Meiryo UI" panose="020B0604030504040204" pitchFamily="50" charset="-128"/>
                <a:ea typeface="Meiryo UI" panose="020B0604030504040204" pitchFamily="50" charset="-128"/>
              </a:rPr>
              <a:t>浜松</a:t>
            </a:r>
          </a:p>
        </p:txBody>
      </p:sp>
      <p:pic>
        <p:nvPicPr>
          <p:cNvPr id="16" name="図 15">
            <a:extLst>
              <a:ext uri="{FF2B5EF4-FFF2-40B4-BE49-F238E27FC236}">
                <a16:creationId xmlns:a16="http://schemas.microsoft.com/office/drawing/2014/main" id="{7F7D7323-A62E-F9D5-B5E1-489F02B63B5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493715" y="67841"/>
            <a:ext cx="626373" cy="649572"/>
          </a:xfrm>
          <a:prstGeom prst="rect">
            <a:avLst/>
          </a:prstGeom>
        </p:spPr>
      </p:pic>
      <p:sp>
        <p:nvSpPr>
          <p:cNvPr id="17" name="テキスト ボックス 16">
            <a:extLst>
              <a:ext uri="{FF2B5EF4-FFF2-40B4-BE49-F238E27FC236}">
                <a16:creationId xmlns:a16="http://schemas.microsoft.com/office/drawing/2014/main" id="{27342A6E-ED19-28F9-9786-3E280954FFD2}"/>
              </a:ext>
            </a:extLst>
          </p:cNvPr>
          <p:cNvSpPr txBox="1"/>
          <p:nvPr userDrawn="1"/>
        </p:nvSpPr>
        <p:spPr>
          <a:xfrm>
            <a:off x="630524" y="92778"/>
            <a:ext cx="2244158" cy="584775"/>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心臓血管外科専門医</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認定機構</a:t>
            </a:r>
          </a:p>
        </p:txBody>
      </p:sp>
    </p:spTree>
    <p:extLst>
      <p:ext uri="{BB962C8B-B14F-4D97-AF65-F5344CB8AC3E}">
        <p14:creationId xmlns:p14="http://schemas.microsoft.com/office/powerpoint/2010/main" val="2908716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image" Target="../media/image6.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l="11000" r="11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2979E2-5D6B-D104-60B6-55825DEB7CF9}"/>
              </a:ext>
            </a:extLst>
          </p:cNvPr>
          <p:cNvSpPr>
            <a:spLocks noGrp="1"/>
          </p:cNvSpPr>
          <p:nvPr>
            <p:ph type="ctrTitle"/>
          </p:nvPr>
        </p:nvSpPr>
        <p:spPr>
          <a:xfrm>
            <a:off x="1524000" y="1122363"/>
            <a:ext cx="9144000" cy="1813343"/>
          </a:xfrm>
        </p:spPr>
        <p:txBody>
          <a:bodyPr>
            <a:normAutofit/>
          </a:bodyPr>
          <a:lstStyle/>
          <a:p>
            <a:r>
              <a:rPr kumimoji="1" lang="ja-JP" altLang="en-US" sz="4800" dirty="0"/>
              <a:t>専門医制度の改正点と</a:t>
            </a:r>
            <a:br>
              <a:rPr kumimoji="1" lang="en-US" altLang="ja-JP" sz="4800" dirty="0"/>
            </a:br>
            <a:r>
              <a:rPr kumimoji="1" lang="ja-JP" altLang="en-US" sz="4800" dirty="0"/>
              <a:t>これから</a:t>
            </a:r>
          </a:p>
        </p:txBody>
      </p:sp>
      <p:sp>
        <p:nvSpPr>
          <p:cNvPr id="3" name="字幕 2">
            <a:extLst>
              <a:ext uri="{FF2B5EF4-FFF2-40B4-BE49-F238E27FC236}">
                <a16:creationId xmlns:a16="http://schemas.microsoft.com/office/drawing/2014/main" id="{F98E46E5-E2D6-3135-87BD-626B30334B0B}"/>
              </a:ext>
            </a:extLst>
          </p:cNvPr>
          <p:cNvSpPr>
            <a:spLocks noGrp="1"/>
          </p:cNvSpPr>
          <p:nvPr>
            <p:ph type="subTitle" idx="1"/>
          </p:nvPr>
        </p:nvSpPr>
        <p:spPr>
          <a:xfrm>
            <a:off x="1524000" y="3922294"/>
            <a:ext cx="9144000" cy="1335505"/>
          </a:xfrm>
        </p:spPr>
        <p:txBody>
          <a:bodyPr/>
          <a:lstStyle/>
          <a:p>
            <a:r>
              <a:rPr kumimoji="1" lang="ja-JP" altLang="en-US" dirty="0"/>
              <a:t>心臓血管外科専門医認定機構</a:t>
            </a:r>
            <a:endParaRPr kumimoji="1" lang="en-US" altLang="ja-JP" dirty="0"/>
          </a:p>
          <a:p>
            <a:r>
              <a:rPr kumimoji="1" lang="ja-JP" altLang="en-US" dirty="0"/>
              <a:t>代表幹事　椎谷紀彦</a:t>
            </a:r>
            <a:endParaRPr lang="en-US" altLang="ja-JP" dirty="0"/>
          </a:p>
          <a:p>
            <a:r>
              <a:rPr kumimoji="1" lang="ja-JP" altLang="en-US" dirty="0"/>
              <a:t>総務幹事　</a:t>
            </a:r>
            <a:r>
              <a:rPr kumimoji="1" lang="ja-JP" altLang="en-US"/>
              <a:t>岡田健次</a:t>
            </a:r>
            <a:endParaRPr kumimoji="1" lang="ja-JP" altLang="en-US" dirty="0"/>
          </a:p>
        </p:txBody>
      </p:sp>
      <p:pic>
        <p:nvPicPr>
          <p:cNvPr id="4" name="オーディオ 3">
            <a:hlinkClick r:id="" action="ppaction://media"/>
            <a:extLst>
              <a:ext uri="{FF2B5EF4-FFF2-40B4-BE49-F238E27FC236}">
                <a16:creationId xmlns:a16="http://schemas.microsoft.com/office/drawing/2014/main" id="{1D86B5BE-0FDB-B4C4-3367-BA80CFA1A1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51892761"/>
      </p:ext>
    </p:extLst>
  </p:cSld>
  <p:clrMapOvr>
    <a:masterClrMapping/>
  </p:clrMapOvr>
  <mc:AlternateContent xmlns:mc="http://schemas.openxmlformats.org/markup-compatibility/2006" xmlns:p14="http://schemas.microsoft.com/office/powerpoint/2010/main">
    <mc:Choice Requires="p14">
      <p:transition spd="slow" p14:dur="2000" advTm="10219"/>
    </mc:Choice>
    <mc:Fallback xmlns="">
      <p:transition spd="slow" advTm="10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348C4-EA3D-2546-14AF-0A528C0F4466}"/>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80FAD513-B479-6E1E-97D3-15C026ECB0B7}"/>
              </a:ext>
            </a:extLst>
          </p:cNvPr>
          <p:cNvSpPr>
            <a:spLocks noGrp="1"/>
          </p:cNvSpPr>
          <p:nvPr>
            <p:ph type="title"/>
          </p:nvPr>
        </p:nvSpPr>
        <p:spPr/>
        <p:txBody>
          <a:bodyPr/>
          <a:lstStyle/>
          <a:p>
            <a:r>
              <a:rPr lang="ja-JP" altLang="en-US" dirty="0"/>
              <a:t>新規申請の手術要件</a:t>
            </a:r>
          </a:p>
        </p:txBody>
      </p:sp>
      <p:sp>
        <p:nvSpPr>
          <p:cNvPr id="5" name="コンテンツ プレースホルダー 4">
            <a:extLst>
              <a:ext uri="{FF2B5EF4-FFF2-40B4-BE49-F238E27FC236}">
                <a16:creationId xmlns:a16="http://schemas.microsoft.com/office/drawing/2014/main" id="{31A08E3E-B879-D45D-6E0B-4A79BCC925A9}"/>
              </a:ext>
            </a:extLst>
          </p:cNvPr>
          <p:cNvSpPr>
            <a:spLocks noGrp="1"/>
          </p:cNvSpPr>
          <p:nvPr>
            <p:ph idx="1"/>
          </p:nvPr>
        </p:nvSpPr>
        <p:spPr/>
        <p:txBody>
          <a:bodyPr>
            <a:normAutofit/>
          </a:bodyPr>
          <a:lstStyle/>
          <a:p>
            <a:r>
              <a:rPr lang="ja-JP" altLang="en-US" dirty="0"/>
              <a:t>術者として</a:t>
            </a:r>
            <a:r>
              <a:rPr lang="en-US" altLang="ja-JP" dirty="0"/>
              <a:t>50</a:t>
            </a:r>
            <a:r>
              <a:rPr lang="ja-JP" altLang="en-US" dirty="0"/>
              <a:t>例以上、第一助手として</a:t>
            </a:r>
            <a:r>
              <a:rPr lang="en-US" altLang="ja-JP" dirty="0"/>
              <a:t>50</a:t>
            </a:r>
            <a:r>
              <a:rPr lang="ja-JP" altLang="en-US" dirty="0"/>
              <a:t>例以上の手術経験</a:t>
            </a:r>
          </a:p>
          <a:p>
            <a:r>
              <a:rPr lang="ja-JP" altLang="en-US" dirty="0"/>
              <a:t>手術経験総点数</a:t>
            </a:r>
            <a:r>
              <a:rPr lang="en-US" altLang="ja-JP" dirty="0"/>
              <a:t>500</a:t>
            </a:r>
            <a:r>
              <a:rPr lang="ja-JP" altLang="en-US" dirty="0"/>
              <a:t>点</a:t>
            </a:r>
            <a:endParaRPr lang="en-US" altLang="ja-JP" dirty="0"/>
          </a:p>
          <a:p>
            <a:pPr lvl="1"/>
            <a:r>
              <a:rPr lang="ja-JP" altLang="en-US" dirty="0"/>
              <a:t>第</a:t>
            </a:r>
            <a:r>
              <a:rPr lang="en-US" altLang="ja-JP" dirty="0"/>
              <a:t>1</a:t>
            </a:r>
            <a:r>
              <a:rPr lang="ja-JP" altLang="en-US" dirty="0"/>
              <a:t>助手</a:t>
            </a:r>
            <a:r>
              <a:rPr lang="en-US" altLang="ja-JP" dirty="0"/>
              <a:t>1/2</a:t>
            </a:r>
          </a:p>
          <a:p>
            <a:pPr lvl="1"/>
            <a:r>
              <a:rPr lang="ja-JP" altLang="en-US" dirty="0"/>
              <a:t>第</a:t>
            </a:r>
            <a:r>
              <a:rPr lang="en-US" altLang="ja-JP" dirty="0"/>
              <a:t>2</a:t>
            </a:r>
            <a:r>
              <a:rPr lang="ja-JP" altLang="en-US" dirty="0"/>
              <a:t>助手</a:t>
            </a:r>
            <a:r>
              <a:rPr lang="en-US" altLang="ja-JP" dirty="0"/>
              <a:t>1/10</a:t>
            </a:r>
            <a:endParaRPr lang="ja-JP" altLang="en-US" dirty="0"/>
          </a:p>
          <a:p>
            <a:r>
              <a:rPr lang="en-US" altLang="ja-JP" dirty="0">
                <a:solidFill>
                  <a:srgbClr val="0070C0"/>
                </a:solidFill>
              </a:rPr>
              <a:t>4</a:t>
            </a:r>
            <a:r>
              <a:rPr lang="ja-JP" altLang="en-US" dirty="0">
                <a:solidFill>
                  <a:srgbClr val="0070C0"/>
                </a:solidFill>
              </a:rPr>
              <a:t>領域中</a:t>
            </a:r>
            <a:r>
              <a:rPr lang="en-US" altLang="ja-JP" dirty="0">
                <a:solidFill>
                  <a:srgbClr val="0070C0"/>
                </a:solidFill>
              </a:rPr>
              <a:t>3</a:t>
            </a:r>
            <a:r>
              <a:rPr lang="ja-JP" altLang="en-US" dirty="0">
                <a:solidFill>
                  <a:srgbClr val="0070C0"/>
                </a:solidFill>
              </a:rPr>
              <a:t>領域以上の経験が必要</a:t>
            </a:r>
            <a:endParaRPr lang="en-US" altLang="ja-JP" dirty="0">
              <a:solidFill>
                <a:srgbClr val="0070C0"/>
              </a:solidFill>
            </a:endParaRPr>
          </a:p>
          <a:p>
            <a:pPr lvl="1"/>
            <a:r>
              <a:rPr lang="ja-JP" altLang="en-US" dirty="0"/>
              <a:t>成人心臓・胸部大血管</a:t>
            </a:r>
            <a:endParaRPr lang="en-US" altLang="ja-JP" dirty="0"/>
          </a:p>
          <a:p>
            <a:pPr lvl="1"/>
            <a:r>
              <a:rPr lang="ja-JP" altLang="en-US" dirty="0"/>
              <a:t>先天性心疾患</a:t>
            </a:r>
            <a:endParaRPr lang="en-US" altLang="ja-JP" dirty="0"/>
          </a:p>
          <a:p>
            <a:pPr lvl="1"/>
            <a:r>
              <a:rPr lang="ja-JP" altLang="en-US" dirty="0"/>
              <a:t>腹部大動脈・末梢血管</a:t>
            </a:r>
            <a:endParaRPr lang="en-US" altLang="ja-JP" dirty="0"/>
          </a:p>
          <a:p>
            <a:pPr lvl="1"/>
            <a:r>
              <a:rPr lang="ja-JP" altLang="en-US" dirty="0"/>
              <a:t>血管内治療</a:t>
            </a:r>
            <a:endParaRPr lang="en-US" altLang="ja-JP" dirty="0"/>
          </a:p>
        </p:txBody>
      </p:sp>
      <p:pic>
        <p:nvPicPr>
          <p:cNvPr id="3" name="コンテンツ プレースホルダー 11">
            <a:extLst>
              <a:ext uri="{FF2B5EF4-FFF2-40B4-BE49-F238E27FC236}">
                <a16:creationId xmlns:a16="http://schemas.microsoft.com/office/drawing/2014/main" id="{DB9276E2-59F9-A7A4-8E1A-C55E36671AC0}"/>
              </a:ext>
            </a:extLst>
          </p:cNvPr>
          <p:cNvPicPr>
            <a:picLocks noChangeAspect="1"/>
          </p:cNvPicPr>
          <p:nvPr/>
        </p:nvPicPr>
        <p:blipFill>
          <a:blip r:embed="rId4"/>
          <a:stretch>
            <a:fillRect/>
          </a:stretch>
        </p:blipFill>
        <p:spPr bwMode="auto">
          <a:xfrm>
            <a:off x="6965293" y="2589337"/>
            <a:ext cx="5115366" cy="330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オーディオ 6">
            <a:hlinkClick r:id="" action="ppaction://media"/>
            <a:extLst>
              <a:ext uri="{FF2B5EF4-FFF2-40B4-BE49-F238E27FC236}">
                <a16:creationId xmlns:a16="http://schemas.microsoft.com/office/drawing/2014/main" id="{6A2999E9-460D-95D5-47A4-26CE423FE1F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44297406"/>
      </p:ext>
    </p:extLst>
  </p:cSld>
  <p:clrMapOvr>
    <a:masterClrMapping/>
  </p:clrMapOvr>
  <mc:AlternateContent xmlns:mc="http://schemas.openxmlformats.org/markup-compatibility/2006" xmlns:p14="http://schemas.microsoft.com/office/powerpoint/2010/main">
    <mc:Choice Requires="p14">
      <p:transition spd="slow" p14:dur="2000" advTm="31381"/>
    </mc:Choice>
    <mc:Fallback xmlns="">
      <p:transition spd="slow" advTm="31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A0FC5-9424-04AD-A007-47B2E5A670F4}"/>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566DF9BD-D768-D261-2983-6CA80BEE5660}"/>
              </a:ext>
            </a:extLst>
          </p:cNvPr>
          <p:cNvSpPr>
            <a:spLocks noGrp="1"/>
          </p:cNvSpPr>
          <p:nvPr>
            <p:ph type="title"/>
          </p:nvPr>
        </p:nvSpPr>
        <p:spPr/>
        <p:txBody>
          <a:bodyPr/>
          <a:lstStyle/>
          <a:p>
            <a:r>
              <a:rPr lang="ja-JP" altLang="en-US" dirty="0"/>
              <a:t>新規申請の手術要件</a:t>
            </a:r>
          </a:p>
        </p:txBody>
      </p:sp>
      <p:sp>
        <p:nvSpPr>
          <p:cNvPr id="5" name="コンテンツ プレースホルダー 4">
            <a:extLst>
              <a:ext uri="{FF2B5EF4-FFF2-40B4-BE49-F238E27FC236}">
                <a16:creationId xmlns:a16="http://schemas.microsoft.com/office/drawing/2014/main" id="{E903A458-D8AE-34B8-5D97-2AAB87D7AB24}"/>
              </a:ext>
            </a:extLst>
          </p:cNvPr>
          <p:cNvSpPr>
            <a:spLocks noGrp="1"/>
          </p:cNvSpPr>
          <p:nvPr>
            <p:ph idx="1"/>
          </p:nvPr>
        </p:nvSpPr>
        <p:spPr/>
        <p:txBody>
          <a:bodyPr>
            <a:normAutofit/>
          </a:bodyPr>
          <a:lstStyle/>
          <a:p>
            <a:r>
              <a:rPr lang="ja-JP" altLang="en-US" dirty="0"/>
              <a:t>術者要件：</a:t>
            </a:r>
            <a:r>
              <a:rPr lang="en-US" altLang="ja-JP" dirty="0">
                <a:solidFill>
                  <a:srgbClr val="0070C0"/>
                </a:solidFill>
              </a:rPr>
              <a:t>1</a:t>
            </a:r>
            <a:r>
              <a:rPr lang="ja-JP" altLang="en-US" dirty="0">
                <a:solidFill>
                  <a:srgbClr val="0070C0"/>
                </a:solidFill>
              </a:rPr>
              <a:t>つの術式に限り</a:t>
            </a:r>
            <a:r>
              <a:rPr lang="en-US" altLang="ja-JP" dirty="0">
                <a:solidFill>
                  <a:srgbClr val="0070C0"/>
                </a:solidFill>
              </a:rPr>
              <a:t>20</a:t>
            </a:r>
            <a:r>
              <a:rPr lang="ja-JP" altLang="en-US" dirty="0">
                <a:solidFill>
                  <a:srgbClr val="0070C0"/>
                </a:solidFill>
              </a:rPr>
              <a:t>例まで</a:t>
            </a:r>
            <a:r>
              <a:rPr lang="ja-JP" altLang="en-US" dirty="0"/>
              <a:t>カウント可能</a:t>
            </a:r>
            <a:endParaRPr lang="en-US" altLang="ja-JP" dirty="0"/>
          </a:p>
          <a:p>
            <a:pPr lvl="1"/>
            <a:r>
              <a:rPr lang="en-US" altLang="ja-JP" dirty="0"/>
              <a:t>4</a:t>
            </a:r>
            <a:r>
              <a:rPr lang="ja-JP" altLang="en-US" dirty="0"/>
              <a:t>種類の手術で</a:t>
            </a:r>
            <a:r>
              <a:rPr lang="en-US" altLang="ja-JP" dirty="0"/>
              <a:t>50</a:t>
            </a:r>
            <a:r>
              <a:rPr lang="ja-JP" altLang="en-US" dirty="0"/>
              <a:t>例達成可能</a:t>
            </a:r>
            <a:endParaRPr lang="en-US" altLang="ja-JP" dirty="0"/>
          </a:p>
          <a:p>
            <a:pPr lvl="2"/>
            <a:r>
              <a:rPr lang="en-US" altLang="ja-JP" dirty="0">
                <a:solidFill>
                  <a:srgbClr val="0070C0"/>
                </a:solidFill>
              </a:rPr>
              <a:t>EVAR</a:t>
            </a:r>
            <a:r>
              <a:rPr lang="ja-JP" altLang="en-US" dirty="0">
                <a:solidFill>
                  <a:srgbClr val="0070C0"/>
                </a:solidFill>
              </a:rPr>
              <a:t>・</a:t>
            </a:r>
            <a:r>
              <a:rPr lang="en-US" altLang="ja-JP" dirty="0">
                <a:solidFill>
                  <a:srgbClr val="0070C0"/>
                </a:solidFill>
              </a:rPr>
              <a:t>TEVAR</a:t>
            </a:r>
            <a:r>
              <a:rPr lang="ja-JP" altLang="en-US" dirty="0">
                <a:solidFill>
                  <a:srgbClr val="0070C0"/>
                </a:solidFill>
              </a:rPr>
              <a:t>が別項目になった</a:t>
            </a:r>
            <a:r>
              <a:rPr lang="ja-JP" altLang="en-US" dirty="0">
                <a:solidFill>
                  <a:schemeClr val="bg2">
                    <a:lumMod val="50000"/>
                  </a:schemeClr>
                </a:solidFill>
              </a:rPr>
              <a:t>ため、ステントグラフトで最大</a:t>
            </a:r>
            <a:r>
              <a:rPr lang="en-US" altLang="ja-JP" dirty="0">
                <a:solidFill>
                  <a:schemeClr val="bg2">
                    <a:lumMod val="50000"/>
                  </a:schemeClr>
                </a:solidFill>
              </a:rPr>
              <a:t>30</a:t>
            </a:r>
            <a:r>
              <a:rPr lang="ja-JP" altLang="en-US" dirty="0">
                <a:solidFill>
                  <a:schemeClr val="bg2">
                    <a:lumMod val="50000"/>
                  </a:schemeClr>
                </a:solidFill>
              </a:rPr>
              <a:t>例達成可能</a:t>
            </a:r>
            <a:endParaRPr lang="en-US" altLang="ja-JP" dirty="0">
              <a:solidFill>
                <a:schemeClr val="bg2">
                  <a:lumMod val="50000"/>
                </a:schemeClr>
              </a:solidFill>
            </a:endParaRPr>
          </a:p>
          <a:p>
            <a:pPr lvl="1"/>
            <a:r>
              <a:rPr lang="ja-JP" altLang="en-US" dirty="0"/>
              <a:t>旧制度は</a:t>
            </a:r>
            <a:r>
              <a:rPr lang="en-US" altLang="ja-JP" dirty="0"/>
              <a:t>1</a:t>
            </a:r>
            <a:r>
              <a:rPr lang="ja-JP" altLang="en-US" dirty="0"/>
              <a:t>術式</a:t>
            </a:r>
            <a:r>
              <a:rPr lang="en-US" altLang="ja-JP" dirty="0"/>
              <a:t>10</a:t>
            </a:r>
            <a:r>
              <a:rPr lang="ja-JP" altLang="en-US" dirty="0"/>
              <a:t>例まで（</a:t>
            </a:r>
            <a:r>
              <a:rPr lang="en-US" altLang="ja-JP" dirty="0"/>
              <a:t>50</a:t>
            </a:r>
            <a:r>
              <a:rPr lang="ja-JP" altLang="en-US" dirty="0"/>
              <a:t>例達成するのに</a:t>
            </a:r>
            <a:r>
              <a:rPr lang="en-US" altLang="ja-JP" dirty="0"/>
              <a:t>5</a:t>
            </a:r>
            <a:r>
              <a:rPr lang="ja-JP" altLang="en-US" dirty="0"/>
              <a:t>種類の手術経験必要）</a:t>
            </a:r>
            <a:endParaRPr lang="en-US" altLang="ja-JP" dirty="0"/>
          </a:p>
          <a:p>
            <a:r>
              <a:rPr lang="en-US" altLang="ja-JP" dirty="0">
                <a:solidFill>
                  <a:srgbClr val="0070C0"/>
                </a:solidFill>
              </a:rPr>
              <a:t>1</a:t>
            </a:r>
            <a:r>
              <a:rPr lang="ja-JP" altLang="en-US" dirty="0">
                <a:solidFill>
                  <a:srgbClr val="0070C0"/>
                </a:solidFill>
              </a:rPr>
              <a:t>年間の症例は、術者</a:t>
            </a:r>
            <a:r>
              <a:rPr lang="en-US" altLang="ja-JP" dirty="0">
                <a:solidFill>
                  <a:srgbClr val="0070C0"/>
                </a:solidFill>
              </a:rPr>
              <a:t>50</a:t>
            </a:r>
            <a:r>
              <a:rPr lang="ja-JP" altLang="en-US" dirty="0">
                <a:solidFill>
                  <a:srgbClr val="0070C0"/>
                </a:solidFill>
              </a:rPr>
              <a:t>例まで、第</a:t>
            </a:r>
            <a:r>
              <a:rPr lang="en-US" altLang="ja-JP" dirty="0">
                <a:solidFill>
                  <a:srgbClr val="0070C0"/>
                </a:solidFill>
              </a:rPr>
              <a:t>1</a:t>
            </a:r>
            <a:r>
              <a:rPr lang="ja-JP" altLang="en-US" dirty="0">
                <a:solidFill>
                  <a:srgbClr val="0070C0"/>
                </a:solidFill>
              </a:rPr>
              <a:t>助手</a:t>
            </a:r>
            <a:r>
              <a:rPr lang="en-US" altLang="ja-JP" dirty="0">
                <a:solidFill>
                  <a:srgbClr val="0070C0"/>
                </a:solidFill>
              </a:rPr>
              <a:t>50</a:t>
            </a:r>
            <a:r>
              <a:rPr lang="ja-JP" altLang="en-US" dirty="0">
                <a:solidFill>
                  <a:srgbClr val="0070C0"/>
                </a:solidFill>
              </a:rPr>
              <a:t>例まで（術者と別カウント）、点数は</a:t>
            </a:r>
            <a:r>
              <a:rPr lang="en-US" altLang="ja-JP" dirty="0">
                <a:solidFill>
                  <a:srgbClr val="0070C0"/>
                </a:solidFill>
              </a:rPr>
              <a:t>320</a:t>
            </a:r>
            <a:r>
              <a:rPr lang="ja-JP" altLang="en-US" dirty="0">
                <a:solidFill>
                  <a:srgbClr val="0070C0"/>
                </a:solidFill>
              </a:rPr>
              <a:t>点までを上限とする</a:t>
            </a:r>
            <a:endParaRPr lang="en-US" altLang="ja-JP" dirty="0">
              <a:solidFill>
                <a:srgbClr val="0070C0"/>
              </a:solidFill>
            </a:endParaRPr>
          </a:p>
          <a:p>
            <a:pPr lvl="1"/>
            <a:r>
              <a:rPr lang="ja-JP" altLang="en-US" dirty="0"/>
              <a:t>当初</a:t>
            </a:r>
            <a:r>
              <a:rPr lang="en-US" altLang="ja-JP" dirty="0"/>
              <a:t>50%</a:t>
            </a:r>
            <a:r>
              <a:rPr lang="ja-JP" altLang="en-US" dirty="0"/>
              <a:t>としたが、年次が進むにつれ経験できる手術が増えることに配慮した</a:t>
            </a:r>
            <a:endParaRPr lang="en-US" altLang="ja-JP" dirty="0"/>
          </a:p>
          <a:p>
            <a:r>
              <a:rPr lang="ja-JP" altLang="en-US" dirty="0"/>
              <a:t>末梢動脈</a:t>
            </a:r>
            <a:r>
              <a:rPr lang="ja-JP" altLang="en-US" dirty="0">
                <a:solidFill>
                  <a:srgbClr val="0070C0"/>
                </a:solidFill>
              </a:rPr>
              <a:t>血管内治療の一部とペースメーカー関連がまるめ</a:t>
            </a:r>
            <a:r>
              <a:rPr lang="ja-JP" altLang="en-US" dirty="0"/>
              <a:t>に</a:t>
            </a:r>
            <a:endParaRPr lang="en-US" altLang="ja-JP" dirty="0"/>
          </a:p>
          <a:p>
            <a:pPr lvl="1"/>
            <a:r>
              <a:rPr lang="ja-JP" altLang="en-US" dirty="0">
                <a:solidFill>
                  <a:srgbClr val="0070C0"/>
                </a:solidFill>
              </a:rPr>
              <a:t>動脈表在化が</a:t>
            </a:r>
            <a:r>
              <a:rPr lang="en-US" altLang="ja-JP" dirty="0">
                <a:solidFill>
                  <a:srgbClr val="0070C0"/>
                </a:solidFill>
              </a:rPr>
              <a:t>A6</a:t>
            </a:r>
            <a:r>
              <a:rPr lang="ja-JP" altLang="en-US" dirty="0">
                <a:solidFill>
                  <a:srgbClr val="0070C0"/>
                </a:solidFill>
              </a:rPr>
              <a:t>項目（まるめ対象）に追加</a:t>
            </a:r>
            <a:endParaRPr lang="en-US" altLang="ja-JP" dirty="0">
              <a:solidFill>
                <a:srgbClr val="0070C0"/>
              </a:solidFill>
            </a:endParaRPr>
          </a:p>
          <a:p>
            <a:pPr lvl="1"/>
            <a:r>
              <a:rPr lang="en-US" altLang="ja-JP" dirty="0"/>
              <a:t>VAIVT</a:t>
            </a:r>
            <a:r>
              <a:rPr lang="ja-JP" altLang="en-US" dirty="0"/>
              <a:t>はアクセス手術に内包</a:t>
            </a:r>
            <a:endParaRPr lang="en-US" altLang="ja-JP" dirty="0"/>
          </a:p>
        </p:txBody>
      </p:sp>
      <p:pic>
        <p:nvPicPr>
          <p:cNvPr id="8" name="オーディオ 7">
            <a:hlinkClick r:id="" action="ppaction://media"/>
            <a:extLst>
              <a:ext uri="{FF2B5EF4-FFF2-40B4-BE49-F238E27FC236}">
                <a16:creationId xmlns:a16="http://schemas.microsoft.com/office/drawing/2014/main" id="{D637DDB8-C886-E8BC-624B-0B55F3B3A6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34500028"/>
      </p:ext>
    </p:extLst>
  </p:cSld>
  <p:clrMapOvr>
    <a:masterClrMapping/>
  </p:clrMapOvr>
  <mc:AlternateContent xmlns:mc="http://schemas.openxmlformats.org/markup-compatibility/2006" xmlns:p14="http://schemas.microsoft.com/office/powerpoint/2010/main">
    <mc:Choice Requires="p14">
      <p:transition spd="slow" p14:dur="2000" advTm="93212"/>
    </mc:Choice>
    <mc:Fallback xmlns="">
      <p:transition spd="slow" advTm="93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7996E-2030-896F-85F8-62E380C4602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5515DCA-0D18-E2CB-9510-F95AA03FD3C2}"/>
              </a:ext>
            </a:extLst>
          </p:cNvPr>
          <p:cNvSpPr>
            <a:spLocks noGrp="1"/>
          </p:cNvSpPr>
          <p:nvPr>
            <p:ph type="title"/>
          </p:nvPr>
        </p:nvSpPr>
        <p:spPr/>
        <p:txBody>
          <a:bodyPr/>
          <a:lstStyle/>
          <a:p>
            <a:r>
              <a:rPr lang="ja-JP" altLang="en-US" dirty="0"/>
              <a:t>新規申請の手術要件</a:t>
            </a:r>
            <a:endParaRPr kumimoji="1" lang="ja-JP" altLang="en-US" dirty="0"/>
          </a:p>
        </p:txBody>
      </p:sp>
      <p:pic>
        <p:nvPicPr>
          <p:cNvPr id="17" name="コンテンツ プレースホルダー 16">
            <a:extLst>
              <a:ext uri="{FF2B5EF4-FFF2-40B4-BE49-F238E27FC236}">
                <a16:creationId xmlns:a16="http://schemas.microsoft.com/office/drawing/2014/main" id="{488B8BAC-2C85-970B-4BA2-89184E83DD12}"/>
              </a:ext>
            </a:extLst>
          </p:cNvPr>
          <p:cNvPicPr>
            <a:picLocks noGrp="1" noChangeAspect="1"/>
          </p:cNvPicPr>
          <p:nvPr>
            <p:ph sz="half" idx="2"/>
          </p:nvPr>
        </p:nvPicPr>
        <p:blipFill>
          <a:blip r:embed="rId4"/>
          <a:stretch>
            <a:fillRect/>
          </a:stretch>
        </p:blipFill>
        <p:spPr>
          <a:xfrm>
            <a:off x="6830170" y="615054"/>
            <a:ext cx="4333461" cy="6112616"/>
          </a:xfrm>
        </p:spPr>
      </p:pic>
      <p:sp>
        <p:nvSpPr>
          <p:cNvPr id="14" name="コンテンツ プレースホルダー 13">
            <a:extLst>
              <a:ext uri="{FF2B5EF4-FFF2-40B4-BE49-F238E27FC236}">
                <a16:creationId xmlns:a16="http://schemas.microsoft.com/office/drawing/2014/main" id="{D9512BF0-F73D-237D-B839-6E0F3148D350}"/>
              </a:ext>
            </a:extLst>
          </p:cNvPr>
          <p:cNvSpPr>
            <a:spLocks noGrp="1"/>
          </p:cNvSpPr>
          <p:nvPr>
            <p:ph sz="half" idx="1"/>
          </p:nvPr>
        </p:nvSpPr>
        <p:spPr/>
        <p:txBody>
          <a:bodyPr>
            <a:normAutofit/>
          </a:bodyPr>
          <a:lstStyle/>
          <a:p>
            <a:r>
              <a:rPr lang="ja-JP" altLang="en-US" dirty="0"/>
              <a:t>手術難易度</a:t>
            </a:r>
            <a:endParaRPr lang="en-US" altLang="ja-JP" dirty="0"/>
          </a:p>
          <a:p>
            <a:pPr lvl="1"/>
            <a:r>
              <a:rPr lang="ja-JP" altLang="en-US" dirty="0"/>
              <a:t>新規申請では</a:t>
            </a:r>
            <a:r>
              <a:rPr lang="en-US" altLang="ja-JP" dirty="0"/>
              <a:t>&lt;A5&gt;&lt;A6&gt;&lt;A7&gt;</a:t>
            </a:r>
            <a:r>
              <a:rPr lang="ja-JP" altLang="en-US" dirty="0"/>
              <a:t>の各手術は最大</a:t>
            </a:r>
            <a:r>
              <a:rPr lang="en-US" altLang="ja-JP" dirty="0"/>
              <a:t>3</a:t>
            </a:r>
            <a:r>
              <a:rPr lang="ja-JP" altLang="en-US" dirty="0"/>
              <a:t>例、総数</a:t>
            </a:r>
            <a:r>
              <a:rPr lang="en-US" altLang="ja-JP" dirty="0"/>
              <a:t>15</a:t>
            </a:r>
            <a:r>
              <a:rPr lang="ja-JP" altLang="en-US" dirty="0"/>
              <a:t>例まで</a:t>
            </a:r>
            <a:endParaRPr lang="en-US" altLang="ja-JP" dirty="0"/>
          </a:p>
          <a:p>
            <a:r>
              <a:rPr lang="ja-JP" altLang="en-US" sz="2800" dirty="0">
                <a:latin typeface="Meiryo UI" panose="020B0604030504040204" pitchFamily="50" charset="-128"/>
                <a:ea typeface="Meiryo UI" panose="020B0604030504040204" pitchFamily="50" charset="-128"/>
              </a:rPr>
              <a:t>術者とは、手術名に示された手術の主要な部分を実際に行ったもの</a:t>
            </a:r>
            <a:endParaRPr lang="en-US" altLang="ja-JP" sz="2800" dirty="0">
              <a:latin typeface="Meiryo UI" panose="020B0604030504040204" pitchFamily="50" charset="-128"/>
              <a:ea typeface="Meiryo UI" panose="020B0604030504040204" pitchFamily="50" charset="-128"/>
            </a:endParaRPr>
          </a:p>
          <a:p>
            <a:pPr lvl="1"/>
            <a:r>
              <a:rPr lang="ja-JP" altLang="en-US" dirty="0">
                <a:latin typeface="Meiryo UI" panose="020B0604030504040204" pitchFamily="50" charset="-128"/>
                <a:ea typeface="Meiryo UI" panose="020B0604030504040204" pitchFamily="50" charset="-128"/>
              </a:rPr>
              <a:t>原則として１術式１術者</a:t>
            </a:r>
            <a:endParaRPr lang="en-US" altLang="ja-JP" dirty="0">
              <a:latin typeface="Meiryo UI" panose="020B0604030504040204" pitchFamily="50" charset="-128"/>
              <a:ea typeface="Meiryo UI" panose="020B0604030504040204" pitchFamily="50" charset="-128"/>
            </a:endParaRPr>
          </a:p>
        </p:txBody>
      </p:sp>
      <p:pic>
        <p:nvPicPr>
          <p:cNvPr id="3" name="オーディオ 2">
            <a:hlinkClick r:id="" action="ppaction://media"/>
            <a:extLst>
              <a:ext uri="{FF2B5EF4-FFF2-40B4-BE49-F238E27FC236}">
                <a16:creationId xmlns:a16="http://schemas.microsoft.com/office/drawing/2014/main" id="{471ECFD1-6D2F-32FB-8A4D-1C61CA8A5A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74278436"/>
      </p:ext>
    </p:extLst>
  </p:cSld>
  <p:clrMapOvr>
    <a:masterClrMapping/>
  </p:clrMapOvr>
  <mc:AlternateContent xmlns:mc="http://schemas.openxmlformats.org/markup-compatibility/2006" xmlns:p14="http://schemas.microsoft.com/office/powerpoint/2010/main">
    <mc:Choice Requires="p14">
      <p:transition spd="slow" p14:dur="2000" advTm="42063"/>
    </mc:Choice>
    <mc:Fallback xmlns="">
      <p:transition spd="slow" advTm="42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3D2F4-61A2-2313-638B-6BB0DD71ED9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3F61B38-489B-26B8-3106-712536438D09}"/>
              </a:ext>
            </a:extLst>
          </p:cNvPr>
          <p:cNvSpPr>
            <a:spLocks noGrp="1"/>
          </p:cNvSpPr>
          <p:nvPr>
            <p:ph type="title"/>
          </p:nvPr>
        </p:nvSpPr>
        <p:spPr/>
        <p:txBody>
          <a:bodyPr/>
          <a:lstStyle/>
          <a:p>
            <a:r>
              <a:rPr kumimoji="1" lang="ja-JP" altLang="en-US" dirty="0"/>
              <a:t>症例と研修期間のカウントについて</a:t>
            </a:r>
          </a:p>
        </p:txBody>
      </p:sp>
      <p:sp>
        <p:nvSpPr>
          <p:cNvPr id="3" name="コンテンツ プレースホルダー 2">
            <a:extLst>
              <a:ext uri="{FF2B5EF4-FFF2-40B4-BE49-F238E27FC236}">
                <a16:creationId xmlns:a16="http://schemas.microsoft.com/office/drawing/2014/main" id="{FB038314-0833-99BD-3916-648F1AAF011B}"/>
              </a:ext>
            </a:extLst>
          </p:cNvPr>
          <p:cNvSpPr>
            <a:spLocks noGrp="1"/>
          </p:cNvSpPr>
          <p:nvPr>
            <p:ph idx="1"/>
          </p:nvPr>
        </p:nvSpPr>
        <p:spPr/>
        <p:txBody>
          <a:bodyPr>
            <a:normAutofit lnSpcReduction="10000"/>
          </a:bodyPr>
          <a:lstStyle/>
          <a:p>
            <a:r>
              <a:rPr kumimoji="1" lang="ja-JP" altLang="en-US" dirty="0"/>
              <a:t>在籍する施設群に属さない認定修練施設における経験</a:t>
            </a:r>
            <a:endParaRPr kumimoji="1" lang="en-US" altLang="ja-JP" dirty="0"/>
          </a:p>
          <a:p>
            <a:pPr lvl="1"/>
            <a:r>
              <a:rPr kumimoji="1" lang="ja-JP" altLang="en-US" dirty="0"/>
              <a:t>症例はカウント可能</a:t>
            </a:r>
            <a:endParaRPr kumimoji="1" lang="en-US" altLang="ja-JP" dirty="0"/>
          </a:p>
          <a:p>
            <a:pPr lvl="1"/>
            <a:r>
              <a:rPr kumimoji="1" lang="ja-JP" altLang="en-US" dirty="0">
                <a:solidFill>
                  <a:srgbClr val="0070C0"/>
                </a:solidFill>
              </a:rPr>
              <a:t>期間はカウント不可</a:t>
            </a:r>
            <a:endParaRPr kumimoji="1" lang="en-US" altLang="ja-JP" dirty="0">
              <a:solidFill>
                <a:srgbClr val="0070C0"/>
              </a:solidFill>
            </a:endParaRPr>
          </a:p>
          <a:p>
            <a:pPr lvl="1"/>
            <a:r>
              <a:rPr kumimoji="1" lang="ja-JP" altLang="en-US" dirty="0"/>
              <a:t>修練統括責任者と心血機構の承認があれば</a:t>
            </a:r>
            <a:r>
              <a:rPr kumimoji="1" lang="ja-JP" altLang="en-US" dirty="0">
                <a:solidFill>
                  <a:srgbClr val="0070C0"/>
                </a:solidFill>
              </a:rPr>
              <a:t>海外施設も可</a:t>
            </a:r>
            <a:endParaRPr kumimoji="1" lang="en-US" altLang="ja-JP" dirty="0">
              <a:solidFill>
                <a:srgbClr val="0070C0"/>
              </a:solidFill>
            </a:endParaRPr>
          </a:p>
          <a:p>
            <a:pPr lvl="2"/>
            <a:r>
              <a:rPr kumimoji="1" lang="ja-JP" altLang="en-US" dirty="0"/>
              <a:t>ただし渡航前に国内で</a:t>
            </a:r>
            <a:r>
              <a:rPr kumimoji="1" lang="en-US" altLang="ja-JP" dirty="0"/>
              <a:t>2</a:t>
            </a:r>
            <a:r>
              <a:rPr kumimoji="1" lang="ja-JP" altLang="en-US" dirty="0"/>
              <a:t>年以上心臓血管外科を研修し申請すること</a:t>
            </a:r>
            <a:endParaRPr kumimoji="1" lang="en-US" altLang="ja-JP" dirty="0"/>
          </a:p>
          <a:p>
            <a:r>
              <a:rPr lang="ja-JP" altLang="en-US" dirty="0"/>
              <a:t>移動・出向：</a:t>
            </a:r>
            <a:r>
              <a:rPr lang="ja-JP" altLang="en-US" dirty="0">
                <a:solidFill>
                  <a:srgbClr val="0070C0"/>
                </a:solidFill>
              </a:rPr>
              <a:t>修練統括責任者間の合意</a:t>
            </a:r>
            <a:r>
              <a:rPr lang="ja-JP" altLang="en-US" dirty="0"/>
              <a:t>があれば可能</a:t>
            </a:r>
            <a:endParaRPr lang="en-US" altLang="ja-JP" dirty="0"/>
          </a:p>
          <a:p>
            <a:pPr lvl="1"/>
            <a:r>
              <a:rPr lang="ja-JP" altLang="en-US" dirty="0"/>
              <a:t>書式を用いて届出してください</a:t>
            </a:r>
            <a:endParaRPr lang="en-US" altLang="ja-JP" dirty="0"/>
          </a:p>
          <a:p>
            <a:pPr lvl="3"/>
            <a:endParaRPr kumimoji="1" lang="en-US" altLang="ja-JP" dirty="0"/>
          </a:p>
          <a:p>
            <a:r>
              <a:rPr kumimoji="1" lang="ja-JP" altLang="en-US" dirty="0">
                <a:solidFill>
                  <a:srgbClr val="FF0000"/>
                </a:solidFill>
              </a:rPr>
              <a:t>認定修練施設での経験であっても、</a:t>
            </a:r>
            <a:r>
              <a:rPr kumimoji="1" lang="en-US" altLang="ja-JP" dirty="0">
                <a:solidFill>
                  <a:srgbClr val="FF0000"/>
                </a:solidFill>
              </a:rPr>
              <a:t>2</a:t>
            </a:r>
            <a:r>
              <a:rPr kumimoji="1" lang="ja-JP" altLang="en-US" dirty="0">
                <a:solidFill>
                  <a:srgbClr val="FF0000"/>
                </a:solidFill>
              </a:rPr>
              <a:t>年前の手術数が認定要件を満たさない年度の経験はカウントされない（旧制度から継承）</a:t>
            </a:r>
            <a:endParaRPr kumimoji="1" lang="en-US" altLang="ja-JP" dirty="0">
              <a:solidFill>
                <a:srgbClr val="FF0000"/>
              </a:solidFill>
            </a:endParaRPr>
          </a:p>
          <a:p>
            <a:pPr lvl="1"/>
            <a:r>
              <a:rPr kumimoji="1" lang="ja-JP" altLang="en-US" dirty="0">
                <a:solidFill>
                  <a:srgbClr val="0070C0"/>
                </a:solidFill>
              </a:rPr>
              <a:t>今後は前年の手術数に準拠</a:t>
            </a:r>
            <a:endParaRPr kumimoji="1" lang="en-US" altLang="ja-JP" dirty="0">
              <a:solidFill>
                <a:srgbClr val="0070C0"/>
              </a:solidFill>
            </a:endParaRPr>
          </a:p>
        </p:txBody>
      </p:sp>
      <p:pic>
        <p:nvPicPr>
          <p:cNvPr id="5" name="オーディオ 4">
            <a:hlinkClick r:id="" action="ppaction://media"/>
            <a:extLst>
              <a:ext uri="{FF2B5EF4-FFF2-40B4-BE49-F238E27FC236}">
                <a16:creationId xmlns:a16="http://schemas.microsoft.com/office/drawing/2014/main" id="{A1088DD3-031E-AA80-B278-0C02115CDA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77354358"/>
      </p:ext>
    </p:extLst>
  </p:cSld>
  <p:clrMapOvr>
    <a:masterClrMapping/>
  </p:clrMapOvr>
  <mc:AlternateContent xmlns:mc="http://schemas.openxmlformats.org/markup-compatibility/2006" xmlns:p14="http://schemas.microsoft.com/office/powerpoint/2010/main">
    <mc:Choice Requires="p14">
      <p:transition spd="slow" p14:dur="2000" advTm="124729"/>
    </mc:Choice>
    <mc:Fallback xmlns="">
      <p:transition spd="slow" advTm="124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1F195-6DE5-CD13-7C53-D88798023A8F}"/>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34905E1B-F979-4AF4-F18E-BF9C8DCD7D38}"/>
              </a:ext>
            </a:extLst>
          </p:cNvPr>
          <p:cNvSpPr/>
          <p:nvPr/>
        </p:nvSpPr>
        <p:spPr>
          <a:xfrm>
            <a:off x="832183" y="771276"/>
            <a:ext cx="9869906" cy="1225966"/>
          </a:xfrm>
          <a:prstGeom prst="roundRect">
            <a:avLst>
              <a:gd name="adj" fmla="val 3680"/>
            </a:avLst>
          </a:pr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 name="タイトル 3">
            <a:extLst>
              <a:ext uri="{FF2B5EF4-FFF2-40B4-BE49-F238E27FC236}">
                <a16:creationId xmlns:a16="http://schemas.microsoft.com/office/drawing/2014/main" id="{17D753D1-55CE-8065-99A3-1A6D4F1F8DC4}"/>
              </a:ext>
            </a:extLst>
          </p:cNvPr>
          <p:cNvSpPr>
            <a:spLocks noGrp="1"/>
          </p:cNvSpPr>
          <p:nvPr>
            <p:ph type="title"/>
          </p:nvPr>
        </p:nvSpPr>
        <p:spPr>
          <a:xfrm>
            <a:off x="838200" y="750144"/>
            <a:ext cx="10515600" cy="1325563"/>
          </a:xfrm>
        </p:spPr>
        <p:txBody>
          <a:bodyPr>
            <a:normAutofit fontScale="90000"/>
          </a:bodyPr>
          <a:lstStyle/>
          <a:p>
            <a:r>
              <a:rPr lang="ja-JP" altLang="en-US" dirty="0">
                <a:solidFill>
                  <a:schemeClr val="bg1"/>
                </a:solidFill>
              </a:rPr>
              <a:t>連動研修希望者は、外科専門研修開始時に</a:t>
            </a:r>
            <a:br>
              <a:rPr lang="en-US" altLang="ja-JP" dirty="0">
                <a:solidFill>
                  <a:schemeClr val="bg1"/>
                </a:solidFill>
              </a:rPr>
            </a:br>
            <a:r>
              <a:rPr lang="ja-JP" altLang="en-US" dirty="0">
                <a:solidFill>
                  <a:schemeClr val="bg1"/>
                </a:solidFill>
              </a:rPr>
              <a:t>心臓血管外科修練施設群も確認してください</a:t>
            </a:r>
            <a:r>
              <a:rPr lang="en-US" altLang="ja-JP" dirty="0">
                <a:solidFill>
                  <a:schemeClr val="bg1"/>
                </a:solidFill>
              </a:rPr>
              <a:t>‼</a:t>
            </a:r>
            <a:endParaRPr lang="ja-JP" altLang="en-US" dirty="0">
              <a:solidFill>
                <a:schemeClr val="bg1"/>
              </a:solidFill>
            </a:endParaRPr>
          </a:p>
        </p:txBody>
      </p:sp>
      <p:grpSp>
        <p:nvGrpSpPr>
          <p:cNvPr id="17" name="グループ化 16">
            <a:extLst>
              <a:ext uri="{FF2B5EF4-FFF2-40B4-BE49-F238E27FC236}">
                <a16:creationId xmlns:a16="http://schemas.microsoft.com/office/drawing/2014/main" id="{DCD72101-44FC-BB47-710D-674A352FF921}"/>
              </a:ext>
            </a:extLst>
          </p:cNvPr>
          <p:cNvGrpSpPr/>
          <p:nvPr/>
        </p:nvGrpSpPr>
        <p:grpSpPr>
          <a:xfrm>
            <a:off x="6683037" y="2469890"/>
            <a:ext cx="4936958" cy="1138773"/>
            <a:chOff x="6096000" y="2887584"/>
            <a:chExt cx="4936958" cy="1138773"/>
          </a:xfrm>
        </p:grpSpPr>
        <p:sp>
          <p:nvSpPr>
            <p:cNvPr id="13" name="テキスト ボックス 12">
              <a:extLst>
                <a:ext uri="{FF2B5EF4-FFF2-40B4-BE49-F238E27FC236}">
                  <a16:creationId xmlns:a16="http://schemas.microsoft.com/office/drawing/2014/main" id="{41B75C93-5D5B-428F-730F-376B83C458FE}"/>
                </a:ext>
              </a:extLst>
            </p:cNvPr>
            <p:cNvSpPr txBox="1"/>
            <p:nvPr/>
          </p:nvSpPr>
          <p:spPr>
            <a:xfrm>
              <a:off x="6428874" y="2887584"/>
              <a:ext cx="4604084" cy="1138773"/>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症例はカウントできるが修練期間はできない施設</a:t>
              </a:r>
              <a:endParaRPr lang="en-US" altLang="ja-JP"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・修練統括責任者間で合意届すれば期間もカウント可能</a:t>
              </a:r>
              <a:endParaRPr kumimoji="1" lang="en-US" altLang="ja-JP" sz="1400"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症例も期間もカウントできる施設</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研修できない施設（外科はプログラム制）</a:t>
              </a:r>
            </a:p>
          </p:txBody>
        </p:sp>
        <p:sp>
          <p:nvSpPr>
            <p:cNvPr id="14" name="乗算記号 13">
              <a:extLst>
                <a:ext uri="{FF2B5EF4-FFF2-40B4-BE49-F238E27FC236}">
                  <a16:creationId xmlns:a16="http://schemas.microsoft.com/office/drawing/2014/main" id="{D3C938FE-B300-185F-4839-E1EE8102FBAF}"/>
                </a:ext>
              </a:extLst>
            </p:cNvPr>
            <p:cNvSpPr/>
            <p:nvPr/>
          </p:nvSpPr>
          <p:spPr>
            <a:xfrm>
              <a:off x="6141118" y="3678802"/>
              <a:ext cx="306805" cy="33130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B05050F-2C7C-B3F7-37FD-216617E9E553}"/>
                </a:ext>
              </a:extLst>
            </p:cNvPr>
            <p:cNvSpPr txBox="1"/>
            <p:nvPr/>
          </p:nvSpPr>
          <p:spPr>
            <a:xfrm>
              <a:off x="6096000" y="2901616"/>
              <a:ext cx="397042" cy="369332"/>
            </a:xfrm>
            <a:prstGeom prst="rect">
              <a:avLst/>
            </a:prstGeom>
            <a:noFill/>
          </p:spPr>
          <p:txBody>
            <a:bodyPr wrap="square" rtlCol="0">
              <a:spAutoFit/>
            </a:bodyPr>
            <a:lstStyle/>
            <a:p>
              <a:r>
                <a:rPr kumimoji="1" lang="ja-JP" altLang="en-US" dirty="0">
                  <a:solidFill>
                    <a:schemeClr val="accent4"/>
                  </a:solidFill>
                </a:rPr>
                <a:t>●</a:t>
              </a:r>
            </a:p>
          </p:txBody>
        </p:sp>
        <p:sp>
          <p:nvSpPr>
            <p:cNvPr id="16" name="テキスト ボックス 15">
              <a:extLst>
                <a:ext uri="{FF2B5EF4-FFF2-40B4-BE49-F238E27FC236}">
                  <a16:creationId xmlns:a16="http://schemas.microsoft.com/office/drawing/2014/main" id="{52C01A17-617F-6090-FE83-4320AD58135B}"/>
                </a:ext>
              </a:extLst>
            </p:cNvPr>
            <p:cNvSpPr txBox="1"/>
            <p:nvPr/>
          </p:nvSpPr>
          <p:spPr>
            <a:xfrm>
              <a:off x="6096000" y="3390972"/>
              <a:ext cx="397042" cy="369332"/>
            </a:xfrm>
            <a:prstGeom prst="rect">
              <a:avLst/>
            </a:prstGeom>
            <a:noFill/>
          </p:spPr>
          <p:txBody>
            <a:bodyPr wrap="square" rtlCol="0">
              <a:spAutoFit/>
            </a:bodyPr>
            <a:lstStyle/>
            <a:p>
              <a:r>
                <a:rPr kumimoji="1" lang="ja-JP" altLang="en-US" dirty="0">
                  <a:solidFill>
                    <a:srgbClr val="92D050"/>
                  </a:solidFill>
                </a:rPr>
                <a:t>●</a:t>
              </a:r>
            </a:p>
          </p:txBody>
        </p:sp>
      </p:grpSp>
      <p:sp>
        <p:nvSpPr>
          <p:cNvPr id="23" name="テキスト ボックス 22">
            <a:extLst>
              <a:ext uri="{FF2B5EF4-FFF2-40B4-BE49-F238E27FC236}">
                <a16:creationId xmlns:a16="http://schemas.microsoft.com/office/drawing/2014/main" id="{4F092842-90C3-C8B6-488D-6E923CD07CF4}"/>
              </a:ext>
            </a:extLst>
          </p:cNvPr>
          <p:cNvSpPr txBox="1"/>
          <p:nvPr/>
        </p:nvSpPr>
        <p:spPr>
          <a:xfrm>
            <a:off x="304382" y="2469890"/>
            <a:ext cx="1353553" cy="646331"/>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所属する</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外科施設群</a:t>
            </a:r>
          </a:p>
        </p:txBody>
      </p:sp>
      <p:sp>
        <p:nvSpPr>
          <p:cNvPr id="24" name="テキスト ボックス 23">
            <a:extLst>
              <a:ext uri="{FF2B5EF4-FFF2-40B4-BE49-F238E27FC236}">
                <a16:creationId xmlns:a16="http://schemas.microsoft.com/office/drawing/2014/main" id="{B4FE036F-CD61-F7AA-7781-6648A8B77E7F}"/>
              </a:ext>
            </a:extLst>
          </p:cNvPr>
          <p:cNvSpPr txBox="1"/>
          <p:nvPr/>
        </p:nvSpPr>
        <p:spPr>
          <a:xfrm>
            <a:off x="3416985" y="2468278"/>
            <a:ext cx="2268284" cy="646331"/>
          </a:xfrm>
          <a:prstGeom prst="rect">
            <a:avLst/>
          </a:prstGeom>
          <a:noFill/>
        </p:spPr>
        <p:txBody>
          <a:bodyPr wrap="square" rtlCol="0">
            <a:spAutoFit/>
          </a:bodyPr>
          <a:lstStyle/>
          <a:p>
            <a:r>
              <a:rPr kumimoji="1" lang="ja-JP" altLang="en-US" dirty="0">
                <a:solidFill>
                  <a:srgbClr val="0070C0"/>
                </a:solidFill>
                <a:latin typeface="Meiryo UI" panose="020B0604030504040204" pitchFamily="50" charset="-128"/>
                <a:ea typeface="Meiryo UI" panose="020B0604030504040204" pitchFamily="50" charset="-128"/>
              </a:rPr>
              <a:t>所属予定の</a:t>
            </a:r>
            <a:endParaRPr kumimoji="1" lang="en-US" altLang="ja-JP" dirty="0">
              <a:solidFill>
                <a:srgbClr val="0070C0"/>
              </a:solidFill>
              <a:latin typeface="Meiryo UI" panose="020B0604030504040204" pitchFamily="50" charset="-128"/>
              <a:ea typeface="Meiryo UI" panose="020B0604030504040204" pitchFamily="50" charset="-128"/>
            </a:endParaRPr>
          </a:p>
          <a:p>
            <a:r>
              <a:rPr kumimoji="1" lang="ja-JP" altLang="en-US" dirty="0">
                <a:solidFill>
                  <a:srgbClr val="0070C0"/>
                </a:solidFill>
                <a:latin typeface="Meiryo UI" panose="020B0604030504040204" pitchFamily="50" charset="-128"/>
                <a:ea typeface="Meiryo UI" panose="020B0604030504040204" pitchFamily="50" charset="-128"/>
              </a:rPr>
              <a:t>心臓血管外科施設群</a:t>
            </a:r>
          </a:p>
        </p:txBody>
      </p:sp>
      <p:grpSp>
        <p:nvGrpSpPr>
          <p:cNvPr id="29" name="グループ化 28">
            <a:extLst>
              <a:ext uri="{FF2B5EF4-FFF2-40B4-BE49-F238E27FC236}">
                <a16:creationId xmlns:a16="http://schemas.microsoft.com/office/drawing/2014/main" id="{80FF9EC4-A8A4-2766-DDF3-A0B3D2F09AAF}"/>
              </a:ext>
            </a:extLst>
          </p:cNvPr>
          <p:cNvGrpSpPr/>
          <p:nvPr/>
        </p:nvGrpSpPr>
        <p:grpSpPr>
          <a:xfrm>
            <a:off x="824165" y="2970966"/>
            <a:ext cx="3392400" cy="2160000"/>
            <a:chOff x="914400" y="2520615"/>
            <a:chExt cx="3392400" cy="2160000"/>
          </a:xfrm>
        </p:grpSpPr>
        <p:sp>
          <p:nvSpPr>
            <p:cNvPr id="7" name="楕円 6">
              <a:extLst>
                <a:ext uri="{FF2B5EF4-FFF2-40B4-BE49-F238E27FC236}">
                  <a16:creationId xmlns:a16="http://schemas.microsoft.com/office/drawing/2014/main" id="{EA0BCC77-E8E9-A583-3E7A-B5A5F0F19290}"/>
                </a:ext>
              </a:extLst>
            </p:cNvPr>
            <p:cNvSpPr/>
            <p:nvPr/>
          </p:nvSpPr>
          <p:spPr>
            <a:xfrm>
              <a:off x="914400" y="2520615"/>
              <a:ext cx="2160000" cy="21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267C5EAD-E494-5D80-8C55-A3DF76243C2D}"/>
                </a:ext>
              </a:extLst>
            </p:cNvPr>
            <p:cNvSpPr/>
            <p:nvPr/>
          </p:nvSpPr>
          <p:spPr>
            <a:xfrm>
              <a:off x="2146800" y="2520615"/>
              <a:ext cx="2160000" cy="21600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E0B8147-3692-B6B7-B402-8E9A760D835B}"/>
                </a:ext>
              </a:extLst>
            </p:cNvPr>
            <p:cNvSpPr txBox="1"/>
            <p:nvPr/>
          </p:nvSpPr>
          <p:spPr>
            <a:xfrm>
              <a:off x="2412331" y="3429000"/>
              <a:ext cx="397042" cy="369332"/>
            </a:xfrm>
            <a:prstGeom prst="rect">
              <a:avLst/>
            </a:prstGeom>
            <a:noFill/>
          </p:spPr>
          <p:txBody>
            <a:bodyPr wrap="square" rtlCol="0">
              <a:spAutoFit/>
            </a:bodyPr>
            <a:lstStyle/>
            <a:p>
              <a:r>
                <a:rPr kumimoji="1" lang="ja-JP" altLang="en-US" dirty="0">
                  <a:solidFill>
                    <a:srgbClr val="92D050"/>
                  </a:solidFill>
                </a:rPr>
                <a:t>●</a:t>
              </a:r>
            </a:p>
          </p:txBody>
        </p:sp>
        <p:sp>
          <p:nvSpPr>
            <p:cNvPr id="10" name="テキスト ボックス 9">
              <a:extLst>
                <a:ext uri="{FF2B5EF4-FFF2-40B4-BE49-F238E27FC236}">
                  <a16:creationId xmlns:a16="http://schemas.microsoft.com/office/drawing/2014/main" id="{BBAFA6A2-C8A9-34DC-C539-51995F224A6B}"/>
                </a:ext>
              </a:extLst>
            </p:cNvPr>
            <p:cNvSpPr txBox="1"/>
            <p:nvPr/>
          </p:nvSpPr>
          <p:spPr>
            <a:xfrm>
              <a:off x="1332079" y="3429000"/>
              <a:ext cx="397042" cy="369332"/>
            </a:xfrm>
            <a:prstGeom prst="rect">
              <a:avLst/>
            </a:prstGeom>
            <a:noFill/>
          </p:spPr>
          <p:txBody>
            <a:bodyPr wrap="square" rtlCol="0">
              <a:spAutoFit/>
            </a:bodyPr>
            <a:lstStyle/>
            <a:p>
              <a:r>
                <a:rPr kumimoji="1" lang="ja-JP" altLang="en-US" dirty="0">
                  <a:solidFill>
                    <a:schemeClr val="accent4"/>
                  </a:solidFill>
                </a:rPr>
                <a:t>●</a:t>
              </a:r>
            </a:p>
          </p:txBody>
        </p:sp>
        <p:sp>
          <p:nvSpPr>
            <p:cNvPr id="12" name="乗算記号 11">
              <a:extLst>
                <a:ext uri="{FF2B5EF4-FFF2-40B4-BE49-F238E27FC236}">
                  <a16:creationId xmlns:a16="http://schemas.microsoft.com/office/drawing/2014/main" id="{59F5E193-E372-B78F-8EA0-D4A410674EC0}"/>
                </a:ext>
              </a:extLst>
            </p:cNvPr>
            <p:cNvSpPr/>
            <p:nvPr/>
          </p:nvSpPr>
          <p:spPr>
            <a:xfrm>
              <a:off x="3492079" y="3429000"/>
              <a:ext cx="306805" cy="33130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4E0DF304-CA65-9C33-3C42-345D85273EFC}"/>
                </a:ext>
              </a:extLst>
            </p:cNvPr>
            <p:cNvSpPr txBox="1"/>
            <p:nvPr/>
          </p:nvSpPr>
          <p:spPr>
            <a:xfrm>
              <a:off x="1464593" y="3866251"/>
              <a:ext cx="397042" cy="369332"/>
            </a:xfrm>
            <a:prstGeom prst="rect">
              <a:avLst/>
            </a:prstGeom>
            <a:noFill/>
          </p:spPr>
          <p:txBody>
            <a:bodyPr wrap="square" rtlCol="0">
              <a:spAutoFit/>
            </a:bodyPr>
            <a:lstStyle/>
            <a:p>
              <a:r>
                <a:rPr kumimoji="1" lang="ja-JP" altLang="en-US" dirty="0">
                  <a:solidFill>
                    <a:schemeClr val="accent4"/>
                  </a:solidFill>
                </a:rPr>
                <a:t>●</a:t>
              </a:r>
            </a:p>
          </p:txBody>
        </p:sp>
        <p:sp>
          <p:nvSpPr>
            <p:cNvPr id="26" name="テキスト ボックス 25">
              <a:extLst>
                <a:ext uri="{FF2B5EF4-FFF2-40B4-BE49-F238E27FC236}">
                  <a16:creationId xmlns:a16="http://schemas.microsoft.com/office/drawing/2014/main" id="{E0EBB9F4-EC6A-9854-508B-DBFF495CFA8E}"/>
                </a:ext>
              </a:extLst>
            </p:cNvPr>
            <p:cNvSpPr txBox="1"/>
            <p:nvPr/>
          </p:nvSpPr>
          <p:spPr>
            <a:xfrm>
              <a:off x="1464593" y="3008767"/>
              <a:ext cx="397042" cy="369332"/>
            </a:xfrm>
            <a:prstGeom prst="rect">
              <a:avLst/>
            </a:prstGeom>
            <a:noFill/>
          </p:spPr>
          <p:txBody>
            <a:bodyPr wrap="square" rtlCol="0">
              <a:spAutoFit/>
            </a:bodyPr>
            <a:lstStyle/>
            <a:p>
              <a:r>
                <a:rPr kumimoji="1" lang="ja-JP" altLang="en-US" dirty="0">
                  <a:solidFill>
                    <a:schemeClr val="accent4"/>
                  </a:solidFill>
                </a:rPr>
                <a:t>●</a:t>
              </a:r>
            </a:p>
          </p:txBody>
        </p:sp>
        <p:sp>
          <p:nvSpPr>
            <p:cNvPr id="27" name="乗算記号 26">
              <a:extLst>
                <a:ext uri="{FF2B5EF4-FFF2-40B4-BE49-F238E27FC236}">
                  <a16:creationId xmlns:a16="http://schemas.microsoft.com/office/drawing/2014/main" id="{1E9989A4-2B1E-8F3B-87C6-76C9B0434911}"/>
                </a:ext>
              </a:extLst>
            </p:cNvPr>
            <p:cNvSpPr/>
            <p:nvPr/>
          </p:nvSpPr>
          <p:spPr>
            <a:xfrm>
              <a:off x="3359565" y="3868599"/>
              <a:ext cx="306805" cy="33130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乗算記号 27">
              <a:extLst>
                <a:ext uri="{FF2B5EF4-FFF2-40B4-BE49-F238E27FC236}">
                  <a16:creationId xmlns:a16="http://schemas.microsoft.com/office/drawing/2014/main" id="{C10F0704-6834-A48D-3D19-E6ED1A9B7CA5}"/>
                </a:ext>
              </a:extLst>
            </p:cNvPr>
            <p:cNvSpPr/>
            <p:nvPr/>
          </p:nvSpPr>
          <p:spPr>
            <a:xfrm>
              <a:off x="3338422" y="3015490"/>
              <a:ext cx="306805" cy="33130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a:extLst>
              <a:ext uri="{FF2B5EF4-FFF2-40B4-BE49-F238E27FC236}">
                <a16:creationId xmlns:a16="http://schemas.microsoft.com/office/drawing/2014/main" id="{BC014651-76CC-53C4-8C6D-2F48B9215F5A}"/>
              </a:ext>
            </a:extLst>
          </p:cNvPr>
          <p:cNvGrpSpPr/>
          <p:nvPr/>
        </p:nvGrpSpPr>
        <p:grpSpPr>
          <a:xfrm>
            <a:off x="5602708" y="4327359"/>
            <a:ext cx="4348911" cy="2160000"/>
            <a:chOff x="4676273" y="4285246"/>
            <a:chExt cx="4348911" cy="2160000"/>
          </a:xfrm>
        </p:grpSpPr>
        <p:sp>
          <p:nvSpPr>
            <p:cNvPr id="18" name="楕円 17">
              <a:extLst>
                <a:ext uri="{FF2B5EF4-FFF2-40B4-BE49-F238E27FC236}">
                  <a16:creationId xmlns:a16="http://schemas.microsoft.com/office/drawing/2014/main" id="{37AC35CD-819E-B990-DFD3-5E52E806ED16}"/>
                </a:ext>
              </a:extLst>
            </p:cNvPr>
            <p:cNvSpPr/>
            <p:nvPr/>
          </p:nvSpPr>
          <p:spPr>
            <a:xfrm>
              <a:off x="4676273" y="4285246"/>
              <a:ext cx="2160000" cy="21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E480961D-9F63-1353-B396-2EDF77B7AAC5}"/>
                </a:ext>
              </a:extLst>
            </p:cNvPr>
            <p:cNvSpPr/>
            <p:nvPr/>
          </p:nvSpPr>
          <p:spPr>
            <a:xfrm>
              <a:off x="6865184" y="4285246"/>
              <a:ext cx="2160000" cy="21600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BE163F57-2D4A-C3BC-1819-D89187226130}"/>
                </a:ext>
              </a:extLst>
            </p:cNvPr>
            <p:cNvSpPr txBox="1"/>
            <p:nvPr/>
          </p:nvSpPr>
          <p:spPr>
            <a:xfrm>
              <a:off x="5158555" y="5439747"/>
              <a:ext cx="397042" cy="369332"/>
            </a:xfrm>
            <a:prstGeom prst="rect">
              <a:avLst/>
            </a:prstGeom>
            <a:noFill/>
          </p:spPr>
          <p:txBody>
            <a:bodyPr wrap="square" rtlCol="0">
              <a:spAutoFit/>
            </a:bodyPr>
            <a:lstStyle/>
            <a:p>
              <a:r>
                <a:rPr kumimoji="1" lang="ja-JP" altLang="en-US" dirty="0">
                  <a:solidFill>
                    <a:schemeClr val="accent4"/>
                  </a:solidFill>
                </a:rPr>
                <a:t>●</a:t>
              </a:r>
            </a:p>
          </p:txBody>
        </p:sp>
        <p:sp>
          <p:nvSpPr>
            <p:cNvPr id="22" name="乗算記号 21">
              <a:extLst>
                <a:ext uri="{FF2B5EF4-FFF2-40B4-BE49-F238E27FC236}">
                  <a16:creationId xmlns:a16="http://schemas.microsoft.com/office/drawing/2014/main" id="{BA8A64C0-100A-2E65-3A28-1D9FA18A7BCD}"/>
                </a:ext>
              </a:extLst>
            </p:cNvPr>
            <p:cNvSpPr/>
            <p:nvPr/>
          </p:nvSpPr>
          <p:spPr>
            <a:xfrm>
              <a:off x="7424526" y="5460331"/>
              <a:ext cx="306805" cy="33130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乗算記号 29">
              <a:extLst>
                <a:ext uri="{FF2B5EF4-FFF2-40B4-BE49-F238E27FC236}">
                  <a16:creationId xmlns:a16="http://schemas.microsoft.com/office/drawing/2014/main" id="{F699166B-986D-8907-7C9D-C9F0E503FA39}"/>
                </a:ext>
              </a:extLst>
            </p:cNvPr>
            <p:cNvSpPr/>
            <p:nvPr/>
          </p:nvSpPr>
          <p:spPr>
            <a:xfrm>
              <a:off x="8224855" y="5458761"/>
              <a:ext cx="306805" cy="33130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乗算記号 30">
              <a:extLst>
                <a:ext uri="{FF2B5EF4-FFF2-40B4-BE49-F238E27FC236}">
                  <a16:creationId xmlns:a16="http://schemas.microsoft.com/office/drawing/2014/main" id="{B6C4A65E-8DC5-35EE-6EAB-E10B8E63B3CA}"/>
                </a:ext>
              </a:extLst>
            </p:cNvPr>
            <p:cNvSpPr/>
            <p:nvPr/>
          </p:nvSpPr>
          <p:spPr>
            <a:xfrm>
              <a:off x="7791781" y="4711914"/>
              <a:ext cx="306805" cy="33130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EDA35F82-41E2-530E-6A91-5E76923C8C80}"/>
                </a:ext>
              </a:extLst>
            </p:cNvPr>
            <p:cNvSpPr txBox="1"/>
            <p:nvPr/>
          </p:nvSpPr>
          <p:spPr>
            <a:xfrm>
              <a:off x="5984518" y="5439747"/>
              <a:ext cx="397042" cy="369332"/>
            </a:xfrm>
            <a:prstGeom prst="rect">
              <a:avLst/>
            </a:prstGeom>
            <a:noFill/>
          </p:spPr>
          <p:txBody>
            <a:bodyPr wrap="square" rtlCol="0">
              <a:spAutoFit/>
            </a:bodyPr>
            <a:lstStyle/>
            <a:p>
              <a:r>
                <a:rPr kumimoji="1" lang="ja-JP" altLang="en-US" dirty="0">
                  <a:solidFill>
                    <a:schemeClr val="accent4"/>
                  </a:solidFill>
                </a:rPr>
                <a:t>●</a:t>
              </a:r>
            </a:p>
          </p:txBody>
        </p:sp>
        <p:sp>
          <p:nvSpPr>
            <p:cNvPr id="33" name="テキスト ボックス 32">
              <a:extLst>
                <a:ext uri="{FF2B5EF4-FFF2-40B4-BE49-F238E27FC236}">
                  <a16:creationId xmlns:a16="http://schemas.microsoft.com/office/drawing/2014/main" id="{B95706C4-2DF2-072E-D663-891F7FFFEE04}"/>
                </a:ext>
              </a:extLst>
            </p:cNvPr>
            <p:cNvSpPr txBox="1"/>
            <p:nvPr/>
          </p:nvSpPr>
          <p:spPr>
            <a:xfrm>
              <a:off x="5570203" y="4692900"/>
              <a:ext cx="397042" cy="369332"/>
            </a:xfrm>
            <a:prstGeom prst="rect">
              <a:avLst/>
            </a:prstGeom>
            <a:noFill/>
          </p:spPr>
          <p:txBody>
            <a:bodyPr wrap="square" rtlCol="0">
              <a:spAutoFit/>
            </a:bodyPr>
            <a:lstStyle/>
            <a:p>
              <a:r>
                <a:rPr kumimoji="1" lang="ja-JP" altLang="en-US" dirty="0">
                  <a:solidFill>
                    <a:schemeClr val="accent4"/>
                  </a:solidFill>
                </a:rPr>
                <a:t>●</a:t>
              </a:r>
            </a:p>
          </p:txBody>
        </p:sp>
      </p:grpSp>
      <p:sp>
        <p:nvSpPr>
          <p:cNvPr id="35" name="テキスト ボックス 34">
            <a:extLst>
              <a:ext uri="{FF2B5EF4-FFF2-40B4-BE49-F238E27FC236}">
                <a16:creationId xmlns:a16="http://schemas.microsoft.com/office/drawing/2014/main" id="{893FFED0-567B-D2AE-B46A-90BCE17288B0}"/>
              </a:ext>
            </a:extLst>
          </p:cNvPr>
          <p:cNvSpPr txBox="1"/>
          <p:nvPr/>
        </p:nvSpPr>
        <p:spPr>
          <a:xfrm>
            <a:off x="5043911" y="3861515"/>
            <a:ext cx="1353553" cy="646331"/>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所属する</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外科施設群</a:t>
            </a:r>
          </a:p>
        </p:txBody>
      </p:sp>
      <p:sp>
        <p:nvSpPr>
          <p:cNvPr id="36" name="テキスト ボックス 35">
            <a:extLst>
              <a:ext uri="{FF2B5EF4-FFF2-40B4-BE49-F238E27FC236}">
                <a16:creationId xmlns:a16="http://schemas.microsoft.com/office/drawing/2014/main" id="{52FD274A-E1ED-044A-2F8B-5A1DD2495063}"/>
              </a:ext>
            </a:extLst>
          </p:cNvPr>
          <p:cNvSpPr txBox="1"/>
          <p:nvPr/>
        </p:nvSpPr>
        <p:spPr>
          <a:xfrm>
            <a:off x="9203828" y="3861515"/>
            <a:ext cx="2268284" cy="646331"/>
          </a:xfrm>
          <a:prstGeom prst="rect">
            <a:avLst/>
          </a:prstGeom>
          <a:noFill/>
        </p:spPr>
        <p:txBody>
          <a:bodyPr wrap="square" rtlCol="0">
            <a:spAutoFit/>
          </a:bodyPr>
          <a:lstStyle/>
          <a:p>
            <a:r>
              <a:rPr kumimoji="1" lang="ja-JP" altLang="en-US" dirty="0">
                <a:solidFill>
                  <a:srgbClr val="0070C0"/>
                </a:solidFill>
                <a:latin typeface="Meiryo UI" panose="020B0604030504040204" pitchFamily="50" charset="-128"/>
                <a:ea typeface="Meiryo UI" panose="020B0604030504040204" pitchFamily="50" charset="-128"/>
              </a:rPr>
              <a:t>所属予定の</a:t>
            </a:r>
            <a:endParaRPr kumimoji="1" lang="en-US" altLang="ja-JP" dirty="0">
              <a:solidFill>
                <a:srgbClr val="0070C0"/>
              </a:solidFill>
              <a:latin typeface="Meiryo UI" panose="020B0604030504040204" pitchFamily="50" charset="-128"/>
              <a:ea typeface="Meiryo UI" panose="020B0604030504040204" pitchFamily="50" charset="-128"/>
            </a:endParaRPr>
          </a:p>
          <a:p>
            <a:r>
              <a:rPr kumimoji="1" lang="ja-JP" altLang="en-US" dirty="0">
                <a:solidFill>
                  <a:srgbClr val="0070C0"/>
                </a:solidFill>
                <a:latin typeface="Meiryo UI" panose="020B0604030504040204" pitchFamily="50" charset="-128"/>
                <a:ea typeface="Meiryo UI" panose="020B0604030504040204" pitchFamily="50" charset="-128"/>
              </a:rPr>
              <a:t>心臓血管外科施設群</a:t>
            </a:r>
          </a:p>
        </p:txBody>
      </p:sp>
      <p:pic>
        <p:nvPicPr>
          <p:cNvPr id="5" name="オーディオ 4">
            <a:hlinkClick r:id="" action="ppaction://media"/>
            <a:extLst>
              <a:ext uri="{FF2B5EF4-FFF2-40B4-BE49-F238E27FC236}">
                <a16:creationId xmlns:a16="http://schemas.microsoft.com/office/drawing/2014/main" id="{446124AE-31F1-ACA3-F99E-9C808B5A56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64664500"/>
      </p:ext>
    </p:extLst>
  </p:cSld>
  <p:clrMapOvr>
    <a:masterClrMapping/>
  </p:clrMapOvr>
  <mc:AlternateContent xmlns:mc="http://schemas.openxmlformats.org/markup-compatibility/2006" xmlns:p14="http://schemas.microsoft.com/office/powerpoint/2010/main">
    <mc:Choice Requires="p14">
      <p:transition spd="slow" p14:dur="2000" advTm="67558"/>
    </mc:Choice>
    <mc:Fallback xmlns="">
      <p:transition spd="slow" advTm="67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971EC-2C64-EC47-C5D6-D37DEC18C182}"/>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B90FEA6E-BC90-553F-C703-ECCCC9534690}"/>
              </a:ext>
            </a:extLst>
          </p:cNvPr>
          <p:cNvSpPr/>
          <p:nvPr/>
        </p:nvSpPr>
        <p:spPr>
          <a:xfrm>
            <a:off x="832182" y="771276"/>
            <a:ext cx="10639930" cy="1225966"/>
          </a:xfrm>
          <a:prstGeom prst="roundRect">
            <a:avLst>
              <a:gd name="adj" fmla="val 3680"/>
            </a:avLst>
          </a:pr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 name="タイトル 3">
            <a:extLst>
              <a:ext uri="{FF2B5EF4-FFF2-40B4-BE49-F238E27FC236}">
                <a16:creationId xmlns:a16="http://schemas.microsoft.com/office/drawing/2014/main" id="{AF9DC34B-FA4F-550F-EE86-87D7155FFD94}"/>
              </a:ext>
            </a:extLst>
          </p:cNvPr>
          <p:cNvSpPr>
            <a:spLocks noGrp="1"/>
          </p:cNvSpPr>
          <p:nvPr>
            <p:ph type="title"/>
          </p:nvPr>
        </p:nvSpPr>
        <p:spPr>
          <a:xfrm>
            <a:off x="838200" y="756158"/>
            <a:ext cx="10515600" cy="1325563"/>
          </a:xfrm>
        </p:spPr>
        <p:txBody>
          <a:bodyPr>
            <a:normAutofit/>
          </a:bodyPr>
          <a:lstStyle/>
          <a:p>
            <a:r>
              <a:rPr lang="ja-JP" altLang="en-US" dirty="0">
                <a:solidFill>
                  <a:schemeClr val="bg1"/>
                </a:solidFill>
              </a:rPr>
              <a:t>修練施設群に属していない認定修練施設は、いずれかに所属してください</a:t>
            </a:r>
            <a:r>
              <a:rPr lang="en-US" altLang="ja-JP" dirty="0">
                <a:solidFill>
                  <a:schemeClr val="bg1"/>
                </a:solidFill>
              </a:rPr>
              <a:t>‼</a:t>
            </a:r>
            <a:endParaRPr lang="ja-JP" altLang="en-US" dirty="0">
              <a:solidFill>
                <a:schemeClr val="bg1"/>
              </a:solidFill>
            </a:endParaRPr>
          </a:p>
        </p:txBody>
      </p:sp>
      <p:sp>
        <p:nvSpPr>
          <p:cNvPr id="2" name="コンテンツ プレースホルダー 1">
            <a:extLst>
              <a:ext uri="{FF2B5EF4-FFF2-40B4-BE49-F238E27FC236}">
                <a16:creationId xmlns:a16="http://schemas.microsoft.com/office/drawing/2014/main" id="{C2B0E452-B905-E2AE-3F9C-BAC82EED7D38}"/>
              </a:ext>
            </a:extLst>
          </p:cNvPr>
          <p:cNvSpPr>
            <a:spLocks noGrp="1"/>
          </p:cNvSpPr>
          <p:nvPr>
            <p:ph idx="1"/>
          </p:nvPr>
        </p:nvSpPr>
        <p:spPr>
          <a:xfrm>
            <a:off x="838200" y="2316079"/>
            <a:ext cx="10515600" cy="3860884"/>
          </a:xfrm>
        </p:spPr>
        <p:txBody>
          <a:bodyPr/>
          <a:lstStyle/>
          <a:p>
            <a:r>
              <a:rPr lang="ja-JP" altLang="en-US" dirty="0"/>
              <a:t>専攻医の研修期間が認められません。</a:t>
            </a:r>
            <a:endParaRPr lang="en-US" altLang="ja-JP" dirty="0"/>
          </a:p>
          <a:p>
            <a:pPr lvl="1"/>
            <a:r>
              <a:rPr lang="ja-JP" altLang="en-US" dirty="0"/>
              <a:t>症例数はカウント可能です。</a:t>
            </a:r>
          </a:p>
        </p:txBody>
      </p:sp>
      <p:pic>
        <p:nvPicPr>
          <p:cNvPr id="6" name="オーディオ 5">
            <a:hlinkClick r:id="" action="ppaction://media"/>
            <a:extLst>
              <a:ext uri="{FF2B5EF4-FFF2-40B4-BE49-F238E27FC236}">
                <a16:creationId xmlns:a16="http://schemas.microsoft.com/office/drawing/2014/main" id="{4D1A7385-3F5D-4ADC-4468-A705A29164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60468804"/>
      </p:ext>
    </p:extLst>
  </p:cSld>
  <p:clrMapOvr>
    <a:masterClrMapping/>
  </p:clrMapOvr>
  <mc:AlternateContent xmlns:mc="http://schemas.openxmlformats.org/markup-compatibility/2006" xmlns:p14="http://schemas.microsoft.com/office/powerpoint/2010/main">
    <mc:Choice Requires="p14">
      <p:transition spd="slow" p14:dur="2000" advTm="34015"/>
    </mc:Choice>
    <mc:Fallback xmlns="">
      <p:transition spd="slow" advTm="34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E5A7A-9B32-96D1-8290-68E7B540A3D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4C5E4FA-75FB-888A-0710-F63D8F5B0441}"/>
              </a:ext>
            </a:extLst>
          </p:cNvPr>
          <p:cNvSpPr>
            <a:spLocks noGrp="1"/>
          </p:cNvSpPr>
          <p:nvPr>
            <p:ph type="title"/>
          </p:nvPr>
        </p:nvSpPr>
        <p:spPr/>
        <p:txBody>
          <a:bodyPr/>
          <a:lstStyle/>
          <a:p>
            <a:r>
              <a:rPr lang="ja-JP" altLang="en-US" dirty="0"/>
              <a:t>手術以外の要件</a:t>
            </a:r>
            <a:endParaRPr kumimoji="1" lang="ja-JP" altLang="en-US" dirty="0"/>
          </a:p>
        </p:txBody>
      </p:sp>
      <p:sp>
        <p:nvSpPr>
          <p:cNvPr id="3" name="コンテンツ プレースホルダー 2">
            <a:extLst>
              <a:ext uri="{FF2B5EF4-FFF2-40B4-BE49-F238E27FC236}">
                <a16:creationId xmlns:a16="http://schemas.microsoft.com/office/drawing/2014/main" id="{ED06C7E2-B2E8-6867-81AF-3C99F47ACA8E}"/>
              </a:ext>
            </a:extLst>
          </p:cNvPr>
          <p:cNvSpPr>
            <a:spLocks noGrp="1"/>
          </p:cNvSpPr>
          <p:nvPr>
            <p:ph idx="1"/>
          </p:nvPr>
        </p:nvSpPr>
        <p:spPr/>
        <p:txBody>
          <a:bodyPr/>
          <a:lstStyle/>
          <a:p>
            <a:r>
              <a:rPr lang="ja-JP" altLang="en-US" dirty="0"/>
              <a:t>学術業績のうち</a:t>
            </a:r>
            <a:r>
              <a:rPr lang="en-US" altLang="ja-JP" dirty="0"/>
              <a:t>12</a:t>
            </a:r>
            <a:r>
              <a:rPr lang="ja-JP" altLang="en-US" dirty="0"/>
              <a:t>桁の番号があるものは、ご自身で外科学会の</a:t>
            </a:r>
            <a:r>
              <a:rPr lang="en-US" altLang="ja-JP" dirty="0"/>
              <a:t>website</a:t>
            </a:r>
            <a:r>
              <a:rPr lang="ja-JP" altLang="en-US" dirty="0"/>
              <a:t>に学術集会参加登録してください。</a:t>
            </a:r>
            <a:endParaRPr lang="en-US" altLang="ja-JP" dirty="0"/>
          </a:p>
          <a:p>
            <a:pPr lvl="1"/>
            <a:r>
              <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現在、指導医講習会は登録できませんので、受講証は大切に保管してください。</a:t>
            </a:r>
          </a:p>
          <a:p>
            <a:endParaRPr lang="en-US" altLang="ja-JP" dirty="0"/>
          </a:p>
          <a:p>
            <a:endParaRPr lang="ja-JP" altLang="en-US" dirty="0"/>
          </a:p>
        </p:txBody>
      </p:sp>
      <p:pic>
        <p:nvPicPr>
          <p:cNvPr id="4" name="オーディオ 3">
            <a:hlinkClick r:id="" action="ppaction://media"/>
            <a:extLst>
              <a:ext uri="{FF2B5EF4-FFF2-40B4-BE49-F238E27FC236}">
                <a16:creationId xmlns:a16="http://schemas.microsoft.com/office/drawing/2014/main" id="{72ADE888-5555-F8FB-F931-36F47264B3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6670499"/>
      </p:ext>
    </p:extLst>
  </p:cSld>
  <p:clrMapOvr>
    <a:masterClrMapping/>
  </p:clrMapOvr>
  <mc:AlternateContent xmlns:mc="http://schemas.openxmlformats.org/markup-compatibility/2006" xmlns:p14="http://schemas.microsoft.com/office/powerpoint/2010/main">
    <mc:Choice Requires="p14">
      <p:transition spd="slow" p14:dur="2000" advTm="30626"/>
    </mc:Choice>
    <mc:Fallback xmlns="">
      <p:transition spd="slow" advTm="30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56FC2-2D68-79D7-C4EE-2707FD0EE0ED}"/>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C9E725E1-6692-E40F-C0C6-1E463A0337AF}"/>
              </a:ext>
            </a:extLst>
          </p:cNvPr>
          <p:cNvSpPr>
            <a:spLocks noGrp="1"/>
          </p:cNvSpPr>
          <p:nvPr>
            <p:ph type="title"/>
          </p:nvPr>
        </p:nvSpPr>
        <p:spPr/>
        <p:txBody>
          <a:bodyPr/>
          <a:lstStyle/>
          <a:p>
            <a:r>
              <a:rPr lang="ja-JP" altLang="en-US" dirty="0"/>
              <a:t>体外循環参加型実習</a:t>
            </a:r>
          </a:p>
        </p:txBody>
      </p:sp>
      <p:sp>
        <p:nvSpPr>
          <p:cNvPr id="5" name="コンテンツ プレースホルダー 4">
            <a:extLst>
              <a:ext uri="{FF2B5EF4-FFF2-40B4-BE49-F238E27FC236}">
                <a16:creationId xmlns:a16="http://schemas.microsoft.com/office/drawing/2014/main" id="{B9CF231F-2435-1CF4-1794-3958BC896EA5}"/>
              </a:ext>
            </a:extLst>
          </p:cNvPr>
          <p:cNvSpPr>
            <a:spLocks noGrp="1"/>
          </p:cNvSpPr>
          <p:nvPr>
            <p:ph idx="1"/>
          </p:nvPr>
        </p:nvSpPr>
        <p:spPr/>
        <p:txBody>
          <a:bodyPr>
            <a:normAutofit/>
          </a:bodyPr>
          <a:lstStyle/>
          <a:p>
            <a:pPr marL="0" indent="0">
              <a:buNone/>
            </a:pPr>
            <a:r>
              <a:rPr lang="en-US" altLang="ja-JP" dirty="0"/>
              <a:t>5</a:t>
            </a:r>
            <a:r>
              <a:rPr lang="ja-JP" altLang="en-US" dirty="0"/>
              <a:t>例への参加は形骸化も指摘されているため、以下の改訂を行った。</a:t>
            </a:r>
            <a:endParaRPr lang="en-US" altLang="ja-JP" dirty="0"/>
          </a:p>
          <a:p>
            <a:pPr marL="514350" indent="-514350">
              <a:buFont typeface="+mj-lt"/>
              <a:buAutoNum type="arabicPeriod"/>
            </a:pPr>
            <a:r>
              <a:rPr lang="ja-JP" altLang="en-US" dirty="0"/>
              <a:t>人工心肺</a:t>
            </a:r>
            <a:r>
              <a:rPr lang="en-US" altLang="ja-JP" dirty="0"/>
              <a:t>E-learning</a:t>
            </a:r>
            <a:r>
              <a:rPr lang="ja-JP" altLang="en-US" dirty="0"/>
              <a:t>の導入</a:t>
            </a:r>
            <a:endParaRPr lang="en-US" altLang="ja-JP" dirty="0"/>
          </a:p>
          <a:p>
            <a:pPr lvl="1"/>
            <a:r>
              <a:rPr lang="en-US" altLang="ja-JP" dirty="0"/>
              <a:t>2023</a:t>
            </a:r>
            <a:r>
              <a:rPr lang="ja-JP" altLang="en-US" dirty="0"/>
              <a:t>年研修開始登録者から、</a:t>
            </a:r>
            <a:r>
              <a:rPr lang="ja-JP" altLang="en-US" dirty="0">
                <a:solidFill>
                  <a:srgbClr val="0070C0"/>
                </a:solidFill>
              </a:rPr>
              <a:t>初年度における</a:t>
            </a:r>
            <a:r>
              <a:rPr lang="en-US" altLang="ja-JP" dirty="0">
                <a:solidFill>
                  <a:srgbClr val="0070C0"/>
                </a:solidFill>
              </a:rPr>
              <a:t>e-learning</a:t>
            </a:r>
            <a:r>
              <a:rPr lang="ja-JP" altLang="en-US" dirty="0">
                <a:solidFill>
                  <a:srgbClr val="0070C0"/>
                </a:solidFill>
              </a:rPr>
              <a:t>受講を、参加型実習</a:t>
            </a:r>
            <a:r>
              <a:rPr lang="en-US" altLang="ja-JP" dirty="0">
                <a:solidFill>
                  <a:srgbClr val="0070C0"/>
                </a:solidFill>
              </a:rPr>
              <a:t>1</a:t>
            </a:r>
            <a:r>
              <a:rPr lang="ja-JP" altLang="en-US" dirty="0">
                <a:solidFill>
                  <a:srgbClr val="0070C0"/>
                </a:solidFill>
              </a:rPr>
              <a:t>例分として</a:t>
            </a:r>
            <a:r>
              <a:rPr lang="ja-JP" altLang="en-US" dirty="0">
                <a:solidFill>
                  <a:srgbClr val="FF0000"/>
                </a:solidFill>
              </a:rPr>
              <a:t>必修</a:t>
            </a:r>
            <a:r>
              <a:rPr lang="ja-JP" altLang="en-US" dirty="0">
                <a:solidFill>
                  <a:srgbClr val="0070C0"/>
                </a:solidFill>
              </a:rPr>
              <a:t>とする</a:t>
            </a:r>
            <a:endParaRPr lang="en-US" altLang="ja-JP" dirty="0">
              <a:solidFill>
                <a:srgbClr val="0070C0"/>
              </a:solidFill>
            </a:endParaRPr>
          </a:p>
          <a:p>
            <a:pPr marL="457200" lvl="1" indent="0">
              <a:buNone/>
            </a:pPr>
            <a:r>
              <a:rPr lang="ja-JP" altLang="en-US" dirty="0"/>
              <a:t>（</a:t>
            </a:r>
            <a:r>
              <a:rPr lang="en-US" altLang="ja-JP" dirty="0"/>
              <a:t>2023</a:t>
            </a:r>
            <a:r>
              <a:rPr lang="ja-JP" altLang="en-US" dirty="0"/>
              <a:t>年研修開始登録で未受講の先生は、特例として今年の受講を容認）</a:t>
            </a:r>
            <a:endParaRPr lang="en-US" altLang="ja-JP" dirty="0"/>
          </a:p>
          <a:p>
            <a:pPr lvl="1"/>
            <a:r>
              <a:rPr lang="ja-JP" altLang="en-US" dirty="0"/>
              <a:t>過年度登録者も、受講した場合、</a:t>
            </a:r>
            <a:r>
              <a:rPr lang="en-US" altLang="ja-JP" dirty="0"/>
              <a:t>1</a:t>
            </a:r>
            <a:r>
              <a:rPr lang="ja-JP" altLang="en-US" dirty="0"/>
              <a:t>例分としてカウント可能</a:t>
            </a:r>
            <a:endParaRPr lang="en-US" altLang="ja-JP" dirty="0"/>
          </a:p>
          <a:p>
            <a:pPr marL="514350" indent="-514350">
              <a:buFont typeface="+mj-lt"/>
              <a:buAutoNum type="arabicPeriod"/>
            </a:pPr>
            <a:r>
              <a:rPr lang="ja-JP" altLang="en-US" dirty="0"/>
              <a:t>心血機構認定体外循環シミュレーション実習の導入</a:t>
            </a:r>
            <a:endParaRPr lang="en-US" altLang="ja-JP" dirty="0"/>
          </a:p>
          <a:p>
            <a:pPr lvl="1"/>
            <a:r>
              <a:rPr lang="ja-JP" altLang="en-US" dirty="0"/>
              <a:t>参加型実習</a:t>
            </a:r>
            <a:r>
              <a:rPr lang="en-US" altLang="ja-JP" dirty="0"/>
              <a:t>1</a:t>
            </a:r>
            <a:r>
              <a:rPr lang="ja-JP" altLang="en-US" dirty="0"/>
              <a:t>例分とする</a:t>
            </a:r>
            <a:endParaRPr lang="en-US" altLang="ja-JP" dirty="0"/>
          </a:p>
          <a:p>
            <a:pPr lvl="1"/>
            <a:r>
              <a:rPr lang="en-US" altLang="ja-JP" dirty="0"/>
              <a:t>JSCVS</a:t>
            </a:r>
            <a:r>
              <a:rPr lang="ja-JP" altLang="en-US" dirty="0"/>
              <a:t>総会併催を含み年</a:t>
            </a:r>
            <a:r>
              <a:rPr lang="en-US" altLang="ja-JP" dirty="0"/>
              <a:t>2</a:t>
            </a:r>
            <a:r>
              <a:rPr lang="ja-JP" altLang="en-US" dirty="0"/>
              <a:t>回、定期的に開催する</a:t>
            </a:r>
          </a:p>
        </p:txBody>
      </p:sp>
      <p:pic>
        <p:nvPicPr>
          <p:cNvPr id="3" name="オーディオ 2">
            <a:hlinkClick r:id="" action="ppaction://media"/>
            <a:extLst>
              <a:ext uri="{FF2B5EF4-FFF2-40B4-BE49-F238E27FC236}">
                <a16:creationId xmlns:a16="http://schemas.microsoft.com/office/drawing/2014/main" id="{DFAA40C2-E779-542B-1A89-0190BC09E5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83693787"/>
      </p:ext>
    </p:extLst>
  </p:cSld>
  <p:clrMapOvr>
    <a:masterClrMapping/>
  </p:clrMapOvr>
  <mc:AlternateContent xmlns:mc="http://schemas.openxmlformats.org/markup-compatibility/2006" xmlns:p14="http://schemas.microsoft.com/office/powerpoint/2010/main">
    <mc:Choice Requires="p14">
      <p:transition spd="slow" p14:dur="2000" advTm="104656"/>
    </mc:Choice>
    <mc:Fallback xmlns="">
      <p:transition spd="slow" advTm="104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E162F-CC84-3055-6D54-11A66C51232D}"/>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9D319766-DB43-844D-369D-10C94AC0F092}"/>
              </a:ext>
            </a:extLst>
          </p:cNvPr>
          <p:cNvSpPr/>
          <p:nvPr/>
        </p:nvSpPr>
        <p:spPr>
          <a:xfrm>
            <a:off x="832182" y="771276"/>
            <a:ext cx="10639930" cy="1225966"/>
          </a:xfrm>
          <a:prstGeom prst="roundRect">
            <a:avLst>
              <a:gd name="adj" fmla="val 3680"/>
            </a:avLst>
          </a:pr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 name="タイトル 3">
            <a:extLst>
              <a:ext uri="{FF2B5EF4-FFF2-40B4-BE49-F238E27FC236}">
                <a16:creationId xmlns:a16="http://schemas.microsoft.com/office/drawing/2014/main" id="{B4635ADC-8E23-C563-D3F4-613E2F3F74B1}"/>
              </a:ext>
            </a:extLst>
          </p:cNvPr>
          <p:cNvSpPr>
            <a:spLocks noGrp="1"/>
          </p:cNvSpPr>
          <p:nvPr>
            <p:ph type="title"/>
          </p:nvPr>
        </p:nvSpPr>
        <p:spPr>
          <a:xfrm>
            <a:off x="838200" y="756158"/>
            <a:ext cx="10515600" cy="1325563"/>
          </a:xfrm>
        </p:spPr>
        <p:txBody>
          <a:bodyPr>
            <a:normAutofit/>
          </a:bodyPr>
          <a:lstStyle/>
          <a:p>
            <a:r>
              <a:rPr lang="en-US" altLang="ja-JP" dirty="0">
                <a:solidFill>
                  <a:schemeClr val="bg1"/>
                </a:solidFill>
              </a:rPr>
              <a:t>E-learning</a:t>
            </a:r>
            <a:r>
              <a:rPr lang="ja-JP" altLang="en-US" dirty="0">
                <a:solidFill>
                  <a:schemeClr val="bg1"/>
                </a:solidFill>
              </a:rPr>
              <a:t>は</a:t>
            </a:r>
            <a:r>
              <a:rPr lang="en-US" altLang="ja-JP" dirty="0">
                <a:solidFill>
                  <a:schemeClr val="bg1"/>
                </a:solidFill>
              </a:rPr>
              <a:t>GW</a:t>
            </a:r>
            <a:r>
              <a:rPr lang="ja-JP" altLang="en-US" dirty="0">
                <a:solidFill>
                  <a:schemeClr val="bg1"/>
                </a:solidFill>
              </a:rPr>
              <a:t>が明けてから数ヶ月間限定</a:t>
            </a:r>
          </a:p>
        </p:txBody>
      </p:sp>
      <p:sp>
        <p:nvSpPr>
          <p:cNvPr id="2" name="コンテンツ プレースホルダー 1">
            <a:extLst>
              <a:ext uri="{FF2B5EF4-FFF2-40B4-BE49-F238E27FC236}">
                <a16:creationId xmlns:a16="http://schemas.microsoft.com/office/drawing/2014/main" id="{FC38E3E3-4111-F790-D92F-D2BF235D47C7}"/>
              </a:ext>
            </a:extLst>
          </p:cNvPr>
          <p:cNvSpPr>
            <a:spLocks noGrp="1"/>
          </p:cNvSpPr>
          <p:nvPr>
            <p:ph idx="1"/>
          </p:nvPr>
        </p:nvSpPr>
        <p:spPr>
          <a:xfrm>
            <a:off x="838200" y="2316079"/>
            <a:ext cx="10515600" cy="3860884"/>
          </a:xfrm>
        </p:spPr>
        <p:txBody>
          <a:bodyPr/>
          <a:lstStyle/>
          <a:p>
            <a:r>
              <a:rPr lang="ja-JP" altLang="en-US" dirty="0"/>
              <a:t>研修開始登録者は</a:t>
            </a:r>
            <a:r>
              <a:rPr lang="ja-JP" altLang="en-US" dirty="0">
                <a:solidFill>
                  <a:srgbClr val="FF0000"/>
                </a:solidFill>
              </a:rPr>
              <a:t>無料</a:t>
            </a:r>
            <a:r>
              <a:rPr lang="ja-JP" altLang="en-US" dirty="0"/>
              <a:t>で受講できます。</a:t>
            </a:r>
            <a:endParaRPr lang="en-US" altLang="ja-JP" dirty="0"/>
          </a:p>
          <a:p>
            <a:r>
              <a:rPr lang="ja-JP" altLang="en-US" dirty="0"/>
              <a:t>受講後</a:t>
            </a:r>
            <a:r>
              <a:rPr lang="en-US" altLang="ja-JP" dirty="0"/>
              <a:t>e-test</a:t>
            </a:r>
            <a:r>
              <a:rPr lang="ja-JP" altLang="en-US" dirty="0"/>
              <a:t>に解答し、</a:t>
            </a:r>
            <a:r>
              <a:rPr lang="en-US" altLang="ja-JP" dirty="0"/>
              <a:t>8</a:t>
            </a:r>
            <a:r>
              <a:rPr lang="ja-JP" altLang="en-US" dirty="0"/>
              <a:t>割以上正答してください。</a:t>
            </a:r>
            <a:endParaRPr lang="en-US" altLang="ja-JP" dirty="0"/>
          </a:p>
          <a:p>
            <a:pPr lvl="1"/>
            <a:r>
              <a:rPr lang="en-US" altLang="ja-JP" dirty="0"/>
              <a:t>JSAO</a:t>
            </a:r>
            <a:r>
              <a:rPr lang="ja-JP" altLang="en-US" dirty="0"/>
              <a:t>と</a:t>
            </a:r>
            <a:r>
              <a:rPr lang="en-US" altLang="ja-JP" dirty="0" err="1"/>
              <a:t>JaSECT</a:t>
            </a:r>
            <a:r>
              <a:rPr lang="ja-JP" altLang="en-US" dirty="0"/>
              <a:t>に作成していただいたものです。</a:t>
            </a:r>
            <a:endParaRPr lang="en-US" altLang="ja-JP" dirty="0"/>
          </a:p>
          <a:p>
            <a:pPr lvl="1"/>
            <a:r>
              <a:rPr lang="en-US" altLang="ja-JP" dirty="0"/>
              <a:t>E-test</a:t>
            </a:r>
            <a:r>
              <a:rPr lang="ja-JP" altLang="en-US" dirty="0"/>
              <a:t>に合格しないと受講認定されません。</a:t>
            </a:r>
            <a:endParaRPr lang="en-US" altLang="ja-JP" dirty="0"/>
          </a:p>
          <a:p>
            <a:r>
              <a:rPr lang="ja-JP" altLang="en-US" dirty="0"/>
              <a:t>毎年数ヶ月間限定ですので、</a:t>
            </a:r>
            <a:r>
              <a:rPr lang="ja-JP" altLang="en-US" dirty="0">
                <a:solidFill>
                  <a:srgbClr val="FF0000"/>
                </a:solidFill>
              </a:rPr>
              <a:t>お忘れにならないよう</a:t>
            </a:r>
            <a:r>
              <a:rPr lang="ja-JP" altLang="en-US" dirty="0"/>
              <a:t>お願いします。</a:t>
            </a:r>
            <a:endParaRPr lang="en-US" altLang="ja-JP" dirty="0"/>
          </a:p>
        </p:txBody>
      </p:sp>
      <p:pic>
        <p:nvPicPr>
          <p:cNvPr id="6" name="オーディオ 5">
            <a:hlinkClick r:id="" action="ppaction://media"/>
            <a:extLst>
              <a:ext uri="{FF2B5EF4-FFF2-40B4-BE49-F238E27FC236}">
                <a16:creationId xmlns:a16="http://schemas.microsoft.com/office/drawing/2014/main" id="{0A378CBF-5E99-BDEC-DA3F-6D1AACFFFC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878785161"/>
      </p:ext>
    </p:extLst>
  </p:cSld>
  <p:clrMapOvr>
    <a:masterClrMapping/>
  </p:clrMapOvr>
  <mc:AlternateContent xmlns:mc="http://schemas.openxmlformats.org/markup-compatibility/2006" xmlns:p14="http://schemas.microsoft.com/office/powerpoint/2010/main">
    <mc:Choice Requires="p14">
      <p:transition spd="slow" p14:dur="2000" advTm="29954"/>
    </mc:Choice>
    <mc:Fallback xmlns="">
      <p:transition spd="slow" advTm="29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EB626-C0AB-E48D-F440-60D6F74D892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89DCBBD-CB7D-5B46-7D28-7BEC0B14E297}"/>
              </a:ext>
            </a:extLst>
          </p:cNvPr>
          <p:cNvSpPr>
            <a:spLocks noGrp="1"/>
          </p:cNvSpPr>
          <p:nvPr>
            <p:ph type="title"/>
          </p:nvPr>
        </p:nvSpPr>
        <p:spPr/>
        <p:txBody>
          <a:bodyPr/>
          <a:lstStyle/>
          <a:p>
            <a:r>
              <a:rPr kumimoji="1" lang="ja-JP" altLang="en-US" dirty="0"/>
              <a:t>試験問題</a:t>
            </a:r>
          </a:p>
        </p:txBody>
      </p:sp>
      <p:sp>
        <p:nvSpPr>
          <p:cNvPr id="3" name="コンテンツ プレースホルダー 2">
            <a:extLst>
              <a:ext uri="{FF2B5EF4-FFF2-40B4-BE49-F238E27FC236}">
                <a16:creationId xmlns:a16="http://schemas.microsoft.com/office/drawing/2014/main" id="{48D3A7EC-2B31-7A54-1435-EDA8A4537823}"/>
              </a:ext>
            </a:extLst>
          </p:cNvPr>
          <p:cNvSpPr>
            <a:spLocks noGrp="1"/>
          </p:cNvSpPr>
          <p:nvPr>
            <p:ph idx="1"/>
          </p:nvPr>
        </p:nvSpPr>
        <p:spPr/>
        <p:txBody>
          <a:bodyPr/>
          <a:lstStyle/>
          <a:p>
            <a:r>
              <a:rPr lang="ja-JP" altLang="en-US" dirty="0"/>
              <a:t>日本心臓血管外科学会</a:t>
            </a:r>
            <a:r>
              <a:rPr lang="en-US" altLang="ja-JP" dirty="0"/>
              <a:t>U-40</a:t>
            </a:r>
            <a:r>
              <a:rPr lang="ja-JP" altLang="en-US" dirty="0"/>
              <a:t>による心臓血管外科専門医試験問題の解説本が刊行されました（機構の刊行物ではありません）。</a:t>
            </a:r>
            <a:endParaRPr lang="en-US" altLang="ja-JP" dirty="0"/>
          </a:p>
          <a:p>
            <a:r>
              <a:rPr kumimoji="1" lang="ja-JP" altLang="en-US" dirty="0"/>
              <a:t>試験問題集の刊行は終了します。</a:t>
            </a:r>
            <a:endParaRPr kumimoji="1" lang="en-US" altLang="ja-JP" dirty="0"/>
          </a:p>
          <a:p>
            <a:r>
              <a:rPr kumimoji="1" lang="ja-JP" altLang="en-US" dirty="0"/>
              <a:t>今後は、</a:t>
            </a:r>
            <a:r>
              <a:rPr kumimoji="1" lang="ja-JP" altLang="en-US" dirty="0">
                <a:solidFill>
                  <a:srgbClr val="0070C0"/>
                </a:solidFill>
              </a:rPr>
              <a:t>毎年、試験問題を公開</a:t>
            </a:r>
            <a:r>
              <a:rPr kumimoji="1" lang="ja-JP" altLang="en-US" dirty="0"/>
              <a:t>します。</a:t>
            </a:r>
          </a:p>
        </p:txBody>
      </p:sp>
      <p:pic>
        <p:nvPicPr>
          <p:cNvPr id="4" name="オーディオ 3">
            <a:hlinkClick r:id="" action="ppaction://media"/>
            <a:extLst>
              <a:ext uri="{FF2B5EF4-FFF2-40B4-BE49-F238E27FC236}">
                <a16:creationId xmlns:a16="http://schemas.microsoft.com/office/drawing/2014/main" id="{8EE32290-8D6F-200F-8776-C83C285A52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7305025"/>
      </p:ext>
    </p:extLst>
  </p:cSld>
  <p:clrMapOvr>
    <a:masterClrMapping/>
  </p:clrMapOvr>
  <mc:AlternateContent xmlns:mc="http://schemas.openxmlformats.org/markup-compatibility/2006" xmlns:p14="http://schemas.microsoft.com/office/powerpoint/2010/main">
    <mc:Choice Requires="p14">
      <p:transition spd="slow" p14:dur="2000" advTm="26470"/>
    </mc:Choice>
    <mc:Fallback xmlns="">
      <p:transition spd="slow" advTm="26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0000"/>
            <a:lum/>
          </a:blip>
          <a:srcRect/>
          <a:stretch>
            <a:fillRect l="25000" t="40000" r="25000" b="10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EA0D6A-B506-6E38-7D28-32861A10EE88}"/>
              </a:ext>
            </a:extLst>
          </p:cNvPr>
          <p:cNvSpPr>
            <a:spLocks noGrp="1"/>
          </p:cNvSpPr>
          <p:nvPr>
            <p:ph type="title"/>
          </p:nvPr>
        </p:nvSpPr>
        <p:spPr/>
        <p:txBody>
          <a:bodyPr/>
          <a:lstStyle/>
          <a:p>
            <a:r>
              <a:rPr kumimoji="1" lang="ja-JP" altLang="en-US" dirty="0"/>
              <a:t>発表者全員の利益相反自己申告</a:t>
            </a:r>
          </a:p>
        </p:txBody>
      </p:sp>
      <p:sp>
        <p:nvSpPr>
          <p:cNvPr id="3" name="コンテンツ プレースホルダー 2">
            <a:extLst>
              <a:ext uri="{FF2B5EF4-FFF2-40B4-BE49-F238E27FC236}">
                <a16:creationId xmlns:a16="http://schemas.microsoft.com/office/drawing/2014/main" id="{18B4A887-A8B4-CD1E-7892-84818B636F8B}"/>
              </a:ext>
            </a:extLst>
          </p:cNvPr>
          <p:cNvSpPr>
            <a:spLocks noGrp="1"/>
          </p:cNvSpPr>
          <p:nvPr>
            <p:ph idx="1"/>
          </p:nvPr>
        </p:nvSpPr>
        <p:spPr/>
        <p:txBody>
          <a:bodyPr/>
          <a:lstStyle/>
          <a:p>
            <a:r>
              <a:rPr kumimoji="1" lang="ja-JP" altLang="en-US" dirty="0"/>
              <a:t>本演題に関連し、開示すべき利益相反関係にある、企業・法人組織・団体などはありません。</a:t>
            </a:r>
          </a:p>
        </p:txBody>
      </p:sp>
      <p:pic>
        <p:nvPicPr>
          <p:cNvPr id="4" name="オーディオ 3">
            <a:hlinkClick r:id="" action="ppaction://media"/>
            <a:extLst>
              <a:ext uri="{FF2B5EF4-FFF2-40B4-BE49-F238E27FC236}">
                <a16:creationId xmlns:a16="http://schemas.microsoft.com/office/drawing/2014/main" id="{46275886-E48D-02C4-9329-AC51D9513D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24000593"/>
      </p:ext>
    </p:extLst>
  </p:cSld>
  <p:clrMapOvr>
    <a:masterClrMapping/>
  </p:clrMapOvr>
  <mc:AlternateContent xmlns:mc="http://schemas.openxmlformats.org/markup-compatibility/2006" xmlns:p14="http://schemas.microsoft.com/office/powerpoint/2010/main">
    <mc:Choice Requires="p14">
      <p:transition spd="slow" p14:dur="2000" advTm="3863"/>
    </mc:Choice>
    <mc:Fallback xmlns="">
      <p:transition spd="slow" advTm="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7E0F7-9837-235E-81FC-5A561E54AB4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1CF003F-9EF8-FDAB-A400-6487596E5C1C}"/>
              </a:ext>
            </a:extLst>
          </p:cNvPr>
          <p:cNvSpPr>
            <a:spLocks noGrp="1"/>
          </p:cNvSpPr>
          <p:nvPr>
            <p:ph type="title"/>
          </p:nvPr>
        </p:nvSpPr>
        <p:spPr/>
        <p:txBody>
          <a:bodyPr/>
          <a:lstStyle/>
          <a:p>
            <a:r>
              <a:rPr kumimoji="1" lang="ja-JP" altLang="en-US" dirty="0"/>
              <a:t>更新要件</a:t>
            </a:r>
          </a:p>
        </p:txBody>
      </p:sp>
      <p:sp>
        <p:nvSpPr>
          <p:cNvPr id="3" name="コンテンツ プレースホルダー 2">
            <a:extLst>
              <a:ext uri="{FF2B5EF4-FFF2-40B4-BE49-F238E27FC236}">
                <a16:creationId xmlns:a16="http://schemas.microsoft.com/office/drawing/2014/main" id="{C6192844-6895-6227-68DE-00231D4AEDD2}"/>
              </a:ext>
            </a:extLst>
          </p:cNvPr>
          <p:cNvSpPr>
            <a:spLocks noGrp="1"/>
          </p:cNvSpPr>
          <p:nvPr>
            <p:ph idx="1"/>
          </p:nvPr>
        </p:nvSpPr>
        <p:spPr>
          <a:xfrm>
            <a:off x="838200" y="1624263"/>
            <a:ext cx="10515600" cy="4674269"/>
          </a:xfrm>
        </p:spPr>
        <p:txBody>
          <a:bodyPr>
            <a:normAutofit/>
          </a:bodyPr>
          <a:lstStyle/>
          <a:p>
            <a:pPr>
              <a:lnSpc>
                <a:spcPct val="100000"/>
              </a:lnSpc>
            </a:pPr>
            <a:r>
              <a:rPr kumimoji="1" lang="ja-JP" altLang="en-US" dirty="0">
                <a:solidFill>
                  <a:srgbClr val="0070C0"/>
                </a:solidFill>
              </a:rPr>
              <a:t>初回</a:t>
            </a:r>
            <a:r>
              <a:rPr kumimoji="1" lang="ja-JP" altLang="en-US" dirty="0"/>
              <a:t>更新：</a:t>
            </a:r>
            <a:r>
              <a:rPr kumimoji="1" lang="ja-JP" altLang="en-US" dirty="0">
                <a:solidFill>
                  <a:srgbClr val="0070C0"/>
                </a:solidFill>
              </a:rPr>
              <a:t>認定修練施設における経験症例のみ</a:t>
            </a:r>
            <a:r>
              <a:rPr kumimoji="1" lang="ja-JP" altLang="en-US" dirty="0"/>
              <a:t>カウント可能</a:t>
            </a:r>
            <a:endParaRPr kumimoji="1" lang="en-US" altLang="ja-JP" dirty="0"/>
          </a:p>
          <a:p>
            <a:pPr lvl="1">
              <a:lnSpc>
                <a:spcPct val="100000"/>
              </a:lnSpc>
            </a:pPr>
            <a:r>
              <a:rPr kumimoji="1" lang="ja-JP" altLang="en-US" dirty="0"/>
              <a:t>初回申請までの研修期間短縮への対応</a:t>
            </a:r>
            <a:endParaRPr kumimoji="1" lang="en-US" altLang="ja-JP" dirty="0"/>
          </a:p>
          <a:p>
            <a:pPr lvl="1">
              <a:lnSpc>
                <a:spcPct val="100000"/>
              </a:lnSpc>
            </a:pPr>
            <a:r>
              <a:rPr kumimoji="1" lang="ja-JP" altLang="en-US" dirty="0"/>
              <a:t>海外施設は事前申請と承認が必要</a:t>
            </a:r>
            <a:endParaRPr kumimoji="1" lang="en-US" altLang="ja-JP" dirty="0"/>
          </a:p>
          <a:p>
            <a:pPr>
              <a:lnSpc>
                <a:spcPct val="100000"/>
              </a:lnSpc>
            </a:pPr>
            <a:r>
              <a:rPr kumimoji="1" lang="en-US" altLang="ja-JP" dirty="0">
                <a:solidFill>
                  <a:srgbClr val="0070C0"/>
                </a:solidFill>
              </a:rPr>
              <a:t>2</a:t>
            </a:r>
            <a:r>
              <a:rPr kumimoji="1" lang="ja-JP" altLang="en-US" dirty="0">
                <a:solidFill>
                  <a:srgbClr val="0070C0"/>
                </a:solidFill>
              </a:rPr>
              <a:t>回目以降</a:t>
            </a:r>
            <a:r>
              <a:rPr kumimoji="1" lang="ja-JP" altLang="en-US" dirty="0"/>
              <a:t>の更新：</a:t>
            </a:r>
            <a:r>
              <a:rPr kumimoji="1" lang="ja-JP" altLang="en-US" dirty="0">
                <a:solidFill>
                  <a:srgbClr val="0070C0"/>
                </a:solidFill>
              </a:rPr>
              <a:t>「協力施設」における経験症例も</a:t>
            </a:r>
            <a:r>
              <a:rPr kumimoji="1" lang="ja-JP" altLang="en-US" dirty="0"/>
              <a:t>カウント可能</a:t>
            </a:r>
            <a:endParaRPr kumimoji="1" lang="en-US" altLang="ja-JP" dirty="0"/>
          </a:p>
          <a:p>
            <a:pPr lvl="1">
              <a:lnSpc>
                <a:spcPct val="100000"/>
              </a:lnSpc>
            </a:pPr>
            <a:r>
              <a:rPr lang="ja-JP" altLang="en-US" dirty="0"/>
              <a:t>旧制度では、非認定修練施設での経験もカウントできたが、新制度では「協力施設」に登録していない非認定修練施設での経験はカウント不可</a:t>
            </a:r>
            <a:endParaRPr lang="en-US" altLang="ja-JP" dirty="0"/>
          </a:p>
          <a:p>
            <a:pPr lvl="1">
              <a:lnSpc>
                <a:spcPct val="100000"/>
              </a:lnSpc>
            </a:pPr>
            <a:r>
              <a:rPr lang="en-US" altLang="ja-JP" b="1" dirty="0">
                <a:solidFill>
                  <a:srgbClr val="FF0000"/>
                </a:solidFill>
              </a:rPr>
              <a:t>2028</a:t>
            </a:r>
            <a:r>
              <a:rPr lang="ja-JP" altLang="en-US" b="1" dirty="0">
                <a:solidFill>
                  <a:srgbClr val="FF0000"/>
                </a:solidFill>
              </a:rPr>
              <a:t>年更新申請（</a:t>
            </a:r>
            <a:r>
              <a:rPr lang="en-US" altLang="ja-JP" b="1" dirty="0">
                <a:solidFill>
                  <a:srgbClr val="FF0000"/>
                </a:solidFill>
              </a:rPr>
              <a:t>2029</a:t>
            </a:r>
            <a:r>
              <a:rPr lang="ja-JP" altLang="en-US" b="1" dirty="0">
                <a:solidFill>
                  <a:srgbClr val="FF0000"/>
                </a:solidFill>
              </a:rPr>
              <a:t>年認定）から適用</a:t>
            </a:r>
            <a:endParaRPr lang="en-US" altLang="ja-JP" b="1" dirty="0">
              <a:solidFill>
                <a:srgbClr val="FF0000"/>
              </a:solidFill>
            </a:endParaRPr>
          </a:p>
        </p:txBody>
      </p:sp>
      <p:pic>
        <p:nvPicPr>
          <p:cNvPr id="5" name="オーディオ 4">
            <a:hlinkClick r:id="" action="ppaction://media"/>
            <a:extLst>
              <a:ext uri="{FF2B5EF4-FFF2-40B4-BE49-F238E27FC236}">
                <a16:creationId xmlns:a16="http://schemas.microsoft.com/office/drawing/2014/main" id="{B411A570-290B-FEED-D372-CCDADA9C53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35663754"/>
      </p:ext>
    </p:extLst>
  </p:cSld>
  <p:clrMapOvr>
    <a:masterClrMapping/>
  </p:clrMapOvr>
  <mc:AlternateContent xmlns:mc="http://schemas.openxmlformats.org/markup-compatibility/2006" xmlns:p14="http://schemas.microsoft.com/office/powerpoint/2010/main">
    <mc:Choice Requires="p14">
      <p:transition spd="slow" p14:dur="2000" advTm="67369"/>
    </mc:Choice>
    <mc:Fallback xmlns="">
      <p:transition spd="slow" advTm="67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6C98E8A4-34BE-44EC-76E2-4BD3C720469B}"/>
              </a:ext>
            </a:extLst>
          </p:cNvPr>
          <p:cNvSpPr/>
          <p:nvPr/>
        </p:nvSpPr>
        <p:spPr>
          <a:xfrm>
            <a:off x="776035" y="877505"/>
            <a:ext cx="10196765" cy="1225966"/>
          </a:xfrm>
          <a:prstGeom prst="roundRect">
            <a:avLst>
              <a:gd name="adj" fmla="val 3680"/>
            </a:avLst>
          </a:pr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1F9A918E-75DD-E29F-9832-CF2CF38D3937}"/>
              </a:ext>
            </a:extLst>
          </p:cNvPr>
          <p:cNvSpPr>
            <a:spLocks noGrp="1"/>
          </p:cNvSpPr>
          <p:nvPr>
            <p:ph type="title"/>
          </p:nvPr>
        </p:nvSpPr>
        <p:spPr>
          <a:xfrm>
            <a:off x="838200" y="827707"/>
            <a:ext cx="10515600" cy="1325563"/>
          </a:xfrm>
        </p:spPr>
        <p:txBody>
          <a:bodyPr>
            <a:normAutofit fontScale="90000"/>
          </a:bodyPr>
          <a:lstStyle/>
          <a:p>
            <a:r>
              <a:rPr lang="ja-JP" altLang="en-US" dirty="0">
                <a:solidFill>
                  <a:schemeClr val="bg1"/>
                </a:solidFill>
              </a:rPr>
              <a:t>専門医が勤務（常勤・非常勤）している非認定修練施設は、協力施設に</a:t>
            </a:r>
            <a:r>
              <a:rPr lang="ja-JP" altLang="en-US" spc="600" dirty="0">
                <a:solidFill>
                  <a:schemeClr val="bg1"/>
                </a:solidFill>
              </a:rPr>
              <a:t>登録</a:t>
            </a:r>
            <a:r>
              <a:rPr lang="ja-JP" altLang="en-US" dirty="0">
                <a:solidFill>
                  <a:schemeClr val="bg1"/>
                </a:solidFill>
              </a:rPr>
              <a:t>してください</a:t>
            </a:r>
            <a:r>
              <a:rPr lang="en-US" altLang="ja-JP" dirty="0">
                <a:solidFill>
                  <a:schemeClr val="bg1"/>
                </a:solidFill>
              </a:rPr>
              <a:t>‼</a:t>
            </a:r>
            <a:endParaRPr kumimoji="1" lang="ja-JP" altLang="en-US" dirty="0"/>
          </a:p>
        </p:txBody>
      </p:sp>
      <p:sp>
        <p:nvSpPr>
          <p:cNvPr id="3" name="コンテンツ プレースホルダー 2">
            <a:extLst>
              <a:ext uri="{FF2B5EF4-FFF2-40B4-BE49-F238E27FC236}">
                <a16:creationId xmlns:a16="http://schemas.microsoft.com/office/drawing/2014/main" id="{E9E45CBD-8E40-E963-9CAE-FB46E73E9A26}"/>
              </a:ext>
            </a:extLst>
          </p:cNvPr>
          <p:cNvSpPr>
            <a:spLocks noGrp="1"/>
          </p:cNvSpPr>
          <p:nvPr>
            <p:ph idx="1"/>
          </p:nvPr>
        </p:nvSpPr>
        <p:spPr>
          <a:xfrm>
            <a:off x="838200" y="2398955"/>
            <a:ext cx="10515600" cy="3778008"/>
          </a:xfrm>
        </p:spPr>
        <p:txBody>
          <a:bodyPr>
            <a:normAutofit fontScale="85000" lnSpcReduction="20000"/>
          </a:bodyPr>
          <a:lstStyle/>
          <a:p>
            <a:r>
              <a:rPr lang="ja-JP" altLang="en-US" dirty="0">
                <a:solidFill>
                  <a:srgbClr val="0070C0"/>
                </a:solidFill>
              </a:rPr>
              <a:t>登録は、年</a:t>
            </a:r>
            <a:r>
              <a:rPr lang="en-US" altLang="ja-JP" dirty="0">
                <a:solidFill>
                  <a:srgbClr val="0070C0"/>
                </a:solidFill>
              </a:rPr>
              <a:t>1</a:t>
            </a:r>
            <a:r>
              <a:rPr lang="ja-JP" altLang="en-US" dirty="0">
                <a:solidFill>
                  <a:srgbClr val="0070C0"/>
                </a:solidFill>
              </a:rPr>
              <a:t>回の修練施設群更新時、修練統括施設から</a:t>
            </a:r>
            <a:r>
              <a:rPr lang="ja-JP" altLang="en-US" dirty="0"/>
              <a:t>していただきます。</a:t>
            </a:r>
            <a:endParaRPr lang="en-US" altLang="ja-JP" dirty="0"/>
          </a:p>
          <a:p>
            <a:r>
              <a:rPr lang="ja-JP" altLang="en-US" dirty="0"/>
              <a:t>遡り登録は認められません。</a:t>
            </a:r>
            <a:endParaRPr lang="en-US" altLang="ja-JP" dirty="0"/>
          </a:p>
          <a:p>
            <a:pPr lvl="3"/>
            <a:endParaRPr lang="en-US" altLang="ja-JP" dirty="0"/>
          </a:p>
          <a:p>
            <a:pPr marL="0" indent="0">
              <a:lnSpc>
                <a:spcPct val="100000"/>
              </a:lnSpc>
              <a:buNone/>
            </a:pPr>
            <a:r>
              <a:rPr lang="ja-JP" altLang="en-US" dirty="0"/>
              <a:t>協力施設とは</a:t>
            </a:r>
            <a:endParaRPr lang="en-US" altLang="ja-JP" dirty="0"/>
          </a:p>
          <a:p>
            <a:pPr>
              <a:lnSpc>
                <a:spcPct val="100000"/>
              </a:lnSpc>
            </a:pPr>
            <a:r>
              <a:rPr lang="ja-JP" altLang="en-US" sz="2600" dirty="0"/>
              <a:t>いすれかの修練施設群*に属し、修練統括施設と連携している</a:t>
            </a:r>
            <a:endParaRPr lang="en-US" altLang="ja-JP" sz="2600" dirty="0"/>
          </a:p>
          <a:p>
            <a:pPr marL="457200" lvl="1" indent="0">
              <a:lnSpc>
                <a:spcPct val="100000"/>
              </a:lnSpc>
              <a:buNone/>
            </a:pPr>
            <a:r>
              <a:rPr lang="en-US" altLang="ja-JP" sz="2200" dirty="0"/>
              <a:t>*</a:t>
            </a:r>
            <a:r>
              <a:rPr lang="ja-JP" altLang="en-US" sz="2200" dirty="0"/>
              <a:t>医療圏を共有する施設が望ましい</a:t>
            </a:r>
            <a:endParaRPr lang="en-US" altLang="ja-JP" sz="2200" dirty="0"/>
          </a:p>
          <a:p>
            <a:pPr>
              <a:lnSpc>
                <a:spcPct val="100000"/>
              </a:lnSpc>
            </a:pPr>
            <a:r>
              <a:rPr kumimoji="1" lang="en-US" altLang="ja-JP" sz="2600" dirty="0"/>
              <a:t>NCD</a:t>
            </a:r>
            <a:r>
              <a:rPr kumimoji="1" lang="ja-JP" altLang="en-US" sz="2600" dirty="0"/>
              <a:t>・</a:t>
            </a:r>
            <a:r>
              <a:rPr kumimoji="1" lang="en-US" altLang="ja-JP" sz="2600" dirty="0"/>
              <a:t>JCVSD</a:t>
            </a:r>
            <a:r>
              <a:rPr kumimoji="1" lang="ja-JP" altLang="en-US" sz="2600" dirty="0"/>
              <a:t>に全手術例を登録している</a:t>
            </a:r>
            <a:endParaRPr kumimoji="1" lang="en-US" altLang="ja-JP" sz="2600" dirty="0"/>
          </a:p>
          <a:p>
            <a:pPr marL="0" indent="0">
              <a:lnSpc>
                <a:spcPct val="100000"/>
              </a:lnSpc>
              <a:buNone/>
            </a:pPr>
            <a:r>
              <a:rPr lang="ja-JP" altLang="en-US" sz="2600" dirty="0"/>
              <a:t>　⇒修練統括責任者による医療の質管理に協力している</a:t>
            </a:r>
          </a:p>
          <a:p>
            <a:pPr>
              <a:lnSpc>
                <a:spcPct val="100000"/>
              </a:lnSpc>
            </a:pPr>
            <a:r>
              <a:rPr kumimoji="1" lang="ja-JP" altLang="en-US" sz="2600" dirty="0"/>
              <a:t>医療安全研修等が行われており、在籍する専門医が参加している</a:t>
            </a:r>
            <a:endParaRPr kumimoji="1" lang="en-US" altLang="ja-JP" sz="2600" dirty="0"/>
          </a:p>
          <a:p>
            <a:pPr>
              <a:lnSpc>
                <a:spcPct val="100000"/>
              </a:lnSpc>
            </a:pPr>
            <a:r>
              <a:rPr kumimoji="1" lang="ja-JP" altLang="en-US" sz="2600" dirty="0"/>
              <a:t>修練指導者の常勤は求めない</a:t>
            </a:r>
            <a:endParaRPr kumimoji="1" lang="en-US" altLang="ja-JP" sz="2600" dirty="0"/>
          </a:p>
        </p:txBody>
      </p:sp>
      <p:sp>
        <p:nvSpPr>
          <p:cNvPr id="12" name="四角形: 角を丸くする 11">
            <a:extLst>
              <a:ext uri="{FF2B5EF4-FFF2-40B4-BE49-F238E27FC236}">
                <a16:creationId xmlns:a16="http://schemas.microsoft.com/office/drawing/2014/main" id="{EB28D16E-2278-B0FC-6D05-99E479FA1E2E}"/>
              </a:ext>
            </a:extLst>
          </p:cNvPr>
          <p:cNvSpPr/>
          <p:nvPr/>
        </p:nvSpPr>
        <p:spPr>
          <a:xfrm>
            <a:off x="776035" y="3200400"/>
            <a:ext cx="8031789" cy="2955047"/>
          </a:xfrm>
          <a:prstGeom prst="roundRect">
            <a:avLst>
              <a:gd name="adj" fmla="val 2244"/>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a:extLst>
              <a:ext uri="{FF2B5EF4-FFF2-40B4-BE49-F238E27FC236}">
                <a16:creationId xmlns:a16="http://schemas.microsoft.com/office/drawing/2014/main" id="{93167700-C924-4373-04E4-98BFA3A2ED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829664945"/>
      </p:ext>
    </p:extLst>
  </p:cSld>
  <p:clrMapOvr>
    <a:masterClrMapping/>
  </p:clrMapOvr>
  <mc:AlternateContent xmlns:mc="http://schemas.openxmlformats.org/markup-compatibility/2006" xmlns:p14="http://schemas.microsoft.com/office/powerpoint/2010/main">
    <mc:Choice Requires="p14">
      <p:transition spd="slow" p14:dur="2000" advTm="70452"/>
    </mc:Choice>
    <mc:Fallback xmlns="">
      <p:transition spd="slow" advTm="70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199A0-AA12-8CAA-1C27-4116EABCA2F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3F0F144-30E2-3323-67CD-AF30E4CA2E10}"/>
              </a:ext>
            </a:extLst>
          </p:cNvPr>
          <p:cNvSpPr>
            <a:spLocks noGrp="1"/>
          </p:cNvSpPr>
          <p:nvPr>
            <p:ph type="title"/>
          </p:nvPr>
        </p:nvSpPr>
        <p:spPr/>
        <p:txBody>
          <a:bodyPr/>
          <a:lstStyle/>
          <a:p>
            <a:r>
              <a:rPr kumimoji="1" lang="ja-JP" altLang="en-US" dirty="0"/>
              <a:t>更新要件</a:t>
            </a:r>
          </a:p>
        </p:txBody>
      </p:sp>
      <p:sp>
        <p:nvSpPr>
          <p:cNvPr id="3" name="コンテンツ プレースホルダー 2">
            <a:extLst>
              <a:ext uri="{FF2B5EF4-FFF2-40B4-BE49-F238E27FC236}">
                <a16:creationId xmlns:a16="http://schemas.microsoft.com/office/drawing/2014/main" id="{9B2C6E10-1B8F-84E4-98ED-5B2BC4571B3B}"/>
              </a:ext>
            </a:extLst>
          </p:cNvPr>
          <p:cNvSpPr>
            <a:spLocks noGrp="1"/>
          </p:cNvSpPr>
          <p:nvPr>
            <p:ph idx="1"/>
          </p:nvPr>
        </p:nvSpPr>
        <p:spPr>
          <a:xfrm>
            <a:off x="838200" y="1624263"/>
            <a:ext cx="10515600" cy="4674269"/>
          </a:xfrm>
        </p:spPr>
        <p:txBody>
          <a:bodyPr>
            <a:normAutofit/>
          </a:bodyPr>
          <a:lstStyle/>
          <a:p>
            <a:pPr>
              <a:lnSpc>
                <a:spcPct val="100000"/>
              </a:lnSpc>
            </a:pPr>
            <a:r>
              <a:rPr kumimoji="1" lang="ja-JP" altLang="en-US" dirty="0"/>
              <a:t>手術記録には術者と指導的助手の明記が必要</a:t>
            </a:r>
          </a:p>
          <a:p>
            <a:pPr lvl="1">
              <a:lnSpc>
                <a:spcPct val="100000"/>
              </a:lnSpc>
            </a:pPr>
            <a:r>
              <a:rPr kumimoji="1" lang="ja-JP" altLang="en-US" b="1" dirty="0">
                <a:solidFill>
                  <a:srgbClr val="FF0000"/>
                </a:solidFill>
              </a:rPr>
              <a:t>運用を厳格化しますので、電子的手術記録のフォーマットを修正してください</a:t>
            </a:r>
          </a:p>
          <a:p>
            <a:pPr>
              <a:lnSpc>
                <a:spcPct val="100000"/>
              </a:lnSpc>
            </a:pPr>
            <a:endParaRPr kumimoji="1" lang="en-US" altLang="ja-JP" dirty="0"/>
          </a:p>
        </p:txBody>
      </p:sp>
      <p:pic>
        <p:nvPicPr>
          <p:cNvPr id="6" name="オーディオ 5">
            <a:hlinkClick r:id="" action="ppaction://media"/>
            <a:extLst>
              <a:ext uri="{FF2B5EF4-FFF2-40B4-BE49-F238E27FC236}">
                <a16:creationId xmlns:a16="http://schemas.microsoft.com/office/drawing/2014/main" id="{C6E45C7D-3FAD-BDEE-AC31-27E1D750AE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15749380"/>
      </p:ext>
    </p:extLst>
  </p:cSld>
  <p:clrMapOvr>
    <a:masterClrMapping/>
  </p:clrMapOvr>
  <mc:AlternateContent xmlns:mc="http://schemas.openxmlformats.org/markup-compatibility/2006" xmlns:p14="http://schemas.microsoft.com/office/powerpoint/2010/main">
    <mc:Choice Requires="p14">
      <p:transition spd="slow" p14:dur="2000" advTm="19933"/>
    </mc:Choice>
    <mc:Fallback xmlns="">
      <p:transition spd="slow" advTm="19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A16DA-21BE-3205-0B4D-5EE31401BEE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1B3493B-D56A-6B85-6E9E-2D4CEF9811D6}"/>
              </a:ext>
            </a:extLst>
          </p:cNvPr>
          <p:cNvSpPr>
            <a:spLocks noGrp="1"/>
          </p:cNvSpPr>
          <p:nvPr>
            <p:ph type="title"/>
          </p:nvPr>
        </p:nvSpPr>
        <p:spPr/>
        <p:txBody>
          <a:bodyPr/>
          <a:lstStyle/>
          <a:p>
            <a:r>
              <a:rPr kumimoji="1" lang="ja-JP" altLang="en-US" dirty="0"/>
              <a:t>施設認定：資格と役割の分離</a:t>
            </a:r>
          </a:p>
        </p:txBody>
      </p:sp>
      <p:sp>
        <p:nvSpPr>
          <p:cNvPr id="3" name="コンテンツ プレースホルダー 2">
            <a:extLst>
              <a:ext uri="{FF2B5EF4-FFF2-40B4-BE49-F238E27FC236}">
                <a16:creationId xmlns:a16="http://schemas.microsoft.com/office/drawing/2014/main" id="{D8443992-7F7C-D1F0-F54C-45C5C4599ED3}"/>
              </a:ext>
            </a:extLst>
          </p:cNvPr>
          <p:cNvSpPr>
            <a:spLocks noGrp="1"/>
          </p:cNvSpPr>
          <p:nvPr>
            <p:ph idx="1"/>
          </p:nvPr>
        </p:nvSpPr>
        <p:spPr/>
        <p:txBody>
          <a:bodyPr>
            <a:normAutofit fontScale="92500" lnSpcReduction="10000"/>
          </a:bodyPr>
          <a:lstStyle/>
          <a:p>
            <a:pPr marL="0" indent="0">
              <a:spcBef>
                <a:spcPts val="600"/>
              </a:spcBef>
              <a:buNone/>
            </a:pPr>
            <a:r>
              <a:rPr lang="ja-JP" altLang="en-US" dirty="0">
                <a:solidFill>
                  <a:srgbClr val="0070C0"/>
                </a:solidFill>
              </a:rPr>
              <a:t>認定修練施設（資格）</a:t>
            </a:r>
            <a:endParaRPr lang="en-US" altLang="ja-JP" dirty="0">
              <a:solidFill>
                <a:srgbClr val="0070C0"/>
              </a:solidFill>
            </a:endParaRPr>
          </a:p>
          <a:p>
            <a:pPr lvl="1">
              <a:spcBef>
                <a:spcPts val="600"/>
              </a:spcBef>
            </a:pPr>
            <a:r>
              <a:rPr lang="ja-JP" altLang="en-US" dirty="0"/>
              <a:t>各種医療技術の実施施設認定要件</a:t>
            </a:r>
            <a:endParaRPr lang="en-US" altLang="ja-JP" dirty="0"/>
          </a:p>
          <a:p>
            <a:pPr>
              <a:spcBef>
                <a:spcPts val="600"/>
              </a:spcBef>
            </a:pPr>
            <a:r>
              <a:rPr lang="ja-JP" altLang="en-US" dirty="0"/>
              <a:t>基幹施設</a:t>
            </a:r>
            <a:endParaRPr lang="en-US" altLang="ja-JP" dirty="0"/>
          </a:p>
          <a:p>
            <a:pPr lvl="1">
              <a:spcBef>
                <a:spcPts val="600"/>
              </a:spcBef>
            </a:pPr>
            <a:r>
              <a:rPr lang="ja-JP" altLang="en-US" dirty="0"/>
              <a:t>修練統括施設になる事が出来る</a:t>
            </a:r>
            <a:endParaRPr lang="en-US" altLang="ja-JP" dirty="0"/>
          </a:p>
          <a:p>
            <a:pPr lvl="1">
              <a:spcBef>
                <a:spcPts val="600"/>
              </a:spcBef>
            </a:pPr>
            <a:r>
              <a:rPr lang="ja-JP" altLang="en-US" dirty="0"/>
              <a:t>専攻医を採用することが出来る</a:t>
            </a:r>
            <a:endParaRPr lang="en-US" altLang="ja-JP" dirty="0"/>
          </a:p>
          <a:p>
            <a:pPr>
              <a:spcBef>
                <a:spcPts val="600"/>
              </a:spcBef>
            </a:pPr>
            <a:r>
              <a:rPr lang="ja-JP" altLang="en-US" dirty="0"/>
              <a:t>関連施設</a:t>
            </a:r>
            <a:endParaRPr lang="en-US" altLang="ja-JP" dirty="0"/>
          </a:p>
          <a:p>
            <a:pPr lvl="3">
              <a:spcBef>
                <a:spcPts val="600"/>
              </a:spcBef>
            </a:pPr>
            <a:endParaRPr lang="en-US" altLang="ja-JP" dirty="0"/>
          </a:p>
          <a:p>
            <a:pPr marL="0" indent="0">
              <a:buNone/>
            </a:pPr>
            <a:r>
              <a:rPr kumimoji="1" lang="ja-JP" altLang="en-US" dirty="0">
                <a:solidFill>
                  <a:srgbClr val="0070C0"/>
                </a:solidFill>
              </a:rPr>
              <a:t>修練統括施設（役割）</a:t>
            </a:r>
            <a:endParaRPr kumimoji="1" lang="en-US" altLang="ja-JP" dirty="0">
              <a:solidFill>
                <a:srgbClr val="0070C0"/>
              </a:solidFill>
            </a:endParaRPr>
          </a:p>
          <a:p>
            <a:r>
              <a:rPr kumimoji="1" lang="ja-JP" altLang="en-US" dirty="0"/>
              <a:t>複数の修練指導者が在籍している基幹施設が、担うことが出来る役割</a:t>
            </a:r>
            <a:endParaRPr kumimoji="1" lang="en-US" altLang="ja-JP" dirty="0"/>
          </a:p>
          <a:p>
            <a:pPr lvl="1"/>
            <a:r>
              <a:rPr lang="ja-JP" altLang="en-US" dirty="0"/>
              <a:t>施設群を形成（毎年末届出）、カリキュラムを作成、専攻医の研修を管理</a:t>
            </a:r>
            <a:endParaRPr lang="en-US" altLang="ja-JP" dirty="0"/>
          </a:p>
          <a:p>
            <a:pPr lvl="1"/>
            <a:r>
              <a:rPr lang="ja-JP" altLang="en-US" dirty="0"/>
              <a:t>施設群の医療の質を管理（</a:t>
            </a:r>
            <a:r>
              <a:rPr lang="en-US" altLang="ja-JP" dirty="0"/>
              <a:t>JCVSD feedback</a:t>
            </a:r>
            <a:r>
              <a:rPr lang="ja-JP" altLang="en-US" dirty="0"/>
              <a:t>機能の活用、等）</a:t>
            </a:r>
            <a:endParaRPr lang="en-US" altLang="ja-JP" dirty="0"/>
          </a:p>
          <a:p>
            <a:endParaRPr kumimoji="1" lang="ja-JP" altLang="en-US" dirty="0"/>
          </a:p>
        </p:txBody>
      </p:sp>
      <p:pic>
        <p:nvPicPr>
          <p:cNvPr id="6" name="オーディオ 5">
            <a:hlinkClick r:id="" action="ppaction://media"/>
            <a:extLst>
              <a:ext uri="{FF2B5EF4-FFF2-40B4-BE49-F238E27FC236}">
                <a16:creationId xmlns:a16="http://schemas.microsoft.com/office/drawing/2014/main" id="{3FFF3F27-1403-CCC7-BCFE-0F53B0BDEE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035045514"/>
      </p:ext>
    </p:extLst>
  </p:cSld>
  <p:clrMapOvr>
    <a:masterClrMapping/>
  </p:clrMapOvr>
  <mc:AlternateContent xmlns:mc="http://schemas.openxmlformats.org/markup-compatibility/2006" xmlns:p14="http://schemas.microsoft.com/office/powerpoint/2010/main">
    <mc:Choice Requires="p14">
      <p:transition spd="slow" p14:dur="2000" advTm="102658"/>
    </mc:Choice>
    <mc:Fallback xmlns="">
      <p:transition spd="slow" advTm="102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A7C85-A872-2D7C-53AF-5B406D66742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CD7F30E-00E9-B0D8-8649-EB2A1F19C875}"/>
              </a:ext>
            </a:extLst>
          </p:cNvPr>
          <p:cNvSpPr>
            <a:spLocks noGrp="1"/>
          </p:cNvSpPr>
          <p:nvPr>
            <p:ph type="title"/>
          </p:nvPr>
        </p:nvSpPr>
        <p:spPr/>
        <p:txBody>
          <a:bodyPr/>
          <a:lstStyle/>
          <a:p>
            <a:r>
              <a:rPr kumimoji="1" lang="ja-JP" altLang="en-US" dirty="0"/>
              <a:t>複数修練責任者制について</a:t>
            </a:r>
          </a:p>
        </p:txBody>
      </p:sp>
      <p:sp>
        <p:nvSpPr>
          <p:cNvPr id="3" name="コンテンツ プレースホルダー 2">
            <a:extLst>
              <a:ext uri="{FF2B5EF4-FFF2-40B4-BE49-F238E27FC236}">
                <a16:creationId xmlns:a16="http://schemas.microsoft.com/office/drawing/2014/main" id="{258DB6B0-DBD3-C226-0863-1428CD3EBA08}"/>
              </a:ext>
            </a:extLst>
          </p:cNvPr>
          <p:cNvSpPr>
            <a:spLocks noGrp="1"/>
          </p:cNvSpPr>
          <p:nvPr>
            <p:ph idx="1"/>
          </p:nvPr>
        </p:nvSpPr>
        <p:spPr/>
        <p:txBody>
          <a:bodyPr/>
          <a:lstStyle/>
          <a:p>
            <a:r>
              <a:rPr kumimoji="1" lang="ja-JP" altLang="en-US" dirty="0">
                <a:solidFill>
                  <a:srgbClr val="0070C0"/>
                </a:solidFill>
              </a:rPr>
              <a:t>各領域の基幹施設要件を独立して充足している施設</a:t>
            </a:r>
            <a:r>
              <a:rPr kumimoji="1" lang="ja-JP" altLang="en-US" dirty="0"/>
              <a:t>については、領域別に修練責任者を記載可能とした。</a:t>
            </a:r>
            <a:endParaRPr kumimoji="1" lang="en-US" altLang="ja-JP" dirty="0"/>
          </a:p>
          <a:p>
            <a:pPr lvl="1"/>
            <a:r>
              <a:rPr kumimoji="1" lang="ja-JP" altLang="en-US" dirty="0"/>
              <a:t>診療科別に独立した別の施設として認定する特例を廃止した。</a:t>
            </a:r>
            <a:endParaRPr kumimoji="1" lang="en-US" altLang="ja-JP" dirty="0"/>
          </a:p>
          <a:p>
            <a:pPr lvl="3"/>
            <a:endParaRPr lang="en-US" altLang="ja-JP" dirty="0"/>
          </a:p>
          <a:p>
            <a:r>
              <a:rPr kumimoji="1" lang="ja-JP" altLang="en-US" dirty="0"/>
              <a:t>かかる施設が修練統括施設になる場合、領域別に修練統括責任者を置くことが出来る。</a:t>
            </a:r>
          </a:p>
        </p:txBody>
      </p:sp>
      <p:pic>
        <p:nvPicPr>
          <p:cNvPr id="6" name="オーディオ 5">
            <a:hlinkClick r:id="" action="ppaction://media"/>
            <a:extLst>
              <a:ext uri="{FF2B5EF4-FFF2-40B4-BE49-F238E27FC236}">
                <a16:creationId xmlns:a16="http://schemas.microsoft.com/office/drawing/2014/main" id="{2C03F5C1-9F3E-E14E-8ADC-9871E36540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121831490"/>
      </p:ext>
    </p:extLst>
  </p:cSld>
  <p:clrMapOvr>
    <a:masterClrMapping/>
  </p:clrMapOvr>
  <mc:AlternateContent xmlns:mc="http://schemas.openxmlformats.org/markup-compatibility/2006" xmlns:p14="http://schemas.microsoft.com/office/powerpoint/2010/main">
    <mc:Choice Requires="p14">
      <p:transition spd="slow" p14:dur="2000" advTm="48750"/>
    </mc:Choice>
    <mc:Fallback xmlns="">
      <p:transition spd="slow" advTm="48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DFC4973-4A5A-8196-446D-C191EAC1473A}"/>
              </a:ext>
            </a:extLst>
          </p:cNvPr>
          <p:cNvSpPr>
            <a:spLocks noGrp="1"/>
          </p:cNvSpPr>
          <p:nvPr>
            <p:ph type="title"/>
          </p:nvPr>
        </p:nvSpPr>
        <p:spPr/>
        <p:txBody>
          <a:bodyPr/>
          <a:lstStyle/>
          <a:p>
            <a:r>
              <a:rPr lang="ja-JP" altLang="en-US" dirty="0"/>
              <a:t>心臓血管外科専門医認定の現況</a:t>
            </a:r>
          </a:p>
        </p:txBody>
      </p:sp>
      <p:sp>
        <p:nvSpPr>
          <p:cNvPr id="5" name="コンテンツ プレースホルダー 4">
            <a:extLst>
              <a:ext uri="{FF2B5EF4-FFF2-40B4-BE49-F238E27FC236}">
                <a16:creationId xmlns:a16="http://schemas.microsoft.com/office/drawing/2014/main" id="{4595DB31-46FA-32C4-2BC1-78DCEE78B4C9}"/>
              </a:ext>
            </a:extLst>
          </p:cNvPr>
          <p:cNvSpPr>
            <a:spLocks noGrp="1"/>
          </p:cNvSpPr>
          <p:nvPr>
            <p:ph idx="1"/>
          </p:nvPr>
        </p:nvSpPr>
        <p:spPr/>
        <p:txBody>
          <a:bodyPr/>
          <a:lstStyle/>
          <a:p>
            <a:r>
              <a:rPr lang="ja-JP" altLang="en-US" dirty="0"/>
              <a:t>基本領域（外科専門医）は日本専門医機構認定</a:t>
            </a:r>
            <a:endParaRPr lang="en-US" altLang="ja-JP" dirty="0"/>
          </a:p>
          <a:p>
            <a:r>
              <a:rPr lang="ja-JP" altLang="en-US" dirty="0">
                <a:highlight>
                  <a:srgbClr val="C0C0C0"/>
                </a:highlight>
              </a:rPr>
              <a:t>外科サブスペ領域は学会（心臓血管外科専門医認定機構）認定</a:t>
            </a:r>
            <a:endParaRPr lang="en-US" altLang="ja-JP" dirty="0">
              <a:highlight>
                <a:srgbClr val="C0C0C0"/>
              </a:highlight>
            </a:endParaRPr>
          </a:p>
          <a:p>
            <a:pPr lvl="1"/>
            <a:r>
              <a:rPr lang="ja-JP" altLang="en-US" dirty="0"/>
              <a:t>日本専門医機構によりカリキュラム承認済み</a:t>
            </a:r>
            <a:endParaRPr lang="en-US" altLang="ja-JP" dirty="0"/>
          </a:p>
          <a:p>
            <a:pPr lvl="1"/>
            <a:r>
              <a:rPr lang="ja-JP" altLang="en-US" dirty="0"/>
              <a:t>日本専門医機構認定への</a:t>
            </a:r>
            <a:r>
              <a:rPr lang="ja-JP" altLang="en-US" dirty="0">
                <a:solidFill>
                  <a:srgbClr val="0070C0"/>
                </a:solidFill>
              </a:rPr>
              <a:t>移行時期は未定</a:t>
            </a:r>
            <a:r>
              <a:rPr lang="ja-JP" altLang="en-US" dirty="0"/>
              <a:t>（サブスペ側にイニシアチブ）</a:t>
            </a:r>
            <a:endParaRPr lang="en-US" altLang="ja-JP" dirty="0"/>
          </a:p>
          <a:p>
            <a:pPr lvl="3"/>
            <a:endParaRPr lang="en-US" altLang="ja-JP" dirty="0"/>
          </a:p>
          <a:p>
            <a:pPr marL="0" indent="0">
              <a:buNone/>
            </a:pPr>
            <a:r>
              <a:rPr lang="ja-JP" altLang="en-US" dirty="0"/>
              <a:t>現状では　新制度＝日本専門医機構認定　ではない</a:t>
            </a:r>
            <a:r>
              <a:rPr lang="en-US" altLang="ja-JP" dirty="0"/>
              <a:t>‼</a:t>
            </a:r>
          </a:p>
          <a:p>
            <a:pPr lvl="3"/>
            <a:endParaRPr lang="en-US" altLang="ja-JP" dirty="0"/>
          </a:p>
          <a:p>
            <a:r>
              <a:rPr lang="ja-JP" altLang="en-US" dirty="0"/>
              <a:t>新制度認定者：初年度</a:t>
            </a:r>
            <a:r>
              <a:rPr lang="en-US" altLang="ja-JP" dirty="0"/>
              <a:t>10</a:t>
            </a:r>
            <a:r>
              <a:rPr lang="ja-JP" altLang="en-US" dirty="0"/>
              <a:t>名、本年度</a:t>
            </a:r>
            <a:r>
              <a:rPr lang="en-US" altLang="ja-JP" dirty="0"/>
              <a:t>24</a:t>
            </a:r>
            <a:r>
              <a:rPr lang="ja-JP" altLang="en-US" dirty="0"/>
              <a:t>名</a:t>
            </a:r>
            <a:endParaRPr lang="en-US" altLang="ja-JP" dirty="0"/>
          </a:p>
        </p:txBody>
      </p:sp>
      <p:sp>
        <p:nvSpPr>
          <p:cNvPr id="6" name="四角形: 角を丸くする 5">
            <a:extLst>
              <a:ext uri="{FF2B5EF4-FFF2-40B4-BE49-F238E27FC236}">
                <a16:creationId xmlns:a16="http://schemas.microsoft.com/office/drawing/2014/main" id="{7015F6AA-5AD2-4B96-47D0-69FC91FBA2D0}"/>
              </a:ext>
            </a:extLst>
          </p:cNvPr>
          <p:cNvSpPr/>
          <p:nvPr/>
        </p:nvSpPr>
        <p:spPr>
          <a:xfrm>
            <a:off x="838200" y="3826563"/>
            <a:ext cx="8035636" cy="646043"/>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オーディオ 8">
            <a:hlinkClick r:id="" action="ppaction://media"/>
            <a:extLst>
              <a:ext uri="{FF2B5EF4-FFF2-40B4-BE49-F238E27FC236}">
                <a16:creationId xmlns:a16="http://schemas.microsoft.com/office/drawing/2014/main" id="{304A90A0-F71E-A3ED-A414-1AE7E348C3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7659272"/>
      </p:ext>
    </p:extLst>
  </p:cSld>
  <p:clrMapOvr>
    <a:masterClrMapping/>
  </p:clrMapOvr>
  <mc:AlternateContent xmlns:mc="http://schemas.openxmlformats.org/markup-compatibility/2006" xmlns:p14="http://schemas.microsoft.com/office/powerpoint/2010/main">
    <mc:Choice Requires="p14">
      <p:transition spd="slow" p14:dur="2000" advTm="42167"/>
    </mc:Choice>
    <mc:Fallback xmlns="">
      <p:transition spd="slow" advTm="42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A36EC9C-495B-353A-B730-975B9BA4156E}"/>
              </a:ext>
            </a:extLst>
          </p:cNvPr>
          <p:cNvSpPr>
            <a:spLocks noGrp="1"/>
          </p:cNvSpPr>
          <p:nvPr>
            <p:ph type="title"/>
          </p:nvPr>
        </p:nvSpPr>
        <p:spPr/>
        <p:txBody>
          <a:bodyPr/>
          <a:lstStyle/>
          <a:p>
            <a:r>
              <a:rPr lang="ja-JP" altLang="en-US" dirty="0"/>
              <a:t>新制度への移行時期</a:t>
            </a:r>
          </a:p>
        </p:txBody>
      </p:sp>
      <p:sp>
        <p:nvSpPr>
          <p:cNvPr id="5" name="コンテンツ プレースホルダー 4">
            <a:extLst>
              <a:ext uri="{FF2B5EF4-FFF2-40B4-BE49-F238E27FC236}">
                <a16:creationId xmlns:a16="http://schemas.microsoft.com/office/drawing/2014/main" id="{CC797CB4-E46A-B4D1-CA4E-E6EDD71E9360}"/>
              </a:ext>
            </a:extLst>
          </p:cNvPr>
          <p:cNvSpPr>
            <a:spLocks noGrp="1"/>
          </p:cNvSpPr>
          <p:nvPr>
            <p:ph idx="1"/>
          </p:nvPr>
        </p:nvSpPr>
        <p:spPr>
          <a:xfrm>
            <a:off x="838200" y="1825625"/>
            <a:ext cx="10152017" cy="4351338"/>
          </a:xfrm>
        </p:spPr>
        <p:txBody>
          <a:bodyPr/>
          <a:lstStyle/>
          <a:p>
            <a:r>
              <a:rPr lang="ja-JP" altLang="en-US" dirty="0">
                <a:solidFill>
                  <a:srgbClr val="0070C0"/>
                </a:solidFill>
              </a:rPr>
              <a:t>新規申請：旧制度は</a:t>
            </a:r>
            <a:r>
              <a:rPr lang="en-US" altLang="ja-JP" dirty="0">
                <a:solidFill>
                  <a:srgbClr val="0070C0"/>
                </a:solidFill>
              </a:rPr>
              <a:t>2026</a:t>
            </a:r>
            <a:r>
              <a:rPr lang="ja-JP" altLang="en-US" dirty="0">
                <a:solidFill>
                  <a:srgbClr val="0070C0"/>
                </a:solidFill>
              </a:rPr>
              <a:t>年申請（</a:t>
            </a:r>
            <a:r>
              <a:rPr lang="en-US" altLang="ja-JP" dirty="0">
                <a:solidFill>
                  <a:srgbClr val="0070C0"/>
                </a:solidFill>
              </a:rPr>
              <a:t>2027</a:t>
            </a:r>
            <a:r>
              <a:rPr lang="ja-JP" altLang="en-US" dirty="0">
                <a:solidFill>
                  <a:srgbClr val="0070C0"/>
                </a:solidFill>
              </a:rPr>
              <a:t>年認定）が最終</a:t>
            </a:r>
            <a:endParaRPr lang="en-US" altLang="ja-JP" dirty="0">
              <a:solidFill>
                <a:srgbClr val="0070C0"/>
              </a:solidFill>
            </a:endParaRPr>
          </a:p>
          <a:p>
            <a:pPr lvl="1"/>
            <a:r>
              <a:rPr lang="ja-JP" altLang="en-US" dirty="0"/>
              <a:t>外科専門医旧制度は</a:t>
            </a:r>
            <a:r>
              <a:rPr lang="en-US" altLang="ja-JP" dirty="0"/>
              <a:t>2025</a:t>
            </a:r>
            <a:r>
              <a:rPr lang="ja-JP" altLang="en-US" dirty="0"/>
              <a:t>年申請（</a:t>
            </a:r>
            <a:r>
              <a:rPr lang="en-US" altLang="ja-JP" dirty="0"/>
              <a:t>2026</a:t>
            </a:r>
            <a:r>
              <a:rPr lang="ja-JP" altLang="en-US" dirty="0"/>
              <a:t>年認定）が最終</a:t>
            </a:r>
            <a:endParaRPr lang="en-US" altLang="ja-JP" dirty="0"/>
          </a:p>
          <a:p>
            <a:r>
              <a:rPr lang="ja-JP" altLang="en-US" dirty="0">
                <a:solidFill>
                  <a:srgbClr val="0070C0"/>
                </a:solidFill>
              </a:rPr>
              <a:t>更新申請：旧制度は</a:t>
            </a:r>
            <a:r>
              <a:rPr lang="en-US" altLang="ja-JP" dirty="0">
                <a:solidFill>
                  <a:srgbClr val="0070C0"/>
                </a:solidFill>
              </a:rPr>
              <a:t>2027</a:t>
            </a:r>
            <a:r>
              <a:rPr lang="ja-JP" altLang="en-US" dirty="0">
                <a:solidFill>
                  <a:srgbClr val="0070C0"/>
                </a:solidFill>
              </a:rPr>
              <a:t>年申請（</a:t>
            </a:r>
            <a:r>
              <a:rPr lang="en-US" altLang="ja-JP" dirty="0">
                <a:solidFill>
                  <a:srgbClr val="0070C0"/>
                </a:solidFill>
              </a:rPr>
              <a:t>2028</a:t>
            </a:r>
            <a:r>
              <a:rPr lang="ja-JP" altLang="en-US" dirty="0">
                <a:solidFill>
                  <a:srgbClr val="0070C0"/>
                </a:solidFill>
              </a:rPr>
              <a:t>年認定）が最終</a:t>
            </a:r>
            <a:endParaRPr lang="en-US" altLang="ja-JP" dirty="0">
              <a:solidFill>
                <a:srgbClr val="0070C0"/>
              </a:solidFill>
            </a:endParaRPr>
          </a:p>
          <a:p>
            <a:pPr lvl="3"/>
            <a:endParaRPr lang="en-US" altLang="ja-JP" dirty="0">
              <a:solidFill>
                <a:srgbClr val="0070C0"/>
              </a:solidFill>
            </a:endParaRPr>
          </a:p>
          <a:p>
            <a:pPr marL="0" indent="0">
              <a:buNone/>
            </a:pPr>
            <a:r>
              <a:rPr lang="ja-JP" altLang="en-US" dirty="0"/>
              <a:t>　認定機関が日本専門医機構へ移行するか否かに関わりません</a:t>
            </a:r>
            <a:endParaRPr lang="en-US" altLang="ja-JP" dirty="0"/>
          </a:p>
          <a:p>
            <a:pPr lvl="3"/>
            <a:endParaRPr lang="en-US" altLang="ja-JP" dirty="0"/>
          </a:p>
          <a:p>
            <a:r>
              <a:rPr lang="ja-JP" altLang="en-US" dirty="0"/>
              <a:t>それまでの期間、旧制度対象者は、新旧制度を選択可能</a:t>
            </a:r>
            <a:endParaRPr lang="en-US" altLang="ja-JP" dirty="0"/>
          </a:p>
          <a:p>
            <a:r>
              <a:rPr lang="ja-JP" altLang="en-US" dirty="0"/>
              <a:t>旧制度終了時、未取得者は新制度で申請（経験は引き継ぐ）</a:t>
            </a:r>
            <a:endParaRPr lang="en-US" altLang="ja-JP" dirty="0"/>
          </a:p>
          <a:p>
            <a:pPr lvl="1"/>
            <a:r>
              <a:rPr lang="ja-JP" altLang="en-US" dirty="0"/>
              <a:t>修練開始登録は任意の時期に設定できる（最も有利になるように）</a:t>
            </a:r>
            <a:endParaRPr lang="en-US" altLang="ja-JP" dirty="0"/>
          </a:p>
        </p:txBody>
      </p:sp>
      <p:sp>
        <p:nvSpPr>
          <p:cNvPr id="2" name="四角形: 角を丸くする 1">
            <a:extLst>
              <a:ext uri="{FF2B5EF4-FFF2-40B4-BE49-F238E27FC236}">
                <a16:creationId xmlns:a16="http://schemas.microsoft.com/office/drawing/2014/main" id="{3FEC1050-BCD2-9C1D-FDA7-F397919A985B}"/>
              </a:ext>
            </a:extLst>
          </p:cNvPr>
          <p:cNvSpPr/>
          <p:nvPr/>
        </p:nvSpPr>
        <p:spPr>
          <a:xfrm>
            <a:off x="1058119" y="3429000"/>
            <a:ext cx="8906152" cy="646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3CD5A808-7D69-3D50-1267-4D9ACBC61A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90238734"/>
      </p:ext>
    </p:extLst>
  </p:cSld>
  <p:clrMapOvr>
    <a:masterClrMapping/>
  </p:clrMapOvr>
  <mc:AlternateContent xmlns:mc="http://schemas.openxmlformats.org/markup-compatibility/2006" xmlns:p14="http://schemas.microsoft.com/office/powerpoint/2010/main">
    <mc:Choice Requires="p14">
      <p:transition spd="slow" p14:dur="2000" advTm="63762"/>
    </mc:Choice>
    <mc:Fallback xmlns="">
      <p:transition spd="slow" advTm="6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90900-BF1C-3176-DF6A-4EA0B0D91A5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CA0E287-CA13-C834-89D9-4CD24E30C089}"/>
              </a:ext>
            </a:extLst>
          </p:cNvPr>
          <p:cNvSpPr>
            <a:spLocks noGrp="1"/>
          </p:cNvSpPr>
          <p:nvPr>
            <p:ph type="title"/>
          </p:nvPr>
        </p:nvSpPr>
        <p:spPr/>
        <p:txBody>
          <a:bodyPr/>
          <a:lstStyle/>
          <a:p>
            <a:r>
              <a:rPr kumimoji="1" lang="ja-JP" altLang="en-US" dirty="0"/>
              <a:t>用語のまとめ</a:t>
            </a:r>
          </a:p>
        </p:txBody>
      </p:sp>
      <p:sp>
        <p:nvSpPr>
          <p:cNvPr id="3" name="コンテンツ プレースホルダー 2">
            <a:extLst>
              <a:ext uri="{FF2B5EF4-FFF2-40B4-BE49-F238E27FC236}">
                <a16:creationId xmlns:a16="http://schemas.microsoft.com/office/drawing/2014/main" id="{51CD24BE-EC23-6076-6133-077489398324}"/>
              </a:ext>
            </a:extLst>
          </p:cNvPr>
          <p:cNvSpPr>
            <a:spLocks noGrp="1"/>
          </p:cNvSpPr>
          <p:nvPr>
            <p:ph idx="1"/>
          </p:nvPr>
        </p:nvSpPr>
        <p:spPr/>
        <p:txBody>
          <a:bodyPr>
            <a:normAutofit/>
          </a:bodyPr>
          <a:lstStyle/>
          <a:p>
            <a:r>
              <a:rPr kumimoji="1" lang="ja-JP" altLang="en-US" dirty="0"/>
              <a:t>修練指導者（</a:t>
            </a:r>
            <a:r>
              <a:rPr kumimoji="1" lang="ja-JP" altLang="en-US" dirty="0">
                <a:solidFill>
                  <a:srgbClr val="0070C0"/>
                </a:solidFill>
              </a:rPr>
              <a:t>資格</a:t>
            </a:r>
            <a:r>
              <a:rPr kumimoji="1" lang="ja-JP" altLang="en-US" dirty="0"/>
              <a:t>）</a:t>
            </a:r>
            <a:endParaRPr kumimoji="1" lang="en-US" altLang="ja-JP" dirty="0"/>
          </a:p>
          <a:p>
            <a:pPr lvl="1"/>
            <a:r>
              <a:rPr kumimoji="1" lang="ja-JP" altLang="en-US" dirty="0"/>
              <a:t>個人が取得する資格の名称</a:t>
            </a:r>
            <a:endParaRPr kumimoji="1" lang="en-US" altLang="ja-JP" dirty="0"/>
          </a:p>
          <a:p>
            <a:pPr lvl="1"/>
            <a:r>
              <a:rPr kumimoji="1" lang="en-US" altLang="ja-JP" dirty="0"/>
              <a:t>1</a:t>
            </a:r>
            <a:r>
              <a:rPr kumimoji="1" lang="ja-JP" altLang="en-US" dirty="0"/>
              <a:t>回以上更新または心臓血管外科学会国際会員で、別に定める論文・手術要件を満たすことが条件</a:t>
            </a:r>
            <a:endParaRPr kumimoji="1" lang="en-US" altLang="ja-JP" dirty="0"/>
          </a:p>
          <a:p>
            <a:r>
              <a:rPr kumimoji="1" lang="ja-JP" altLang="en-US" dirty="0"/>
              <a:t>修練責任者（</a:t>
            </a:r>
            <a:r>
              <a:rPr kumimoji="1" lang="ja-JP" altLang="en-US" dirty="0">
                <a:solidFill>
                  <a:srgbClr val="0070C0"/>
                </a:solidFill>
              </a:rPr>
              <a:t>役割</a:t>
            </a:r>
            <a:r>
              <a:rPr kumimoji="1" lang="ja-JP" altLang="en-US" dirty="0"/>
              <a:t>）</a:t>
            </a:r>
            <a:endParaRPr kumimoji="1" lang="en-US" altLang="ja-JP" dirty="0"/>
          </a:p>
          <a:p>
            <a:pPr lvl="1"/>
            <a:r>
              <a:rPr lang="ja-JP" altLang="en-US" dirty="0"/>
              <a:t>認定修練施設の責任者（代表者）</a:t>
            </a:r>
          </a:p>
          <a:p>
            <a:pPr lvl="1"/>
            <a:r>
              <a:rPr lang="ja-JP" altLang="en-US" dirty="0"/>
              <a:t>すべての認定修練施設で最低１名の登録が必須</a:t>
            </a:r>
          </a:p>
          <a:p>
            <a:pPr lvl="1"/>
            <a:r>
              <a:rPr lang="ja-JP" altLang="en-US" dirty="0"/>
              <a:t>修練指導者資格を有し、当該施設に常勤していることが条件</a:t>
            </a:r>
          </a:p>
          <a:p>
            <a:r>
              <a:rPr kumimoji="1" lang="ja-JP" altLang="en-US" dirty="0"/>
              <a:t>修練統括責任者（</a:t>
            </a:r>
            <a:r>
              <a:rPr kumimoji="1" lang="ja-JP" altLang="en-US" dirty="0">
                <a:solidFill>
                  <a:srgbClr val="0070C0"/>
                </a:solidFill>
              </a:rPr>
              <a:t>役割</a:t>
            </a:r>
            <a:r>
              <a:rPr kumimoji="1" lang="ja-JP" altLang="en-US" dirty="0"/>
              <a:t>）</a:t>
            </a:r>
            <a:endParaRPr kumimoji="1" lang="en-US" altLang="ja-JP" dirty="0"/>
          </a:p>
          <a:p>
            <a:pPr lvl="1"/>
            <a:r>
              <a:rPr kumimoji="1" lang="ja-JP" altLang="en-US" dirty="0"/>
              <a:t>修練統括施設となった認定修練施設の修練責任者</a:t>
            </a:r>
            <a:endParaRPr kumimoji="1" lang="en-US" altLang="ja-JP" dirty="0"/>
          </a:p>
        </p:txBody>
      </p:sp>
      <p:pic>
        <p:nvPicPr>
          <p:cNvPr id="4" name="オーディオ 3">
            <a:hlinkClick r:id="" action="ppaction://media"/>
            <a:extLst>
              <a:ext uri="{FF2B5EF4-FFF2-40B4-BE49-F238E27FC236}">
                <a16:creationId xmlns:a16="http://schemas.microsoft.com/office/drawing/2014/main" id="{D22D1CC9-29B2-9D96-EB9F-5203630515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85972266"/>
      </p:ext>
    </p:extLst>
  </p:cSld>
  <p:clrMapOvr>
    <a:masterClrMapping/>
  </p:clrMapOvr>
  <mc:AlternateContent xmlns:mc="http://schemas.openxmlformats.org/markup-compatibility/2006" xmlns:p14="http://schemas.microsoft.com/office/powerpoint/2010/main">
    <mc:Choice Requires="p14">
      <p:transition spd="slow" p14:dur="2000" advTm="56301"/>
    </mc:Choice>
    <mc:Fallback xmlns="">
      <p:transition spd="slow" advTm="56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A8F4B-923E-E2BF-C825-BBD532925EA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785847B-35A5-9172-3070-7D1250775495}"/>
              </a:ext>
            </a:extLst>
          </p:cNvPr>
          <p:cNvSpPr>
            <a:spLocks noGrp="1"/>
          </p:cNvSpPr>
          <p:nvPr>
            <p:ph type="title"/>
          </p:nvPr>
        </p:nvSpPr>
        <p:spPr/>
        <p:txBody>
          <a:bodyPr/>
          <a:lstStyle/>
          <a:p>
            <a:r>
              <a:rPr kumimoji="1" lang="ja-JP" altLang="en-US" dirty="0"/>
              <a:t>用語のまとめ</a:t>
            </a:r>
          </a:p>
        </p:txBody>
      </p:sp>
      <p:sp>
        <p:nvSpPr>
          <p:cNvPr id="3" name="コンテンツ プレースホルダー 2">
            <a:extLst>
              <a:ext uri="{FF2B5EF4-FFF2-40B4-BE49-F238E27FC236}">
                <a16:creationId xmlns:a16="http://schemas.microsoft.com/office/drawing/2014/main" id="{4C14EFDC-9204-5884-03B6-78A2239981EF}"/>
              </a:ext>
            </a:extLst>
          </p:cNvPr>
          <p:cNvSpPr>
            <a:spLocks noGrp="1"/>
          </p:cNvSpPr>
          <p:nvPr>
            <p:ph idx="1"/>
          </p:nvPr>
        </p:nvSpPr>
        <p:spPr/>
        <p:txBody>
          <a:bodyPr/>
          <a:lstStyle/>
          <a:p>
            <a:r>
              <a:rPr kumimoji="1" lang="ja-JP" altLang="en-US" dirty="0"/>
              <a:t>修練統括施設</a:t>
            </a:r>
            <a:endParaRPr kumimoji="1" lang="en-US" altLang="ja-JP" dirty="0"/>
          </a:p>
          <a:p>
            <a:pPr lvl="1"/>
            <a:r>
              <a:rPr kumimoji="1" lang="ja-JP" altLang="en-US" dirty="0"/>
              <a:t>認定修練施設のうち特定の条件を満たした施設に付与する「役割」</a:t>
            </a:r>
            <a:endParaRPr kumimoji="1" lang="en-US" altLang="ja-JP" dirty="0"/>
          </a:p>
          <a:p>
            <a:r>
              <a:rPr kumimoji="1" lang="ja-JP" altLang="en-US" dirty="0"/>
              <a:t>連携施設</a:t>
            </a:r>
            <a:endParaRPr kumimoji="1" lang="en-US" altLang="ja-JP" dirty="0"/>
          </a:p>
          <a:p>
            <a:pPr lvl="1"/>
            <a:r>
              <a:rPr lang="ja-JP" altLang="en-US" dirty="0"/>
              <a:t>修練施設群に属する認定修練施設のうち、修練統括施設以外の施設のこと</a:t>
            </a:r>
          </a:p>
          <a:p>
            <a:r>
              <a:rPr kumimoji="1" lang="ja-JP" altLang="en-US" dirty="0"/>
              <a:t>協力施設</a:t>
            </a:r>
            <a:endParaRPr kumimoji="1" lang="en-US" altLang="ja-JP" dirty="0"/>
          </a:p>
          <a:p>
            <a:pPr lvl="1"/>
            <a:r>
              <a:rPr kumimoji="1" lang="ja-JP" altLang="en-US" dirty="0"/>
              <a:t>認定修練施設では</a:t>
            </a:r>
            <a:r>
              <a:rPr kumimoji="1" lang="ja-JP" altLang="en-US" b="1" dirty="0"/>
              <a:t>ない</a:t>
            </a:r>
            <a:r>
              <a:rPr kumimoji="1" lang="ja-JP" altLang="en-US" dirty="0"/>
              <a:t>施設のうち、新制度下における更新申請に手術経験を算入できる施設</a:t>
            </a:r>
            <a:endParaRPr kumimoji="1" lang="en-US" altLang="ja-JP" dirty="0"/>
          </a:p>
          <a:p>
            <a:pPr lvl="1"/>
            <a:r>
              <a:rPr kumimoji="1" lang="ja-JP" altLang="en-US" dirty="0"/>
              <a:t>修練統括施設を通して登録が必要</a:t>
            </a:r>
            <a:endParaRPr lang="en-US" altLang="ja-JP" dirty="0"/>
          </a:p>
          <a:p>
            <a:pPr lvl="1"/>
            <a:r>
              <a:rPr kumimoji="1" lang="ja-JP" altLang="en-US" dirty="0"/>
              <a:t>新規申請・初回更新申請の経験には算入できない</a:t>
            </a:r>
            <a:endParaRPr kumimoji="1" lang="en-US" altLang="ja-JP" dirty="0"/>
          </a:p>
        </p:txBody>
      </p:sp>
      <p:pic>
        <p:nvPicPr>
          <p:cNvPr id="7" name="オーディオ 6">
            <a:hlinkClick r:id="" action="ppaction://media"/>
            <a:extLst>
              <a:ext uri="{FF2B5EF4-FFF2-40B4-BE49-F238E27FC236}">
                <a16:creationId xmlns:a16="http://schemas.microsoft.com/office/drawing/2014/main" id="{04DE1619-C4DD-F48A-F66A-C7752AEC51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11833648"/>
      </p:ext>
    </p:extLst>
  </p:cSld>
  <p:clrMapOvr>
    <a:masterClrMapping/>
  </p:clrMapOvr>
  <mc:AlternateContent xmlns:mc="http://schemas.openxmlformats.org/markup-compatibility/2006" xmlns:p14="http://schemas.microsoft.com/office/powerpoint/2010/main">
    <mc:Choice Requires="p14">
      <p:transition spd="slow" p14:dur="2000" advTm="45332"/>
    </mc:Choice>
    <mc:Fallback xmlns="">
      <p:transition spd="slow" advTm="45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4DF4B-8808-937A-371D-FFA6ADB88E8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652AAC6-BE6C-5988-15AA-00616CD866A6}"/>
              </a:ext>
            </a:extLst>
          </p:cNvPr>
          <p:cNvSpPr>
            <a:spLocks noGrp="1"/>
          </p:cNvSpPr>
          <p:nvPr>
            <p:ph type="title"/>
          </p:nvPr>
        </p:nvSpPr>
        <p:spPr/>
        <p:txBody>
          <a:bodyPr/>
          <a:lstStyle/>
          <a:p>
            <a:r>
              <a:rPr kumimoji="1" lang="ja-JP" altLang="en-US" dirty="0"/>
              <a:t>申請時期のまとめ</a:t>
            </a:r>
          </a:p>
        </p:txBody>
      </p:sp>
      <p:sp>
        <p:nvSpPr>
          <p:cNvPr id="3" name="コンテンツ プレースホルダー 2">
            <a:extLst>
              <a:ext uri="{FF2B5EF4-FFF2-40B4-BE49-F238E27FC236}">
                <a16:creationId xmlns:a16="http://schemas.microsoft.com/office/drawing/2014/main" id="{F01B2104-FE49-9032-792F-BD586418F83D}"/>
              </a:ext>
            </a:extLst>
          </p:cNvPr>
          <p:cNvSpPr>
            <a:spLocks noGrp="1"/>
          </p:cNvSpPr>
          <p:nvPr>
            <p:ph idx="1"/>
          </p:nvPr>
        </p:nvSpPr>
        <p:spPr/>
        <p:txBody>
          <a:bodyPr/>
          <a:lstStyle/>
          <a:p>
            <a:r>
              <a:rPr kumimoji="1" lang="ja-JP" altLang="en-US" dirty="0"/>
              <a:t>修練施設群</a:t>
            </a:r>
            <a:endParaRPr kumimoji="1" lang="en-US" altLang="ja-JP" dirty="0"/>
          </a:p>
          <a:p>
            <a:pPr lvl="1"/>
            <a:r>
              <a:rPr kumimoji="1" lang="ja-JP" altLang="en-US" dirty="0"/>
              <a:t>毎年、年末に、修練統括責任者に確認します</a:t>
            </a:r>
            <a:endParaRPr kumimoji="1" lang="en-US" altLang="ja-JP" dirty="0"/>
          </a:p>
          <a:p>
            <a:pPr lvl="1"/>
            <a:r>
              <a:rPr kumimoji="1" lang="ja-JP" altLang="en-US" dirty="0"/>
              <a:t>新たに修練統括施設になる場合、この確認時に受付けます</a:t>
            </a:r>
            <a:endParaRPr kumimoji="1" lang="en-US" altLang="ja-JP" dirty="0"/>
          </a:p>
          <a:p>
            <a:r>
              <a:rPr kumimoji="1" lang="ja-JP" altLang="en-US" dirty="0"/>
              <a:t>認定修練施設</a:t>
            </a:r>
            <a:endParaRPr kumimoji="1" lang="en-US" altLang="ja-JP" dirty="0"/>
          </a:p>
          <a:p>
            <a:pPr lvl="1"/>
            <a:r>
              <a:rPr lang="ja-JP" altLang="en-US" dirty="0"/>
              <a:t>１月（</a:t>
            </a:r>
            <a:r>
              <a:rPr lang="en-US" altLang="ja-JP" dirty="0"/>
              <a:t>2024</a:t>
            </a:r>
            <a:r>
              <a:rPr lang="ja-JP" altLang="en-US" dirty="0"/>
              <a:t>年のみ２月）に申請を受付けます</a:t>
            </a:r>
            <a:endParaRPr lang="en-US" altLang="ja-JP" dirty="0"/>
          </a:p>
          <a:p>
            <a:pPr lvl="1"/>
            <a:r>
              <a:rPr lang="ja-JP" altLang="en-US" dirty="0"/>
              <a:t>各施設の資格ですので、統括施設からではなく、各施設から申請して下さい</a:t>
            </a:r>
          </a:p>
          <a:p>
            <a:r>
              <a:rPr kumimoji="1" lang="ja-JP" altLang="en-US" dirty="0"/>
              <a:t>協力施設</a:t>
            </a:r>
            <a:endParaRPr kumimoji="1" lang="en-US" altLang="ja-JP" dirty="0"/>
          </a:p>
          <a:p>
            <a:pPr lvl="1"/>
            <a:r>
              <a:rPr kumimoji="1" lang="ja-JP" altLang="en-US" dirty="0"/>
              <a:t>年末の修練施設群確認時、修練統括施設を通して受付けます</a:t>
            </a:r>
            <a:endParaRPr kumimoji="1" lang="en-US" altLang="ja-JP" dirty="0"/>
          </a:p>
        </p:txBody>
      </p:sp>
      <p:pic>
        <p:nvPicPr>
          <p:cNvPr id="4" name="オーディオ 3">
            <a:hlinkClick r:id="" action="ppaction://media"/>
            <a:extLst>
              <a:ext uri="{FF2B5EF4-FFF2-40B4-BE49-F238E27FC236}">
                <a16:creationId xmlns:a16="http://schemas.microsoft.com/office/drawing/2014/main" id="{78EF5A22-B09C-F6DE-3962-1CD01DD855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051121098"/>
      </p:ext>
    </p:extLst>
  </p:cSld>
  <p:clrMapOvr>
    <a:masterClrMapping/>
  </p:clrMapOvr>
  <mc:AlternateContent xmlns:mc="http://schemas.openxmlformats.org/markup-compatibility/2006" xmlns:p14="http://schemas.microsoft.com/office/powerpoint/2010/main">
    <mc:Choice Requires="p14">
      <p:transition spd="slow" p14:dur="2000" advTm="41520"/>
    </mc:Choice>
    <mc:Fallback xmlns="">
      <p:transition spd="slow" advTm="41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l="13000" r="13000"/>
          </a:stretch>
        </a:blipFill>
        <a:effectLst/>
      </p:bgPr>
    </p:bg>
    <p:spTree>
      <p:nvGrpSpPr>
        <p:cNvPr id="1" name="">
          <a:extLst>
            <a:ext uri="{FF2B5EF4-FFF2-40B4-BE49-F238E27FC236}">
              <a16:creationId xmlns:a16="http://schemas.microsoft.com/office/drawing/2014/main" id="{24193D93-C570-14AE-FFD9-6DAC3A127C7D}"/>
            </a:ext>
          </a:extLst>
        </p:cNvPr>
        <p:cNvGrpSpPr/>
        <p:nvPr/>
      </p:nvGrpSpPr>
      <p:grpSpPr>
        <a:xfrm>
          <a:off x="0" y="0"/>
          <a:ext cx="0" cy="0"/>
          <a:chOff x="0" y="0"/>
          <a:chExt cx="0" cy="0"/>
        </a:xfrm>
      </p:grpSpPr>
      <p:sp>
        <p:nvSpPr>
          <p:cNvPr id="4" name="タイトル 5">
            <a:extLst>
              <a:ext uri="{FF2B5EF4-FFF2-40B4-BE49-F238E27FC236}">
                <a16:creationId xmlns:a16="http://schemas.microsoft.com/office/drawing/2014/main" id="{007AA903-9A07-2F14-0F72-D1073FD5FFE0}"/>
              </a:ext>
            </a:extLst>
          </p:cNvPr>
          <p:cNvSpPr>
            <a:spLocks noGrp="1"/>
          </p:cNvSpPr>
          <p:nvPr>
            <p:ph type="title"/>
          </p:nvPr>
        </p:nvSpPr>
        <p:spPr>
          <a:xfrm>
            <a:off x="831850" y="2603968"/>
            <a:ext cx="10515600" cy="2852737"/>
          </a:xfrm>
        </p:spPr>
        <p:txBody>
          <a:bodyPr>
            <a:normAutofit/>
          </a:bodyPr>
          <a:lstStyle/>
          <a:p>
            <a:pPr algn="ctr"/>
            <a:r>
              <a:rPr lang="ja-JP" altLang="en-US" sz="4000" dirty="0"/>
              <a:t>新専門医制度のおさらい</a:t>
            </a:r>
            <a:br>
              <a:rPr lang="en-US" altLang="ja-JP" sz="4000" dirty="0"/>
            </a:br>
            <a:r>
              <a:rPr lang="ja-JP" altLang="en-US" sz="4000" dirty="0"/>
              <a:t>施設認定基準ー今年からの変更点</a:t>
            </a:r>
            <a:r>
              <a:rPr lang="ja-JP" altLang="en-US" sz="3200" dirty="0"/>
              <a:t>（スライド</a:t>
            </a:r>
            <a:r>
              <a:rPr lang="en-US" altLang="ja-JP" sz="3200" dirty="0"/>
              <a:t>30</a:t>
            </a:r>
            <a:r>
              <a:rPr lang="ja-JP" altLang="en-US" sz="3200" dirty="0"/>
              <a:t>～）</a:t>
            </a:r>
            <a:br>
              <a:rPr lang="en-US" altLang="ja-JP" sz="4000" dirty="0"/>
            </a:br>
            <a:r>
              <a:rPr lang="ja-JP" altLang="en-US" sz="4000" dirty="0"/>
              <a:t>今後の方向性</a:t>
            </a:r>
            <a:r>
              <a:rPr lang="ja-JP" altLang="en-US" sz="3200" dirty="0"/>
              <a:t>（スライド</a:t>
            </a:r>
            <a:r>
              <a:rPr lang="en-US" altLang="ja-JP" sz="3200" dirty="0"/>
              <a:t>37</a:t>
            </a:r>
            <a:r>
              <a:rPr lang="ja-JP" altLang="en-US" sz="3200" dirty="0"/>
              <a:t>～）</a:t>
            </a:r>
          </a:p>
        </p:txBody>
      </p:sp>
      <p:sp>
        <p:nvSpPr>
          <p:cNvPr id="5" name="タイトル 3">
            <a:extLst>
              <a:ext uri="{FF2B5EF4-FFF2-40B4-BE49-F238E27FC236}">
                <a16:creationId xmlns:a16="http://schemas.microsoft.com/office/drawing/2014/main" id="{85FC739B-3A58-9029-7881-8B3837C14C63}"/>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6000" kern="1200">
                <a:solidFill>
                  <a:schemeClr val="tx1"/>
                </a:solidFill>
                <a:latin typeface="Meiryo UI" panose="020B0604030504040204" pitchFamily="50" charset="-128"/>
                <a:ea typeface="Meiryo UI" panose="020B0604030504040204" pitchFamily="50" charset="-128"/>
                <a:cs typeface="+mj-cs"/>
              </a:defRPr>
            </a:lvl1pPr>
          </a:lstStyle>
          <a:p>
            <a:r>
              <a:rPr lang="en-US" altLang="ja-JP" sz="4400" dirty="0"/>
              <a:t>Agenda</a:t>
            </a:r>
            <a:endParaRPr lang="ja-JP" altLang="en-US" sz="4400" dirty="0"/>
          </a:p>
        </p:txBody>
      </p:sp>
      <p:pic>
        <p:nvPicPr>
          <p:cNvPr id="3" name="オーディオ 2">
            <a:hlinkClick r:id="" action="ppaction://media"/>
            <a:extLst>
              <a:ext uri="{FF2B5EF4-FFF2-40B4-BE49-F238E27FC236}">
                <a16:creationId xmlns:a16="http://schemas.microsoft.com/office/drawing/2014/main" id="{769C865F-C723-ADA3-61D8-E1D6F90AE3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51391401"/>
      </p:ext>
    </p:extLst>
  </p:cSld>
  <p:clrMapOvr>
    <a:masterClrMapping/>
  </p:clrMapOvr>
  <mc:AlternateContent xmlns:mc="http://schemas.openxmlformats.org/markup-compatibility/2006" xmlns:p14="http://schemas.microsoft.com/office/powerpoint/2010/main">
    <mc:Choice Requires="p14">
      <p:transition spd="slow" p14:dur="2000" advTm="11657"/>
    </mc:Choice>
    <mc:Fallback xmlns="">
      <p:transition spd="slow" advTm="11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l="13000" r="13000"/>
          </a:stretch>
        </a:blipFill>
        <a:effectLst/>
      </p:bgPr>
    </p:bg>
    <p:spTree>
      <p:nvGrpSpPr>
        <p:cNvPr id="1" name="">
          <a:extLst>
            <a:ext uri="{FF2B5EF4-FFF2-40B4-BE49-F238E27FC236}">
              <a16:creationId xmlns:a16="http://schemas.microsoft.com/office/drawing/2014/main" id="{225FC155-5734-A0CB-26EF-FFB0BDB13029}"/>
            </a:ext>
          </a:extLst>
        </p:cNvPr>
        <p:cNvGrpSpPr/>
        <p:nvPr/>
      </p:nvGrpSpPr>
      <p:grpSpPr>
        <a:xfrm>
          <a:off x="0" y="0"/>
          <a:ext cx="0" cy="0"/>
          <a:chOff x="0" y="0"/>
          <a:chExt cx="0" cy="0"/>
        </a:xfrm>
      </p:grpSpPr>
      <p:sp>
        <p:nvSpPr>
          <p:cNvPr id="6" name="タイトル 5">
            <a:extLst>
              <a:ext uri="{FF2B5EF4-FFF2-40B4-BE49-F238E27FC236}">
                <a16:creationId xmlns:a16="http://schemas.microsoft.com/office/drawing/2014/main" id="{BCEDAB66-EFF2-801E-48B2-5FFD172E51BD}"/>
              </a:ext>
            </a:extLst>
          </p:cNvPr>
          <p:cNvSpPr>
            <a:spLocks noGrp="1"/>
          </p:cNvSpPr>
          <p:nvPr>
            <p:ph type="title"/>
          </p:nvPr>
        </p:nvSpPr>
        <p:spPr>
          <a:xfrm>
            <a:off x="831850" y="2052641"/>
            <a:ext cx="10515600" cy="2852737"/>
          </a:xfrm>
        </p:spPr>
        <p:txBody>
          <a:bodyPr/>
          <a:lstStyle/>
          <a:p>
            <a:pPr algn="ctr"/>
            <a:r>
              <a:rPr lang="ja-JP" altLang="en-US" sz="6000" dirty="0"/>
              <a:t>施設認定基準</a:t>
            </a:r>
            <a:br>
              <a:rPr lang="en-US" altLang="ja-JP" sz="6000" dirty="0"/>
            </a:br>
            <a:r>
              <a:rPr lang="ja-JP" altLang="en-US" sz="6000" dirty="0"/>
              <a:t>今年からの</a:t>
            </a:r>
            <a:r>
              <a:rPr lang="ja-JP" altLang="en-US" dirty="0"/>
              <a:t>変更点</a:t>
            </a:r>
            <a:endParaRPr lang="ja-JP" altLang="en-US" sz="4400" dirty="0"/>
          </a:p>
        </p:txBody>
      </p:sp>
      <p:pic>
        <p:nvPicPr>
          <p:cNvPr id="2" name="オーディオ 1">
            <a:hlinkClick r:id="" action="ppaction://media"/>
            <a:extLst>
              <a:ext uri="{FF2B5EF4-FFF2-40B4-BE49-F238E27FC236}">
                <a16:creationId xmlns:a16="http://schemas.microsoft.com/office/drawing/2014/main" id="{D4131C55-927D-0A7A-B8D1-5E1FECA8EA5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113851498"/>
      </p:ext>
    </p:extLst>
  </p:cSld>
  <p:clrMapOvr>
    <a:masterClrMapping/>
  </p:clrMapOvr>
  <mc:AlternateContent xmlns:mc="http://schemas.openxmlformats.org/markup-compatibility/2006" xmlns:p14="http://schemas.microsoft.com/office/powerpoint/2010/main">
    <mc:Choice Requires="p14">
      <p:transition spd="slow" p14:dur="2000" advTm="8475"/>
    </mc:Choice>
    <mc:Fallback xmlns="">
      <p:transition spd="slow" advTm="8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DBA93-2360-EA6D-CFCE-8FB912F0AB7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204C39F-0E37-900B-1101-A55C8FD5A200}"/>
              </a:ext>
            </a:extLst>
          </p:cNvPr>
          <p:cNvSpPr>
            <a:spLocks noGrp="1"/>
          </p:cNvSpPr>
          <p:nvPr>
            <p:ph type="title"/>
          </p:nvPr>
        </p:nvSpPr>
        <p:spPr/>
        <p:txBody>
          <a:bodyPr/>
          <a:lstStyle/>
          <a:p>
            <a:r>
              <a:rPr kumimoji="1" lang="ja-JP" altLang="en-US" dirty="0"/>
              <a:t>認定要件の見直し</a:t>
            </a:r>
          </a:p>
        </p:txBody>
      </p:sp>
      <p:sp>
        <p:nvSpPr>
          <p:cNvPr id="3" name="コンテンツ プレースホルダー 2">
            <a:extLst>
              <a:ext uri="{FF2B5EF4-FFF2-40B4-BE49-F238E27FC236}">
                <a16:creationId xmlns:a16="http://schemas.microsoft.com/office/drawing/2014/main" id="{7124F635-7585-076E-BF75-E36A90A48037}"/>
              </a:ext>
            </a:extLst>
          </p:cNvPr>
          <p:cNvSpPr>
            <a:spLocks noGrp="1"/>
          </p:cNvSpPr>
          <p:nvPr>
            <p:ph idx="1"/>
          </p:nvPr>
        </p:nvSpPr>
        <p:spPr/>
        <p:txBody>
          <a:bodyPr>
            <a:normAutofit/>
          </a:bodyPr>
          <a:lstStyle/>
          <a:p>
            <a:pPr marL="0" indent="0">
              <a:lnSpc>
                <a:spcPct val="100000"/>
              </a:lnSpc>
              <a:spcBef>
                <a:spcPts val="600"/>
              </a:spcBef>
              <a:buNone/>
            </a:pPr>
            <a:r>
              <a:rPr kumimoji="1" lang="ja-JP" altLang="en-US" dirty="0"/>
              <a:t>効率的な研修、研修の質（＝</a:t>
            </a:r>
            <a:r>
              <a:rPr lang="ja-JP" altLang="en-US" dirty="0"/>
              <a:t>医療の質）</a:t>
            </a:r>
            <a:r>
              <a:rPr kumimoji="1" lang="ja-JP" altLang="en-US" dirty="0"/>
              <a:t>確保、働き方改革対応のため</a:t>
            </a:r>
            <a:endParaRPr kumimoji="1" lang="en-US" altLang="ja-JP" dirty="0"/>
          </a:p>
          <a:p>
            <a:pPr>
              <a:lnSpc>
                <a:spcPct val="100000"/>
              </a:lnSpc>
              <a:spcBef>
                <a:spcPts val="600"/>
              </a:spcBef>
            </a:pPr>
            <a:r>
              <a:rPr kumimoji="1" lang="ja-JP" altLang="en-US" dirty="0">
                <a:solidFill>
                  <a:srgbClr val="0070C0"/>
                </a:solidFill>
              </a:rPr>
              <a:t>認定修練施設の必要症例数を</a:t>
            </a:r>
            <a:r>
              <a:rPr kumimoji="1" lang="en-US" altLang="ja-JP" dirty="0">
                <a:solidFill>
                  <a:srgbClr val="0070C0"/>
                </a:solidFill>
              </a:rPr>
              <a:t>100</a:t>
            </a:r>
            <a:r>
              <a:rPr kumimoji="1" lang="ja-JP" altLang="en-US" dirty="0">
                <a:solidFill>
                  <a:srgbClr val="0070C0"/>
                </a:solidFill>
              </a:rPr>
              <a:t>例（小児心臓血管手術の場合は</a:t>
            </a:r>
            <a:r>
              <a:rPr kumimoji="1" lang="en-US" altLang="ja-JP" dirty="0">
                <a:solidFill>
                  <a:srgbClr val="0070C0"/>
                </a:solidFill>
              </a:rPr>
              <a:t>71</a:t>
            </a:r>
            <a:r>
              <a:rPr kumimoji="1" lang="ja-JP" altLang="en-US" dirty="0">
                <a:solidFill>
                  <a:srgbClr val="0070C0"/>
                </a:solidFill>
              </a:rPr>
              <a:t>例）とした</a:t>
            </a:r>
            <a:endParaRPr kumimoji="1" lang="en-US" altLang="ja-JP" dirty="0"/>
          </a:p>
          <a:p>
            <a:pPr lvl="1">
              <a:spcBef>
                <a:spcPts val="600"/>
              </a:spcBef>
            </a:pPr>
            <a:r>
              <a:rPr lang="en-US" altLang="ja-JP" dirty="0"/>
              <a:t>2024</a:t>
            </a:r>
            <a:r>
              <a:rPr lang="ja-JP" altLang="en-US" dirty="0"/>
              <a:t>年申請（新規・更新）から</a:t>
            </a:r>
            <a:endParaRPr lang="en-US" altLang="ja-JP" dirty="0"/>
          </a:p>
          <a:p>
            <a:pPr lvl="1">
              <a:spcBef>
                <a:spcPts val="600"/>
              </a:spcBef>
            </a:pPr>
            <a:r>
              <a:rPr lang="ja-JP" altLang="en-US" dirty="0"/>
              <a:t>難易度表に記載がある手術の数</a:t>
            </a:r>
            <a:endParaRPr lang="en-US" altLang="ja-JP" dirty="0"/>
          </a:p>
          <a:p>
            <a:pPr lvl="1">
              <a:spcBef>
                <a:spcPts val="600"/>
              </a:spcBef>
            </a:pPr>
            <a:r>
              <a:rPr kumimoji="1" lang="ja-JP" altLang="en-US" dirty="0"/>
              <a:t>現認定施設は、今すぐに条件を満たさなくても、それぞれの認定期限までは修練施設です</a:t>
            </a:r>
            <a:endParaRPr lang="en-US" altLang="ja-JP" dirty="0"/>
          </a:p>
          <a:p>
            <a:pPr lvl="3">
              <a:spcBef>
                <a:spcPts val="600"/>
              </a:spcBef>
            </a:pPr>
            <a:endParaRPr lang="en-US" altLang="ja-JP" dirty="0"/>
          </a:p>
          <a:p>
            <a:pPr>
              <a:spcBef>
                <a:spcPts val="600"/>
              </a:spcBef>
            </a:pPr>
            <a:endParaRPr kumimoji="1" lang="ja-JP" altLang="en-US" dirty="0"/>
          </a:p>
        </p:txBody>
      </p:sp>
      <p:pic>
        <p:nvPicPr>
          <p:cNvPr id="6" name="オーディオ 5">
            <a:hlinkClick r:id="" action="ppaction://media"/>
            <a:extLst>
              <a:ext uri="{FF2B5EF4-FFF2-40B4-BE49-F238E27FC236}">
                <a16:creationId xmlns:a16="http://schemas.microsoft.com/office/drawing/2014/main" id="{06DD4DA2-18A4-6CB8-6721-236AB02D41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93707614"/>
      </p:ext>
    </p:extLst>
  </p:cSld>
  <p:clrMapOvr>
    <a:masterClrMapping/>
  </p:clrMapOvr>
  <mc:AlternateContent xmlns:mc="http://schemas.openxmlformats.org/markup-compatibility/2006" xmlns:p14="http://schemas.microsoft.com/office/powerpoint/2010/main">
    <mc:Choice Requires="p14">
      <p:transition spd="slow" p14:dur="2000" advTm="51414"/>
    </mc:Choice>
    <mc:Fallback xmlns="">
      <p:transition spd="slow" advTm="51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00EA1-CE14-D71D-D923-C093C6B14F8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64579E4-FE54-1A06-AA63-4D1BD4F4560C}"/>
              </a:ext>
            </a:extLst>
          </p:cNvPr>
          <p:cNvSpPr>
            <a:spLocks noGrp="1"/>
          </p:cNvSpPr>
          <p:nvPr>
            <p:ph type="title"/>
          </p:nvPr>
        </p:nvSpPr>
        <p:spPr/>
        <p:txBody>
          <a:bodyPr/>
          <a:lstStyle/>
          <a:p>
            <a:r>
              <a:rPr kumimoji="1" lang="ja-JP" altLang="en-US" dirty="0"/>
              <a:t>認定修練施設の名称</a:t>
            </a:r>
          </a:p>
        </p:txBody>
      </p:sp>
      <p:sp>
        <p:nvSpPr>
          <p:cNvPr id="3" name="コンテンツ プレースホルダー 2">
            <a:extLst>
              <a:ext uri="{FF2B5EF4-FFF2-40B4-BE49-F238E27FC236}">
                <a16:creationId xmlns:a16="http://schemas.microsoft.com/office/drawing/2014/main" id="{4227AABE-C5D6-B5B2-3A11-6DE1E160E7B1}"/>
              </a:ext>
            </a:extLst>
          </p:cNvPr>
          <p:cNvSpPr>
            <a:spLocks noGrp="1"/>
          </p:cNvSpPr>
          <p:nvPr>
            <p:ph idx="1"/>
          </p:nvPr>
        </p:nvSpPr>
        <p:spPr/>
        <p:txBody>
          <a:bodyPr>
            <a:normAutofit/>
          </a:bodyPr>
          <a:lstStyle/>
          <a:p>
            <a:pPr marL="0" indent="0">
              <a:spcBef>
                <a:spcPts val="600"/>
              </a:spcBef>
              <a:buNone/>
            </a:pPr>
            <a:r>
              <a:rPr lang="ja-JP" altLang="en-US" dirty="0"/>
              <a:t>認定修練施設に、</a:t>
            </a:r>
            <a:r>
              <a:rPr lang="ja-JP" altLang="en-US" dirty="0">
                <a:solidFill>
                  <a:srgbClr val="0070C0"/>
                </a:solidFill>
              </a:rPr>
              <a:t>認定領域を記載</a:t>
            </a:r>
            <a:r>
              <a:rPr lang="ja-JP" altLang="en-US" dirty="0"/>
              <a:t>します。</a:t>
            </a:r>
            <a:endParaRPr lang="en-US" altLang="ja-JP" dirty="0"/>
          </a:p>
          <a:p>
            <a:pPr marL="0" indent="0">
              <a:spcBef>
                <a:spcPts val="600"/>
              </a:spcBef>
              <a:buNone/>
            </a:pPr>
            <a:r>
              <a:rPr lang="ja-JP" altLang="en-US" dirty="0"/>
              <a:t>小児領域に基幹の呼称を新設します。</a:t>
            </a:r>
            <a:endParaRPr lang="en-US" altLang="ja-JP" dirty="0"/>
          </a:p>
          <a:p>
            <a:pPr marL="0" indent="0">
              <a:spcBef>
                <a:spcPts val="600"/>
              </a:spcBef>
              <a:buNone/>
            </a:pPr>
            <a:r>
              <a:rPr lang="ja-JP" altLang="en-US" sz="2400" dirty="0"/>
              <a:t>（例）</a:t>
            </a:r>
            <a:r>
              <a:rPr lang="zh-TW" altLang="en-US" sz="2400" dirty="0"/>
              <a:t>認定修練施設：成人心大血管（</a:t>
            </a:r>
            <a:r>
              <a:rPr lang="ja-JP" altLang="en-US" sz="2400" dirty="0"/>
              <a:t>関連</a:t>
            </a:r>
            <a:r>
              <a:rPr lang="zh-TW" altLang="en-US" sz="2400" dirty="0"/>
              <a:t>）、血管（</a:t>
            </a:r>
            <a:r>
              <a:rPr lang="ja-JP" altLang="en-US" sz="2400" dirty="0"/>
              <a:t>基幹</a:t>
            </a:r>
            <a:r>
              <a:rPr lang="zh-TW" altLang="en-US" sz="2400" dirty="0"/>
              <a:t>）</a:t>
            </a:r>
            <a:endParaRPr lang="en-US" altLang="zh-TW" sz="2400" dirty="0"/>
          </a:p>
          <a:p>
            <a:pPr marL="0" indent="0">
              <a:spcBef>
                <a:spcPts val="600"/>
              </a:spcBef>
              <a:buNone/>
            </a:pPr>
            <a:r>
              <a:rPr lang="ja-JP" altLang="en-US" sz="2400" dirty="0"/>
              <a:t>（例）</a:t>
            </a:r>
            <a:r>
              <a:rPr lang="zh-TW" altLang="en-US" sz="2400" dirty="0"/>
              <a:t>認定修練施設：成人心大血管（</a:t>
            </a:r>
            <a:r>
              <a:rPr lang="ja-JP" altLang="en-US" sz="2400" dirty="0"/>
              <a:t>基幹</a:t>
            </a:r>
            <a:r>
              <a:rPr lang="zh-TW" altLang="en-US" sz="2400" dirty="0"/>
              <a:t>）、血管（</a:t>
            </a:r>
            <a:r>
              <a:rPr lang="ja-JP" altLang="en-US" sz="2400" dirty="0"/>
              <a:t>関連</a:t>
            </a:r>
            <a:r>
              <a:rPr lang="zh-TW" altLang="en-US" sz="2400" dirty="0"/>
              <a:t>）</a:t>
            </a:r>
            <a:r>
              <a:rPr lang="ja-JP" altLang="en-US" sz="2400" dirty="0"/>
              <a:t>、小児（基幹）</a:t>
            </a:r>
            <a:endParaRPr lang="en-US" altLang="ja-JP" sz="2400" dirty="0"/>
          </a:p>
          <a:p>
            <a:pPr marL="0" indent="0">
              <a:spcBef>
                <a:spcPts val="600"/>
              </a:spcBef>
              <a:buNone/>
            </a:pPr>
            <a:endParaRPr lang="en-US" altLang="ja-JP" dirty="0"/>
          </a:p>
          <a:p>
            <a:pPr marL="0" indent="0">
              <a:spcBef>
                <a:spcPts val="600"/>
              </a:spcBef>
              <a:buNone/>
            </a:pPr>
            <a:endParaRPr lang="en-US" altLang="ja-JP" dirty="0"/>
          </a:p>
          <a:p>
            <a:endParaRPr lang="en-US" altLang="ja-JP" dirty="0"/>
          </a:p>
          <a:p>
            <a:endParaRPr kumimoji="1" lang="ja-JP" altLang="en-US" dirty="0"/>
          </a:p>
        </p:txBody>
      </p:sp>
      <p:pic>
        <p:nvPicPr>
          <p:cNvPr id="6" name="図 5">
            <a:extLst>
              <a:ext uri="{FF2B5EF4-FFF2-40B4-BE49-F238E27FC236}">
                <a16:creationId xmlns:a16="http://schemas.microsoft.com/office/drawing/2014/main" id="{02D98CC7-EB22-B903-E66B-05ABABC4B453}"/>
              </a:ext>
            </a:extLst>
          </p:cNvPr>
          <p:cNvPicPr>
            <a:picLocks noChangeAspect="1"/>
          </p:cNvPicPr>
          <p:nvPr/>
        </p:nvPicPr>
        <p:blipFill>
          <a:blip r:embed="rId4"/>
          <a:stretch>
            <a:fillRect/>
          </a:stretch>
        </p:blipFill>
        <p:spPr>
          <a:xfrm>
            <a:off x="1576777" y="3633435"/>
            <a:ext cx="9038445" cy="3052371"/>
          </a:xfrm>
          <a:prstGeom prst="rect">
            <a:avLst/>
          </a:prstGeom>
        </p:spPr>
      </p:pic>
      <p:pic>
        <p:nvPicPr>
          <p:cNvPr id="7" name="オーディオ 6">
            <a:hlinkClick r:id="" action="ppaction://media"/>
            <a:extLst>
              <a:ext uri="{FF2B5EF4-FFF2-40B4-BE49-F238E27FC236}">
                <a16:creationId xmlns:a16="http://schemas.microsoft.com/office/drawing/2014/main" id="{8FE22A56-374F-B1AD-B110-573F3F94F9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84644012"/>
      </p:ext>
    </p:extLst>
  </p:cSld>
  <p:clrMapOvr>
    <a:masterClrMapping/>
  </p:clrMapOvr>
  <mc:AlternateContent xmlns:mc="http://schemas.openxmlformats.org/markup-compatibility/2006" xmlns:p14="http://schemas.microsoft.com/office/powerpoint/2010/main">
    <mc:Choice Requires="p14">
      <p:transition spd="slow" p14:dur="2000" advTm="38389"/>
    </mc:Choice>
    <mc:Fallback xmlns="">
      <p:transition spd="slow" advTm="3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6E323-77F8-7D2E-F811-E8D7B86E02A2}"/>
            </a:ext>
          </a:extLst>
        </p:cNvPr>
        <p:cNvGrpSpPr/>
        <p:nvPr/>
      </p:nvGrpSpPr>
      <p:grpSpPr>
        <a:xfrm>
          <a:off x="0" y="0"/>
          <a:ext cx="0" cy="0"/>
          <a:chOff x="0" y="0"/>
          <a:chExt cx="0" cy="0"/>
        </a:xfrm>
      </p:grpSpPr>
      <p:pic>
        <p:nvPicPr>
          <p:cNvPr id="15" name="コンテンツ プレースホルダー 14">
            <a:extLst>
              <a:ext uri="{FF2B5EF4-FFF2-40B4-BE49-F238E27FC236}">
                <a16:creationId xmlns:a16="http://schemas.microsoft.com/office/drawing/2014/main" id="{EE94BB5E-6E30-0B3F-F6E8-7E1B7F4F5B49}"/>
              </a:ext>
            </a:extLst>
          </p:cNvPr>
          <p:cNvPicPr>
            <a:picLocks noGrp="1" noChangeAspect="1"/>
          </p:cNvPicPr>
          <p:nvPr>
            <p:ph idx="1"/>
          </p:nvPr>
        </p:nvPicPr>
        <p:blipFill>
          <a:blip r:embed="rId4"/>
          <a:stretch>
            <a:fillRect/>
          </a:stretch>
        </p:blipFill>
        <p:spPr>
          <a:xfrm>
            <a:off x="1092571" y="1825625"/>
            <a:ext cx="10006857" cy="4351338"/>
          </a:xfrm>
        </p:spPr>
      </p:pic>
      <p:sp>
        <p:nvSpPr>
          <p:cNvPr id="2" name="タイトル 1">
            <a:extLst>
              <a:ext uri="{FF2B5EF4-FFF2-40B4-BE49-F238E27FC236}">
                <a16:creationId xmlns:a16="http://schemas.microsoft.com/office/drawing/2014/main" id="{CE795100-4625-AE14-729B-165C75AF89B0}"/>
              </a:ext>
            </a:extLst>
          </p:cNvPr>
          <p:cNvSpPr>
            <a:spLocks noGrp="1"/>
          </p:cNvSpPr>
          <p:nvPr>
            <p:ph type="title"/>
          </p:nvPr>
        </p:nvSpPr>
        <p:spPr/>
        <p:txBody>
          <a:bodyPr/>
          <a:lstStyle/>
          <a:p>
            <a:r>
              <a:rPr kumimoji="1" lang="ja-JP" altLang="en-US" dirty="0"/>
              <a:t>領域別「基幹」呼称付与条件の見直し</a:t>
            </a:r>
          </a:p>
        </p:txBody>
      </p:sp>
      <p:sp>
        <p:nvSpPr>
          <p:cNvPr id="9" name="テキスト ボックス 8">
            <a:extLst>
              <a:ext uri="{FF2B5EF4-FFF2-40B4-BE49-F238E27FC236}">
                <a16:creationId xmlns:a16="http://schemas.microsoft.com/office/drawing/2014/main" id="{8D0F07A1-7C85-D024-8274-E9A7EFC202C2}"/>
              </a:ext>
            </a:extLst>
          </p:cNvPr>
          <p:cNvSpPr txBox="1"/>
          <p:nvPr/>
        </p:nvSpPr>
        <p:spPr>
          <a:xfrm>
            <a:off x="3036002" y="3228945"/>
            <a:ext cx="7276351"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グループ </a:t>
            </a:r>
            <a:r>
              <a:rPr kumimoji="1" lang="en-US" altLang="ja-JP" b="1" dirty="0">
                <a:latin typeface="Meiryo UI" panose="020B0604030504040204" pitchFamily="50" charset="-128"/>
                <a:ea typeface="Meiryo UI" panose="020B0604030504040204" pitchFamily="50" charset="-128"/>
              </a:rPr>
              <a:t>1</a:t>
            </a:r>
            <a:r>
              <a:rPr kumimoji="1" lang="ja-JP" altLang="en-US" b="1" dirty="0">
                <a:latin typeface="Meiryo UI" panose="020B0604030504040204" pitchFamily="50" charset="-128"/>
                <a:ea typeface="Meiryo UI" panose="020B0604030504040204" pitchFamily="50" charset="-128"/>
              </a:rPr>
              <a:t>＋</a:t>
            </a:r>
            <a:r>
              <a:rPr kumimoji="1" lang="en-US" altLang="ja-JP" b="1" dirty="0">
                <a:latin typeface="Meiryo UI" panose="020B0604030504040204" pitchFamily="50" charset="-128"/>
                <a:ea typeface="Meiryo UI" panose="020B0604030504040204" pitchFamily="50" charset="-128"/>
              </a:rPr>
              <a:t>2</a:t>
            </a:r>
            <a:r>
              <a:rPr kumimoji="1" lang="ja-JP" altLang="en-US" b="1" dirty="0">
                <a:latin typeface="Meiryo UI" panose="020B0604030504040204" pitchFamily="50" charset="-128"/>
                <a:ea typeface="Meiryo UI" panose="020B0604030504040204" pitchFamily="50" charset="-128"/>
              </a:rPr>
              <a:t>＋</a:t>
            </a:r>
            <a:r>
              <a:rPr kumimoji="1" lang="en-US" altLang="ja-JP" b="1" dirty="0">
                <a:latin typeface="Meiryo UI" panose="020B0604030504040204" pitchFamily="50" charset="-128"/>
                <a:ea typeface="Meiryo UI" panose="020B0604030504040204" pitchFamily="50" charset="-128"/>
              </a:rPr>
              <a:t>3</a:t>
            </a:r>
            <a:r>
              <a:rPr kumimoji="1" lang="ja-JP" altLang="en-US" b="1" dirty="0">
                <a:latin typeface="Meiryo UI" panose="020B0604030504040204" pitchFamily="50" charset="-128"/>
                <a:ea typeface="Meiryo UI" panose="020B0604030504040204" pitchFamily="50" charset="-128"/>
              </a:rPr>
              <a:t>の手術を合計で年間</a:t>
            </a:r>
            <a:r>
              <a:rPr kumimoji="1" lang="en-US" altLang="ja-JP" b="1" dirty="0">
                <a:latin typeface="Meiryo UI" panose="020B0604030504040204" pitchFamily="50" charset="-128"/>
                <a:ea typeface="Meiryo UI" panose="020B0604030504040204" pitchFamily="50" charset="-128"/>
              </a:rPr>
              <a:t>100</a:t>
            </a:r>
            <a:r>
              <a:rPr kumimoji="1" lang="ja-JP" altLang="en-US" b="1" dirty="0">
                <a:latin typeface="Meiryo UI" panose="020B0604030504040204" pitchFamily="50" charset="-128"/>
                <a:ea typeface="Meiryo UI" panose="020B0604030504040204" pitchFamily="50" charset="-128"/>
              </a:rPr>
              <a:t>例以上</a:t>
            </a:r>
            <a:r>
              <a:rPr kumimoji="1" lang="ja-JP" altLang="en-US" dirty="0">
                <a:latin typeface="Meiryo UI" panose="020B0604030504040204" pitchFamily="50" charset="-128"/>
                <a:ea typeface="Meiryo UI" panose="020B0604030504040204" pitchFamily="50" charset="-128"/>
              </a:rPr>
              <a:t>行っている施設のうち、</a:t>
            </a:r>
          </a:p>
        </p:txBody>
      </p:sp>
      <p:pic>
        <p:nvPicPr>
          <p:cNvPr id="17" name="オーディオ 16">
            <a:hlinkClick r:id="" action="ppaction://media"/>
            <a:extLst>
              <a:ext uri="{FF2B5EF4-FFF2-40B4-BE49-F238E27FC236}">
                <a16:creationId xmlns:a16="http://schemas.microsoft.com/office/drawing/2014/main" id="{29B5F606-733E-C5BB-1D66-C7715C01504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38425608"/>
      </p:ext>
    </p:extLst>
  </p:cSld>
  <p:clrMapOvr>
    <a:masterClrMapping/>
  </p:clrMapOvr>
  <mc:AlternateContent xmlns:mc="http://schemas.openxmlformats.org/markup-compatibility/2006" xmlns:p14="http://schemas.microsoft.com/office/powerpoint/2010/main">
    <mc:Choice Requires="p14">
      <p:transition spd="slow" p14:dur="2000" advTm="49139"/>
    </mc:Choice>
    <mc:Fallback xmlns="">
      <p:transition spd="slow" advTm="49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AD67F-FC5C-089C-A6DA-759B96A48EA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6F0311C-51AB-20ED-50B2-B7BFB0AF125B}"/>
              </a:ext>
            </a:extLst>
          </p:cNvPr>
          <p:cNvSpPr>
            <a:spLocks noGrp="1"/>
          </p:cNvSpPr>
          <p:nvPr>
            <p:ph type="title"/>
          </p:nvPr>
        </p:nvSpPr>
        <p:spPr/>
        <p:txBody>
          <a:bodyPr/>
          <a:lstStyle/>
          <a:p>
            <a:r>
              <a:rPr kumimoji="1" lang="ja-JP" altLang="en-US" dirty="0"/>
              <a:t>領域別「基幹」呼称付与条件の見直し</a:t>
            </a:r>
          </a:p>
        </p:txBody>
      </p:sp>
      <p:sp>
        <p:nvSpPr>
          <p:cNvPr id="4" name="コンテンツ プレースホルダー 3">
            <a:extLst>
              <a:ext uri="{FF2B5EF4-FFF2-40B4-BE49-F238E27FC236}">
                <a16:creationId xmlns:a16="http://schemas.microsoft.com/office/drawing/2014/main" id="{7ABB5FDB-7CEF-F183-5270-7DEB98963A7D}"/>
              </a:ext>
            </a:extLst>
          </p:cNvPr>
          <p:cNvSpPr>
            <a:spLocks noGrp="1"/>
          </p:cNvSpPr>
          <p:nvPr>
            <p:ph idx="1"/>
          </p:nvPr>
        </p:nvSpPr>
        <p:spPr>
          <a:xfrm>
            <a:off x="838200" y="1825625"/>
            <a:ext cx="10515600" cy="4561728"/>
          </a:xfrm>
        </p:spPr>
        <p:txBody>
          <a:bodyPr>
            <a:normAutofit/>
          </a:bodyPr>
          <a:lstStyle/>
          <a:p>
            <a:r>
              <a:rPr lang="ja-JP" altLang="en-US" dirty="0"/>
              <a:t>申請直前３年間の平均に基づき判定する</a:t>
            </a:r>
          </a:p>
          <a:p>
            <a:r>
              <a:rPr lang="ja-JP" altLang="en-US" dirty="0"/>
              <a:t>例外として、新規施設のみ、申請前年の症例数に基づき判定する</a:t>
            </a:r>
          </a:p>
          <a:p>
            <a:pPr lvl="1"/>
            <a:r>
              <a:rPr lang="ja-JP" altLang="en-US" dirty="0"/>
              <a:t>新規施設とは「修練施設として新たに認定を希望する施設」を意味する</a:t>
            </a:r>
          </a:p>
          <a:p>
            <a:r>
              <a:rPr lang="ja-JP" altLang="en-US" dirty="0"/>
              <a:t>新規施設には、症例数にかかわらず、基幹の呼称は付与しない</a:t>
            </a:r>
            <a:endParaRPr lang="en-US" altLang="ja-JP" dirty="0"/>
          </a:p>
          <a:p>
            <a:pPr lvl="1"/>
            <a:r>
              <a:rPr lang="ja-JP" altLang="en-US" dirty="0"/>
              <a:t>関連施設になってから、</a:t>
            </a:r>
            <a:r>
              <a:rPr lang="en-US" altLang="ja-JP" dirty="0"/>
              <a:t>3</a:t>
            </a:r>
            <a:r>
              <a:rPr lang="ja-JP" altLang="en-US" dirty="0"/>
              <a:t>年間の実績を元に申請していただく</a:t>
            </a:r>
          </a:p>
          <a:p>
            <a:r>
              <a:rPr lang="ja-JP" altLang="en-US" dirty="0"/>
              <a:t>既存認定施設（更新施設、または認定期間途中での登録変更を申請する施設）に対しては、要件を満たした領域に基幹または関連のいずれかの呼称を付与するが、すべての呼称について、申請直前３年間の平均に基づき判定する</a:t>
            </a:r>
            <a:endParaRPr lang="en-US" altLang="ja-JP" dirty="0"/>
          </a:p>
          <a:p>
            <a:r>
              <a:rPr lang="ja-JP" altLang="en-US" dirty="0"/>
              <a:t>登録変更の場合、認定期間は延長しない</a:t>
            </a:r>
          </a:p>
        </p:txBody>
      </p:sp>
      <p:pic>
        <p:nvPicPr>
          <p:cNvPr id="3" name="オーディオ 2">
            <a:hlinkClick r:id="" action="ppaction://media"/>
            <a:extLst>
              <a:ext uri="{FF2B5EF4-FFF2-40B4-BE49-F238E27FC236}">
                <a16:creationId xmlns:a16="http://schemas.microsoft.com/office/drawing/2014/main" id="{1D0F4DFB-FE1C-74EC-5919-B4D51B9C8D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5027742"/>
      </p:ext>
    </p:extLst>
  </p:cSld>
  <p:clrMapOvr>
    <a:masterClrMapping/>
  </p:clrMapOvr>
  <mc:AlternateContent xmlns:mc="http://schemas.openxmlformats.org/markup-compatibility/2006" xmlns:p14="http://schemas.microsoft.com/office/powerpoint/2010/main">
    <mc:Choice Requires="p14">
      <p:transition spd="slow" p14:dur="2000" advTm="79427"/>
    </mc:Choice>
    <mc:Fallback xmlns="">
      <p:transition spd="slow" advTm="7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8EC013-E670-3AAF-B268-55B49D9BBFD0}"/>
              </a:ext>
            </a:extLst>
          </p:cNvPr>
          <p:cNvSpPr>
            <a:spLocks noGrp="1"/>
          </p:cNvSpPr>
          <p:nvPr>
            <p:ph type="title"/>
          </p:nvPr>
        </p:nvSpPr>
        <p:spPr/>
        <p:txBody>
          <a:bodyPr/>
          <a:lstStyle/>
          <a:p>
            <a:r>
              <a:rPr kumimoji="1" lang="ja-JP" altLang="en-US" dirty="0"/>
              <a:t>猶予措置</a:t>
            </a:r>
          </a:p>
        </p:txBody>
      </p:sp>
      <p:sp>
        <p:nvSpPr>
          <p:cNvPr id="3" name="コンテンツ プレースホルダー 2">
            <a:extLst>
              <a:ext uri="{FF2B5EF4-FFF2-40B4-BE49-F238E27FC236}">
                <a16:creationId xmlns:a16="http://schemas.microsoft.com/office/drawing/2014/main" id="{5A465CF4-FD69-1C40-DBD0-87BFF49961CE}"/>
              </a:ext>
            </a:extLst>
          </p:cNvPr>
          <p:cNvSpPr>
            <a:spLocks noGrp="1"/>
          </p:cNvSpPr>
          <p:nvPr>
            <p:ph idx="1"/>
          </p:nvPr>
        </p:nvSpPr>
        <p:spPr/>
        <p:txBody>
          <a:bodyPr>
            <a:normAutofit/>
          </a:bodyPr>
          <a:lstStyle/>
          <a:p>
            <a:r>
              <a:rPr kumimoji="1" lang="en-US" altLang="ja-JP" dirty="0"/>
              <a:t>2023 </a:t>
            </a:r>
            <a:r>
              <a:rPr kumimoji="1" lang="ja-JP" altLang="en-US" dirty="0"/>
              <a:t>年末までを認定期限とする基幹施設は、</a:t>
            </a:r>
            <a:r>
              <a:rPr kumimoji="1" lang="en-US" altLang="ja-JP" dirty="0"/>
              <a:t>2024</a:t>
            </a:r>
            <a:r>
              <a:rPr kumimoji="1" lang="ja-JP" altLang="en-US" dirty="0"/>
              <a:t>年</a:t>
            </a:r>
            <a:r>
              <a:rPr kumimoji="1" lang="en-US" altLang="ja-JP" dirty="0"/>
              <a:t>2⽉</a:t>
            </a:r>
            <a:r>
              <a:rPr kumimoji="1" lang="ja-JP" altLang="en-US" dirty="0"/>
              <a:t>申請に限り、改訂前の旧基幹施設基準に基づく症例数でも申請できる</a:t>
            </a:r>
            <a:endParaRPr kumimoji="1" lang="en-US" altLang="ja-JP" dirty="0"/>
          </a:p>
          <a:p>
            <a:pPr lvl="1"/>
            <a:r>
              <a:rPr kumimoji="1" lang="ja-JP" altLang="en-US" dirty="0"/>
              <a:t>症例数以外の認定要件は、すべて新基準に従う</a:t>
            </a:r>
          </a:p>
          <a:p>
            <a:pPr lvl="1"/>
            <a:r>
              <a:rPr kumimoji="1" lang="ja-JP" altLang="en-US" dirty="0"/>
              <a:t>基幹施設でない施設、更新該当年でない施設は、新基準でのみ申請可</a:t>
            </a:r>
            <a:endParaRPr kumimoji="1" lang="en-US" altLang="ja-JP" dirty="0"/>
          </a:p>
          <a:p>
            <a:pPr lvl="1"/>
            <a:r>
              <a:rPr kumimoji="1" lang="ja-JP" altLang="en-US" dirty="0"/>
              <a:t>旧関連施設基準での認定は⾏わない</a:t>
            </a:r>
          </a:p>
          <a:p>
            <a:r>
              <a:rPr kumimoji="1" lang="ja-JP" altLang="en-US" dirty="0"/>
              <a:t>新旧どちらの基準で申請した場合も認定期間は</a:t>
            </a:r>
            <a:r>
              <a:rPr lang="en-US" altLang="ja-JP" dirty="0"/>
              <a:t>5</a:t>
            </a:r>
            <a:r>
              <a:rPr lang="ja-JP" altLang="en-US" dirty="0"/>
              <a:t>年間</a:t>
            </a:r>
            <a:endParaRPr lang="en-US" altLang="ja-JP" dirty="0"/>
          </a:p>
          <a:p>
            <a:r>
              <a:rPr kumimoji="1" lang="ja-JP" altLang="en-US" dirty="0"/>
              <a:t>新基準で認定された施設は、領域別（⼼臓・⾎管・⼩児）の基幹ならびに関連の呼称を認定証に表⽰</a:t>
            </a:r>
          </a:p>
          <a:p>
            <a:r>
              <a:rPr kumimoji="1" lang="ja-JP" altLang="en-US" dirty="0"/>
              <a:t>旧基準で認定された施設は、「基幹施設」⼜は「関連施設」の表⽰</a:t>
            </a:r>
            <a:endParaRPr kumimoji="1" lang="en-US" altLang="ja-JP" dirty="0"/>
          </a:p>
          <a:p>
            <a:pPr lvl="1"/>
            <a:r>
              <a:rPr kumimoji="1" lang="ja-JP" altLang="en-US" dirty="0"/>
              <a:t>ホームページ上も新基準認定の施設とは別に掲載する予定</a:t>
            </a:r>
          </a:p>
        </p:txBody>
      </p:sp>
      <p:pic>
        <p:nvPicPr>
          <p:cNvPr id="4" name="オーディオ 3">
            <a:hlinkClick r:id="" action="ppaction://media"/>
            <a:extLst>
              <a:ext uri="{FF2B5EF4-FFF2-40B4-BE49-F238E27FC236}">
                <a16:creationId xmlns:a16="http://schemas.microsoft.com/office/drawing/2014/main" id="{CB0770C4-7717-B82D-3035-61C90956A6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63844842"/>
      </p:ext>
    </p:extLst>
  </p:cSld>
  <p:clrMapOvr>
    <a:masterClrMapping/>
  </p:clrMapOvr>
  <mc:AlternateContent xmlns:mc="http://schemas.openxmlformats.org/markup-compatibility/2006" xmlns:p14="http://schemas.microsoft.com/office/powerpoint/2010/main">
    <mc:Choice Requires="p14">
      <p:transition spd="slow" p14:dur="2000" advTm="83086"/>
    </mc:Choice>
    <mc:Fallback xmlns="">
      <p:transition spd="slow" advTm="83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EADA3-5C7D-FBFB-B9B9-058B2CCECA4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0A2C608-5F12-86B0-D113-19DE1F499392}"/>
              </a:ext>
            </a:extLst>
          </p:cNvPr>
          <p:cNvSpPr>
            <a:spLocks noGrp="1"/>
          </p:cNvSpPr>
          <p:nvPr>
            <p:ph type="title"/>
          </p:nvPr>
        </p:nvSpPr>
        <p:spPr/>
        <p:txBody>
          <a:bodyPr/>
          <a:lstStyle/>
          <a:p>
            <a:r>
              <a:rPr kumimoji="1" lang="ja-JP" altLang="en-US" dirty="0"/>
              <a:t>領域別「基幹」呼称付与のメリット</a:t>
            </a:r>
          </a:p>
        </p:txBody>
      </p:sp>
      <p:sp>
        <p:nvSpPr>
          <p:cNvPr id="9" name="コンテンツ プレースホルダー 8">
            <a:extLst>
              <a:ext uri="{FF2B5EF4-FFF2-40B4-BE49-F238E27FC236}">
                <a16:creationId xmlns:a16="http://schemas.microsoft.com/office/drawing/2014/main" id="{4DAC293A-F640-5371-5672-24F0C519632C}"/>
              </a:ext>
            </a:extLst>
          </p:cNvPr>
          <p:cNvSpPr>
            <a:spLocks noGrp="1"/>
          </p:cNvSpPr>
          <p:nvPr>
            <p:ph idx="1"/>
          </p:nvPr>
        </p:nvSpPr>
        <p:spPr/>
        <p:txBody>
          <a:bodyPr/>
          <a:lstStyle/>
          <a:p>
            <a:pPr marL="0" indent="0">
              <a:buNone/>
            </a:pPr>
            <a:r>
              <a:rPr lang="en-US" altLang="ja-JP" dirty="0"/>
              <a:t>3</a:t>
            </a:r>
            <a:r>
              <a:rPr lang="ja-JP" altLang="en-US" dirty="0"/>
              <a:t>番を追加しました。</a:t>
            </a:r>
            <a:endParaRPr lang="en-US" altLang="ja-JP" dirty="0"/>
          </a:p>
          <a:p>
            <a:pPr marL="514350" indent="-514350">
              <a:buFont typeface="+mj-lt"/>
              <a:buAutoNum type="arabicPeriod"/>
            </a:pPr>
            <a:r>
              <a:rPr lang="ja-JP" altLang="en-US" dirty="0"/>
              <a:t>専攻医を採⽤できること</a:t>
            </a:r>
            <a:endParaRPr lang="en-US" altLang="ja-JP" dirty="0"/>
          </a:p>
          <a:p>
            <a:pPr marL="514350" indent="-514350">
              <a:buFont typeface="+mj-ea"/>
              <a:buAutoNum type="arabicPeriod"/>
            </a:pPr>
            <a:r>
              <a:rPr lang="ja-JP" altLang="en-US" dirty="0"/>
              <a:t>修練統括施設になる権利を有すること</a:t>
            </a:r>
            <a:endParaRPr lang="en-US" altLang="ja-JP" dirty="0"/>
          </a:p>
          <a:p>
            <a:pPr marL="514350" indent="-514350">
              <a:buFont typeface="+mj-ea"/>
              <a:buAutoNum type="arabicPeriod"/>
            </a:pPr>
            <a:r>
              <a:rPr lang="en-US" altLang="ja-JP" dirty="0">
                <a:solidFill>
                  <a:srgbClr val="0070C0"/>
                </a:solidFill>
              </a:rPr>
              <a:t>2024 </a:t>
            </a:r>
            <a:r>
              <a:rPr lang="ja-JP" altLang="en-US" dirty="0">
                <a:solidFill>
                  <a:srgbClr val="0070C0"/>
                </a:solidFill>
              </a:rPr>
              <a:t>年以降に専攻医登録された⽅は、最低</a:t>
            </a:r>
            <a:r>
              <a:rPr lang="en-US" altLang="ja-JP" dirty="0">
                <a:solidFill>
                  <a:srgbClr val="0070C0"/>
                </a:solidFill>
              </a:rPr>
              <a:t>2</a:t>
            </a:r>
            <a:r>
              <a:rPr lang="ja-JP" altLang="en-US" dirty="0">
                <a:solidFill>
                  <a:srgbClr val="0070C0"/>
                </a:solidFill>
              </a:rPr>
              <a:t>年間、基幹施設へ配属されること</a:t>
            </a:r>
          </a:p>
        </p:txBody>
      </p:sp>
      <p:sp>
        <p:nvSpPr>
          <p:cNvPr id="3" name="四角形: 角を丸くする 2">
            <a:extLst>
              <a:ext uri="{FF2B5EF4-FFF2-40B4-BE49-F238E27FC236}">
                <a16:creationId xmlns:a16="http://schemas.microsoft.com/office/drawing/2014/main" id="{CE1A22F2-4E15-A2CA-8B77-B999E1AF9CA4}"/>
              </a:ext>
            </a:extLst>
          </p:cNvPr>
          <p:cNvSpPr/>
          <p:nvPr/>
        </p:nvSpPr>
        <p:spPr>
          <a:xfrm>
            <a:off x="997617" y="4463543"/>
            <a:ext cx="10196765" cy="1225966"/>
          </a:xfrm>
          <a:prstGeom prst="roundRect">
            <a:avLst>
              <a:gd name="adj" fmla="val 3680"/>
            </a:avLst>
          </a:pr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ja-JP" sz="4000" dirty="0">
                <a:solidFill>
                  <a:prstClr val="white"/>
                </a:solidFill>
                <a:latin typeface="Meiryo UI" panose="020B0604030504040204" pitchFamily="50" charset="-128"/>
                <a:ea typeface="Meiryo UI" panose="020B0604030504040204" pitchFamily="50" charset="-128"/>
                <a:cs typeface="+mj-cs"/>
              </a:rPr>
              <a:t>2024</a:t>
            </a:r>
            <a:r>
              <a:rPr lang="ja-JP" altLang="en-US" sz="4000" dirty="0">
                <a:solidFill>
                  <a:prstClr val="white"/>
                </a:solidFill>
                <a:latin typeface="Meiryo UI" panose="020B0604030504040204" pitchFamily="50" charset="-128"/>
                <a:ea typeface="Meiryo UI" panose="020B0604030504040204" pitchFamily="50" charset="-128"/>
                <a:cs typeface="+mj-cs"/>
              </a:rPr>
              <a:t>年以降登録された専攻医の方々は、</a:t>
            </a:r>
            <a:endParaRPr lang="en-US" altLang="ja-JP" sz="4000" dirty="0">
              <a:solidFill>
                <a:prstClr val="white"/>
              </a:solidFill>
              <a:latin typeface="Meiryo UI" panose="020B0604030504040204" pitchFamily="50" charset="-128"/>
              <a:ea typeface="Meiryo UI" panose="020B0604030504040204" pitchFamily="50" charset="-128"/>
              <a:cs typeface="+mj-cs"/>
            </a:endParaRPr>
          </a:p>
          <a:p>
            <a:pPr algn="ctr"/>
            <a:r>
              <a:rPr lang="ja-JP" altLang="en-US" sz="4000" dirty="0">
                <a:solidFill>
                  <a:prstClr val="white"/>
                </a:solidFill>
                <a:latin typeface="Meiryo UI" panose="020B0604030504040204" pitchFamily="50" charset="-128"/>
                <a:ea typeface="Meiryo UI" panose="020B0604030504040204" pitchFamily="50" charset="-128"/>
                <a:cs typeface="+mj-cs"/>
              </a:rPr>
              <a:t>最低</a:t>
            </a:r>
            <a:r>
              <a:rPr lang="en-US" altLang="ja-JP" sz="4000" dirty="0">
                <a:solidFill>
                  <a:prstClr val="white"/>
                </a:solidFill>
                <a:latin typeface="Meiryo UI" panose="020B0604030504040204" pitchFamily="50" charset="-128"/>
                <a:ea typeface="Meiryo UI" panose="020B0604030504040204" pitchFamily="50" charset="-128"/>
                <a:cs typeface="+mj-cs"/>
              </a:rPr>
              <a:t>2</a:t>
            </a:r>
            <a:r>
              <a:rPr lang="ja-JP" altLang="en-US" sz="4000" dirty="0">
                <a:solidFill>
                  <a:prstClr val="white"/>
                </a:solidFill>
                <a:latin typeface="Meiryo UI" panose="020B0604030504040204" pitchFamily="50" charset="-128"/>
                <a:ea typeface="Meiryo UI" panose="020B0604030504040204" pitchFamily="50" charset="-128"/>
                <a:cs typeface="+mj-cs"/>
              </a:rPr>
              <a:t>年間、基幹施設で研修</a:t>
            </a:r>
            <a:r>
              <a:rPr kumimoji="1" lang="ja-JP" altLang="en-US" sz="4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してください</a:t>
            </a:r>
            <a:r>
              <a:rPr kumimoji="1" lang="en-US" altLang="ja-JP" sz="4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a:t>
            </a:r>
            <a:endParaRPr kumimoji="1" lang="ja-JP" altLang="en-US" dirty="0"/>
          </a:p>
        </p:txBody>
      </p:sp>
      <p:pic>
        <p:nvPicPr>
          <p:cNvPr id="4" name="オーディオ 3">
            <a:hlinkClick r:id="" action="ppaction://media"/>
            <a:extLst>
              <a:ext uri="{FF2B5EF4-FFF2-40B4-BE49-F238E27FC236}">
                <a16:creationId xmlns:a16="http://schemas.microsoft.com/office/drawing/2014/main" id="{4B8CBD2C-A080-C62D-8829-63053D03A1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34608773"/>
      </p:ext>
    </p:extLst>
  </p:cSld>
  <p:clrMapOvr>
    <a:masterClrMapping/>
  </p:clrMapOvr>
  <mc:AlternateContent xmlns:mc="http://schemas.openxmlformats.org/markup-compatibility/2006" xmlns:p14="http://schemas.microsoft.com/office/powerpoint/2010/main">
    <mc:Choice Requires="p14">
      <p:transition spd="slow" p14:dur="2000" advTm="43422"/>
    </mc:Choice>
    <mc:Fallback xmlns="">
      <p:transition spd="slow" advTm="43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l="13000" r="13000"/>
          </a:stretch>
        </a:blipFill>
        <a:effectLst/>
      </p:bgPr>
    </p:bg>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261BA5C-4FA7-1125-CBDD-E51695EC1283}"/>
              </a:ext>
            </a:extLst>
          </p:cNvPr>
          <p:cNvSpPr>
            <a:spLocks noGrp="1"/>
          </p:cNvSpPr>
          <p:nvPr>
            <p:ph type="title"/>
          </p:nvPr>
        </p:nvSpPr>
        <p:spPr/>
        <p:txBody>
          <a:bodyPr/>
          <a:lstStyle/>
          <a:p>
            <a:pPr algn="ctr"/>
            <a:r>
              <a:rPr lang="ja-JP" altLang="en-US" dirty="0"/>
              <a:t>今後の方向性</a:t>
            </a:r>
          </a:p>
        </p:txBody>
      </p:sp>
      <p:pic>
        <p:nvPicPr>
          <p:cNvPr id="2" name="オーディオ 1">
            <a:hlinkClick r:id="" action="ppaction://media"/>
            <a:extLst>
              <a:ext uri="{FF2B5EF4-FFF2-40B4-BE49-F238E27FC236}">
                <a16:creationId xmlns:a16="http://schemas.microsoft.com/office/drawing/2014/main" id="{B45C6C14-E979-5DEE-2F75-1A35AF424DB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0035358"/>
      </p:ext>
    </p:extLst>
  </p:cSld>
  <p:clrMapOvr>
    <a:masterClrMapping/>
  </p:clrMapOvr>
  <mc:AlternateContent xmlns:mc="http://schemas.openxmlformats.org/markup-compatibility/2006" xmlns:p14="http://schemas.microsoft.com/office/powerpoint/2010/main">
    <mc:Choice Requires="p14">
      <p:transition spd="slow" p14:dur="2000" advTm="5694"/>
    </mc:Choice>
    <mc:Fallback xmlns="">
      <p:transition spd="slow" advTm="5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B75F9-EF4C-638D-B195-F98C7BD9C02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E1C2FFA-B034-AFD6-53A9-A1BFED2C1289}"/>
              </a:ext>
            </a:extLst>
          </p:cNvPr>
          <p:cNvSpPr>
            <a:spLocks noGrp="1"/>
          </p:cNvSpPr>
          <p:nvPr>
            <p:ph type="title"/>
          </p:nvPr>
        </p:nvSpPr>
        <p:spPr/>
        <p:txBody>
          <a:bodyPr/>
          <a:lstStyle/>
          <a:p>
            <a:r>
              <a:rPr kumimoji="1" lang="ja-JP" altLang="en-US" dirty="0"/>
              <a:t>試験問題：選択問題廃止</a:t>
            </a:r>
          </a:p>
        </p:txBody>
      </p:sp>
      <p:sp>
        <p:nvSpPr>
          <p:cNvPr id="3" name="コンテンツ プレースホルダー 2">
            <a:extLst>
              <a:ext uri="{FF2B5EF4-FFF2-40B4-BE49-F238E27FC236}">
                <a16:creationId xmlns:a16="http://schemas.microsoft.com/office/drawing/2014/main" id="{6AE78564-D9CB-76F0-C5EC-4FBC0E4CA03E}"/>
              </a:ext>
            </a:extLst>
          </p:cNvPr>
          <p:cNvSpPr>
            <a:spLocks noGrp="1"/>
          </p:cNvSpPr>
          <p:nvPr>
            <p:ph sz="half" idx="1"/>
          </p:nvPr>
        </p:nvSpPr>
        <p:spPr/>
        <p:txBody>
          <a:bodyPr/>
          <a:lstStyle/>
          <a:p>
            <a:pPr marL="0" indent="0">
              <a:buNone/>
            </a:pPr>
            <a:r>
              <a:rPr lang="ja-JP" altLang="en-US" dirty="0"/>
              <a:t>現行</a:t>
            </a:r>
          </a:p>
          <a:p>
            <a:r>
              <a:rPr lang="ja-JP" altLang="en-US" dirty="0"/>
              <a:t>全</a:t>
            </a:r>
            <a:r>
              <a:rPr lang="en-US" altLang="ja-JP" dirty="0"/>
              <a:t>140</a:t>
            </a:r>
            <a:r>
              <a:rPr lang="ja-JP" altLang="en-US" dirty="0"/>
              <a:t>問中</a:t>
            </a:r>
            <a:r>
              <a:rPr lang="en-US" altLang="ja-JP" dirty="0"/>
              <a:t>100</a:t>
            </a:r>
            <a:r>
              <a:rPr lang="ja-JP" altLang="en-US" dirty="0"/>
              <a:t>問解答</a:t>
            </a:r>
            <a:endParaRPr lang="en-US" altLang="ja-JP" dirty="0"/>
          </a:p>
          <a:p>
            <a:pPr lvl="1"/>
            <a:r>
              <a:rPr lang="en-US" altLang="ja-JP" dirty="0"/>
              <a:t>30</a:t>
            </a:r>
            <a:r>
              <a:rPr lang="ja-JP" altLang="en-US" dirty="0"/>
              <a:t>問必修</a:t>
            </a:r>
          </a:p>
          <a:p>
            <a:pPr lvl="1"/>
            <a:r>
              <a:rPr lang="en-US" altLang="ja-JP" dirty="0"/>
              <a:t>110</a:t>
            </a:r>
            <a:r>
              <a:rPr lang="ja-JP" altLang="en-US" dirty="0"/>
              <a:t>問中</a:t>
            </a:r>
            <a:r>
              <a:rPr lang="en-US" altLang="ja-JP" dirty="0"/>
              <a:t>70</a:t>
            </a:r>
            <a:r>
              <a:rPr lang="ja-JP" altLang="en-US" dirty="0"/>
              <a:t>問選択</a:t>
            </a:r>
          </a:p>
          <a:p>
            <a:pPr lvl="1"/>
            <a:r>
              <a:rPr lang="ja-JP" altLang="en-US" dirty="0"/>
              <a:t>選択した問題にチェック必要</a:t>
            </a:r>
            <a:endParaRPr lang="en-US" altLang="ja-JP" dirty="0"/>
          </a:p>
          <a:p>
            <a:pPr marL="457200" lvl="1" indent="0">
              <a:buNone/>
            </a:pPr>
            <a:r>
              <a:rPr lang="ja-JP" altLang="en-US" dirty="0"/>
              <a:t>（</a:t>
            </a:r>
            <a:r>
              <a:rPr lang="en-US" altLang="ja-JP" dirty="0"/>
              <a:t>70</a:t>
            </a:r>
            <a:r>
              <a:rPr lang="ja-JP" altLang="en-US" dirty="0"/>
              <a:t>問以上チェックすると失格）</a:t>
            </a:r>
          </a:p>
          <a:p>
            <a:r>
              <a:rPr lang="ja-JP" altLang="en-US" dirty="0"/>
              <a:t>概ね</a:t>
            </a:r>
            <a:r>
              <a:rPr lang="en-US" altLang="ja-JP" dirty="0"/>
              <a:t>80</a:t>
            </a:r>
            <a:r>
              <a:rPr lang="ja-JP" altLang="en-US" dirty="0"/>
              <a:t>点で合格</a:t>
            </a:r>
            <a:endParaRPr lang="en-US" altLang="ja-JP" dirty="0"/>
          </a:p>
        </p:txBody>
      </p:sp>
      <p:sp>
        <p:nvSpPr>
          <p:cNvPr id="5" name="コンテンツ プレースホルダー 4">
            <a:extLst>
              <a:ext uri="{FF2B5EF4-FFF2-40B4-BE49-F238E27FC236}">
                <a16:creationId xmlns:a16="http://schemas.microsoft.com/office/drawing/2014/main" id="{E5CCD433-E9DB-7BFD-E63C-E0E2D0E0B9BA}"/>
              </a:ext>
            </a:extLst>
          </p:cNvPr>
          <p:cNvSpPr>
            <a:spLocks noGrp="1"/>
          </p:cNvSpPr>
          <p:nvPr>
            <p:ph sz="half" idx="2"/>
          </p:nvPr>
        </p:nvSpPr>
        <p:spPr/>
        <p:txBody>
          <a:bodyPr/>
          <a:lstStyle/>
          <a:p>
            <a:pPr marL="0" indent="0">
              <a:buNone/>
            </a:pPr>
            <a:r>
              <a:rPr lang="ja-JP" altLang="en-US" dirty="0"/>
              <a:t>今後</a:t>
            </a:r>
            <a:endParaRPr lang="en-US" altLang="ja-JP" dirty="0"/>
          </a:p>
          <a:p>
            <a:r>
              <a:rPr lang="ja-JP" altLang="en-US" dirty="0"/>
              <a:t>全</a:t>
            </a:r>
            <a:r>
              <a:rPr lang="en-US" altLang="ja-JP" dirty="0"/>
              <a:t>140</a:t>
            </a:r>
            <a:r>
              <a:rPr lang="ja-JP" altLang="en-US" dirty="0"/>
              <a:t>問解答</a:t>
            </a:r>
            <a:endParaRPr lang="en-US" altLang="ja-JP" dirty="0"/>
          </a:p>
          <a:p>
            <a:pPr lvl="1"/>
            <a:r>
              <a:rPr lang="en-US" altLang="ja-JP" dirty="0"/>
              <a:t>30</a:t>
            </a:r>
            <a:r>
              <a:rPr lang="ja-JP" altLang="en-US" dirty="0"/>
              <a:t>問は「旧必修問題」</a:t>
            </a:r>
            <a:endParaRPr lang="en-US" altLang="ja-JP" dirty="0"/>
          </a:p>
          <a:p>
            <a:pPr lvl="1"/>
            <a:r>
              <a:rPr lang="ja-JP" altLang="en-US" dirty="0"/>
              <a:t>「旧選択問題」</a:t>
            </a:r>
            <a:r>
              <a:rPr lang="en-US" altLang="ja-JP" dirty="0"/>
              <a:t>110</a:t>
            </a:r>
            <a:r>
              <a:rPr lang="ja-JP" altLang="en-US" dirty="0"/>
              <a:t>問も全て解答</a:t>
            </a:r>
            <a:endParaRPr lang="en-US" altLang="ja-JP" dirty="0"/>
          </a:p>
          <a:p>
            <a:pPr lvl="1"/>
            <a:r>
              <a:rPr lang="ja-JP" altLang="en-US" dirty="0"/>
              <a:t>チェック不要</a:t>
            </a:r>
            <a:r>
              <a:rPr lang="en-US" altLang="ja-JP" dirty="0" err="1">
                <a:solidFill>
                  <a:schemeClr val="bg1"/>
                </a:solidFill>
              </a:rPr>
              <a:t>aaaaaaaaaaaaaaaaa</a:t>
            </a:r>
            <a:endParaRPr lang="en-US" altLang="ja-JP" dirty="0">
              <a:solidFill>
                <a:schemeClr val="bg1"/>
              </a:solidFill>
            </a:endParaRPr>
          </a:p>
          <a:p>
            <a:r>
              <a:rPr lang="ja-JP" altLang="en-US" dirty="0"/>
              <a:t>概ね</a:t>
            </a:r>
            <a:r>
              <a:rPr lang="en-US" altLang="ja-JP" dirty="0"/>
              <a:t>6</a:t>
            </a:r>
            <a:r>
              <a:rPr lang="ja-JP" altLang="en-US" dirty="0"/>
              <a:t>割正答で合格</a:t>
            </a:r>
            <a:endParaRPr lang="en-US" altLang="ja-JP" dirty="0"/>
          </a:p>
          <a:p>
            <a:pPr lvl="1"/>
            <a:endParaRPr lang="ja-JP" altLang="en-US" dirty="0"/>
          </a:p>
        </p:txBody>
      </p:sp>
      <p:sp>
        <p:nvSpPr>
          <p:cNvPr id="6" name="テキスト ボックス 5">
            <a:extLst>
              <a:ext uri="{FF2B5EF4-FFF2-40B4-BE49-F238E27FC236}">
                <a16:creationId xmlns:a16="http://schemas.microsoft.com/office/drawing/2014/main" id="{CBBBCF96-262A-5DEE-2721-D55C38A87C46}"/>
              </a:ext>
            </a:extLst>
          </p:cNvPr>
          <p:cNvSpPr txBox="1"/>
          <p:nvPr/>
        </p:nvSpPr>
        <p:spPr>
          <a:xfrm>
            <a:off x="821107" y="5217459"/>
            <a:ext cx="10397398" cy="707886"/>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kumimoji="1" lang="ja-JP" altLang="en-US" sz="4000" dirty="0">
                <a:latin typeface="Meiryo UI" panose="020B0604030504040204" pitchFamily="50" charset="-128"/>
                <a:ea typeface="Meiryo UI" panose="020B0604030504040204" pitchFamily="50" charset="-128"/>
              </a:rPr>
              <a:t>決定事項です、開始時期は今後アナウンスします</a:t>
            </a:r>
          </a:p>
        </p:txBody>
      </p:sp>
      <p:pic>
        <p:nvPicPr>
          <p:cNvPr id="7" name="オーディオ 6">
            <a:hlinkClick r:id="" action="ppaction://media"/>
            <a:extLst>
              <a:ext uri="{FF2B5EF4-FFF2-40B4-BE49-F238E27FC236}">
                <a16:creationId xmlns:a16="http://schemas.microsoft.com/office/drawing/2014/main" id="{607807F1-2760-1165-0E45-F16909681A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23756141"/>
      </p:ext>
    </p:extLst>
  </p:cSld>
  <p:clrMapOvr>
    <a:masterClrMapping/>
  </p:clrMapOvr>
  <mc:AlternateContent xmlns:mc="http://schemas.openxmlformats.org/markup-compatibility/2006" xmlns:p14="http://schemas.microsoft.com/office/powerpoint/2010/main">
    <mc:Choice Requires="p14">
      <p:transition spd="slow" p14:dur="2000" advTm="56894"/>
    </mc:Choice>
    <mc:Fallback xmlns="">
      <p:transition spd="slow" advTm="56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D6B8A-246F-BDCB-3CAD-C6946C31D4E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BD8A6F4-AC25-5C12-1BAD-BF73BE38B731}"/>
              </a:ext>
            </a:extLst>
          </p:cNvPr>
          <p:cNvSpPr>
            <a:spLocks noGrp="1"/>
          </p:cNvSpPr>
          <p:nvPr>
            <p:ph type="title"/>
          </p:nvPr>
        </p:nvSpPr>
        <p:spPr/>
        <p:txBody>
          <a:bodyPr/>
          <a:lstStyle/>
          <a:p>
            <a:r>
              <a:rPr kumimoji="1" lang="en-US" altLang="ja-JP" dirty="0" err="1"/>
              <a:t>OffJT</a:t>
            </a:r>
            <a:r>
              <a:rPr kumimoji="1" lang="ja-JP" altLang="en-US" dirty="0"/>
              <a:t>について</a:t>
            </a:r>
          </a:p>
        </p:txBody>
      </p:sp>
      <p:sp>
        <p:nvSpPr>
          <p:cNvPr id="3" name="コンテンツ プレースホルダー 2">
            <a:extLst>
              <a:ext uri="{FF2B5EF4-FFF2-40B4-BE49-F238E27FC236}">
                <a16:creationId xmlns:a16="http://schemas.microsoft.com/office/drawing/2014/main" id="{F358F111-3719-7A4E-8D64-053C01C4D493}"/>
              </a:ext>
            </a:extLst>
          </p:cNvPr>
          <p:cNvSpPr>
            <a:spLocks noGrp="1"/>
          </p:cNvSpPr>
          <p:nvPr>
            <p:ph idx="1"/>
          </p:nvPr>
        </p:nvSpPr>
        <p:spPr>
          <a:xfrm>
            <a:off x="838200" y="1699790"/>
            <a:ext cx="10349753" cy="4351338"/>
          </a:xfrm>
        </p:spPr>
        <p:txBody>
          <a:bodyPr>
            <a:normAutofit/>
          </a:bodyPr>
          <a:lstStyle/>
          <a:p>
            <a:pPr marL="0" indent="0">
              <a:buNone/>
            </a:pPr>
            <a:r>
              <a:rPr kumimoji="1" lang="ja-JP" altLang="en-US" dirty="0"/>
              <a:t>形骸化が指摘されていること、単一手技の取得に</a:t>
            </a:r>
            <a:r>
              <a:rPr kumimoji="1" lang="en-US" altLang="ja-JP" dirty="0"/>
              <a:t>30</a:t>
            </a:r>
            <a:r>
              <a:rPr kumimoji="1" lang="ja-JP" altLang="en-US" dirty="0"/>
              <a:t>時間は不要であるとのエビデンスが出てきたこと、等に鑑み、</a:t>
            </a:r>
            <a:r>
              <a:rPr kumimoji="1" lang="en-US" altLang="ja-JP" dirty="0">
                <a:solidFill>
                  <a:srgbClr val="0070C0"/>
                </a:solidFill>
              </a:rPr>
              <a:t>2024</a:t>
            </a:r>
            <a:r>
              <a:rPr kumimoji="1" lang="ja-JP" altLang="en-US" dirty="0">
                <a:solidFill>
                  <a:srgbClr val="0070C0"/>
                </a:solidFill>
              </a:rPr>
              <a:t>年</a:t>
            </a:r>
            <a:r>
              <a:rPr kumimoji="1" lang="en-US" altLang="ja-JP" dirty="0">
                <a:solidFill>
                  <a:srgbClr val="0070C0"/>
                </a:solidFill>
              </a:rPr>
              <a:t>6</a:t>
            </a:r>
            <a:r>
              <a:rPr kumimoji="1" lang="ja-JP" altLang="en-US" dirty="0">
                <a:solidFill>
                  <a:srgbClr val="0070C0"/>
                </a:solidFill>
              </a:rPr>
              <a:t>月以降のものから</a:t>
            </a:r>
            <a:r>
              <a:rPr kumimoji="1" lang="ja-JP" altLang="en-US" dirty="0"/>
              <a:t>、必要時間に以下の係数を導入する事が決定されました。</a:t>
            </a:r>
            <a:endParaRPr kumimoji="1" lang="en-US" altLang="ja-JP" dirty="0"/>
          </a:p>
          <a:p>
            <a:pPr lvl="3"/>
            <a:endParaRPr kumimoji="1" lang="en-US" altLang="ja-JP" dirty="0"/>
          </a:p>
          <a:p>
            <a:r>
              <a:rPr lang="en-US" altLang="ja-JP" dirty="0"/>
              <a:t>Cadaver</a:t>
            </a:r>
            <a:r>
              <a:rPr lang="ja-JP" altLang="en-US" dirty="0"/>
              <a:t>を用い</a:t>
            </a:r>
            <a:r>
              <a:rPr kumimoji="1" lang="ja-JP" altLang="en-US" dirty="0"/>
              <a:t>、実技に必要な座学を含むもの</a:t>
            </a:r>
            <a:r>
              <a:rPr lang="en-US" altLang="ja-JP" dirty="0"/>
              <a:t>		x2</a:t>
            </a:r>
            <a:endParaRPr lang="ja-JP" altLang="en-US" dirty="0"/>
          </a:p>
          <a:p>
            <a:r>
              <a:rPr kumimoji="1" lang="ja-JP" altLang="en-US" dirty="0"/>
              <a:t>動物組織、</a:t>
            </a:r>
            <a:r>
              <a:rPr kumimoji="1" lang="en-US" altLang="ja-JP" dirty="0"/>
              <a:t>simulator</a:t>
            </a:r>
            <a:r>
              <a:rPr kumimoji="1" lang="ja-JP" altLang="en-US" dirty="0"/>
              <a:t>、</a:t>
            </a:r>
            <a:r>
              <a:rPr kumimoji="1" lang="en-US" altLang="ja-JP" dirty="0"/>
              <a:t>3D printing model</a:t>
            </a:r>
            <a:r>
              <a:rPr kumimoji="1" lang="ja-JP" altLang="en-US" dirty="0"/>
              <a:t>のいずれかを使用し、実技に必要な座学を含むもの</a:t>
            </a:r>
          </a:p>
          <a:p>
            <a:pPr lvl="1"/>
            <a:r>
              <a:rPr kumimoji="1" lang="en-US" altLang="ja-JP" dirty="0"/>
              <a:t>3</a:t>
            </a:r>
            <a:r>
              <a:rPr kumimoji="1" lang="ja-JP" altLang="en-US" dirty="0"/>
              <a:t>学会が関与する形で行われたもの</a:t>
            </a:r>
            <a:r>
              <a:rPr kumimoji="1" lang="en-US" altLang="ja-JP" dirty="0"/>
              <a:t>				x2</a:t>
            </a:r>
            <a:endParaRPr kumimoji="1" lang="ja-JP" altLang="en-US" dirty="0"/>
          </a:p>
          <a:p>
            <a:pPr lvl="1"/>
            <a:r>
              <a:rPr lang="en-US" altLang="ja-JP" dirty="0"/>
              <a:t>3</a:t>
            </a:r>
            <a:r>
              <a:rPr kumimoji="1" lang="ja-JP" altLang="en-US" dirty="0"/>
              <a:t>学会が関与しない形で行われたもの</a:t>
            </a:r>
            <a:r>
              <a:rPr kumimoji="1" lang="en-US" altLang="ja-JP" dirty="0"/>
              <a:t>				x1.5</a:t>
            </a:r>
            <a:endParaRPr kumimoji="1" lang="ja-JP" altLang="en-US" dirty="0"/>
          </a:p>
          <a:p>
            <a:r>
              <a:rPr kumimoji="1" lang="ja-JP" altLang="en-US" dirty="0"/>
              <a:t>その他のもの</a:t>
            </a:r>
            <a:r>
              <a:rPr kumimoji="1" lang="en-US" altLang="ja-JP" dirty="0"/>
              <a:t>							x1</a:t>
            </a:r>
            <a:endParaRPr kumimoji="1" lang="ja-JP" altLang="en-US" dirty="0"/>
          </a:p>
          <a:p>
            <a:endParaRPr kumimoji="1" lang="ja-JP" altLang="en-US" dirty="0"/>
          </a:p>
        </p:txBody>
      </p:sp>
      <p:sp>
        <p:nvSpPr>
          <p:cNvPr id="4" name="四角形: 角を丸くする 3">
            <a:extLst>
              <a:ext uri="{FF2B5EF4-FFF2-40B4-BE49-F238E27FC236}">
                <a16:creationId xmlns:a16="http://schemas.microsoft.com/office/drawing/2014/main" id="{05CF328C-D626-781E-7897-CE6EF7F43AFC}"/>
              </a:ext>
            </a:extLst>
          </p:cNvPr>
          <p:cNvSpPr/>
          <p:nvPr/>
        </p:nvSpPr>
        <p:spPr>
          <a:xfrm>
            <a:off x="632012" y="3182141"/>
            <a:ext cx="10721788" cy="2855539"/>
          </a:xfrm>
          <a:prstGeom prst="roundRect">
            <a:avLst>
              <a:gd name="adj" fmla="val 3053"/>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a:extLst>
              <a:ext uri="{FF2B5EF4-FFF2-40B4-BE49-F238E27FC236}">
                <a16:creationId xmlns:a16="http://schemas.microsoft.com/office/drawing/2014/main" id="{1CCB05A0-2731-117E-D135-D4ED2CC07D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017665"/>
            <a:ext cx="3048000" cy="1714500"/>
          </a:xfrm>
          <a:prstGeom prst="rect">
            <a:avLst/>
          </a:prstGeom>
        </p:spPr>
      </p:pic>
      <p:sp>
        <p:nvSpPr>
          <p:cNvPr id="7" name="テキスト ボックス 6">
            <a:extLst>
              <a:ext uri="{FF2B5EF4-FFF2-40B4-BE49-F238E27FC236}">
                <a16:creationId xmlns:a16="http://schemas.microsoft.com/office/drawing/2014/main" id="{0336A391-9538-6F5C-C3CB-2B93E1C78A34}"/>
              </a:ext>
            </a:extLst>
          </p:cNvPr>
          <p:cNvSpPr txBox="1"/>
          <p:nvPr/>
        </p:nvSpPr>
        <p:spPr>
          <a:xfrm>
            <a:off x="2482113" y="6136207"/>
            <a:ext cx="7021585" cy="461665"/>
          </a:xfrm>
          <a:prstGeom prst="rect">
            <a:avLst/>
          </a:prstGeom>
          <a:noFill/>
        </p:spPr>
        <p:txBody>
          <a:bodyPr wrap="square">
            <a:spAutoFit/>
          </a:bodyPr>
          <a:lstStyle/>
          <a:p>
            <a:r>
              <a:rPr lang="ja-JP" altLang="en-US" sz="2400" b="0" i="0" dirty="0">
                <a:solidFill>
                  <a:srgbClr val="242424"/>
                </a:solidFill>
                <a:effectLst/>
                <a:latin typeface="Meiryo UI" panose="020B0604030504040204" pitchFamily="50" charset="-128"/>
                <a:ea typeface="Meiryo UI" panose="020B0604030504040204" pitchFamily="50" charset="-128"/>
              </a:rPr>
              <a:t>受講証に必要となる要件等は今後アナウンスいたします</a:t>
            </a:r>
            <a:endParaRPr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78266008"/>
      </p:ext>
    </p:extLst>
  </p:cSld>
  <p:clrMapOvr>
    <a:masterClrMapping/>
  </p:clrMapOvr>
  <mc:AlternateContent xmlns:mc="http://schemas.openxmlformats.org/markup-compatibility/2006" xmlns:p14="http://schemas.microsoft.com/office/powerpoint/2010/main">
    <mc:Choice Requires="p14">
      <p:transition spd="slow" p14:dur="2000" advTm="52238"/>
    </mc:Choice>
    <mc:Fallback xmlns="">
      <p:transition spd="slow" advTm="52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blip>
          <a:srcRect/>
          <a:stretch>
            <a:fillRect l="13000" r="13000"/>
          </a:stretch>
        </a:blipFill>
        <a:effectLst/>
      </p:bgPr>
    </p:bg>
    <p:spTree>
      <p:nvGrpSpPr>
        <p:cNvPr id="1" name="">
          <a:extLst>
            <a:ext uri="{FF2B5EF4-FFF2-40B4-BE49-F238E27FC236}">
              <a16:creationId xmlns:a16="http://schemas.microsoft.com/office/drawing/2014/main" id="{1A7D011A-55E6-F860-9B5E-0AC9CAF47B92}"/>
            </a:ext>
          </a:extLst>
        </p:cNvPr>
        <p:cNvGrpSpPr/>
        <p:nvPr/>
      </p:nvGrpSpPr>
      <p:grpSpPr>
        <a:xfrm>
          <a:off x="0" y="0"/>
          <a:ext cx="0" cy="0"/>
          <a:chOff x="0" y="0"/>
          <a:chExt cx="0" cy="0"/>
        </a:xfrm>
      </p:grpSpPr>
      <p:sp>
        <p:nvSpPr>
          <p:cNvPr id="6" name="タイトル 5">
            <a:extLst>
              <a:ext uri="{FF2B5EF4-FFF2-40B4-BE49-F238E27FC236}">
                <a16:creationId xmlns:a16="http://schemas.microsoft.com/office/drawing/2014/main" id="{82CE2B9C-0494-E48B-1E2A-E81A4E21778F}"/>
              </a:ext>
            </a:extLst>
          </p:cNvPr>
          <p:cNvSpPr>
            <a:spLocks noGrp="1"/>
          </p:cNvSpPr>
          <p:nvPr>
            <p:ph type="title"/>
          </p:nvPr>
        </p:nvSpPr>
        <p:spPr>
          <a:xfrm>
            <a:off x="831850" y="2052641"/>
            <a:ext cx="10515600" cy="2852737"/>
          </a:xfrm>
        </p:spPr>
        <p:txBody>
          <a:bodyPr>
            <a:normAutofit/>
          </a:bodyPr>
          <a:lstStyle/>
          <a:p>
            <a:pPr algn="ctr"/>
            <a:r>
              <a:rPr lang="ja-JP" altLang="en-US" dirty="0"/>
              <a:t>新専門医制度のおさらい</a:t>
            </a:r>
          </a:p>
        </p:txBody>
      </p:sp>
      <p:pic>
        <p:nvPicPr>
          <p:cNvPr id="2" name="オーディオ 1">
            <a:hlinkClick r:id="" action="ppaction://media"/>
            <a:extLst>
              <a:ext uri="{FF2B5EF4-FFF2-40B4-BE49-F238E27FC236}">
                <a16:creationId xmlns:a16="http://schemas.microsoft.com/office/drawing/2014/main" id="{A948A641-AFAC-9B13-0B64-A66957F433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41286771"/>
      </p:ext>
    </p:extLst>
  </p:cSld>
  <p:clrMapOvr>
    <a:masterClrMapping/>
  </p:clrMapOvr>
  <mc:AlternateContent xmlns:mc="http://schemas.openxmlformats.org/markup-compatibility/2006" xmlns:p14="http://schemas.microsoft.com/office/powerpoint/2010/main">
    <mc:Choice Requires="p14">
      <p:transition spd="slow" p14:dur="2000" advTm="4390"/>
    </mc:Choice>
    <mc:Fallback xmlns="">
      <p:transition spd="slow" advTm="4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44F21-1CE1-82DF-2785-B9AA23BCC26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B226069-7A7C-724C-7883-455962FEF031}"/>
              </a:ext>
            </a:extLst>
          </p:cNvPr>
          <p:cNvSpPr>
            <a:spLocks noGrp="1"/>
          </p:cNvSpPr>
          <p:nvPr>
            <p:ph type="title"/>
          </p:nvPr>
        </p:nvSpPr>
        <p:spPr/>
        <p:txBody>
          <a:bodyPr/>
          <a:lstStyle/>
          <a:p>
            <a:r>
              <a:rPr kumimoji="1" lang="en-US" altLang="ja-JP" dirty="0"/>
              <a:t>4</a:t>
            </a:r>
            <a:r>
              <a:rPr kumimoji="1" lang="ja-JP" altLang="en-US" dirty="0"/>
              <a:t>回目の更新について</a:t>
            </a:r>
          </a:p>
        </p:txBody>
      </p:sp>
      <p:sp>
        <p:nvSpPr>
          <p:cNvPr id="3" name="コンテンツ プレースホルダー 2">
            <a:extLst>
              <a:ext uri="{FF2B5EF4-FFF2-40B4-BE49-F238E27FC236}">
                <a16:creationId xmlns:a16="http://schemas.microsoft.com/office/drawing/2014/main" id="{50E66EA7-4268-3BA1-53A9-B6E3855ED4B8}"/>
              </a:ext>
            </a:extLst>
          </p:cNvPr>
          <p:cNvSpPr>
            <a:spLocks noGrp="1"/>
          </p:cNvSpPr>
          <p:nvPr>
            <p:ph idx="1"/>
          </p:nvPr>
        </p:nvSpPr>
        <p:spPr/>
        <p:txBody>
          <a:bodyPr>
            <a:normAutofit/>
          </a:bodyPr>
          <a:lstStyle/>
          <a:p>
            <a:r>
              <a:rPr kumimoji="1" lang="ja-JP" altLang="en-US" dirty="0"/>
              <a:t>日本専門医機構が方針を</a:t>
            </a:r>
            <a:r>
              <a:rPr kumimoji="1" lang="en-US" altLang="ja-JP" dirty="0"/>
              <a:t>180</a:t>
            </a:r>
            <a:r>
              <a:rPr kumimoji="1" lang="ja-JP" altLang="en-US" dirty="0"/>
              <a:t>度転換し、</a:t>
            </a:r>
            <a:r>
              <a:rPr kumimoji="1" lang="en-US" altLang="ja-JP" dirty="0"/>
              <a:t>4</a:t>
            </a:r>
            <a:r>
              <a:rPr kumimoji="1" lang="ja-JP" altLang="en-US" dirty="0"/>
              <a:t>回目以降の更新にも臨床経験または</a:t>
            </a:r>
            <a:r>
              <a:rPr kumimoji="1" lang="en-US" altLang="ja-JP" dirty="0"/>
              <a:t>e-test</a:t>
            </a:r>
            <a:r>
              <a:rPr kumimoji="1" lang="ja-JP" altLang="en-US" dirty="0"/>
              <a:t>を求めることとなりました。</a:t>
            </a:r>
            <a:endParaRPr kumimoji="1" lang="en-US" altLang="ja-JP" dirty="0"/>
          </a:p>
          <a:p>
            <a:r>
              <a:rPr kumimoji="1" lang="en-US" altLang="ja-JP" dirty="0"/>
              <a:t>1</a:t>
            </a:r>
            <a:r>
              <a:rPr kumimoji="1" lang="ja-JP" altLang="en-US" dirty="0"/>
              <a:t>階部分である外科専門医も、対応に追われています。</a:t>
            </a:r>
            <a:endParaRPr kumimoji="1" lang="en-US" altLang="ja-JP" dirty="0"/>
          </a:p>
          <a:p>
            <a:r>
              <a:rPr kumimoji="1" lang="ja-JP" altLang="en-US" dirty="0"/>
              <a:t>当面、</a:t>
            </a:r>
            <a:r>
              <a:rPr kumimoji="1" lang="ja-JP" altLang="en-US" dirty="0">
                <a:solidFill>
                  <a:srgbClr val="0070C0"/>
                </a:solidFill>
              </a:rPr>
              <a:t>以下のいずれか</a:t>
            </a:r>
            <a:r>
              <a:rPr kumimoji="1" lang="ja-JP" altLang="en-US" dirty="0"/>
              <a:t>を更新要件とする方針を堅持します。</a:t>
            </a:r>
            <a:endParaRPr kumimoji="1" lang="en-US" altLang="ja-JP" dirty="0"/>
          </a:p>
          <a:p>
            <a:pPr lvl="3"/>
            <a:endParaRPr lang="en-US" altLang="ja-JP" dirty="0"/>
          </a:p>
          <a:p>
            <a:pPr marL="514350" indent="-514350">
              <a:buFont typeface="+mj-lt"/>
              <a:buAutoNum type="arabicPeriod"/>
            </a:pPr>
            <a:r>
              <a:rPr kumimoji="1" lang="ja-JP" altLang="en-US" dirty="0"/>
              <a:t>従来どおりの要件を満たすこと</a:t>
            </a:r>
            <a:endParaRPr kumimoji="1" lang="en-US" altLang="ja-JP" dirty="0"/>
          </a:p>
          <a:p>
            <a:pPr marL="514350" indent="-514350">
              <a:buFont typeface="+mj-lt"/>
              <a:buAutoNum type="arabicPeriod"/>
            </a:pPr>
            <a:r>
              <a:rPr kumimoji="1" lang="ja-JP" altLang="en-US" dirty="0"/>
              <a:t>術式を問わず（</a:t>
            </a:r>
            <a:r>
              <a:rPr kumimoji="1" lang="ja-JP" altLang="en-US" dirty="0">
                <a:solidFill>
                  <a:srgbClr val="0070C0"/>
                </a:solidFill>
              </a:rPr>
              <a:t>非心臓血管外科手術も可</a:t>
            </a:r>
            <a:r>
              <a:rPr kumimoji="1" lang="ja-JP" altLang="en-US" dirty="0"/>
              <a:t>）</a:t>
            </a:r>
            <a:r>
              <a:rPr kumimoji="1" lang="en-US" altLang="ja-JP" dirty="0"/>
              <a:t>5</a:t>
            </a:r>
            <a:r>
              <a:rPr kumimoji="1" lang="ja-JP" altLang="en-US" dirty="0"/>
              <a:t>年間で</a:t>
            </a:r>
            <a:r>
              <a:rPr kumimoji="1" lang="en-US" altLang="ja-JP" dirty="0"/>
              <a:t>100</a:t>
            </a:r>
            <a:r>
              <a:rPr kumimoji="1" lang="ja-JP" altLang="en-US" dirty="0"/>
              <a:t>例以上の手術に参加していること</a:t>
            </a:r>
            <a:endParaRPr kumimoji="1" lang="en-US" altLang="ja-JP" dirty="0"/>
          </a:p>
          <a:p>
            <a:pPr lvl="1"/>
            <a:r>
              <a:rPr lang="ja-JP" altLang="en-US" dirty="0"/>
              <a:t>専門医申請用</a:t>
            </a:r>
            <a:r>
              <a:rPr lang="en-US" altLang="ja-JP" dirty="0"/>
              <a:t>NCD</a:t>
            </a:r>
            <a:r>
              <a:rPr lang="ja-JP" altLang="en-US" dirty="0"/>
              <a:t>検索システムにログインすることで参加した手術が確認できますので、そのスクリーンショットをご提出下さい</a:t>
            </a:r>
            <a:endParaRPr kumimoji="1" lang="en-US" altLang="ja-JP" dirty="0"/>
          </a:p>
        </p:txBody>
      </p:sp>
      <p:pic>
        <p:nvPicPr>
          <p:cNvPr id="4" name="オーディオ 3">
            <a:hlinkClick r:id="" action="ppaction://media"/>
            <a:extLst>
              <a:ext uri="{FF2B5EF4-FFF2-40B4-BE49-F238E27FC236}">
                <a16:creationId xmlns:a16="http://schemas.microsoft.com/office/drawing/2014/main" id="{21817F7D-0AFB-4519-37AA-989F17888B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25400260"/>
      </p:ext>
    </p:extLst>
  </p:cSld>
  <p:clrMapOvr>
    <a:masterClrMapping/>
  </p:clrMapOvr>
  <mc:AlternateContent xmlns:mc="http://schemas.openxmlformats.org/markup-compatibility/2006" xmlns:p14="http://schemas.microsoft.com/office/powerpoint/2010/main">
    <mc:Choice Requires="p14">
      <p:transition spd="slow" p14:dur="2000" advTm="47450"/>
    </mc:Choice>
    <mc:Fallback xmlns="">
      <p:transition spd="slow" advTm="4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4B7DF-3A98-E69A-FEB3-7DB694732B82}"/>
              </a:ext>
            </a:extLst>
          </p:cNvPr>
          <p:cNvSpPr>
            <a:spLocks noGrp="1"/>
          </p:cNvSpPr>
          <p:nvPr>
            <p:ph type="title"/>
          </p:nvPr>
        </p:nvSpPr>
        <p:spPr/>
        <p:txBody>
          <a:bodyPr/>
          <a:lstStyle/>
          <a:p>
            <a:r>
              <a:rPr kumimoji="1" lang="en-US" altLang="ja-JP" dirty="0"/>
              <a:t>Task Shift/Share</a:t>
            </a:r>
            <a:r>
              <a:rPr kumimoji="1" lang="ja-JP" altLang="en-US" dirty="0"/>
              <a:t>について</a:t>
            </a:r>
          </a:p>
        </p:txBody>
      </p:sp>
      <p:sp>
        <p:nvSpPr>
          <p:cNvPr id="3" name="コンテンツ プレースホルダー 2">
            <a:extLst>
              <a:ext uri="{FF2B5EF4-FFF2-40B4-BE49-F238E27FC236}">
                <a16:creationId xmlns:a16="http://schemas.microsoft.com/office/drawing/2014/main" id="{C958C71A-279F-C02B-A2D7-515F0933629E}"/>
              </a:ext>
            </a:extLst>
          </p:cNvPr>
          <p:cNvSpPr>
            <a:spLocks noGrp="1"/>
          </p:cNvSpPr>
          <p:nvPr>
            <p:ph idx="1"/>
          </p:nvPr>
        </p:nvSpPr>
        <p:spPr/>
        <p:txBody>
          <a:bodyPr/>
          <a:lstStyle/>
          <a:p>
            <a:pPr marL="0" indent="0">
              <a:buNone/>
            </a:pPr>
            <a:r>
              <a:rPr kumimoji="1" lang="ja-JP" altLang="en-US" dirty="0"/>
              <a:t>領域別</a:t>
            </a:r>
            <a:r>
              <a:rPr kumimoji="1" lang="ja-JP" altLang="en-US" dirty="0">
                <a:solidFill>
                  <a:srgbClr val="0070C0"/>
                </a:solidFill>
              </a:rPr>
              <a:t>基幹</a:t>
            </a:r>
            <a:r>
              <a:rPr kumimoji="1" lang="ja-JP" altLang="en-US" dirty="0"/>
              <a:t>の呼称付与条件に</a:t>
            </a:r>
            <a:r>
              <a:rPr kumimoji="1" lang="en-US" altLang="ja-JP" dirty="0"/>
              <a:t>task share</a:t>
            </a:r>
            <a:r>
              <a:rPr kumimoji="1" lang="ja-JP" altLang="en-US" dirty="0"/>
              <a:t>を盛り込みます</a:t>
            </a:r>
            <a:endParaRPr kumimoji="1" lang="en-US" altLang="ja-JP" dirty="0"/>
          </a:p>
          <a:p>
            <a:r>
              <a:rPr kumimoji="1" lang="ja-JP" altLang="en-US" dirty="0"/>
              <a:t>現在検討中のもの（</a:t>
            </a:r>
            <a:r>
              <a:rPr kumimoji="1" lang="en-US" altLang="ja-JP" dirty="0">
                <a:solidFill>
                  <a:srgbClr val="0070C0"/>
                </a:solidFill>
              </a:rPr>
              <a:t>2029</a:t>
            </a:r>
            <a:r>
              <a:rPr kumimoji="1" lang="ja-JP" altLang="en-US" dirty="0">
                <a:solidFill>
                  <a:srgbClr val="0070C0"/>
                </a:solidFill>
              </a:rPr>
              <a:t>年新規・更新施設認定申請</a:t>
            </a:r>
            <a:r>
              <a:rPr kumimoji="1" lang="ja-JP" altLang="en-US" dirty="0"/>
              <a:t>から適用）</a:t>
            </a:r>
            <a:endParaRPr kumimoji="1" lang="en-US" altLang="ja-JP" dirty="0"/>
          </a:p>
          <a:p>
            <a:pPr lvl="1"/>
            <a:r>
              <a:rPr lang="en-US" altLang="ja-JP" dirty="0"/>
              <a:t>5</a:t>
            </a:r>
            <a:r>
              <a:rPr lang="ja-JP" altLang="en-US" dirty="0"/>
              <a:t>学会合同で制定する「胸部・心臓・血管外科領域</a:t>
            </a:r>
            <a:r>
              <a:rPr lang="ja-JP" altLang="en-US" dirty="0">
                <a:solidFill>
                  <a:srgbClr val="0070C0"/>
                </a:solidFill>
              </a:rPr>
              <a:t>特定行為研修修了看護師</a:t>
            </a:r>
            <a:r>
              <a:rPr lang="ja-JP" altLang="en-US" dirty="0"/>
              <a:t>登録制度」に登録した看護師が、</a:t>
            </a:r>
            <a:r>
              <a:rPr lang="ja-JP" altLang="en-US" dirty="0">
                <a:solidFill>
                  <a:srgbClr val="0070C0"/>
                </a:solidFill>
              </a:rPr>
              <a:t>診療科の業務に従事</a:t>
            </a:r>
            <a:r>
              <a:rPr lang="ja-JP" altLang="en-US" dirty="0"/>
              <a:t>していること</a:t>
            </a:r>
            <a:endParaRPr lang="en-US" altLang="ja-JP" dirty="0"/>
          </a:p>
          <a:p>
            <a:pPr lvl="2"/>
            <a:r>
              <a:rPr lang="ja-JP" altLang="en-US" dirty="0"/>
              <a:t>看護師の所属（看護部、診療部）は問わない</a:t>
            </a:r>
            <a:endParaRPr lang="en-US" altLang="ja-JP" dirty="0"/>
          </a:p>
          <a:p>
            <a:pPr lvl="1"/>
            <a:r>
              <a:rPr lang="ja-JP" altLang="en-US" dirty="0"/>
              <a:t>血管外科領域基幹では、</a:t>
            </a:r>
            <a:r>
              <a:rPr lang="en-US" altLang="ja-JP" dirty="0"/>
              <a:t>CVT</a:t>
            </a:r>
            <a:r>
              <a:rPr lang="ja-JP" altLang="en-US" dirty="0"/>
              <a:t>が診療科の業務に従事していること</a:t>
            </a:r>
            <a:endParaRPr lang="en-US" altLang="ja-JP" dirty="0"/>
          </a:p>
          <a:p>
            <a:r>
              <a:rPr kumimoji="1" lang="ja-JP" altLang="en-US" dirty="0"/>
              <a:t>今後検討予定のもの</a:t>
            </a:r>
            <a:endParaRPr kumimoji="1" lang="en-US" altLang="ja-JP" dirty="0"/>
          </a:p>
          <a:p>
            <a:pPr lvl="1"/>
            <a:r>
              <a:rPr kumimoji="1" lang="ja-JP" altLang="en-US" dirty="0"/>
              <a:t>集中治療専門医の在籍、</a:t>
            </a:r>
            <a:r>
              <a:rPr kumimoji="1" lang="en-US" altLang="ja-JP" dirty="0"/>
              <a:t>(semi-</a:t>
            </a:r>
            <a:r>
              <a:rPr lang="en-US" altLang="ja-JP" dirty="0"/>
              <a:t>)</a:t>
            </a:r>
            <a:r>
              <a:rPr kumimoji="1" lang="en-US" altLang="ja-JP" dirty="0"/>
              <a:t>closed ICU</a:t>
            </a:r>
            <a:r>
              <a:rPr kumimoji="1" lang="ja-JP" altLang="en-US" dirty="0"/>
              <a:t>の整備</a:t>
            </a:r>
            <a:endParaRPr kumimoji="1" lang="en-US" altLang="ja-JP" dirty="0"/>
          </a:p>
        </p:txBody>
      </p:sp>
      <p:pic>
        <p:nvPicPr>
          <p:cNvPr id="7" name="オーディオ 6">
            <a:hlinkClick r:id="" action="ppaction://media"/>
            <a:extLst>
              <a:ext uri="{FF2B5EF4-FFF2-40B4-BE49-F238E27FC236}">
                <a16:creationId xmlns:a16="http://schemas.microsoft.com/office/drawing/2014/main" id="{C8C52577-9E66-45C1-37CB-5A537ACE2B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43338495"/>
      </p:ext>
    </p:extLst>
  </p:cSld>
  <p:clrMapOvr>
    <a:masterClrMapping/>
  </p:clrMapOvr>
  <mc:AlternateContent xmlns:mc="http://schemas.openxmlformats.org/markup-compatibility/2006" xmlns:p14="http://schemas.microsoft.com/office/powerpoint/2010/main">
    <mc:Choice Requires="p14">
      <p:transition spd="slow" p14:dur="2000" advTm="74345"/>
    </mc:Choice>
    <mc:Fallback xmlns="">
      <p:transition spd="slow" advTm="74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625184"/>
            <a:ext cx="10515600" cy="1325563"/>
          </a:xfrm>
        </p:spPr>
        <p:txBody>
          <a:bodyPr>
            <a:normAutofit/>
          </a:bodyPr>
          <a:lstStyle/>
          <a:p>
            <a:pPr>
              <a:lnSpc>
                <a:spcPct val="100000"/>
              </a:lnSpc>
            </a:pPr>
            <a:r>
              <a:rPr kumimoji="1" lang="ja-JP" altLang="en-US" dirty="0">
                <a:latin typeface="Meiryo UI" panose="020B0604030504040204" pitchFamily="50" charset="-128"/>
                <a:ea typeface="Meiryo UI" panose="020B0604030504040204" pitchFamily="50" charset="-128"/>
              </a:rPr>
              <a:t>医療の質管理について</a:t>
            </a:r>
            <a:br>
              <a:rPr kumimoji="1" lang="en-US" altLang="ja-JP" dirty="0">
                <a:latin typeface="Meiryo UI" panose="020B0604030504040204" pitchFamily="50" charset="-128"/>
                <a:ea typeface="Meiryo UI" panose="020B0604030504040204" pitchFamily="50" charset="-128"/>
              </a:rPr>
            </a:br>
            <a:r>
              <a:rPr kumimoji="1" lang="en-US" altLang="ja-JP" sz="3200" dirty="0">
                <a:latin typeface="Meiryo UI" panose="020B0604030504040204" pitchFamily="50" charset="-128"/>
                <a:ea typeface="Meiryo UI" panose="020B0604030504040204" pitchFamily="50" charset="-128"/>
              </a:rPr>
              <a:t>-</a:t>
            </a:r>
            <a:r>
              <a:rPr kumimoji="1" lang="zh-TW" altLang="en-US" sz="3200" dirty="0">
                <a:latin typeface="Meiryo UI" panose="020B0604030504040204" pitchFamily="50" charset="-128"/>
                <a:ea typeface="Meiryo UI" panose="020B0604030504040204" pitchFamily="50" charset="-128"/>
              </a:rPr>
              <a:t>修練統括施設</a:t>
            </a:r>
            <a:r>
              <a:rPr kumimoji="1" lang="ja-JP" altLang="en-US" sz="3200" dirty="0">
                <a:latin typeface="Meiryo UI" panose="020B0604030504040204" pitchFamily="50" charset="-128"/>
                <a:ea typeface="Meiryo UI" panose="020B0604030504040204" pitchFamily="50" charset="-128"/>
              </a:rPr>
              <a:t>の責務</a:t>
            </a:r>
            <a:endParaRPr kumimoji="1" lang="en-US" sz="32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838200" y="2085684"/>
            <a:ext cx="10515600" cy="4351338"/>
          </a:xfrm>
        </p:spPr>
        <p:txBody>
          <a:bodyPr>
            <a:normAutofit/>
          </a:bodyPr>
          <a:lstStyle/>
          <a:p>
            <a:pPr marL="0" indent="0">
              <a:lnSpc>
                <a:spcPct val="110000"/>
              </a:lnSpc>
              <a:buNone/>
            </a:pPr>
            <a:r>
              <a:rPr kumimoji="1" lang="en-US" altLang="ja-JP" sz="2800" dirty="0">
                <a:latin typeface="Meiryo UI" panose="020B0604030504040204" pitchFamily="50" charset="-128"/>
                <a:ea typeface="Meiryo UI" panose="020B0604030504040204" pitchFamily="50" charset="-128"/>
              </a:rPr>
              <a:t>2024</a:t>
            </a:r>
            <a:r>
              <a:rPr kumimoji="1" lang="ja-JP" altLang="en-US" sz="2800" dirty="0">
                <a:latin typeface="Meiryo UI" panose="020B0604030504040204" pitchFamily="50" charset="-128"/>
                <a:ea typeface="Meiryo UI" panose="020B0604030504040204" pitchFamily="50" charset="-128"/>
              </a:rPr>
              <a:t>年末の施設群確認からチェックリスト導入予定</a:t>
            </a:r>
            <a:endParaRPr kumimoji="1" lang="en-US" altLang="ja-JP" sz="2800" dirty="0">
              <a:latin typeface="Meiryo UI" panose="020B0604030504040204" pitchFamily="50" charset="-128"/>
              <a:ea typeface="Meiryo UI" panose="020B0604030504040204" pitchFamily="50" charset="-128"/>
            </a:endParaRPr>
          </a:p>
          <a:p>
            <a:pPr marL="0" indent="0">
              <a:lnSpc>
                <a:spcPct val="110000"/>
              </a:lnSpc>
              <a:buNone/>
            </a:pPr>
            <a:r>
              <a:rPr lang="ja-JP" altLang="en-US" dirty="0">
                <a:latin typeface="Meiryo UI" panose="020B0604030504040204" pitchFamily="50" charset="-128"/>
                <a:ea typeface="Meiryo UI" panose="020B0604030504040204" pitchFamily="50" charset="-128"/>
              </a:rPr>
              <a:t>（下記は</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案です、詳細は決まり次第ご案内します）</a:t>
            </a:r>
            <a:endParaRPr lang="en-US" altLang="ja-JP" dirty="0">
              <a:latin typeface="Meiryo UI" panose="020B0604030504040204" pitchFamily="50" charset="-128"/>
              <a:ea typeface="Meiryo UI" panose="020B0604030504040204" pitchFamily="50" charset="-128"/>
            </a:endParaRPr>
          </a:p>
          <a:p>
            <a:pPr>
              <a:lnSpc>
                <a:spcPct val="110000"/>
              </a:lnSpc>
            </a:pPr>
            <a:r>
              <a:rPr lang="ja-JP" altLang="ja-JP" dirty="0">
                <a:latin typeface="Meiryo UI" panose="020B0604030504040204" pitchFamily="50" charset="-128"/>
                <a:ea typeface="Meiryo UI" panose="020B0604030504040204" pitchFamily="50" charset="-128"/>
              </a:rPr>
              <a:t>フィードバック機能で</a:t>
            </a:r>
            <a:r>
              <a:rPr lang="ja-JP" altLang="en-US" dirty="0">
                <a:latin typeface="Meiryo UI" panose="020B0604030504040204" pitchFamily="50" charset="-128"/>
                <a:ea typeface="Meiryo UI" panose="020B0604030504040204" pitchFamily="50" charset="-128"/>
              </a:rPr>
              <a:t>施設群に所属する施設の</a:t>
            </a:r>
            <a:r>
              <a:rPr lang="en-US" altLang="ja-JP" dirty="0">
                <a:latin typeface="Meiryo UI" panose="020B0604030504040204" pitchFamily="50" charset="-128"/>
                <a:ea typeface="Meiryo UI" panose="020B0604030504040204" pitchFamily="50" charset="-128"/>
              </a:rPr>
              <a:t>O/E ratio</a:t>
            </a:r>
            <a:r>
              <a:rPr lang="ja-JP" altLang="ja-JP" dirty="0">
                <a:latin typeface="Meiryo UI" panose="020B0604030504040204" pitchFamily="50" charset="-128"/>
                <a:ea typeface="Meiryo UI" panose="020B0604030504040204" pitchFamily="50" charset="-128"/>
              </a:rPr>
              <a:t>を確認してい</a:t>
            </a:r>
            <a:r>
              <a:rPr lang="ja-JP" altLang="en-US" dirty="0">
                <a:latin typeface="Meiryo UI" panose="020B0604030504040204" pitchFamily="50" charset="-128"/>
                <a:ea typeface="Meiryo UI" panose="020B0604030504040204" pitchFamily="50" charset="-128"/>
              </a:rPr>
              <a:t>ます</a:t>
            </a:r>
            <a:r>
              <a:rPr lang="ja-JP" altLang="ja-JP" dirty="0">
                <a:latin typeface="Meiryo UI" panose="020B0604030504040204" pitchFamily="50" charset="-128"/>
                <a:ea typeface="Meiryo UI" panose="020B0604030504040204" pitchFamily="50" charset="-128"/>
              </a:rPr>
              <a:t>か？</a:t>
            </a:r>
            <a:endParaRPr lang="en-US" altLang="ja-JP" dirty="0">
              <a:latin typeface="Meiryo UI" panose="020B0604030504040204" pitchFamily="50" charset="-128"/>
              <a:ea typeface="Meiryo UI" panose="020B0604030504040204" pitchFamily="50" charset="-128"/>
            </a:endParaRPr>
          </a:p>
          <a:p>
            <a:pPr>
              <a:lnSpc>
                <a:spcPct val="110000"/>
              </a:lnSpc>
            </a:pPr>
            <a:r>
              <a:rPr lang="en-US" altLang="ja-JP" dirty="0">
                <a:latin typeface="Meiryo UI" panose="020B0604030504040204" pitchFamily="50" charset="-128"/>
                <a:ea typeface="Meiryo UI" panose="020B0604030504040204" pitchFamily="50" charset="-128"/>
              </a:rPr>
              <a:t>O/E</a:t>
            </a:r>
            <a:r>
              <a:rPr lang="ja-JP" altLang="en-US" dirty="0">
                <a:latin typeface="Meiryo UI" panose="020B0604030504040204" pitchFamily="50" charset="-128"/>
                <a:ea typeface="Meiryo UI" panose="020B0604030504040204" pitchFamily="50" charset="-128"/>
              </a:rPr>
              <a:t>比が外れ値（今後設定）の施設はありましたか？</a:t>
            </a:r>
            <a:endParaRPr lang="ja-JP" altLang="ja-JP" dirty="0">
              <a:latin typeface="Meiryo UI" panose="020B0604030504040204" pitchFamily="50" charset="-128"/>
              <a:ea typeface="Meiryo UI" panose="020B0604030504040204" pitchFamily="50" charset="-128"/>
            </a:endParaRPr>
          </a:p>
          <a:p>
            <a:pPr>
              <a:lnSpc>
                <a:spcPct val="110000"/>
              </a:lnSpc>
            </a:pPr>
            <a:r>
              <a:rPr lang="ja-JP" altLang="en-US" dirty="0">
                <a:latin typeface="Meiryo UI" panose="020B0604030504040204" pitchFamily="50" charset="-128"/>
                <a:ea typeface="Meiryo UI" panose="020B0604030504040204" pitchFamily="50" charset="-128"/>
              </a:rPr>
              <a:t>それらの施設と共に</a:t>
            </a:r>
            <a:r>
              <a:rPr lang="ja-JP" altLang="ja-JP" dirty="0">
                <a:latin typeface="Meiryo UI" panose="020B0604030504040204" pitchFamily="50" charset="-128"/>
                <a:ea typeface="Meiryo UI" panose="020B0604030504040204" pitchFamily="50" charset="-128"/>
              </a:rPr>
              <a:t>、医療の質改善を行いましたか？</a:t>
            </a:r>
            <a:endParaRPr lang="en-US" altLang="ja-JP" dirty="0">
              <a:latin typeface="Meiryo UI" panose="020B0604030504040204" pitchFamily="50" charset="-128"/>
              <a:ea typeface="Meiryo UI" panose="020B0604030504040204" pitchFamily="50" charset="-128"/>
            </a:endParaRPr>
          </a:p>
        </p:txBody>
      </p:sp>
      <p:pic>
        <p:nvPicPr>
          <p:cNvPr id="3" name="オーディオ 2">
            <a:hlinkClick r:id="" action="ppaction://media"/>
            <a:extLst>
              <a:ext uri="{FF2B5EF4-FFF2-40B4-BE49-F238E27FC236}">
                <a16:creationId xmlns:a16="http://schemas.microsoft.com/office/drawing/2014/main" id="{ABD5B396-2D98-B3F5-00A1-DEF49CF52A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90884978"/>
      </p:ext>
    </p:extLst>
  </p:cSld>
  <p:clrMapOvr>
    <a:masterClrMapping/>
  </p:clrMapOvr>
  <mc:AlternateContent xmlns:mc="http://schemas.openxmlformats.org/markup-compatibility/2006" xmlns:p14="http://schemas.microsoft.com/office/powerpoint/2010/main">
    <mc:Choice Requires="p14">
      <p:transition spd="slow" p14:dur="2000" advTm="33311"/>
    </mc:Choice>
    <mc:Fallback xmlns="">
      <p:transition spd="slow" advTm="3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025CD7C-EC9D-4EE7-5FFE-003BE2EB594E}"/>
              </a:ext>
            </a:extLst>
          </p:cNvPr>
          <p:cNvSpPr>
            <a:spLocks noGrp="1"/>
          </p:cNvSpPr>
          <p:nvPr>
            <p:ph type="title"/>
          </p:nvPr>
        </p:nvSpPr>
        <p:spPr/>
        <p:txBody>
          <a:bodyPr/>
          <a:lstStyle/>
          <a:p>
            <a:r>
              <a:rPr lang="en-US" altLang="ja-JP" dirty="0"/>
              <a:t>3</a:t>
            </a:r>
            <a:r>
              <a:rPr lang="ja-JP" altLang="en-US" dirty="0"/>
              <a:t>階部分の整備</a:t>
            </a:r>
          </a:p>
        </p:txBody>
      </p:sp>
      <p:sp>
        <p:nvSpPr>
          <p:cNvPr id="6" name="コンテンツ プレースホルダー 5">
            <a:extLst>
              <a:ext uri="{FF2B5EF4-FFF2-40B4-BE49-F238E27FC236}">
                <a16:creationId xmlns:a16="http://schemas.microsoft.com/office/drawing/2014/main" id="{462F307B-CD33-A025-4DD9-AA36DC9235E4}"/>
              </a:ext>
            </a:extLst>
          </p:cNvPr>
          <p:cNvSpPr>
            <a:spLocks noGrp="1"/>
          </p:cNvSpPr>
          <p:nvPr>
            <p:ph sz="half" idx="1"/>
          </p:nvPr>
        </p:nvSpPr>
        <p:spPr/>
        <p:txBody>
          <a:bodyPr/>
          <a:lstStyle/>
          <a:p>
            <a:pPr marL="0" indent="0">
              <a:buNone/>
            </a:pPr>
            <a:r>
              <a:rPr lang="ja-JP" altLang="en-US" dirty="0"/>
              <a:t>領域の専門性を尊重した制度</a:t>
            </a:r>
            <a:endParaRPr lang="en-US" altLang="ja-JP" dirty="0"/>
          </a:p>
          <a:p>
            <a:r>
              <a:rPr lang="ja-JP" altLang="en-US" dirty="0"/>
              <a:t>成人心大血管</a:t>
            </a:r>
            <a:endParaRPr lang="en-US" altLang="ja-JP" dirty="0"/>
          </a:p>
          <a:p>
            <a:r>
              <a:rPr lang="ja-JP" altLang="en-US" dirty="0"/>
              <a:t>先天性心疾患</a:t>
            </a:r>
            <a:endParaRPr lang="en-US" altLang="ja-JP" dirty="0"/>
          </a:p>
          <a:p>
            <a:r>
              <a:rPr lang="ja-JP" altLang="en-US" dirty="0"/>
              <a:t>血管外科</a:t>
            </a:r>
            <a:endParaRPr lang="en-US" altLang="ja-JP" dirty="0"/>
          </a:p>
        </p:txBody>
      </p:sp>
      <p:sp>
        <p:nvSpPr>
          <p:cNvPr id="3" name="コンテンツ プレースホルダー 2">
            <a:extLst>
              <a:ext uri="{FF2B5EF4-FFF2-40B4-BE49-F238E27FC236}">
                <a16:creationId xmlns:a16="http://schemas.microsoft.com/office/drawing/2014/main" id="{F8C74B10-2AF3-86C9-C811-2BAC49505B86}"/>
              </a:ext>
            </a:extLst>
          </p:cNvPr>
          <p:cNvSpPr>
            <a:spLocks noGrp="1"/>
          </p:cNvSpPr>
          <p:nvPr>
            <p:ph sz="half" idx="2"/>
          </p:nvPr>
        </p:nvSpPr>
        <p:spPr/>
        <p:txBody>
          <a:bodyPr/>
          <a:lstStyle/>
          <a:p>
            <a:pPr marL="0" indent="0">
              <a:buNone/>
            </a:pPr>
            <a:r>
              <a:rPr lang="ja-JP" altLang="en-US" dirty="0"/>
              <a:t>インセンティブにつながる制度</a:t>
            </a:r>
            <a:endParaRPr lang="en-US" altLang="ja-JP" dirty="0"/>
          </a:p>
          <a:p>
            <a:r>
              <a:rPr lang="ja-JP" altLang="en-US" dirty="0"/>
              <a:t>関係学会の認定制度（</a:t>
            </a:r>
            <a:r>
              <a:rPr lang="en-US" altLang="ja-JP" dirty="0"/>
              <a:t>J-MICS</a:t>
            </a:r>
            <a:r>
              <a:rPr lang="ja-JP" altLang="en-US" dirty="0"/>
              <a:t>など）を承認し、保険点数に反映させる</a:t>
            </a:r>
            <a:endParaRPr lang="en-US" altLang="ja-JP" dirty="0"/>
          </a:p>
          <a:p>
            <a:pPr lvl="1"/>
            <a:r>
              <a:rPr lang="ja-JP" altLang="en-US" dirty="0"/>
              <a:t>非認定者の手術は加算しないことで、質の管理にもつながる</a:t>
            </a:r>
          </a:p>
        </p:txBody>
      </p:sp>
      <p:sp>
        <p:nvSpPr>
          <p:cNvPr id="5" name="テキスト ボックス 4">
            <a:extLst>
              <a:ext uri="{FF2B5EF4-FFF2-40B4-BE49-F238E27FC236}">
                <a16:creationId xmlns:a16="http://schemas.microsoft.com/office/drawing/2014/main" id="{2C5EBCAD-8A3E-AA86-614A-446642C14FA5}"/>
              </a:ext>
            </a:extLst>
          </p:cNvPr>
          <p:cNvSpPr txBox="1"/>
          <p:nvPr/>
        </p:nvSpPr>
        <p:spPr>
          <a:xfrm>
            <a:off x="3493309" y="5217459"/>
            <a:ext cx="5052985" cy="707886"/>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kumimoji="1" lang="ja-JP" altLang="en-US" sz="4000" dirty="0">
                <a:latin typeface="Meiryo UI" panose="020B0604030504040204" pitchFamily="50" charset="-128"/>
                <a:ea typeface="Meiryo UI" panose="020B0604030504040204" pitchFamily="50" charset="-128"/>
              </a:rPr>
              <a:t>時間をかけて検討します</a:t>
            </a:r>
          </a:p>
        </p:txBody>
      </p:sp>
      <p:pic>
        <p:nvPicPr>
          <p:cNvPr id="7" name="オーディオ 6">
            <a:hlinkClick r:id="" action="ppaction://media"/>
            <a:extLst>
              <a:ext uri="{FF2B5EF4-FFF2-40B4-BE49-F238E27FC236}">
                <a16:creationId xmlns:a16="http://schemas.microsoft.com/office/drawing/2014/main" id="{106AEAA5-747F-FFC0-028B-3106211670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040122155"/>
      </p:ext>
    </p:extLst>
  </p:cSld>
  <p:clrMapOvr>
    <a:masterClrMapping/>
  </p:clrMapOvr>
  <mc:AlternateContent xmlns:mc="http://schemas.openxmlformats.org/markup-compatibility/2006" xmlns:p14="http://schemas.microsoft.com/office/powerpoint/2010/main">
    <mc:Choice Requires="p14">
      <p:transition spd="slow" p14:dur="2000" advTm="60709"/>
    </mc:Choice>
    <mc:Fallback xmlns="">
      <p:transition spd="slow" advTm="60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0000"/>
            <a:lum/>
          </a:blip>
          <a:srcRect/>
          <a:stretch>
            <a:fillRect l="20000" t="30000" r="20000" b="10000"/>
          </a:stretch>
        </a:blip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AB234FF-F624-1586-E4AD-FF2FB19AD27A}"/>
              </a:ext>
            </a:extLst>
          </p:cNvPr>
          <p:cNvSpPr>
            <a:spLocks noGrp="1"/>
          </p:cNvSpPr>
          <p:nvPr>
            <p:ph idx="1"/>
          </p:nvPr>
        </p:nvSpPr>
        <p:spPr>
          <a:xfrm>
            <a:off x="838200" y="1229280"/>
            <a:ext cx="10515600" cy="4351338"/>
          </a:xfrm>
        </p:spPr>
        <p:txBody>
          <a:bodyPr>
            <a:normAutofit/>
          </a:bodyPr>
          <a:lstStyle/>
          <a:p>
            <a:pPr marL="0" indent="0">
              <a:buNone/>
            </a:pPr>
            <a:r>
              <a:rPr kumimoji="1" lang="ja-JP" altLang="en-US" sz="4400" dirty="0"/>
              <a:t>ご清聴有り難うございました</a:t>
            </a:r>
            <a:r>
              <a:rPr kumimoji="1" lang="en-US" altLang="ja-JP" sz="4400" dirty="0"/>
              <a:t>‼</a:t>
            </a:r>
          </a:p>
          <a:p>
            <a:pPr marL="0" indent="0">
              <a:buNone/>
            </a:pPr>
            <a:r>
              <a:rPr lang="ja-JP" altLang="en-US" dirty="0"/>
              <a:t>　引き続きのご協力をよろしくお願い申し上げます</a:t>
            </a:r>
          </a:p>
        </p:txBody>
      </p:sp>
      <p:pic>
        <p:nvPicPr>
          <p:cNvPr id="2" name="オーディオ 1">
            <a:hlinkClick r:id="" action="ppaction://media"/>
            <a:extLst>
              <a:ext uri="{FF2B5EF4-FFF2-40B4-BE49-F238E27FC236}">
                <a16:creationId xmlns:a16="http://schemas.microsoft.com/office/drawing/2014/main" id="{21D729BD-EE7B-E550-F379-EED2A7603AE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95397814"/>
      </p:ext>
    </p:extLst>
  </p:cSld>
  <p:clrMapOvr>
    <a:masterClrMapping/>
  </p:clrMapOvr>
  <mc:AlternateContent xmlns:mc="http://schemas.openxmlformats.org/markup-compatibility/2006" xmlns:p14="http://schemas.microsoft.com/office/powerpoint/2010/main">
    <mc:Choice Requires="p14">
      <p:transition spd="slow" p14:dur="2000" advTm="11227"/>
    </mc:Choice>
    <mc:Fallback xmlns="">
      <p:transition spd="slow" advTm="11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94CF1D-50FA-E65B-94AA-978C28924937}"/>
              </a:ext>
            </a:extLst>
          </p:cNvPr>
          <p:cNvSpPr>
            <a:spLocks noGrp="1"/>
          </p:cNvSpPr>
          <p:nvPr>
            <p:ph type="title"/>
          </p:nvPr>
        </p:nvSpPr>
        <p:spPr/>
        <p:txBody>
          <a:bodyPr/>
          <a:lstStyle/>
          <a:p>
            <a:r>
              <a:rPr kumimoji="1" lang="ja-JP" altLang="en-US" dirty="0"/>
              <a:t>心臓血管外科専門医の新制度設計</a:t>
            </a:r>
          </a:p>
        </p:txBody>
      </p:sp>
      <p:sp>
        <p:nvSpPr>
          <p:cNvPr id="3" name="コンテンツ プレースホルダー 2">
            <a:extLst>
              <a:ext uri="{FF2B5EF4-FFF2-40B4-BE49-F238E27FC236}">
                <a16:creationId xmlns:a16="http://schemas.microsoft.com/office/drawing/2014/main" id="{6211C3D4-ACAB-04B3-1B0F-B4A8CB8B5F56}"/>
              </a:ext>
            </a:extLst>
          </p:cNvPr>
          <p:cNvSpPr>
            <a:spLocks noGrp="1"/>
          </p:cNvSpPr>
          <p:nvPr>
            <p:ph idx="1"/>
          </p:nvPr>
        </p:nvSpPr>
        <p:spPr/>
        <p:txBody>
          <a:bodyPr>
            <a:normAutofit/>
          </a:bodyPr>
          <a:lstStyle/>
          <a:p>
            <a:r>
              <a:rPr kumimoji="1" lang="ja-JP" altLang="en-US" dirty="0"/>
              <a:t>外科専門医（基本領域）の</a:t>
            </a:r>
            <a:r>
              <a:rPr kumimoji="1" lang="en-US" altLang="ja-JP" dirty="0"/>
              <a:t>2</a:t>
            </a:r>
            <a:r>
              <a:rPr kumimoji="1" lang="ja-JP" altLang="en-US" dirty="0"/>
              <a:t>階（サブスペシャルティ領域）</a:t>
            </a:r>
            <a:endParaRPr kumimoji="1" lang="en-US" altLang="ja-JP" dirty="0"/>
          </a:p>
          <a:p>
            <a:pPr lvl="1"/>
            <a:r>
              <a:rPr kumimoji="1" lang="en-US" altLang="ja-JP" dirty="0"/>
              <a:t>1</a:t>
            </a:r>
            <a:r>
              <a:rPr kumimoji="1" lang="ja-JP" altLang="en-US" dirty="0"/>
              <a:t>階は</a:t>
            </a:r>
            <a:r>
              <a:rPr kumimoji="1" lang="en-US" altLang="ja-JP" dirty="0"/>
              <a:t>3</a:t>
            </a:r>
            <a:r>
              <a:rPr kumimoji="1" lang="ja-JP" altLang="en-US" dirty="0"/>
              <a:t>年プログラム制、</a:t>
            </a:r>
            <a:r>
              <a:rPr kumimoji="1" lang="en-US" altLang="ja-JP" dirty="0"/>
              <a:t>2</a:t>
            </a:r>
            <a:r>
              <a:rPr kumimoji="1" lang="ja-JP" altLang="en-US" dirty="0"/>
              <a:t>階は</a:t>
            </a:r>
            <a:r>
              <a:rPr kumimoji="1" lang="en-US" altLang="ja-JP" dirty="0"/>
              <a:t>3</a:t>
            </a:r>
            <a:r>
              <a:rPr kumimoji="1" lang="ja-JP" altLang="en-US" dirty="0"/>
              <a:t>～</a:t>
            </a:r>
            <a:r>
              <a:rPr kumimoji="1" lang="en-US" altLang="ja-JP" dirty="0"/>
              <a:t>9</a:t>
            </a:r>
            <a:r>
              <a:rPr kumimoji="1" lang="ja-JP" altLang="en-US" dirty="0"/>
              <a:t>年のカリキュラム制</a:t>
            </a:r>
            <a:endParaRPr kumimoji="1" lang="en-US" altLang="ja-JP" dirty="0"/>
          </a:p>
          <a:p>
            <a:r>
              <a:rPr kumimoji="1" lang="ja-JP" altLang="en-US" dirty="0"/>
              <a:t>連動研修</a:t>
            </a:r>
            <a:r>
              <a:rPr kumimoji="1" lang="en-US" altLang="ja-JP" dirty="0"/>
              <a:t>2</a:t>
            </a:r>
            <a:r>
              <a:rPr kumimoji="1" lang="ja-JP" altLang="en-US" dirty="0"/>
              <a:t>年を容認（旧制度は</a:t>
            </a:r>
            <a:r>
              <a:rPr kumimoji="1" lang="en-US" altLang="ja-JP" dirty="0"/>
              <a:t>1</a:t>
            </a:r>
            <a:r>
              <a:rPr kumimoji="1" lang="ja-JP" altLang="en-US" dirty="0"/>
              <a:t>年）</a:t>
            </a:r>
            <a:endParaRPr kumimoji="1" lang="en-US" altLang="ja-JP" dirty="0"/>
          </a:p>
          <a:p>
            <a:pPr lvl="1"/>
            <a:r>
              <a:rPr kumimoji="1" lang="ja-JP" altLang="en-US" dirty="0"/>
              <a:t>他の領域との競争力を確保するため</a:t>
            </a:r>
            <a:endParaRPr kumimoji="1" lang="en-US" altLang="ja-JP" dirty="0"/>
          </a:p>
          <a:p>
            <a:pPr lvl="1"/>
            <a:r>
              <a:rPr kumimoji="1" lang="ja-JP" altLang="en-US" dirty="0"/>
              <a:t>他の外科サブスペも同様</a:t>
            </a:r>
            <a:endParaRPr kumimoji="1" lang="en-US" altLang="ja-JP" dirty="0"/>
          </a:p>
          <a:p>
            <a:r>
              <a:rPr kumimoji="1" lang="ja-JP" altLang="en-US" dirty="0"/>
              <a:t>定義：独り立ちした外科医からチームの一員へ</a:t>
            </a:r>
            <a:endParaRPr kumimoji="1" lang="en-US" altLang="ja-JP" dirty="0"/>
          </a:p>
          <a:p>
            <a:pPr lvl="1"/>
            <a:r>
              <a:rPr kumimoji="1" lang="ja-JP" altLang="en-US" dirty="0"/>
              <a:t>研修期間短縮への対応</a:t>
            </a:r>
            <a:endParaRPr kumimoji="1" lang="en-US" altLang="ja-JP" dirty="0"/>
          </a:p>
          <a:p>
            <a:pPr lvl="1"/>
            <a:r>
              <a:rPr lang="en-US" altLang="ja-JP" dirty="0"/>
              <a:t>Multi-disciplinary</a:t>
            </a:r>
            <a:r>
              <a:rPr lang="ja-JP" altLang="en-US" dirty="0"/>
              <a:t>への対応</a:t>
            </a:r>
            <a:endParaRPr lang="en-US" altLang="ja-JP" dirty="0"/>
          </a:p>
        </p:txBody>
      </p:sp>
      <p:pic>
        <p:nvPicPr>
          <p:cNvPr id="4" name="コンテンツ プレースホルダー 11">
            <a:extLst>
              <a:ext uri="{FF2B5EF4-FFF2-40B4-BE49-F238E27FC236}">
                <a16:creationId xmlns:a16="http://schemas.microsoft.com/office/drawing/2014/main" id="{8D5C9F78-66CD-580A-8118-A4211FD8BFE0}"/>
              </a:ext>
            </a:extLst>
          </p:cNvPr>
          <p:cNvPicPr>
            <a:picLocks noChangeAspect="1"/>
          </p:cNvPicPr>
          <p:nvPr/>
        </p:nvPicPr>
        <p:blipFill>
          <a:blip r:embed="rId4"/>
          <a:stretch>
            <a:fillRect/>
          </a:stretch>
        </p:blipFill>
        <p:spPr bwMode="auto">
          <a:xfrm>
            <a:off x="7712222" y="3638124"/>
            <a:ext cx="3924300" cy="253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オーディオ 6">
            <a:hlinkClick r:id="" action="ppaction://media"/>
            <a:extLst>
              <a:ext uri="{FF2B5EF4-FFF2-40B4-BE49-F238E27FC236}">
                <a16:creationId xmlns:a16="http://schemas.microsoft.com/office/drawing/2014/main" id="{34EA6777-4438-D6C2-66FF-867A425536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59229122"/>
      </p:ext>
    </p:extLst>
  </p:cSld>
  <p:clrMapOvr>
    <a:masterClrMapping/>
  </p:clrMapOvr>
  <mc:AlternateContent xmlns:mc="http://schemas.openxmlformats.org/markup-compatibility/2006" xmlns:p14="http://schemas.microsoft.com/office/powerpoint/2010/main">
    <mc:Choice Requires="p14">
      <p:transition spd="slow" p14:dur="2000" advTm="43899"/>
    </mc:Choice>
    <mc:Fallback xmlns="">
      <p:transition spd="slow" advTm="43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5580-63F9-BFEE-4708-9E05016C60C3}"/>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CE4E47F5-BC59-55BA-9EB0-E0AC72E1673C}"/>
              </a:ext>
            </a:extLst>
          </p:cNvPr>
          <p:cNvSpPr>
            <a:spLocks noGrp="1"/>
          </p:cNvSpPr>
          <p:nvPr>
            <p:ph type="title"/>
          </p:nvPr>
        </p:nvSpPr>
        <p:spPr/>
        <p:txBody>
          <a:bodyPr/>
          <a:lstStyle/>
          <a:p>
            <a:r>
              <a:rPr lang="ja-JP" altLang="en-US" dirty="0"/>
              <a:t>研修期間</a:t>
            </a:r>
          </a:p>
        </p:txBody>
      </p:sp>
      <p:sp>
        <p:nvSpPr>
          <p:cNvPr id="5" name="コンテンツ プレースホルダー 4">
            <a:extLst>
              <a:ext uri="{FF2B5EF4-FFF2-40B4-BE49-F238E27FC236}">
                <a16:creationId xmlns:a16="http://schemas.microsoft.com/office/drawing/2014/main" id="{AF6931FB-D296-CF73-B96C-473E05E9084A}"/>
              </a:ext>
            </a:extLst>
          </p:cNvPr>
          <p:cNvSpPr>
            <a:spLocks noGrp="1"/>
          </p:cNvSpPr>
          <p:nvPr>
            <p:ph idx="1"/>
          </p:nvPr>
        </p:nvSpPr>
        <p:spPr/>
        <p:txBody>
          <a:bodyPr>
            <a:normAutofit lnSpcReduction="10000"/>
          </a:bodyPr>
          <a:lstStyle/>
          <a:p>
            <a:r>
              <a:rPr lang="ja-JP" altLang="en-US" dirty="0"/>
              <a:t>通常型・連動型（</a:t>
            </a:r>
            <a:r>
              <a:rPr lang="en-US" altLang="ja-JP" dirty="0"/>
              <a:t>1</a:t>
            </a:r>
            <a:r>
              <a:rPr lang="ja-JP" altLang="en-US" dirty="0"/>
              <a:t>年）・</a:t>
            </a:r>
            <a:r>
              <a:rPr lang="ja-JP" altLang="en-US" dirty="0">
                <a:solidFill>
                  <a:srgbClr val="0070C0"/>
                </a:solidFill>
              </a:rPr>
              <a:t>連動型（</a:t>
            </a:r>
            <a:r>
              <a:rPr lang="en-US" altLang="ja-JP" dirty="0">
                <a:solidFill>
                  <a:srgbClr val="0070C0"/>
                </a:solidFill>
              </a:rPr>
              <a:t>2</a:t>
            </a:r>
            <a:r>
              <a:rPr lang="ja-JP" altLang="en-US" dirty="0">
                <a:solidFill>
                  <a:srgbClr val="0070C0"/>
                </a:solidFill>
              </a:rPr>
              <a:t>年）</a:t>
            </a:r>
            <a:r>
              <a:rPr lang="ja-JP" altLang="en-US" dirty="0"/>
              <a:t>を選択可能</a:t>
            </a:r>
            <a:endParaRPr lang="en-US" altLang="ja-JP" dirty="0"/>
          </a:p>
          <a:p>
            <a:r>
              <a:rPr lang="ja-JP" altLang="en-US" dirty="0">
                <a:solidFill>
                  <a:srgbClr val="0070C0"/>
                </a:solidFill>
              </a:rPr>
              <a:t>研修開始登録必須</a:t>
            </a:r>
            <a:endParaRPr lang="en-US" altLang="ja-JP" dirty="0">
              <a:solidFill>
                <a:srgbClr val="0070C0"/>
              </a:solidFill>
            </a:endParaRPr>
          </a:p>
          <a:p>
            <a:r>
              <a:rPr lang="ja-JP" altLang="en-US" dirty="0"/>
              <a:t>研修期間</a:t>
            </a:r>
            <a:endParaRPr lang="en-US" altLang="ja-JP" dirty="0"/>
          </a:p>
          <a:p>
            <a:pPr lvl="1"/>
            <a:r>
              <a:rPr lang="en-US" altLang="ja-JP" dirty="0"/>
              <a:t>3</a:t>
            </a:r>
            <a:r>
              <a:rPr lang="ja-JP" altLang="en-US" dirty="0"/>
              <a:t>年以上</a:t>
            </a:r>
            <a:r>
              <a:rPr lang="en-US" altLang="ja-JP" dirty="0">
                <a:solidFill>
                  <a:srgbClr val="0070C0"/>
                </a:solidFill>
              </a:rPr>
              <a:t>9</a:t>
            </a:r>
            <a:r>
              <a:rPr lang="ja-JP" altLang="en-US" dirty="0">
                <a:solidFill>
                  <a:srgbClr val="0070C0"/>
                </a:solidFill>
              </a:rPr>
              <a:t>年まで</a:t>
            </a:r>
            <a:endParaRPr lang="en-US" altLang="ja-JP" dirty="0">
              <a:solidFill>
                <a:srgbClr val="0070C0"/>
              </a:solidFill>
            </a:endParaRPr>
          </a:p>
          <a:p>
            <a:pPr lvl="1"/>
            <a:r>
              <a:rPr lang="ja-JP" altLang="en-US" dirty="0">
                <a:solidFill>
                  <a:srgbClr val="0070C0"/>
                </a:solidFill>
              </a:rPr>
              <a:t>国内で</a:t>
            </a:r>
            <a:r>
              <a:rPr lang="en-US" altLang="ja-JP" dirty="0">
                <a:solidFill>
                  <a:srgbClr val="0070C0"/>
                </a:solidFill>
              </a:rPr>
              <a:t>2</a:t>
            </a:r>
            <a:r>
              <a:rPr lang="ja-JP" altLang="en-US" dirty="0">
                <a:solidFill>
                  <a:srgbClr val="0070C0"/>
                </a:solidFill>
              </a:rPr>
              <a:t>年以上</a:t>
            </a:r>
            <a:r>
              <a:rPr lang="ja-JP" altLang="en-US" dirty="0"/>
              <a:t>研修必要</a:t>
            </a:r>
            <a:endParaRPr lang="en-US" altLang="ja-JP" dirty="0"/>
          </a:p>
          <a:p>
            <a:pPr lvl="2"/>
            <a:r>
              <a:rPr lang="ja-JP" altLang="en-US" dirty="0"/>
              <a:t>注：本年登録者から基幹施設で</a:t>
            </a:r>
            <a:r>
              <a:rPr lang="en-US" altLang="ja-JP" dirty="0"/>
              <a:t>2</a:t>
            </a:r>
            <a:r>
              <a:rPr lang="ja-JP" altLang="en-US" dirty="0"/>
              <a:t>年以上（スライド</a:t>
            </a:r>
            <a:r>
              <a:rPr lang="en-US" altLang="ja-JP" dirty="0"/>
              <a:t>36</a:t>
            </a:r>
            <a:r>
              <a:rPr lang="ja-JP" altLang="en-US" dirty="0"/>
              <a:t>参照）</a:t>
            </a:r>
            <a:endParaRPr lang="en-US" altLang="ja-JP" dirty="0"/>
          </a:p>
          <a:p>
            <a:pPr lvl="1"/>
            <a:r>
              <a:rPr lang="ja-JP" altLang="en-US" dirty="0">
                <a:solidFill>
                  <a:srgbClr val="0070C0"/>
                </a:solidFill>
              </a:rPr>
              <a:t>修練施設群内の認定修練施設に在籍した期間のみカウント</a:t>
            </a:r>
            <a:endParaRPr lang="en-US" altLang="ja-JP" dirty="0">
              <a:solidFill>
                <a:srgbClr val="0070C0"/>
              </a:solidFill>
            </a:endParaRPr>
          </a:p>
          <a:p>
            <a:r>
              <a:rPr lang="ja-JP" altLang="en-US" dirty="0"/>
              <a:t>外科専門研修中の症例はカウント可能</a:t>
            </a:r>
            <a:endParaRPr lang="en-US" altLang="ja-JP" dirty="0"/>
          </a:p>
          <a:p>
            <a:r>
              <a:rPr lang="ja-JP" altLang="en-US" dirty="0">
                <a:solidFill>
                  <a:srgbClr val="0070C0"/>
                </a:solidFill>
              </a:rPr>
              <a:t>初期臨床研修中の症例はカウントできない</a:t>
            </a:r>
          </a:p>
          <a:p>
            <a:r>
              <a:rPr lang="ja-JP" altLang="en-US" dirty="0"/>
              <a:t>研修</a:t>
            </a:r>
            <a:r>
              <a:rPr lang="ja-JP" altLang="en-US" dirty="0">
                <a:solidFill>
                  <a:srgbClr val="0070C0"/>
                </a:solidFill>
              </a:rPr>
              <a:t>修了後</a:t>
            </a:r>
            <a:r>
              <a:rPr lang="en-US" altLang="ja-JP" dirty="0">
                <a:solidFill>
                  <a:srgbClr val="0070C0"/>
                </a:solidFill>
              </a:rPr>
              <a:t>5</a:t>
            </a:r>
            <a:r>
              <a:rPr lang="ja-JP" altLang="en-US" dirty="0">
                <a:solidFill>
                  <a:srgbClr val="0070C0"/>
                </a:solidFill>
              </a:rPr>
              <a:t>年以内に合格</a:t>
            </a:r>
          </a:p>
        </p:txBody>
      </p:sp>
      <p:pic>
        <p:nvPicPr>
          <p:cNvPr id="8" name="オーディオ 7">
            <a:hlinkClick r:id="" action="ppaction://media"/>
            <a:extLst>
              <a:ext uri="{FF2B5EF4-FFF2-40B4-BE49-F238E27FC236}">
                <a16:creationId xmlns:a16="http://schemas.microsoft.com/office/drawing/2014/main" id="{026264DA-5635-84C1-4D97-948C229F96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09898318"/>
      </p:ext>
    </p:extLst>
  </p:cSld>
  <p:clrMapOvr>
    <a:masterClrMapping/>
  </p:clrMapOvr>
  <mc:AlternateContent xmlns:mc="http://schemas.openxmlformats.org/markup-compatibility/2006" xmlns:p14="http://schemas.microsoft.com/office/powerpoint/2010/main">
    <mc:Choice Requires="p14">
      <p:transition spd="slow" p14:dur="2000" advTm="64319"/>
    </mc:Choice>
    <mc:Fallback xmlns="">
      <p:transition spd="slow" advTm="64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1499159-73EC-1AC9-24BA-A789F3714799}"/>
              </a:ext>
            </a:extLst>
          </p:cNvPr>
          <p:cNvSpPr>
            <a:spLocks noGrp="1"/>
          </p:cNvSpPr>
          <p:nvPr>
            <p:ph type="title"/>
          </p:nvPr>
        </p:nvSpPr>
        <p:spPr/>
        <p:txBody>
          <a:bodyPr/>
          <a:lstStyle/>
          <a:p>
            <a:r>
              <a:rPr lang="ja-JP" altLang="en-US" dirty="0"/>
              <a:t>通常型と連動型</a:t>
            </a:r>
          </a:p>
        </p:txBody>
      </p:sp>
      <p:sp>
        <p:nvSpPr>
          <p:cNvPr id="4" name="テキスト ボックス 3">
            <a:extLst>
              <a:ext uri="{FF2B5EF4-FFF2-40B4-BE49-F238E27FC236}">
                <a16:creationId xmlns:a16="http://schemas.microsoft.com/office/drawing/2014/main" id="{9F18C41D-A759-038F-2705-5B6D1B285F40}"/>
              </a:ext>
            </a:extLst>
          </p:cNvPr>
          <p:cNvSpPr txBox="1"/>
          <p:nvPr/>
        </p:nvSpPr>
        <p:spPr>
          <a:xfrm>
            <a:off x="2437075" y="2033452"/>
            <a:ext cx="1252330" cy="523220"/>
          </a:xfrm>
          <a:prstGeom prst="rect">
            <a:avLst/>
          </a:prstGeom>
          <a:noFill/>
        </p:spPr>
        <p:txBody>
          <a:bodyPr wrap="square" rtlCol="0">
            <a:spAutoFit/>
          </a:bodyPr>
          <a:lstStyle/>
          <a:p>
            <a:pPr algn="ctr"/>
            <a:r>
              <a:rPr kumimoji="1" lang="ja-JP" altLang="en-US" sz="2800" dirty="0">
                <a:latin typeface="Meiryo UI" panose="020B0604030504040204" pitchFamily="50" charset="-128"/>
                <a:ea typeface="Meiryo UI" panose="020B0604030504040204" pitchFamily="50" charset="-128"/>
              </a:rPr>
              <a:t>通常型</a:t>
            </a:r>
          </a:p>
        </p:txBody>
      </p:sp>
      <p:sp>
        <p:nvSpPr>
          <p:cNvPr id="5" name="テキスト ボックス 4">
            <a:extLst>
              <a:ext uri="{FF2B5EF4-FFF2-40B4-BE49-F238E27FC236}">
                <a16:creationId xmlns:a16="http://schemas.microsoft.com/office/drawing/2014/main" id="{85C955DA-13F2-8A13-2A86-F1CA8F8F4AD3}"/>
              </a:ext>
            </a:extLst>
          </p:cNvPr>
          <p:cNvSpPr txBox="1"/>
          <p:nvPr/>
        </p:nvSpPr>
        <p:spPr>
          <a:xfrm>
            <a:off x="7941175" y="2029098"/>
            <a:ext cx="2584175" cy="523220"/>
          </a:xfrm>
          <a:prstGeom prst="rect">
            <a:avLst/>
          </a:prstGeom>
          <a:noFill/>
        </p:spPr>
        <p:txBody>
          <a:bodyPr wrap="square" rtlCol="0">
            <a:spAutoFit/>
          </a:bodyPr>
          <a:lstStyle/>
          <a:p>
            <a:pPr algn="ctr"/>
            <a:r>
              <a:rPr kumimoji="1" lang="ja-JP" altLang="en-US" sz="2800" dirty="0">
                <a:latin typeface="Meiryo UI" panose="020B0604030504040204" pitchFamily="50" charset="-128"/>
                <a:ea typeface="Meiryo UI" panose="020B0604030504040204" pitchFamily="50" charset="-128"/>
              </a:rPr>
              <a:t>連動型（</a:t>
            </a:r>
            <a:r>
              <a:rPr kumimoji="1" lang="en-US" altLang="ja-JP" sz="2800" dirty="0">
                <a:latin typeface="Meiryo UI" panose="020B0604030504040204" pitchFamily="50" charset="-128"/>
                <a:ea typeface="Meiryo UI" panose="020B0604030504040204" pitchFamily="50" charset="-128"/>
              </a:rPr>
              <a:t>2</a:t>
            </a:r>
            <a:r>
              <a:rPr kumimoji="1" lang="ja-JP" altLang="en-US" sz="2800" dirty="0">
                <a:latin typeface="Meiryo UI" panose="020B0604030504040204" pitchFamily="50" charset="-128"/>
                <a:ea typeface="Meiryo UI" panose="020B0604030504040204" pitchFamily="50" charset="-128"/>
              </a:rPr>
              <a:t>年）</a:t>
            </a:r>
          </a:p>
        </p:txBody>
      </p:sp>
      <p:pic>
        <p:nvPicPr>
          <p:cNvPr id="122" name="コンテンツ プレースホルダー 121">
            <a:extLst>
              <a:ext uri="{FF2B5EF4-FFF2-40B4-BE49-F238E27FC236}">
                <a16:creationId xmlns:a16="http://schemas.microsoft.com/office/drawing/2014/main" id="{08A4E524-F7C0-5663-91D0-A857B6F751B9}"/>
              </a:ext>
            </a:extLst>
          </p:cNvPr>
          <p:cNvPicPr>
            <a:picLocks noGrp="1" noChangeAspect="1"/>
          </p:cNvPicPr>
          <p:nvPr>
            <p:ph sz="half" idx="1"/>
          </p:nvPr>
        </p:nvPicPr>
        <p:blipFill>
          <a:blip r:embed="rId4"/>
          <a:stretch>
            <a:fillRect/>
          </a:stretch>
        </p:blipFill>
        <p:spPr>
          <a:xfrm>
            <a:off x="472439" y="2674227"/>
            <a:ext cx="6510545" cy="2700210"/>
          </a:xfrm>
          <a:prstGeom prst="rect">
            <a:avLst/>
          </a:prstGeom>
        </p:spPr>
      </p:pic>
      <p:pic>
        <p:nvPicPr>
          <p:cNvPr id="125" name="コンテンツ プレースホルダー 63">
            <a:extLst>
              <a:ext uri="{FF2B5EF4-FFF2-40B4-BE49-F238E27FC236}">
                <a16:creationId xmlns:a16="http://schemas.microsoft.com/office/drawing/2014/main" id="{E788DA98-4930-DBCB-BB24-AC3ADFE62E4D}"/>
              </a:ext>
            </a:extLst>
          </p:cNvPr>
          <p:cNvPicPr>
            <a:picLocks noGrp="1" noChangeAspect="1"/>
          </p:cNvPicPr>
          <p:nvPr>
            <p:ph sz="half" idx="2"/>
          </p:nvPr>
        </p:nvPicPr>
        <p:blipFill>
          <a:blip r:embed="rId5"/>
          <a:stretch>
            <a:fillRect/>
          </a:stretch>
        </p:blipFill>
        <p:spPr>
          <a:xfrm>
            <a:off x="6529256" y="2526143"/>
            <a:ext cx="6510544" cy="3291187"/>
          </a:xfrm>
          <a:prstGeom prst="rect">
            <a:avLst/>
          </a:prstGeom>
        </p:spPr>
      </p:pic>
      <p:pic>
        <p:nvPicPr>
          <p:cNvPr id="6" name="オーディオ 5">
            <a:hlinkClick r:id="" action="ppaction://media"/>
            <a:extLst>
              <a:ext uri="{FF2B5EF4-FFF2-40B4-BE49-F238E27FC236}">
                <a16:creationId xmlns:a16="http://schemas.microsoft.com/office/drawing/2014/main" id="{AFBDC0F3-16DA-CCC0-E955-372DF799525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56725139"/>
      </p:ext>
    </p:extLst>
  </p:cSld>
  <p:clrMapOvr>
    <a:masterClrMapping/>
  </p:clrMapOvr>
  <mc:AlternateContent xmlns:mc="http://schemas.openxmlformats.org/markup-compatibility/2006" xmlns:p14="http://schemas.microsoft.com/office/powerpoint/2010/main">
    <mc:Choice Requires="p14">
      <p:transition spd="slow" p14:dur="2000" advTm="24058"/>
    </mc:Choice>
    <mc:Fallback xmlns="">
      <p:transition spd="slow" advTm="2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BFD1F-AD68-AF88-3EE1-E590B5FCB931}"/>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5B610BCB-F1C5-9AD9-2EE4-E90E0D8D0F95}"/>
              </a:ext>
            </a:extLst>
          </p:cNvPr>
          <p:cNvSpPr/>
          <p:nvPr/>
        </p:nvSpPr>
        <p:spPr>
          <a:xfrm>
            <a:off x="832185" y="771276"/>
            <a:ext cx="7271084" cy="738690"/>
          </a:xfrm>
          <a:prstGeom prst="roundRect">
            <a:avLst>
              <a:gd name="adj" fmla="val 3680"/>
            </a:avLst>
          </a:pr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 name="タイトル 3">
            <a:extLst>
              <a:ext uri="{FF2B5EF4-FFF2-40B4-BE49-F238E27FC236}">
                <a16:creationId xmlns:a16="http://schemas.microsoft.com/office/drawing/2014/main" id="{4033F882-ACCD-D637-53AC-4F06849D12F0}"/>
              </a:ext>
            </a:extLst>
          </p:cNvPr>
          <p:cNvSpPr>
            <a:spLocks noGrp="1"/>
          </p:cNvSpPr>
          <p:nvPr>
            <p:ph type="title"/>
          </p:nvPr>
        </p:nvSpPr>
        <p:spPr>
          <a:xfrm>
            <a:off x="838200" y="497477"/>
            <a:ext cx="10515600" cy="1325563"/>
          </a:xfrm>
        </p:spPr>
        <p:txBody>
          <a:bodyPr/>
          <a:lstStyle/>
          <a:p>
            <a:r>
              <a:rPr lang="ja-JP" altLang="en-US" dirty="0">
                <a:solidFill>
                  <a:schemeClr val="bg1"/>
                </a:solidFill>
              </a:rPr>
              <a:t>必ず研修開始登録して下さい</a:t>
            </a:r>
            <a:r>
              <a:rPr lang="en-US" altLang="ja-JP" dirty="0">
                <a:solidFill>
                  <a:schemeClr val="bg1"/>
                </a:solidFill>
              </a:rPr>
              <a:t>‼</a:t>
            </a:r>
            <a:endParaRPr lang="ja-JP" altLang="en-US" dirty="0">
              <a:solidFill>
                <a:schemeClr val="bg1"/>
              </a:solidFill>
            </a:endParaRPr>
          </a:p>
        </p:txBody>
      </p:sp>
      <p:sp>
        <p:nvSpPr>
          <p:cNvPr id="5" name="コンテンツ プレースホルダー 4">
            <a:extLst>
              <a:ext uri="{FF2B5EF4-FFF2-40B4-BE49-F238E27FC236}">
                <a16:creationId xmlns:a16="http://schemas.microsoft.com/office/drawing/2014/main" id="{2E6783FA-CD08-326C-F508-66CF7A620C7A}"/>
              </a:ext>
            </a:extLst>
          </p:cNvPr>
          <p:cNvSpPr>
            <a:spLocks noGrp="1"/>
          </p:cNvSpPr>
          <p:nvPr>
            <p:ph idx="1"/>
          </p:nvPr>
        </p:nvSpPr>
        <p:spPr>
          <a:xfrm>
            <a:off x="838200" y="2096839"/>
            <a:ext cx="10515600" cy="4080124"/>
          </a:xfrm>
          <a:ln>
            <a:noFill/>
          </a:ln>
        </p:spPr>
        <p:txBody>
          <a:bodyPr>
            <a:normAutofit/>
          </a:bodyPr>
          <a:lstStyle/>
          <a:p>
            <a:pPr marL="0" indent="0">
              <a:buNone/>
            </a:pPr>
            <a:r>
              <a:rPr lang="ja-JP" altLang="en-US" dirty="0">
                <a:solidFill>
                  <a:srgbClr val="FF0000"/>
                </a:solidFill>
              </a:rPr>
              <a:t>注意</a:t>
            </a:r>
            <a:r>
              <a:rPr lang="en-US" altLang="ja-JP" dirty="0">
                <a:solidFill>
                  <a:srgbClr val="FF0000"/>
                </a:solidFill>
              </a:rPr>
              <a:t>‼</a:t>
            </a:r>
            <a:r>
              <a:rPr lang="ja-JP" altLang="en-US" dirty="0">
                <a:solidFill>
                  <a:srgbClr val="FF0000"/>
                </a:solidFill>
              </a:rPr>
              <a:t>　もう遡り登録は出来ません。</a:t>
            </a:r>
            <a:endParaRPr lang="en-US" altLang="ja-JP" dirty="0">
              <a:solidFill>
                <a:srgbClr val="FF0000"/>
              </a:solidFill>
            </a:endParaRPr>
          </a:p>
          <a:p>
            <a:pPr marL="0" indent="0">
              <a:buNone/>
            </a:pPr>
            <a:r>
              <a:rPr lang="ja-JP" altLang="en-US" dirty="0"/>
              <a:t>研修開始登録は、修練統括責任者を介して、</a:t>
            </a:r>
            <a:r>
              <a:rPr lang="ja-JP" altLang="en-US" dirty="0">
                <a:solidFill>
                  <a:srgbClr val="0070C0"/>
                </a:solidFill>
              </a:rPr>
              <a:t>別途案内された期日までに</a:t>
            </a:r>
            <a:r>
              <a:rPr lang="ja-JP" altLang="en-US" dirty="0"/>
              <a:t>行って下さい。</a:t>
            </a:r>
            <a:endParaRPr lang="en-US" altLang="ja-JP" dirty="0"/>
          </a:p>
          <a:p>
            <a:pPr marL="0" indent="0">
              <a:buNone/>
            </a:pPr>
            <a:r>
              <a:rPr lang="ja-JP" altLang="en-US" dirty="0"/>
              <a:t>構成</a:t>
            </a:r>
            <a:r>
              <a:rPr lang="en-US" altLang="ja-JP" dirty="0"/>
              <a:t>3</a:t>
            </a:r>
            <a:r>
              <a:rPr lang="ja-JP" altLang="en-US" dirty="0"/>
              <a:t>学会中</a:t>
            </a:r>
            <a:r>
              <a:rPr lang="en-US" altLang="ja-JP" dirty="0"/>
              <a:t>2</a:t>
            </a:r>
            <a:r>
              <a:rPr lang="ja-JP" altLang="en-US" dirty="0"/>
              <a:t>学会以上の会員であることが必要です。</a:t>
            </a:r>
            <a:endParaRPr lang="en-US" altLang="ja-JP" dirty="0"/>
          </a:p>
          <a:p>
            <a:pPr lvl="3"/>
            <a:endParaRPr lang="en-US" altLang="ja-JP" dirty="0"/>
          </a:p>
          <a:p>
            <a:pPr marL="514350" indent="-514350">
              <a:buFont typeface="+mj-lt"/>
              <a:buAutoNum type="arabicPeriod"/>
            </a:pPr>
            <a:r>
              <a:rPr lang="ja-JP" altLang="en-US" sz="2800" dirty="0"/>
              <a:t>登録を忘れると、専門医取得可能時期が先送りになります。</a:t>
            </a:r>
            <a:endParaRPr lang="en-US" altLang="ja-JP" dirty="0"/>
          </a:p>
          <a:p>
            <a:pPr marL="514350" indent="-514350">
              <a:buFont typeface="+mj-lt"/>
              <a:buAutoNum type="arabicPeriod"/>
            </a:pPr>
            <a:r>
              <a:rPr lang="ja-JP" altLang="en-US" sz="2800" dirty="0"/>
              <a:t>外科専門医取得後、心臓血管外科研修開始登録までにブランクがある場合、ブランク期間の症例もカウントできます（ブランク期間は、研修期間にはなりません）。</a:t>
            </a:r>
            <a:endParaRPr lang="en-US" altLang="ja-JP" sz="2800" dirty="0"/>
          </a:p>
        </p:txBody>
      </p:sp>
      <p:sp>
        <p:nvSpPr>
          <p:cNvPr id="2" name="四角形: 角を丸くする 1">
            <a:extLst>
              <a:ext uri="{FF2B5EF4-FFF2-40B4-BE49-F238E27FC236}">
                <a16:creationId xmlns:a16="http://schemas.microsoft.com/office/drawing/2014/main" id="{2C4FECBC-AF1D-E162-91AC-87978C09C2ED}"/>
              </a:ext>
            </a:extLst>
          </p:cNvPr>
          <p:cNvSpPr/>
          <p:nvPr/>
        </p:nvSpPr>
        <p:spPr>
          <a:xfrm>
            <a:off x="832185" y="4276165"/>
            <a:ext cx="10515600" cy="1810559"/>
          </a:xfrm>
          <a:prstGeom prst="roundRect">
            <a:avLst>
              <a:gd name="adj" fmla="val 6522"/>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オーディオ 11">
            <a:hlinkClick r:id="" action="ppaction://media"/>
            <a:extLst>
              <a:ext uri="{FF2B5EF4-FFF2-40B4-BE49-F238E27FC236}">
                <a16:creationId xmlns:a16="http://schemas.microsoft.com/office/drawing/2014/main" id="{3E4FF8B7-DABF-BC07-0E3E-72E057CF49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15659024"/>
      </p:ext>
    </p:extLst>
  </p:cSld>
  <p:clrMapOvr>
    <a:masterClrMapping/>
  </p:clrMapOvr>
  <mc:AlternateContent xmlns:mc="http://schemas.openxmlformats.org/markup-compatibility/2006" xmlns:p14="http://schemas.microsoft.com/office/powerpoint/2010/main">
    <mc:Choice Requires="p14">
      <p:transition spd="slow" p14:dur="2000" advTm="59579"/>
    </mc:Choice>
    <mc:Fallback xmlns="">
      <p:transition spd="slow" advTm="59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0CAD3-545A-FEE0-F985-A07D95C59806}"/>
            </a:ext>
          </a:extLst>
        </p:cNvPr>
        <p:cNvGrpSpPr/>
        <p:nvPr/>
      </p:nvGrpSpPr>
      <p:grpSpPr>
        <a:xfrm>
          <a:off x="0" y="0"/>
          <a:ext cx="0" cy="0"/>
          <a:chOff x="0" y="0"/>
          <a:chExt cx="0" cy="0"/>
        </a:xfrm>
      </p:grpSpPr>
      <p:sp>
        <p:nvSpPr>
          <p:cNvPr id="6" name="タイトル 5">
            <a:extLst>
              <a:ext uri="{FF2B5EF4-FFF2-40B4-BE49-F238E27FC236}">
                <a16:creationId xmlns:a16="http://schemas.microsoft.com/office/drawing/2014/main" id="{D30BF684-5310-E6D5-CA27-D1408E7F5A6D}"/>
              </a:ext>
            </a:extLst>
          </p:cNvPr>
          <p:cNvSpPr>
            <a:spLocks noGrp="1"/>
          </p:cNvSpPr>
          <p:nvPr>
            <p:ph type="title"/>
          </p:nvPr>
        </p:nvSpPr>
        <p:spPr/>
        <p:txBody>
          <a:bodyPr/>
          <a:lstStyle/>
          <a:p>
            <a:r>
              <a:rPr lang="ja-JP" altLang="en-US" dirty="0"/>
              <a:t>外科専門研修開始年別スケジュール</a:t>
            </a:r>
          </a:p>
        </p:txBody>
      </p:sp>
      <p:graphicFrame>
        <p:nvGraphicFramePr>
          <p:cNvPr id="8" name="表 8">
            <a:extLst>
              <a:ext uri="{FF2B5EF4-FFF2-40B4-BE49-F238E27FC236}">
                <a16:creationId xmlns:a16="http://schemas.microsoft.com/office/drawing/2014/main" id="{0780A7D8-1E5A-53F7-7092-9AC792AC9C1C}"/>
              </a:ext>
            </a:extLst>
          </p:cNvPr>
          <p:cNvGraphicFramePr>
            <a:graphicFrameLocks noGrp="1"/>
          </p:cNvGraphicFramePr>
          <p:nvPr>
            <p:ph idx="1"/>
            <p:extLst>
              <p:ext uri="{D42A27DB-BD31-4B8C-83A1-F6EECF244321}">
                <p14:modId xmlns:p14="http://schemas.microsoft.com/office/powerpoint/2010/main" val="3048504537"/>
              </p:ext>
            </p:extLst>
          </p:nvPr>
        </p:nvGraphicFramePr>
        <p:xfrm>
          <a:off x="838200" y="1825625"/>
          <a:ext cx="10515601" cy="4486503"/>
        </p:xfrm>
        <a:graphic>
          <a:graphicData uri="http://schemas.openxmlformats.org/drawingml/2006/table">
            <a:tbl>
              <a:tblPr firstRow="1" bandRow="1">
                <a:tableStyleId>{5C22544A-7EE6-4342-B048-85BDC9FD1C3A}</a:tableStyleId>
              </a:tblPr>
              <a:tblGrid>
                <a:gridCol w="2244634">
                  <a:extLst>
                    <a:ext uri="{9D8B030D-6E8A-4147-A177-3AD203B41FA5}">
                      <a16:colId xmlns:a16="http://schemas.microsoft.com/office/drawing/2014/main" val="455201605"/>
                    </a:ext>
                  </a:extLst>
                </a:gridCol>
                <a:gridCol w="2756989">
                  <a:extLst>
                    <a:ext uri="{9D8B030D-6E8A-4147-A177-3AD203B41FA5}">
                      <a16:colId xmlns:a16="http://schemas.microsoft.com/office/drawing/2014/main" val="2299227744"/>
                    </a:ext>
                  </a:extLst>
                </a:gridCol>
                <a:gridCol w="2756989">
                  <a:extLst>
                    <a:ext uri="{9D8B030D-6E8A-4147-A177-3AD203B41FA5}">
                      <a16:colId xmlns:a16="http://schemas.microsoft.com/office/drawing/2014/main" val="471854585"/>
                    </a:ext>
                  </a:extLst>
                </a:gridCol>
                <a:gridCol w="2756989">
                  <a:extLst>
                    <a:ext uri="{9D8B030D-6E8A-4147-A177-3AD203B41FA5}">
                      <a16:colId xmlns:a16="http://schemas.microsoft.com/office/drawing/2014/main" val="839390496"/>
                    </a:ext>
                  </a:extLst>
                </a:gridCol>
              </a:tblGrid>
              <a:tr h="713181">
                <a:tc>
                  <a:txBody>
                    <a:bodyPr/>
                    <a:lstStyle/>
                    <a:p>
                      <a:r>
                        <a:rPr kumimoji="1" lang="ja-JP" altLang="en-US" sz="2400" dirty="0">
                          <a:latin typeface="Meiryo UI" panose="020B0604030504040204" pitchFamily="50" charset="-128"/>
                          <a:ea typeface="Meiryo UI" panose="020B0604030504040204" pitchFamily="50" charset="-128"/>
                        </a:rPr>
                        <a:t>外科専門研修</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開始年</a:t>
                      </a:r>
                    </a:p>
                  </a:txBody>
                  <a:tcPr anchor="ctr"/>
                </a:tc>
                <a:tc>
                  <a:txBody>
                    <a:bodyPr/>
                    <a:lstStyle/>
                    <a:p>
                      <a:r>
                        <a:rPr kumimoji="1" lang="ja-JP" altLang="en-US" sz="2400" dirty="0">
                          <a:latin typeface="Meiryo UI" panose="020B0604030504040204" pitchFamily="50" charset="-128"/>
                          <a:ea typeface="Meiryo UI" panose="020B0604030504040204" pitchFamily="50" charset="-128"/>
                        </a:rPr>
                        <a:t>連動型（</a:t>
                      </a:r>
                      <a:r>
                        <a:rPr kumimoji="1" lang="en-US" altLang="ja-JP" sz="2400" dirty="0">
                          <a:latin typeface="Meiryo UI" panose="020B0604030504040204" pitchFamily="50" charset="-128"/>
                          <a:ea typeface="Meiryo UI" panose="020B0604030504040204" pitchFamily="50" charset="-128"/>
                        </a:rPr>
                        <a:t>2</a:t>
                      </a:r>
                      <a:r>
                        <a:rPr kumimoji="1" lang="ja-JP" altLang="en-US" sz="2400" dirty="0">
                          <a:latin typeface="Meiryo UI" panose="020B0604030504040204" pitchFamily="50" charset="-128"/>
                          <a:ea typeface="Meiryo UI" panose="020B0604030504040204" pitchFamily="50" charset="-128"/>
                        </a:rPr>
                        <a:t>年）</a:t>
                      </a:r>
                    </a:p>
                  </a:txBody>
                  <a:tcPr anchor="ctr"/>
                </a:tc>
                <a:tc>
                  <a:txBody>
                    <a:bodyPr/>
                    <a:lstStyle/>
                    <a:p>
                      <a:r>
                        <a:rPr kumimoji="1" lang="ja-JP" altLang="en-US" sz="2400" dirty="0">
                          <a:latin typeface="Meiryo UI" panose="020B0604030504040204" pitchFamily="50" charset="-128"/>
                          <a:ea typeface="Meiryo UI" panose="020B0604030504040204" pitchFamily="50" charset="-128"/>
                        </a:rPr>
                        <a:t>連動型（</a:t>
                      </a:r>
                      <a:r>
                        <a:rPr kumimoji="1" lang="en-US" altLang="ja-JP" sz="2400" dirty="0">
                          <a:latin typeface="Meiryo UI" panose="020B0604030504040204" pitchFamily="50" charset="-128"/>
                          <a:ea typeface="Meiryo UI" panose="020B0604030504040204" pitchFamily="50" charset="-128"/>
                        </a:rPr>
                        <a:t>1</a:t>
                      </a:r>
                      <a:r>
                        <a:rPr kumimoji="1" lang="ja-JP" altLang="en-US" sz="2400" dirty="0">
                          <a:latin typeface="Meiryo UI" panose="020B0604030504040204" pitchFamily="50" charset="-128"/>
                          <a:ea typeface="Meiryo UI" panose="020B0604030504040204" pitchFamily="50" charset="-128"/>
                        </a:rPr>
                        <a:t>年）</a:t>
                      </a:r>
                    </a:p>
                  </a:txBody>
                  <a:tcPr anchor="ctr"/>
                </a:tc>
                <a:tc>
                  <a:txBody>
                    <a:bodyPr/>
                    <a:lstStyle/>
                    <a:p>
                      <a:r>
                        <a:rPr kumimoji="1" lang="ja-JP" altLang="en-US" sz="2400" dirty="0">
                          <a:latin typeface="Meiryo UI" panose="020B0604030504040204" pitchFamily="50" charset="-128"/>
                          <a:ea typeface="Meiryo UI" panose="020B0604030504040204" pitchFamily="50" charset="-128"/>
                        </a:rPr>
                        <a:t>通常型</a:t>
                      </a:r>
                    </a:p>
                  </a:txBody>
                  <a:tcPr anchor="ctr"/>
                </a:tc>
                <a:extLst>
                  <a:ext uri="{0D108BD9-81ED-4DB2-BD59-A6C34878D82A}">
                    <a16:rowId xmlns:a16="http://schemas.microsoft.com/office/drawing/2014/main" val="3468634798"/>
                  </a:ext>
                </a:extLst>
              </a:tr>
              <a:tr h="713181">
                <a:tc>
                  <a:txBody>
                    <a:bodyPr/>
                    <a:lstStyle/>
                    <a:p>
                      <a:r>
                        <a:rPr kumimoji="1" lang="en-US" altLang="ja-JP" sz="2400" dirty="0">
                          <a:latin typeface="Meiryo UI" panose="020B0604030504040204" pitchFamily="50" charset="-128"/>
                          <a:ea typeface="Meiryo UI" panose="020B0604030504040204" pitchFamily="50" charset="-128"/>
                        </a:rPr>
                        <a:t>2019</a:t>
                      </a:r>
                      <a:r>
                        <a:rPr kumimoji="1" lang="ja-JP" altLang="en-US" sz="2400" dirty="0">
                          <a:latin typeface="Meiryo UI" panose="020B0604030504040204" pitchFamily="50" charset="-128"/>
                          <a:ea typeface="Meiryo UI" panose="020B0604030504040204" pitchFamily="50" charset="-128"/>
                        </a:rPr>
                        <a:t>年</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修了次第受験可能</a:t>
                      </a:r>
                      <a:endParaRPr kumimoji="1" lang="en-US" altLang="ja-JP" sz="2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2029</a:t>
                      </a:r>
                      <a:r>
                        <a:rPr kumimoji="1" lang="ja-JP" altLang="en-US" sz="20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年</a:t>
                      </a:r>
                      <a:r>
                        <a:rPr kumimoji="1" lang="en-US" altLang="ja-JP" sz="20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3</a:t>
                      </a:r>
                      <a:r>
                        <a:rPr kumimoji="1" lang="ja-JP" altLang="en-US" sz="20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月までに修了</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修了次第受験可能</a:t>
                      </a:r>
                      <a:endParaRPr kumimoji="1" lang="en-US" altLang="ja-JP" sz="2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2030</a:t>
                      </a:r>
                      <a:r>
                        <a:rPr kumimoji="1" lang="ja-JP" altLang="en-US" sz="2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a:t>
                      </a:r>
                      <a:r>
                        <a:rPr kumimoji="1" lang="en-US" altLang="ja-JP" sz="2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a:t>
                      </a:r>
                      <a:r>
                        <a:rPr kumimoji="1" lang="ja-JP" altLang="en-US" sz="2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月までに修了</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2025</a:t>
                      </a:r>
                      <a:r>
                        <a:rPr kumimoji="1" lang="ja-JP" altLang="en-US" sz="2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年～受験可</a:t>
                      </a:r>
                    </a:p>
                  </a:txBody>
                  <a:tcPr anchor="ctr"/>
                </a:tc>
                <a:extLst>
                  <a:ext uri="{0D108BD9-81ED-4DB2-BD59-A6C34878D82A}">
                    <a16:rowId xmlns:a16="http://schemas.microsoft.com/office/drawing/2014/main" val="127628341"/>
                  </a:ext>
                </a:extLst>
              </a:tr>
              <a:tr h="713181">
                <a:tc>
                  <a:txBody>
                    <a:bodyPr/>
                    <a:lstStyle/>
                    <a:p>
                      <a:r>
                        <a:rPr kumimoji="1" lang="en-US" altLang="ja-JP" sz="2400" dirty="0">
                          <a:latin typeface="Meiryo UI" panose="020B0604030504040204" pitchFamily="50" charset="-128"/>
                          <a:ea typeface="Meiryo UI" panose="020B0604030504040204" pitchFamily="50" charset="-128"/>
                        </a:rPr>
                        <a:t>2020</a:t>
                      </a:r>
                      <a:r>
                        <a:rPr kumimoji="1" lang="ja-JP" altLang="en-US" sz="2400" dirty="0">
                          <a:latin typeface="Meiryo UI" panose="020B0604030504040204" pitchFamily="50" charset="-128"/>
                          <a:ea typeface="Meiryo UI" panose="020B0604030504040204" pitchFamily="50" charset="-128"/>
                        </a:rPr>
                        <a:t>年</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修了次第受験可能</a:t>
                      </a:r>
                      <a:endParaRPr kumimoji="1" lang="en-US" altLang="ja-JP" sz="2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2030</a:t>
                      </a:r>
                      <a:r>
                        <a:rPr kumimoji="1" lang="ja-JP" altLang="en-US" sz="2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a:t>
                      </a:r>
                      <a:r>
                        <a:rPr kumimoji="1" lang="en-US" altLang="ja-JP" sz="2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a:t>
                      </a:r>
                      <a:r>
                        <a:rPr kumimoji="1" lang="ja-JP" altLang="en-US" sz="2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月までに修了</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2025</a:t>
                      </a:r>
                      <a:r>
                        <a:rPr kumimoji="1" lang="ja-JP" altLang="en-US" sz="2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年～受験可</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2026</a:t>
                      </a:r>
                      <a:r>
                        <a:rPr kumimoji="1" lang="ja-JP" altLang="en-US" sz="2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年～受験可</a:t>
                      </a:r>
                    </a:p>
                  </a:txBody>
                  <a:tcPr anchor="ctr"/>
                </a:tc>
                <a:extLst>
                  <a:ext uri="{0D108BD9-81ED-4DB2-BD59-A6C34878D82A}">
                    <a16:rowId xmlns:a16="http://schemas.microsoft.com/office/drawing/2014/main" val="2679656279"/>
                  </a:ext>
                </a:extLst>
              </a:tr>
              <a:tr h="713181">
                <a:tc>
                  <a:txBody>
                    <a:bodyPr/>
                    <a:lstStyle/>
                    <a:p>
                      <a:r>
                        <a:rPr kumimoji="1" lang="en-US" altLang="ja-JP" sz="2400" dirty="0">
                          <a:latin typeface="Meiryo UI" panose="020B0604030504040204" pitchFamily="50" charset="-128"/>
                          <a:ea typeface="Meiryo UI" panose="020B0604030504040204" pitchFamily="50" charset="-128"/>
                        </a:rPr>
                        <a:t>2021</a:t>
                      </a:r>
                      <a:r>
                        <a:rPr kumimoji="1" lang="ja-JP" altLang="en-US" sz="2400" dirty="0">
                          <a:latin typeface="Meiryo UI" panose="020B0604030504040204" pitchFamily="50" charset="-128"/>
                          <a:ea typeface="Meiryo UI" panose="020B0604030504040204" pitchFamily="50" charset="-128"/>
                        </a:rPr>
                        <a:t>年</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2025</a:t>
                      </a:r>
                      <a:r>
                        <a:rPr kumimoji="1" lang="ja-JP" altLang="en-US" sz="2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年～受験可</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2026</a:t>
                      </a:r>
                      <a:r>
                        <a:rPr kumimoji="1" lang="ja-JP" altLang="en-US" sz="2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年～受験可</a:t>
                      </a:r>
                    </a:p>
                  </a:txBody>
                  <a:tcPr anchor="ctr"/>
                </a:tc>
                <a:tc>
                  <a:txBody>
                    <a:bodyPr/>
                    <a:lstStyle/>
                    <a:p>
                      <a:r>
                        <a:rPr kumimoji="1" lang="ja-JP" altLang="en-US" sz="2400" dirty="0">
                          <a:solidFill>
                            <a:srgbClr val="FF0000"/>
                          </a:solidFill>
                          <a:latin typeface="Meiryo UI" panose="020B0604030504040204" pitchFamily="50" charset="-128"/>
                          <a:ea typeface="Meiryo UI" panose="020B0604030504040204" pitchFamily="50" charset="-128"/>
                        </a:rPr>
                        <a:t>研修開始登録</a:t>
                      </a:r>
                    </a:p>
                  </a:txBody>
                  <a:tcPr anchor="ctr"/>
                </a:tc>
                <a:extLst>
                  <a:ext uri="{0D108BD9-81ED-4DB2-BD59-A6C34878D82A}">
                    <a16:rowId xmlns:a16="http://schemas.microsoft.com/office/drawing/2014/main" val="2815886737"/>
                  </a:ext>
                </a:extLst>
              </a:tr>
              <a:tr h="713181">
                <a:tc>
                  <a:txBody>
                    <a:bodyPr/>
                    <a:lstStyle/>
                    <a:p>
                      <a:r>
                        <a:rPr kumimoji="1" lang="en-US" altLang="ja-JP" sz="2400" dirty="0">
                          <a:latin typeface="Meiryo UI" panose="020B0604030504040204" pitchFamily="50" charset="-128"/>
                          <a:ea typeface="Meiryo UI" panose="020B0604030504040204" pitchFamily="50" charset="-128"/>
                        </a:rPr>
                        <a:t>2022</a:t>
                      </a:r>
                      <a:r>
                        <a:rPr kumimoji="1" lang="ja-JP" altLang="en-US" sz="2400" dirty="0">
                          <a:latin typeface="Meiryo UI" panose="020B0604030504040204" pitchFamily="50" charset="-128"/>
                          <a:ea typeface="Meiryo UI" panose="020B0604030504040204" pitchFamily="50" charset="-128"/>
                        </a:rPr>
                        <a:t>年</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2026</a:t>
                      </a:r>
                      <a:r>
                        <a:rPr kumimoji="1" lang="ja-JP" altLang="en-US" sz="2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年～受験可</a:t>
                      </a:r>
                    </a:p>
                  </a:txBody>
                  <a:tcPr anchor="ctr"/>
                </a:tc>
                <a:tc>
                  <a:txBody>
                    <a:bodyPr/>
                    <a:lstStyle/>
                    <a:p>
                      <a:r>
                        <a:rPr kumimoji="1" lang="ja-JP" altLang="en-US" sz="2400" dirty="0">
                          <a:solidFill>
                            <a:srgbClr val="FF0000"/>
                          </a:solidFill>
                          <a:latin typeface="Meiryo UI" panose="020B0604030504040204" pitchFamily="50" charset="-128"/>
                          <a:ea typeface="Meiryo UI" panose="020B0604030504040204" pitchFamily="50" charset="-128"/>
                        </a:rPr>
                        <a:t>研修開始登録</a:t>
                      </a:r>
                    </a:p>
                  </a:txBody>
                  <a:tcPr anchor="ctr"/>
                </a:tc>
                <a:tc>
                  <a:txBody>
                    <a:bodyPr/>
                    <a:lstStyle/>
                    <a:p>
                      <a:r>
                        <a:rPr kumimoji="1" lang="en-US" altLang="ja-JP" sz="2400" dirty="0">
                          <a:latin typeface="Meiryo UI" panose="020B0604030504040204" pitchFamily="50" charset="-128"/>
                          <a:ea typeface="Meiryo UI" panose="020B0604030504040204" pitchFamily="50" charset="-128"/>
                        </a:rPr>
                        <a:t>2025</a:t>
                      </a:r>
                      <a:r>
                        <a:rPr kumimoji="1" lang="ja-JP" altLang="en-US" sz="2400" dirty="0">
                          <a:latin typeface="Meiryo UI" panose="020B0604030504040204" pitchFamily="50" charset="-128"/>
                          <a:ea typeface="Meiryo UI" panose="020B0604030504040204" pitchFamily="50" charset="-128"/>
                        </a:rPr>
                        <a:t>年登録</a:t>
                      </a:r>
                    </a:p>
                  </a:txBody>
                  <a:tcPr anchor="ctr"/>
                </a:tc>
                <a:extLst>
                  <a:ext uri="{0D108BD9-81ED-4DB2-BD59-A6C34878D82A}">
                    <a16:rowId xmlns:a16="http://schemas.microsoft.com/office/drawing/2014/main" val="2643366798"/>
                  </a:ext>
                </a:extLst>
              </a:tr>
              <a:tr h="713181">
                <a:tc>
                  <a:txBody>
                    <a:bodyPr/>
                    <a:lstStyle/>
                    <a:p>
                      <a:r>
                        <a:rPr kumimoji="1" lang="en-US" altLang="ja-JP" sz="2400" dirty="0">
                          <a:latin typeface="Meiryo UI" panose="020B0604030504040204" pitchFamily="50" charset="-128"/>
                          <a:ea typeface="Meiryo UI" panose="020B0604030504040204" pitchFamily="50" charset="-128"/>
                        </a:rPr>
                        <a:t>2023</a:t>
                      </a:r>
                      <a:r>
                        <a:rPr kumimoji="1" lang="ja-JP" altLang="en-US" sz="2400" dirty="0">
                          <a:latin typeface="Meiryo UI" panose="020B0604030504040204" pitchFamily="50" charset="-128"/>
                          <a:ea typeface="Meiryo UI" panose="020B0604030504040204" pitchFamily="50" charset="-128"/>
                        </a:rPr>
                        <a:t>年</a:t>
                      </a:r>
                    </a:p>
                  </a:txBody>
                  <a:tcPr anchor="ctr"/>
                </a:tc>
                <a:tc>
                  <a:txBody>
                    <a:bodyPr/>
                    <a:lstStyle/>
                    <a:p>
                      <a:r>
                        <a:rPr kumimoji="1" lang="ja-JP" altLang="en-US" sz="2400" dirty="0">
                          <a:solidFill>
                            <a:srgbClr val="FF0000"/>
                          </a:solidFill>
                          <a:latin typeface="Meiryo UI" panose="020B0604030504040204" pitchFamily="50" charset="-128"/>
                          <a:ea typeface="Meiryo UI" panose="020B0604030504040204" pitchFamily="50" charset="-128"/>
                        </a:rPr>
                        <a:t>研修開始登録</a:t>
                      </a:r>
                    </a:p>
                  </a:txBody>
                  <a:tcPr anchor="ctr"/>
                </a:tc>
                <a:tc>
                  <a:txBody>
                    <a:bodyPr/>
                    <a:lstStyle/>
                    <a:p>
                      <a:r>
                        <a:rPr kumimoji="1" lang="en-US" altLang="ja-JP" sz="2400" dirty="0">
                          <a:latin typeface="Meiryo UI" panose="020B0604030504040204" pitchFamily="50" charset="-128"/>
                          <a:ea typeface="Meiryo UI" panose="020B0604030504040204" pitchFamily="50" charset="-128"/>
                        </a:rPr>
                        <a:t>2025</a:t>
                      </a:r>
                      <a:r>
                        <a:rPr kumimoji="1" lang="ja-JP" altLang="en-US" sz="2400" dirty="0">
                          <a:latin typeface="Meiryo UI" panose="020B0604030504040204" pitchFamily="50" charset="-128"/>
                          <a:ea typeface="Meiryo UI" panose="020B0604030504040204" pitchFamily="50" charset="-128"/>
                        </a:rPr>
                        <a:t>年登録</a:t>
                      </a:r>
                    </a:p>
                  </a:txBody>
                  <a:tcPr anchor="ctr"/>
                </a:tc>
                <a:tc>
                  <a:txBody>
                    <a:bodyPr/>
                    <a:lstStyle/>
                    <a:p>
                      <a:r>
                        <a:rPr kumimoji="1" lang="en-US" altLang="ja-JP" sz="2400" dirty="0">
                          <a:latin typeface="Meiryo UI" panose="020B0604030504040204" pitchFamily="50" charset="-128"/>
                          <a:ea typeface="Meiryo UI" panose="020B0604030504040204" pitchFamily="50" charset="-128"/>
                        </a:rPr>
                        <a:t>2026</a:t>
                      </a:r>
                      <a:r>
                        <a:rPr kumimoji="1" lang="ja-JP" altLang="en-US" sz="2400" dirty="0">
                          <a:latin typeface="Meiryo UI" panose="020B0604030504040204" pitchFamily="50" charset="-128"/>
                          <a:ea typeface="Meiryo UI" panose="020B0604030504040204" pitchFamily="50" charset="-128"/>
                        </a:rPr>
                        <a:t>年登録</a:t>
                      </a:r>
                    </a:p>
                  </a:txBody>
                  <a:tcPr anchor="ctr"/>
                </a:tc>
                <a:extLst>
                  <a:ext uri="{0D108BD9-81ED-4DB2-BD59-A6C34878D82A}">
                    <a16:rowId xmlns:a16="http://schemas.microsoft.com/office/drawing/2014/main" val="1225475179"/>
                  </a:ext>
                </a:extLst>
              </a:tr>
            </a:tbl>
          </a:graphicData>
        </a:graphic>
      </p:graphicFrame>
      <p:pic>
        <p:nvPicPr>
          <p:cNvPr id="3" name="オーディオ 2">
            <a:hlinkClick r:id="" action="ppaction://media"/>
            <a:extLst>
              <a:ext uri="{FF2B5EF4-FFF2-40B4-BE49-F238E27FC236}">
                <a16:creationId xmlns:a16="http://schemas.microsoft.com/office/drawing/2014/main" id="{FB20D1DF-08F2-75B9-F221-4EAEF2BA30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25305024"/>
      </p:ext>
    </p:extLst>
  </p:cSld>
  <p:clrMapOvr>
    <a:masterClrMapping/>
  </p:clrMapOvr>
  <mc:AlternateContent xmlns:mc="http://schemas.openxmlformats.org/markup-compatibility/2006" xmlns:p14="http://schemas.microsoft.com/office/powerpoint/2010/main">
    <mc:Choice Requires="p14">
      <p:transition spd="slow" p14:dur="2000" advTm="29050"/>
    </mc:Choice>
    <mc:Fallback xmlns="">
      <p:transition spd="slow" advTm="2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3451</TotalTime>
  <Words>3280</Words>
  <Application>Microsoft Office PowerPoint</Application>
  <PresentationFormat>ワイド画面</PresentationFormat>
  <Paragraphs>335</Paragraphs>
  <Slides>44</Slides>
  <Notes>1</Notes>
  <HiddenSlides>0</HiddenSlides>
  <MMClips>44</MMClips>
  <ScaleCrop>false</ScaleCrop>
  <HeadingPairs>
    <vt:vector size="4" baseType="variant">
      <vt:variant>
        <vt:lpstr>テーマ</vt:lpstr>
      </vt:variant>
      <vt:variant>
        <vt:i4>1</vt:i4>
      </vt:variant>
      <vt:variant>
        <vt:lpstr>スライド タイトル</vt:lpstr>
      </vt:variant>
      <vt:variant>
        <vt:i4>44</vt:i4>
      </vt:variant>
    </vt:vector>
  </HeadingPairs>
  <TitlesOfParts>
    <vt:vector size="45" baseType="lpstr">
      <vt:lpstr>Office テーマ</vt:lpstr>
      <vt:lpstr>専門医制度の改正点と これから</vt:lpstr>
      <vt:lpstr>発表者全員の利益相反自己申告</vt:lpstr>
      <vt:lpstr>新専門医制度のおさらい 施設認定基準ー今年からの変更点（スライド30～） 今後の方向性（スライド37～）</vt:lpstr>
      <vt:lpstr>新専門医制度のおさらい</vt:lpstr>
      <vt:lpstr>心臓血管外科専門医の新制度設計</vt:lpstr>
      <vt:lpstr>研修期間</vt:lpstr>
      <vt:lpstr>通常型と連動型</vt:lpstr>
      <vt:lpstr>必ず研修開始登録して下さい‼</vt:lpstr>
      <vt:lpstr>外科専門研修開始年別スケジュール</vt:lpstr>
      <vt:lpstr>新規申請の手術要件</vt:lpstr>
      <vt:lpstr>新規申請の手術要件</vt:lpstr>
      <vt:lpstr>新規申請の手術要件</vt:lpstr>
      <vt:lpstr>症例と研修期間のカウントについて</vt:lpstr>
      <vt:lpstr>連動研修希望者は、外科専門研修開始時に 心臓血管外科修練施設群も確認してください‼</vt:lpstr>
      <vt:lpstr>修練施設群に属していない認定修練施設は、いずれかに所属してください‼</vt:lpstr>
      <vt:lpstr>手術以外の要件</vt:lpstr>
      <vt:lpstr>体外循環参加型実習</vt:lpstr>
      <vt:lpstr>E-learningはGWが明けてから数ヶ月間限定</vt:lpstr>
      <vt:lpstr>試験問題</vt:lpstr>
      <vt:lpstr>更新要件</vt:lpstr>
      <vt:lpstr>専門医が勤務（常勤・非常勤）している非認定修練施設は、協力施設に登録してください‼</vt:lpstr>
      <vt:lpstr>更新要件</vt:lpstr>
      <vt:lpstr>施設認定：資格と役割の分離</vt:lpstr>
      <vt:lpstr>複数修練責任者制について</vt:lpstr>
      <vt:lpstr>心臓血管外科専門医認定の現況</vt:lpstr>
      <vt:lpstr>新制度への移行時期</vt:lpstr>
      <vt:lpstr>用語のまとめ</vt:lpstr>
      <vt:lpstr>用語のまとめ</vt:lpstr>
      <vt:lpstr>申請時期のまとめ</vt:lpstr>
      <vt:lpstr>施設認定基準 今年からの変更点</vt:lpstr>
      <vt:lpstr>認定要件の見直し</vt:lpstr>
      <vt:lpstr>認定修練施設の名称</vt:lpstr>
      <vt:lpstr>領域別「基幹」呼称付与条件の見直し</vt:lpstr>
      <vt:lpstr>領域別「基幹」呼称付与条件の見直し</vt:lpstr>
      <vt:lpstr>猶予措置</vt:lpstr>
      <vt:lpstr>領域別「基幹」呼称付与のメリット</vt:lpstr>
      <vt:lpstr>今後の方向性</vt:lpstr>
      <vt:lpstr>試験問題：選択問題廃止</vt:lpstr>
      <vt:lpstr>OffJTについて</vt:lpstr>
      <vt:lpstr>4回目の更新について</vt:lpstr>
      <vt:lpstr>Task Shift/Shareについて</vt:lpstr>
      <vt:lpstr>医療の質管理について -修練統括施設の責務</vt:lpstr>
      <vt:lpstr>3階部分の整備</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revision>173</cp:revision>
  <dcterms:created xsi:type="dcterms:W3CDTF">2023-03-06T03:00:48Z</dcterms:created>
  <dcterms:modified xsi:type="dcterms:W3CDTF">2024-02-29T09:47:14Z</dcterms:modified>
</cp:coreProperties>
</file>