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77" r:id="rId2"/>
    <p:sldId id="556" r:id="rId3"/>
    <p:sldId id="557" r:id="rId4"/>
    <p:sldId id="5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1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1D162-F03D-4238-ADF4-E712B70774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2CACD-7558-474A-A570-35A921FE54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97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1BF96-F7E2-41B6-A2C4-3A8F7541DD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588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09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49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6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963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78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94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70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41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6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58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99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55362-A2D1-4872-A9F4-4F26FF970EDA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03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51115" y="2027204"/>
            <a:ext cx="3102429" cy="3555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2000" dirty="0"/>
          </a:p>
          <a:p>
            <a:pPr algn="ctr"/>
            <a:r>
              <a:rPr kumimoji="1" lang="ja-JP" altLang="en-US" sz="2000" dirty="0"/>
              <a:t>外科専門研修</a:t>
            </a:r>
            <a:endParaRPr kumimoji="1" lang="en-US" altLang="ja-JP" sz="2000" dirty="0"/>
          </a:p>
          <a:p>
            <a:pPr algn="ctr"/>
            <a:r>
              <a:rPr kumimoji="1" lang="ja-JP" altLang="en-US" sz="2000" dirty="0"/>
              <a:t>（</a:t>
            </a:r>
            <a:r>
              <a:rPr kumimoji="1" lang="en-US" altLang="ja-JP" sz="2000" dirty="0"/>
              <a:t>3</a:t>
            </a:r>
            <a:r>
              <a:rPr kumimoji="1" lang="ja-JP" altLang="en-US" sz="2000" dirty="0"/>
              <a:t>年間）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907973" y="2027203"/>
            <a:ext cx="3102429" cy="10885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心臓血管外科</a:t>
            </a:r>
            <a:r>
              <a:rPr lang="ja-JP" altLang="en-US" sz="2000" dirty="0"/>
              <a:t>研修</a:t>
            </a:r>
            <a:endParaRPr lang="en-US" altLang="ja-JP" sz="2000" dirty="0"/>
          </a:p>
          <a:p>
            <a:pPr algn="ctr"/>
            <a:r>
              <a:rPr lang="ja-JP" altLang="en-US" sz="2000" dirty="0"/>
              <a:t>（通常型）</a:t>
            </a:r>
            <a:endParaRPr kumimoji="1" lang="ja-JP" altLang="en-US" sz="2000" dirty="0"/>
          </a:p>
        </p:txBody>
      </p:sp>
      <p:sp>
        <p:nvSpPr>
          <p:cNvPr id="16" name="正方形/長方形 15"/>
          <p:cNvSpPr/>
          <p:nvPr/>
        </p:nvSpPr>
        <p:spPr>
          <a:xfrm>
            <a:off x="1796143" y="4494107"/>
            <a:ext cx="3102429" cy="10885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000" dirty="0"/>
          </a:p>
          <a:p>
            <a:pPr algn="ctr"/>
            <a:r>
              <a:rPr lang="ja-JP" altLang="en-US" sz="2000" dirty="0"/>
              <a:t>（</a:t>
            </a:r>
            <a:r>
              <a:rPr lang="en-US" altLang="ja-JP" sz="2000" dirty="0"/>
              <a:t>2</a:t>
            </a:r>
            <a:r>
              <a:rPr lang="ja-JP" altLang="en-US" sz="2000" dirty="0"/>
              <a:t>年連動型）</a:t>
            </a:r>
            <a:endParaRPr kumimoji="1"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11943" y="5946524"/>
            <a:ext cx="6647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★</a:t>
            </a:r>
            <a:r>
              <a:rPr kumimoji="1" lang="ja-JP" altLang="en-US" sz="2400" dirty="0"/>
              <a:t>外科専門医試験　</a:t>
            </a:r>
            <a:r>
              <a:rPr kumimoji="1" lang="ja-JP" alt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★</a:t>
            </a:r>
            <a:r>
              <a:rPr kumimoji="1" lang="ja-JP" altLang="en-US" sz="2400" dirty="0"/>
              <a:t>心臓血管外科専門医試験</a:t>
            </a:r>
          </a:p>
        </p:txBody>
      </p:sp>
      <p:sp>
        <p:nvSpPr>
          <p:cNvPr id="21" name="タイトル 20">
            <a:extLst>
              <a:ext uri="{FF2B5EF4-FFF2-40B4-BE49-F238E27FC236}">
                <a16:creationId xmlns:a16="http://schemas.microsoft.com/office/drawing/2014/main" id="{0627220B-2E55-3B44-BAEA-C64CCA512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通常研修と連動研修</a:t>
            </a:r>
            <a:br>
              <a:rPr lang="en-US" altLang="ja-JP" dirty="0"/>
            </a:br>
            <a:r>
              <a:rPr lang="ja-JP" altLang="en-US" sz="2000" dirty="0"/>
              <a:t>（心臓血管外科研修は最短の</a:t>
            </a:r>
            <a:r>
              <a:rPr lang="en-US" altLang="ja-JP" sz="2000" dirty="0"/>
              <a:t>3</a:t>
            </a:r>
            <a:r>
              <a:rPr lang="ja-JP" altLang="en-US" sz="2000" dirty="0"/>
              <a:t>年を図示、</a:t>
            </a:r>
            <a:r>
              <a:rPr lang="en-US" altLang="ja-JP" sz="2000" dirty="0"/>
              <a:t>9</a:t>
            </a:r>
            <a:r>
              <a:rPr lang="ja-JP" altLang="en-US" sz="2000" dirty="0"/>
              <a:t>年以内に修了必要）</a:t>
            </a: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398164FD-C09C-4E17-A9E3-660E2EFB5AA9}"/>
              </a:ext>
            </a:extLst>
          </p:cNvPr>
          <p:cNvGrpSpPr/>
          <p:nvPr/>
        </p:nvGrpSpPr>
        <p:grpSpPr>
          <a:xfrm>
            <a:off x="751115" y="1690689"/>
            <a:ext cx="6270170" cy="216000"/>
            <a:chOff x="338817" y="2155369"/>
            <a:chExt cx="6270170" cy="495077"/>
          </a:xfrm>
        </p:grpSpPr>
        <p:cxnSp>
          <p:nvCxnSpPr>
            <p:cNvPr id="7" name="直線矢印コネクタ 6"/>
            <p:cNvCxnSpPr/>
            <p:nvPr/>
          </p:nvCxnSpPr>
          <p:spPr>
            <a:xfrm>
              <a:off x="338817" y="2155371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矢印コネクタ 7"/>
            <p:cNvCxnSpPr/>
            <p:nvPr/>
          </p:nvCxnSpPr>
          <p:spPr>
            <a:xfrm>
              <a:off x="3452129" y="2155373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矢印コネクタ 8"/>
            <p:cNvCxnSpPr/>
            <p:nvPr/>
          </p:nvCxnSpPr>
          <p:spPr>
            <a:xfrm>
              <a:off x="1383845" y="2166257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矢印コネクタ 9"/>
            <p:cNvCxnSpPr/>
            <p:nvPr/>
          </p:nvCxnSpPr>
          <p:spPr>
            <a:xfrm>
              <a:off x="2417988" y="2155371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矢印コネクタ 12"/>
            <p:cNvCxnSpPr/>
            <p:nvPr/>
          </p:nvCxnSpPr>
          <p:spPr>
            <a:xfrm>
              <a:off x="6608987" y="2155371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/>
            <p:nvPr/>
          </p:nvCxnSpPr>
          <p:spPr>
            <a:xfrm>
              <a:off x="4540703" y="2166255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矢印コネクタ 14"/>
            <p:cNvCxnSpPr/>
            <p:nvPr/>
          </p:nvCxnSpPr>
          <p:spPr>
            <a:xfrm>
              <a:off x="5574846" y="2155369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ABC1A246-1397-8A73-4001-3E595FA2846C}"/>
                </a:ext>
              </a:extLst>
            </p:cNvPr>
            <p:cNvCxnSpPr>
              <a:cxnSpLocks/>
            </p:cNvCxnSpPr>
            <p:nvPr/>
          </p:nvCxnSpPr>
          <p:spPr>
            <a:xfrm>
              <a:off x="338817" y="2179433"/>
              <a:ext cx="6270170" cy="0"/>
            </a:xfrm>
            <a:prstGeom prst="line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5B06712-D0F9-D975-8D33-F9C6BF6CA6AA}"/>
              </a:ext>
            </a:extLst>
          </p:cNvPr>
          <p:cNvSpPr/>
          <p:nvPr/>
        </p:nvSpPr>
        <p:spPr>
          <a:xfrm>
            <a:off x="2830286" y="3260656"/>
            <a:ext cx="3102429" cy="10885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000" dirty="0"/>
          </a:p>
          <a:p>
            <a:pPr algn="ctr"/>
            <a:r>
              <a:rPr lang="ja-JP" altLang="en-US" sz="2000" dirty="0"/>
              <a:t>（</a:t>
            </a:r>
            <a:r>
              <a:rPr lang="en-US" altLang="ja-JP" sz="2000" dirty="0"/>
              <a:t>1</a:t>
            </a:r>
            <a:r>
              <a:rPr lang="ja-JP" altLang="en-US" sz="2000" dirty="0"/>
              <a:t>年連動型）</a:t>
            </a:r>
            <a:endParaRPr kumimoji="1" lang="ja-JP" altLang="en-US" sz="2000" dirty="0"/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953A16A1-FB70-E8A8-A92A-44BA925266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220" y="2024460"/>
            <a:ext cx="670618" cy="640135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66F2B04F-B384-2705-3EAA-EBA40D1F6D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5233" y="4494107"/>
            <a:ext cx="670618" cy="640135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EA0047C-C955-CB02-8FE9-B29CFC0851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6096" y="3233547"/>
            <a:ext cx="670618" cy="64013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326CBD9C-047B-D449-B297-6BAB856001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4875" y="2024461"/>
            <a:ext cx="670618" cy="64013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1500390F-9490-59C4-9106-4BED03774D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220" y="3233546"/>
            <a:ext cx="670618" cy="64013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118992D-4E70-B9B9-78A5-CFF38AA45C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220" y="4494105"/>
            <a:ext cx="670618" cy="6401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1784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2021</a:t>
            </a:r>
            <a:r>
              <a:rPr kumimoji="1" lang="ja-JP" altLang="en-US" dirty="0"/>
              <a:t>年外科専門研修開始の方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9961" y="1085300"/>
            <a:ext cx="9016583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・通常型のみ登録可能です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ja-JP" altLang="en-US" sz="2800" dirty="0"/>
              <a:t>最短</a:t>
            </a:r>
            <a:r>
              <a:rPr lang="en-US" altLang="ja-JP" sz="2800" dirty="0"/>
              <a:t>2027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月末で修了可能</a:t>
            </a:r>
            <a:endParaRPr lang="en-US" altLang="ja-JP" sz="2800" dirty="0"/>
          </a:p>
          <a:p>
            <a:r>
              <a:rPr lang="ja-JP" altLang="en-US" sz="2800" dirty="0"/>
              <a:t>　　・</a:t>
            </a:r>
            <a:r>
              <a:rPr lang="en-US" altLang="ja-JP" sz="2800" dirty="0"/>
              <a:t>2027</a:t>
            </a:r>
            <a:r>
              <a:rPr lang="ja-JP" altLang="en-US" sz="2800" dirty="0"/>
              <a:t>年秋の心臓血管外科専門医試験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2033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月末が研修修了期限</a:t>
            </a:r>
            <a:endParaRPr lang="en-US" altLang="ja-JP" sz="2800" dirty="0"/>
          </a:p>
          <a:p>
            <a:r>
              <a:rPr lang="ja-JP" altLang="en-US" sz="2800" dirty="0"/>
              <a:t>　　・修了後</a:t>
            </a:r>
            <a:r>
              <a:rPr lang="en-US" altLang="ja-JP" sz="2800" dirty="0"/>
              <a:t>5</a:t>
            </a:r>
            <a:r>
              <a:rPr lang="ja-JP" altLang="en-US" sz="2800" dirty="0"/>
              <a:t>年が合格期限</a:t>
            </a:r>
            <a:endParaRPr lang="en-US" altLang="ja-JP" sz="2800" dirty="0"/>
          </a:p>
          <a:p>
            <a:r>
              <a:rPr lang="ja-JP" altLang="en-US" sz="3300" dirty="0"/>
              <a:t>　　</a:t>
            </a:r>
            <a:endParaRPr lang="en-US" altLang="ja-JP" sz="3300" dirty="0"/>
          </a:p>
        </p:txBody>
      </p:sp>
    </p:spTree>
    <p:extLst>
      <p:ext uri="{BB962C8B-B14F-4D97-AF65-F5344CB8AC3E}">
        <p14:creationId xmlns:p14="http://schemas.microsoft.com/office/powerpoint/2010/main" val="18076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2022</a:t>
            </a:r>
            <a:r>
              <a:rPr kumimoji="1" lang="ja-JP" altLang="en-US" dirty="0"/>
              <a:t>年外科専門研修開始の方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69823" y="1085300"/>
            <a:ext cx="88741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1</a:t>
            </a:r>
            <a:r>
              <a:rPr lang="ja-JP" altLang="en-US" sz="3300" b="1" dirty="0">
                <a:solidFill>
                  <a:srgbClr val="FF0000"/>
                </a:solidFill>
              </a:rPr>
              <a:t>年連動型希望の方は登録してください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   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最短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2027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月末で修了可能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・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2027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年秋の心臓血管外科専門医試験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2033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月末が研修修了期限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・修了後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5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年が合格期限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endParaRPr lang="en-US" altLang="ja-JP" sz="2400" u="sng" dirty="0">
              <a:solidFill>
                <a:srgbClr val="0070C0"/>
              </a:solidFill>
            </a:endParaRPr>
          </a:p>
          <a:p>
            <a:r>
              <a:rPr lang="ja-JP" altLang="en-US" sz="3300" b="1" dirty="0">
                <a:solidFill>
                  <a:srgbClr val="0070C0"/>
                </a:solidFill>
              </a:rPr>
              <a:t>・通常型希望の方は来年登録申請です</a:t>
            </a:r>
            <a:endParaRPr lang="en-US" altLang="ja-JP" sz="3300" b="1" dirty="0">
              <a:solidFill>
                <a:srgbClr val="0070C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ja-JP" altLang="en-US" sz="2800" dirty="0"/>
              <a:t>最短</a:t>
            </a:r>
            <a:r>
              <a:rPr lang="en-US" altLang="ja-JP" sz="2800" dirty="0"/>
              <a:t>2028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月末で修了可能　　</a:t>
            </a:r>
            <a:endParaRPr lang="en-US" altLang="ja-JP" sz="3300" dirty="0"/>
          </a:p>
        </p:txBody>
      </p:sp>
    </p:spTree>
    <p:extLst>
      <p:ext uri="{BB962C8B-B14F-4D97-AF65-F5344CB8AC3E}">
        <p14:creationId xmlns:p14="http://schemas.microsoft.com/office/powerpoint/2010/main" val="1629086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2022</a:t>
            </a:r>
            <a:r>
              <a:rPr kumimoji="1" lang="ja-JP" altLang="en-US" dirty="0"/>
              <a:t>年外科専門研修開始の方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7456" y="1085300"/>
            <a:ext cx="9248931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年連動型希望の方は登録してください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300" dirty="0"/>
              <a:t>　   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最短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2027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月末で修了可能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・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2027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年秋の心臓血管外科専門医試験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2033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月末が研修修了期限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・修了後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5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年が合格期限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r>
              <a:rPr lang="ja-JP" altLang="en-US" sz="3300" b="1" dirty="0">
                <a:solidFill>
                  <a:srgbClr val="0070C0"/>
                </a:solidFill>
              </a:rPr>
              <a:t>・</a:t>
            </a:r>
            <a:r>
              <a:rPr lang="en-US" altLang="ja-JP" sz="3300" b="1" dirty="0">
                <a:solidFill>
                  <a:srgbClr val="0070C0"/>
                </a:solidFill>
              </a:rPr>
              <a:t>1</a:t>
            </a:r>
            <a:r>
              <a:rPr lang="ja-JP" altLang="en-US" sz="3300" b="1" dirty="0">
                <a:solidFill>
                  <a:srgbClr val="0070C0"/>
                </a:solidFill>
              </a:rPr>
              <a:t>年連動型希望の方は来年登録申請です</a:t>
            </a:r>
            <a:endParaRPr lang="en-US" altLang="ja-JP" sz="3300" b="1" dirty="0">
              <a:solidFill>
                <a:srgbClr val="0070C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300" dirty="0"/>
              <a:t>　   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最短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2028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月末で修了可能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</a:t>
            </a:r>
            <a:endParaRPr kumimoji="0" lang="en-US" altLang="ja-JP" sz="3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r>
              <a:rPr lang="ja-JP" altLang="en-US" sz="3300" b="1" dirty="0">
                <a:solidFill>
                  <a:srgbClr val="0070C0"/>
                </a:solidFill>
              </a:rPr>
              <a:t>・通常型希望の方は</a:t>
            </a:r>
            <a:r>
              <a:rPr lang="ja-JP" altLang="en-US" sz="3300" b="1" u="sng" dirty="0">
                <a:solidFill>
                  <a:srgbClr val="0070C0"/>
                </a:solidFill>
              </a:rPr>
              <a:t>再来年</a:t>
            </a:r>
            <a:r>
              <a:rPr lang="ja-JP" altLang="en-US" sz="3300" b="1" dirty="0">
                <a:solidFill>
                  <a:srgbClr val="0070C0"/>
                </a:solidFill>
              </a:rPr>
              <a:t>登録申請です</a:t>
            </a:r>
            <a:endParaRPr lang="en-US" altLang="ja-JP" sz="3300" b="1" dirty="0">
              <a:solidFill>
                <a:srgbClr val="0070C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300" dirty="0"/>
              <a:t>　   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最短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2029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月末で修了可能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7078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|48.6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296</Words>
  <Application>Microsoft Office PowerPoint</Application>
  <PresentationFormat>画面に合わせる (4:3)</PresentationFormat>
  <Paragraphs>40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Arial</vt:lpstr>
      <vt:lpstr>Calibri</vt:lpstr>
      <vt:lpstr>Calibri Light</vt:lpstr>
      <vt:lpstr>Office テーマ</vt:lpstr>
      <vt:lpstr>通常研修と連動研修 （心臓血管外科研修は最短の3年を図示、9年以内に修了必要）</vt:lpstr>
      <vt:lpstr>2021年外科専門研修開始の方</vt:lpstr>
      <vt:lpstr>2022年外科専門研修開始の方</vt:lpstr>
      <vt:lpstr>2022年外科専門研修開始の方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2018/4     2019/4     2020/4     2021/4     2022/4     2023/4     2024/4     2025/4</dc:title>
  <cp:revision>8</cp:revision>
  <dcterms:created xsi:type="dcterms:W3CDTF">2021-11-27T03:17:49Z</dcterms:created>
  <dcterms:modified xsi:type="dcterms:W3CDTF">2024-02-06T04:43:43Z</dcterms:modified>
</cp:coreProperties>
</file>