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紀彦" initials="紀彦" lastIdx="3" clrIdx="0">
    <p:extLst>
      <p:ext uri="{19B8F6BF-5375-455C-9EA6-DF929625EA0E}">
        <p15:presenceInfo xmlns:p15="http://schemas.microsoft.com/office/powerpoint/2012/main" userId="S::shiyanor@hama-med.ac.jp::acc3627e-71cd-46c1-968e-ea031f3286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>
      <p:cViewPr>
        <p:scale>
          <a:sx n="80" d="100"/>
          <a:sy n="80" d="100"/>
        </p:scale>
        <p:origin x="1272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9018-0102-4C81-AC32-B02D4D064D2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3C7E-F93D-4EA6-952F-57681DD26C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A3C7E-F93D-4EA6-952F-57681DD26CF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7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6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6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8" y="396706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8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493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298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47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597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46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895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4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19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8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3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2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12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34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493" indent="0">
              <a:buNone/>
              <a:defRPr sz="1938"/>
            </a:lvl2pPr>
            <a:lvl3pPr marL="632987" indent="0">
              <a:buNone/>
              <a:defRPr sz="1662"/>
            </a:lvl3pPr>
            <a:lvl4pPr marL="949479" indent="0">
              <a:buNone/>
              <a:defRPr sz="1385"/>
            </a:lvl4pPr>
            <a:lvl5pPr marL="1265972" indent="0">
              <a:buNone/>
              <a:defRPr sz="1385"/>
            </a:lvl5pPr>
            <a:lvl6pPr marL="1582466" indent="0">
              <a:buNone/>
              <a:defRPr sz="1385"/>
            </a:lvl6pPr>
            <a:lvl7pPr marL="1898958" indent="0">
              <a:buNone/>
              <a:defRPr sz="1385"/>
            </a:lvl7pPr>
            <a:lvl8pPr marL="2215451" indent="0">
              <a:buNone/>
              <a:defRPr sz="1385"/>
            </a:lvl8pPr>
            <a:lvl9pPr marL="2531944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2987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70" indent="-237370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9780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33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24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18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12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05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699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191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93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87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79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72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466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958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451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944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47E2F2E-7720-98B9-2644-9D12FA5BE4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3" y="200472"/>
            <a:ext cx="6446814" cy="9505056"/>
          </a:xfrm>
          <a:prstGeom prst="roundRect">
            <a:avLst>
              <a:gd name="adj" fmla="val 153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2" y="901388"/>
            <a:ext cx="644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i="1" dirty="0">
                <a:solidFill>
                  <a:srgbClr val="000000"/>
                </a:solidFill>
                <a:latin typeface="Book Antiqua" panose="02040602050305030304" pitchFamily="18" charset="0"/>
                <a:ea typeface="Trajan Pro" charset="0"/>
                <a:cs typeface="Trajan Pro" charset="0"/>
              </a:rPr>
              <a:t>Off-the-Job Training</a:t>
            </a:r>
            <a:r>
              <a:rPr lang="ja-JP" altLang="en-US" sz="24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証明書</a:t>
            </a:r>
            <a:endParaRPr lang="en-US" altLang="ja-JP" sz="2400" b="1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9" name="正方形/長方形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9345" y="8697416"/>
            <a:ext cx="6239303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lnSpc>
                <a:spcPct val="150000"/>
              </a:lnSpc>
            </a:pP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署名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r>
              <a:rPr kumimoji="1" lang="ja-JP" altLang="en-US" sz="11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　　　　　　　　　　　　　　　　　　　　　　　</a:t>
            </a:r>
            <a:r>
              <a:rPr lang="en-US" altLang="ja-JP" sz="100" i="1" u="sng" dirty="0">
                <a:solidFill>
                  <a:schemeClr val="bg1"/>
                </a:solidFill>
                <a:latin typeface="Century"/>
                <a:cs typeface="Century"/>
              </a:rPr>
              <a:t>.</a:t>
            </a:r>
          </a:p>
          <a:p>
            <a:pPr marL="17018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修練指導者の署名をコピーして別日程の証明書に使い回す行為は認められません</a:t>
            </a:r>
            <a:endParaRPr kumimoji="1" lang="en-US" altLang="ja-JP" sz="800" b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13" name="officeArt object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9665" y="405418"/>
            <a:ext cx="5178669" cy="299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35169" tIns="35169" rIns="35169" bIns="35169" numCol="1" anchor="t">
            <a:noAutofit/>
          </a:bodyPr>
          <a:lstStyle/>
          <a:p>
            <a:pPr algn="ctr"/>
            <a:r>
              <a:rPr lang="ja-JP" altLang="en-US" sz="1315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　主催団体名／企画名</a:t>
            </a:r>
            <a:endParaRPr lang="en-US" sz="1315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65BE87-635A-79CF-1FEE-E9286A6E77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1000" y="2908723"/>
            <a:ext cx="6156000" cy="535664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bIns="3600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方法　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実施したものに✓マークを入れること</a:t>
            </a:r>
            <a:endParaRPr lang="en-US" altLang="ja-JP" sz="16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9875" lvl="1">
              <a:spcBef>
                <a:spcPts val="300"/>
              </a:spcBef>
              <a:buSzPct val="85000"/>
            </a:pP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カダバー</a:t>
            </a:r>
            <a:endParaRPr lang="en-US" altLang="ja-JP" sz="12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9875" lvl="1">
              <a:spcBef>
                <a:spcPts val="300"/>
              </a:spcBef>
              <a:buSzPct val="85000"/>
            </a:pP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摘出・ 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3D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プリント臓器：</a:t>
            </a:r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ブタ心、その他</a:t>
            </a:r>
            <a:endParaRPr lang="en-US" altLang="ja-JP" sz="1200" dirty="0">
              <a:solidFill>
                <a:srgbClr val="FF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9875" lvl="1">
              <a:spcBef>
                <a:spcPts val="300"/>
              </a:spcBef>
              <a:buSzPct val="85000"/>
            </a:pP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シミュレーター：</a:t>
            </a:r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名称</a:t>
            </a:r>
            <a:endParaRPr lang="en-US" altLang="ja-JP" sz="1050" dirty="0">
              <a:solidFill>
                <a:srgbClr val="FF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構成</a:t>
            </a:r>
            <a:r>
              <a:rPr lang="en-US" altLang="ja-JP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</a:t>
            </a: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学会の関与</a:t>
            </a:r>
            <a:r>
              <a:rPr lang="ja-JP" altLang="en-US" sz="14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</a:t>
            </a: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en-US" altLang="ja-JP" sz="11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JATS</a:t>
            </a:r>
            <a:r>
              <a:rPr lang="ja-JP" altLang="en-US" sz="11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en-US" altLang="ja-JP" sz="11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ja-JP" altLang="en-US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JSCVS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JSVS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lang="en-US" altLang="ja-JP" sz="12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なし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カダバー</a:t>
            </a:r>
            <a:r>
              <a:rPr lang="en-US" altLang="ja-JP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)</a:t>
            </a: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152650" lvl="3"/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学会企画名</a:t>
            </a:r>
            <a:endParaRPr lang="en-US" altLang="ja-JP" sz="1200" dirty="0">
              <a:solidFill>
                <a:srgbClr val="FF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85750" indent="-28575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座学内容　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実技に関連した内容であること、トレーニング経験時間としては計上しないこと</a:t>
            </a:r>
            <a:endParaRPr lang="en-US" altLang="ja-JP" sz="14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ja-JP" altLang="en-US" sz="1200" u="sng" dirty="0">
                <a:solidFill>
                  <a:schemeClr val="tx1"/>
                </a:solidFill>
                <a:ea typeface="AGENDA人名P正楷書体L1" panose="03000600000000000000" pitchFamily="66" charset="-128"/>
              </a:rPr>
              <a:t> </a:t>
            </a:r>
            <a:endParaRPr lang="en-US" altLang="ja-JP" sz="1200" u="sng" dirty="0">
              <a:solidFill>
                <a:srgbClr val="FF0000"/>
              </a:solidFill>
              <a:ea typeface="AGENDA人名P正楷書体L1" panose="03000600000000000000" pitchFamily="66" charset="-128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実技内容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時間は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分（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=0.5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単位）を最小とすること</a:t>
            </a:r>
            <a:endParaRPr lang="en-US" altLang="ja-JP" sz="16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en-US" altLang="ja-JP" sz="1200" dirty="0">
              <a:solidFill>
                <a:schemeClr val="tx1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          </a:t>
            </a:r>
            <a:r>
              <a:rPr lang="en-US" altLang="ja-JP" sz="1200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en-US" altLang="ja-JP" sz="1100" dirty="0">
              <a:solidFill>
                <a:schemeClr val="tx1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en-US" altLang="ja-JP" sz="1200" dirty="0">
              <a:solidFill>
                <a:schemeClr val="tx1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628650" lvl="1" indent="-271463">
              <a:lnSpc>
                <a:spcPct val="15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200" u="sng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    </a:t>
            </a:r>
            <a:r>
              <a:rPr lang="en-US" altLang="ja-JP" sz="1200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実時間で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時間に満たない時間数は切り捨てて記載のうえ、切り捨て後の時間数（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時間の倍数）に係数をかけること、　　また</a:t>
            </a:r>
            <a:r>
              <a:rPr lang="en-US" altLang="ja-JP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8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単位未満は切り捨てること</a:t>
            </a:r>
            <a:endParaRPr lang="en-US" altLang="ja-JP" sz="8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実技に関する座学を必須とし、カダバーを用いた場合はｘ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2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の係数を適用できる</a:t>
            </a:r>
            <a:endParaRPr lang="en-US" altLang="ja-JP" sz="800" dirty="0">
              <a:solidFill>
                <a:srgbClr val="000000"/>
              </a:solidFill>
              <a:ea typeface="AGENDA人名P正楷書体L1" panose="03000600000000000000" pitchFamily="66" charset="-128"/>
            </a:endParaRPr>
          </a:p>
          <a:p>
            <a:pPr marL="266700" lvl="1" indent="-95250">
              <a:buSzPct val="80000"/>
              <a:buFont typeface="Arial" panose="020B0604020202020204" pitchFamily="34" charset="0"/>
              <a:buChar char="•"/>
            </a:pP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実技に関する座学を必須とし、摘出・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3D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プリント臓器やシミュレーターを用いた場合で、かつ関係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3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学会が公式に関与し　　た企画の場合にはｘ</a:t>
            </a:r>
            <a:r>
              <a:rPr lang="en-US" altLang="ja-JP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2</a:t>
            </a:r>
            <a:r>
              <a:rPr lang="ja-JP" altLang="en-US" sz="8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の係数を適用できる</a:t>
            </a:r>
            <a:endParaRPr lang="en-US" altLang="ja-JP" sz="800" dirty="0">
              <a:solidFill>
                <a:srgbClr val="000000"/>
              </a:solidFill>
              <a:ea typeface="AGENDA人名P正楷書体L1" panose="03000600000000000000" pitchFamily="66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8039B8-E92B-EC6A-0D88-5D5D2D1836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6832" y="272480"/>
            <a:ext cx="504056" cy="4625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</a:rPr>
              <a:t>団体ロゴ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FC3748-D06D-A054-4513-E48E5A8219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0996" y="7185248"/>
            <a:ext cx="579600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実技時間　計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 </a:t>
            </a:r>
            <a:r>
              <a:rPr lang="ja-JP" altLang="en-US" sz="12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×2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=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70670F-66F6-363A-E160-85AEF0B0B7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89" y="1324155"/>
            <a:ext cx="6446814" cy="319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下記のものが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《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係数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×2》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に該当するトレーニングを修了したことを証明する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48B9DDF-DAC3-4B2D-B324-A23F49D2B3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85503" y="1642821"/>
            <a:ext cx="737831" cy="57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氏名　　　　　　　　　　　　　　　　　　　　　　　　</a:t>
            </a:r>
            <a:r>
              <a:rPr lang="en-US" altLang="ja-JP" sz="20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　　</a:t>
            </a:r>
            <a:endParaRPr lang="en-US" altLang="ja-JP" sz="100" u="sng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8526D7F-15DE-06A1-2181-EEE236F0451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501440" y="2048443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38D61DB-B778-48EF-B740-25C7E7AE825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933228" y="2432720"/>
            <a:ext cx="3672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B2CFF85-4815-FA7D-3325-E8EB376257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89571" y="3573652"/>
            <a:ext cx="23782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（　　　　　　　　　　　　　　　　　　　　　　　）</a:t>
            </a:r>
            <a:endParaRPr kumimoji="1" lang="ja-JP" altLang="en-US" sz="105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86982CB4-6BBD-F8EA-4AED-91CB6AAEE4D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861048" y="3755560"/>
            <a:ext cx="19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()３">
            <a:extLst>
              <a:ext uri="{FF2B5EF4-FFF2-40B4-BE49-F238E27FC236}">
                <a16:creationId xmlns:a16="http://schemas.microsoft.com/office/drawing/2014/main" id="{6EC06BB7-137B-F6D1-98FD-4F94966D4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9228" y="4626684"/>
            <a:ext cx="30277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（　　　　　　　　　　　　　　　　　　　　　　　　　　　　　）</a:t>
            </a:r>
            <a:endParaRPr kumimoji="1" lang="ja-JP" altLang="en-US" sz="1050" dirty="0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02CE9B5D-F1F0-25C3-4EF9-75C5EFFA81F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673272" y="3974514"/>
            <a:ext cx="320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5FEE36E-8A97-AD72-FCBC-282D316CD8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71866" y="3792606"/>
            <a:ext cx="3596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（　　　　　　　　　　　　　　　　                                                 　　　　）</a:t>
            </a:r>
            <a:endParaRPr kumimoji="1" lang="ja-JP" altLang="en-US" sz="1050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A35986F-D038-A128-F775-446B45D3A96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465288" y="4809314"/>
            <a:ext cx="255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3A67A86-6C04-0093-A33B-EE4FCE8002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222" y="5313040"/>
            <a:ext cx="337754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52BDFEC-8AB5-5F6A-A238-7F1F36CAC5E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52073" y="5503293"/>
            <a:ext cx="3377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E073067B-217A-F489-6813-8C6B805B134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66613" y="6472898"/>
            <a:ext cx="3377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3A6BF111-65E3-C25B-CF7F-688A9E3E8BD9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66613" y="6734754"/>
            <a:ext cx="3377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CD686D50-0BDF-6E63-9A09-4E14DFF28B4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66613" y="6205939"/>
            <a:ext cx="3377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1BCC1D50-7AC6-2EE3-C659-453F6749A1B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66613" y="7004551"/>
            <a:ext cx="33775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A84A5B03-410A-CA61-3625-F1215B4CCE7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717032" y="9535076"/>
            <a:ext cx="2301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F14D0FF3-023A-F9DC-2823-BD8E4CC50A85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684398" y="9535155"/>
            <a:ext cx="2301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所属勤務先">
            <a:extLst>
              <a:ext uri="{FF2B5EF4-FFF2-40B4-BE49-F238E27FC236}">
                <a16:creationId xmlns:a16="http://schemas.microsoft.com/office/drawing/2014/main" id="{B5DC47EE-2CA3-673A-0930-02FF6FE4C2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5114" y="2127611"/>
            <a:ext cx="925734" cy="435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所属勤務先</a:t>
            </a:r>
            <a:endParaRPr kumimoji="1" lang="en-US" altLang="ja-JP" sz="1000" b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9F212978-8D2D-7A94-AA42-D1704EB9EDA5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830178" y="9522310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指導者名">
            <a:extLst>
              <a:ext uri="{FF2B5EF4-FFF2-40B4-BE49-F238E27FC236}">
                <a16:creationId xmlns:a16="http://schemas.microsoft.com/office/drawing/2014/main" id="{665361CF-8A67-8C81-3CFB-7B5FD535127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8680" y="9332722"/>
            <a:ext cx="132718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記名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　　　　</a:t>
            </a:r>
            <a:endParaRPr lang="ja-JP" altLang="en-US" sz="1050" dirty="0"/>
          </a:p>
        </p:txBody>
      </p:sp>
      <p:sp>
        <p:nvSpPr>
          <p:cNvPr id="96" name="()2">
            <a:extLst>
              <a:ext uri="{FF2B5EF4-FFF2-40B4-BE49-F238E27FC236}">
                <a16:creationId xmlns:a16="http://schemas.microsoft.com/office/drawing/2014/main" id="{13B9686E-3C9C-C383-8CE2-1BD057C5FE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02202" y="3788412"/>
            <a:ext cx="3276193" cy="25391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sp>
        <p:nvSpPr>
          <p:cNvPr id="98" name="()3">
            <a:extLst>
              <a:ext uri="{FF2B5EF4-FFF2-40B4-BE49-F238E27FC236}">
                <a16:creationId xmlns:a16="http://schemas.microsoft.com/office/drawing/2014/main" id="{979E4FAF-4E6D-7DC3-EBA6-C3458A08EF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58955" y="4631382"/>
            <a:ext cx="2562333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DE158B89-34F6-9914-CA8A-B0CBB2C824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222" y="6007215"/>
            <a:ext cx="337754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5F4E0AC-D497-AB26-D144-D974385C55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222" y="6291249"/>
            <a:ext cx="337754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26A17EFD-F816-7FAA-0A8E-D570DC8A4A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222" y="6554883"/>
            <a:ext cx="337754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0C3ED05-F9F1-FA68-6046-63985AE0BB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1222" y="6824259"/>
            <a:ext cx="337754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ea typeface="AGENDA人名P正楷書体L1" panose="03000600000000000000"/>
              </a:rPr>
              <a:t>　</a:t>
            </a:r>
            <a:endParaRPr lang="en-US" altLang="ja-JP" sz="1100" dirty="0">
              <a:ea typeface="AGENDA人名P正楷書体L1" panose="03000600000000000000"/>
            </a:endParaRPr>
          </a:p>
        </p:txBody>
      </p:sp>
      <p:sp>
        <p:nvSpPr>
          <p:cNvPr id="106" name="同所属">
            <a:extLst>
              <a:ext uri="{FF2B5EF4-FFF2-40B4-BE49-F238E27FC236}">
                <a16:creationId xmlns:a16="http://schemas.microsoft.com/office/drawing/2014/main" id="{75E2CCDB-776B-6495-09E8-F601A47E4F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66535" y="9273481"/>
            <a:ext cx="594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同</a:t>
            </a:r>
            <a:r>
              <a:rPr kumimoji="1" lang="ja-JP" altLang="en-US" sz="105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所属　　　　　　　　　　　　　　　　　　　　　　　　　</a:t>
            </a:r>
            <a:r>
              <a:rPr kumimoji="1" lang="ja-JP" altLang="en-US" sz="180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ja-JP" altLang="en-US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DB560F1A-A631-CC3A-305E-9277842B29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60550" y="9345488"/>
            <a:ext cx="2257784" cy="2539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50" dirty="0">
                <a:ea typeface="AGENDA人名P正楷書体L1" panose="03000600000000000000"/>
              </a:rPr>
              <a:t>　　</a:t>
            </a:r>
          </a:p>
        </p:txBody>
      </p:sp>
      <p:sp>
        <p:nvSpPr>
          <p:cNvPr id="110" name="場所">
            <a:extLst>
              <a:ext uri="{FF2B5EF4-FFF2-40B4-BE49-F238E27FC236}">
                <a16:creationId xmlns:a16="http://schemas.microsoft.com/office/drawing/2014/main" id="{F2951864-B62E-D6B2-7090-E19B59156D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75088" y="2579667"/>
            <a:ext cx="2016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ea typeface="AGENDA人名P正楷書体L1" panose="03000600000000000000"/>
              </a:rPr>
              <a:t> </a:t>
            </a:r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112" name="勤務先">
            <a:extLst>
              <a:ext uri="{FF2B5EF4-FFF2-40B4-BE49-F238E27FC236}">
                <a16:creationId xmlns:a16="http://schemas.microsoft.com/office/drawing/2014/main" id="{B11E3846-B535-5368-90D1-B7DD3C1E034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16832" y="2222405"/>
            <a:ext cx="36888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9D4D498-347B-4CA2-3FE2-023ACC099B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04763" y="2579356"/>
            <a:ext cx="504056" cy="299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b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場所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DDC24CF-6C52-ABA2-DD70-16E3E8A4CC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0830" y="2570379"/>
            <a:ext cx="1177669" cy="30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開催年月日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/</a:t>
            </a: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時間　　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</a:t>
            </a:r>
            <a:r>
              <a:rPr lang="ja-JP" altLang="en-US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　　　　　　　</a:t>
            </a:r>
            <a:r>
              <a:rPr lang="en-US" altLang="ja-JP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    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E7E7173-40E9-C8EE-8654-0BB4243E6B1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56491" y="2803110"/>
            <a:ext cx="242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919D0CA8-78A2-DEF8-23ED-949D09DD2B00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164803" y="2803110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AD5FF6-A55A-79EC-7D80-C7AC2D7FB2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92" y="2623811"/>
            <a:ext cx="24292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ea typeface="AGENDA人名P正楷書体L1" panose="03000600000000000000"/>
              </a:rPr>
              <a:t>　年　月　日　　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－ 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E7A61D2-EE69-5058-9260-70BB9DFE42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64803" y="2601271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ea typeface="AGENDA人名P正楷書体L1" panose="03000600000000000000"/>
              </a:rPr>
              <a:t>　</a:t>
            </a:r>
          </a:p>
        </p:txBody>
      </p:sp>
      <p:sp>
        <p:nvSpPr>
          <p:cNvPr id="34" name="()3">
            <a:extLst>
              <a:ext uri="{FF2B5EF4-FFF2-40B4-BE49-F238E27FC236}">
                <a16:creationId xmlns:a16="http://schemas.microsoft.com/office/drawing/2014/main" id="{AAD879E7-B008-C610-BAFD-AD2364EC20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04764" y="3561118"/>
            <a:ext cx="2073632" cy="25391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B7A035-0DF7-EF27-DCE4-7F35183F252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91419" y="1761669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ea typeface="AGENDA人名P正楷書体L1" panose="0300060000000000000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7F0F635-BBB4-F5F3-4FBB-A5D86D7AAB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32921" y="9328350"/>
            <a:ext cx="1293401" cy="2539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50" dirty="0">
                <a:ea typeface="AGENDA人名P正楷書体L1" panose="03000600000000000000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63646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053F4FB66753641A21CF4DC93A4BB57" ma:contentTypeVersion="5" ma:contentTypeDescription="新しいドキュメントを作成します。" ma:contentTypeScope="" ma:versionID="ba4c385fa0faba864130eedbb2e8783b">
  <xsd:schema xmlns:xsd="http://www.w3.org/2001/XMLSchema" xmlns:xs="http://www.w3.org/2001/XMLSchema" xmlns:p="http://schemas.microsoft.com/office/2006/metadata/properties" xmlns:ns3="f5fb5695-8f3f-440a-82ed-99fbb2acf4a6" targetNamespace="http://schemas.microsoft.com/office/2006/metadata/properties" ma:root="true" ma:fieldsID="852e3ba0009de016f162821f7338d7d1" ns3:_="">
    <xsd:import namespace="f5fb5695-8f3f-440a-82ed-99fbb2acf4a6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b5695-8f3f-440a-82ed-99fbb2acf4a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62F4F3-7854-4F24-89EB-493C9408E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fb5695-8f3f-440a-82ed-99fbb2acf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48685-28A2-48FC-BD6D-A0C0AC1D1AAE}">
  <ds:schemaRefs>
    <ds:schemaRef ds:uri="f5fb5695-8f3f-440a-82ed-99fbb2acf4a6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ADE7FE2-6D3F-4F82-B73F-3400B88575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292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AGENDA人名P正楷書体L1</vt:lpstr>
      <vt:lpstr>Meiryo UI</vt:lpstr>
      <vt:lpstr>Arial</vt:lpstr>
      <vt:lpstr>Book Antiqua</vt:lpstr>
      <vt:lpstr>Calibri</vt:lpstr>
      <vt:lpstr>Century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</dc:creator>
  <cp:lastModifiedBy>jats_13</cp:lastModifiedBy>
  <cp:revision>89</cp:revision>
  <cp:lastPrinted>2015-05-22T14:33:03Z</cp:lastPrinted>
  <dcterms:created xsi:type="dcterms:W3CDTF">2015-05-13T12:33:07Z</dcterms:created>
  <dcterms:modified xsi:type="dcterms:W3CDTF">2024-05-31T08:57:23Z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0x010100C053F4FB66753641A21CF4DC93A4BB57</vt:lpwstr>
  </property>
</Properties>
</file>