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906000" cy="6858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64"/>
  </p:normalViewPr>
  <p:slideViewPr>
    <p:cSldViewPr>
      <p:cViewPr varScale="1">
        <p:scale>
          <a:sx n="106" d="100"/>
          <a:sy n="106" d="100"/>
        </p:scale>
        <p:origin x="108" y="18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39018-0102-4C81-AC32-B02D4D064D29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4A3C7E-F93D-4EA6-952F-57681DD26CF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9252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4A3C7E-F93D-4EA6-952F-57681DD26CF2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970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763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5638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282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8937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9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2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43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240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22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342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63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5AAEA-B568-4DE5-B05E-0268282022ED}" type="datetimeFigureOut">
              <a:rPr kumimoji="1" lang="ja-JP" altLang="en-US" smtClean="0"/>
              <a:pPr/>
              <a:t>2016/6/10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52A53-F24C-401C-A746-C003C8BC42F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92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704528" y="986671"/>
            <a:ext cx="84969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4400" b="1" i="1" dirty="0" smtClean="0">
                <a:latin typeface="Zapfino" charset="0"/>
                <a:ea typeface="Zapfino" charset="0"/>
                <a:cs typeface="Zapfino" charset="0"/>
              </a:rPr>
              <a:t>Certificate of Training Institute</a:t>
            </a:r>
            <a:endParaRPr lang="ja-JP" altLang="en-US" sz="4400" b="1" dirty="0">
              <a:latin typeface="Zapfino" charset="0"/>
              <a:ea typeface="Zapfino" charset="0"/>
              <a:cs typeface="Zapfino" charset="0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064568" y="2780928"/>
            <a:ext cx="72008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3200" b="1" i="1" dirty="0" smtClean="0">
                <a:latin typeface="Century"/>
                <a:ea typeface="HGS明朝E" panose="02020900000000000000" pitchFamily="18" charset="-128"/>
                <a:cs typeface="Century"/>
              </a:rPr>
              <a:t>Cardiovascular Surgical Skill Course</a:t>
            </a:r>
          </a:p>
          <a:p>
            <a:pPr algn="ctr"/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Held on May</a:t>
            </a:r>
            <a:r>
              <a:rPr lang="ja-JP" altLang="en-US" b="1" i="1" dirty="0" smtClean="0">
                <a:latin typeface="Century"/>
                <a:ea typeface="HGS明朝E" panose="02020900000000000000" pitchFamily="18" charset="-128"/>
                <a:cs typeface="Century"/>
              </a:rPr>
              <a:t> </a:t>
            </a:r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29</a:t>
            </a:r>
            <a:r>
              <a:rPr lang="fi-FI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, 2016</a:t>
            </a:r>
            <a:r>
              <a:rPr lang="ja-JP" altLang="en-US" b="1" i="1" dirty="0" smtClean="0">
                <a:latin typeface="Century"/>
                <a:ea typeface="HGS明朝E" panose="02020900000000000000" pitchFamily="18" charset="-128"/>
                <a:cs typeface="Century"/>
              </a:rPr>
              <a:t>（日付）</a:t>
            </a:r>
            <a:endParaRPr lang="fi-FI" altLang="ja-JP" b="1" i="1" dirty="0">
              <a:latin typeface="Century"/>
              <a:ea typeface="HGS明朝E" panose="02020900000000000000" pitchFamily="18" charset="-128"/>
              <a:cs typeface="Century"/>
            </a:endParaRPr>
          </a:p>
          <a:p>
            <a:pPr algn="ctr"/>
            <a:r>
              <a:rPr lang="fi-FI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A</a:t>
            </a:r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t Tokyo Training Center</a:t>
            </a:r>
            <a:r>
              <a:rPr lang="ja-JP" altLang="en-US" b="1" i="1" dirty="0" smtClean="0">
                <a:latin typeface="Century"/>
                <a:ea typeface="HGS明朝E" panose="02020900000000000000" pitchFamily="18" charset="-128"/>
                <a:cs typeface="Century"/>
              </a:rPr>
              <a:t>（場所）</a:t>
            </a:r>
            <a:endParaRPr lang="en-US" altLang="ja-JP" b="1" i="1" dirty="0" smtClean="0">
              <a:latin typeface="Century"/>
              <a:ea typeface="HGS明朝E" panose="02020900000000000000" pitchFamily="18" charset="-128"/>
              <a:cs typeface="Century"/>
            </a:endParaRPr>
          </a:p>
          <a:p>
            <a:pPr algn="ctr"/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including</a:t>
            </a:r>
          </a:p>
          <a:p>
            <a:pPr algn="ctr"/>
            <a:endParaRPr lang="fi-FI" altLang="ja-JP" sz="1400" b="1" i="1" dirty="0" smtClean="0">
              <a:latin typeface="Century"/>
              <a:ea typeface="HGS明朝E" panose="02020900000000000000" pitchFamily="18" charset="-128"/>
              <a:cs typeface="Century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2216696" y="5445224"/>
            <a:ext cx="51845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b="1" dirty="0" smtClean="0">
                <a:latin typeface="Century"/>
                <a:ea typeface="Trajan Pro" charset="0"/>
                <a:cs typeface="Century"/>
              </a:rPr>
              <a:t>（</a:t>
            </a:r>
            <a:r>
              <a:rPr lang="ja-JP" altLang="en-US" b="1" u="sng" dirty="0" smtClean="0">
                <a:latin typeface="Century"/>
                <a:ea typeface="Trajan Pro" charset="0"/>
                <a:cs typeface="Century"/>
              </a:rPr>
              <a:t>修練</a:t>
            </a:r>
            <a:r>
              <a:rPr lang="ja-JP" altLang="en-US" b="1" u="sng" dirty="0" smtClean="0">
                <a:latin typeface="Century"/>
                <a:ea typeface="Trajan Pro" charset="0"/>
                <a:cs typeface="Century"/>
              </a:rPr>
              <a:t>指導者氏名</a:t>
            </a:r>
            <a:r>
              <a:rPr lang="ja-JP" altLang="en-US" b="1" u="sng" dirty="0" smtClean="0">
                <a:latin typeface="Century"/>
                <a:ea typeface="Trajan Pro" charset="0"/>
                <a:cs typeface="Century"/>
              </a:rPr>
              <a:t>とサイン又は印</a:t>
            </a:r>
            <a:r>
              <a:rPr lang="ja-JP" altLang="en-US" b="1" dirty="0" smtClean="0">
                <a:latin typeface="Century"/>
                <a:ea typeface="Trajan Pro" charset="0"/>
                <a:cs typeface="Century"/>
              </a:rPr>
              <a:t>）</a:t>
            </a:r>
            <a:endParaRPr lang="en-US" altLang="ja-JP" b="1" dirty="0" smtClean="0">
              <a:latin typeface="Century"/>
              <a:ea typeface="Trajan Pro" charset="0"/>
              <a:cs typeface="Century"/>
            </a:endParaRPr>
          </a:p>
          <a:p>
            <a:pPr algn="ctr"/>
            <a:endParaRPr lang="en-US" altLang="ja-JP" b="1" dirty="0" smtClean="0">
              <a:latin typeface="Century"/>
              <a:ea typeface="Trajan Pro" charset="0"/>
              <a:cs typeface="Century"/>
            </a:endParaRPr>
          </a:p>
          <a:p>
            <a:pPr algn="ctr"/>
            <a:r>
              <a:rPr lang="en-US" altLang="ja-JP" b="1" dirty="0" smtClean="0">
                <a:latin typeface="Century"/>
                <a:ea typeface="Trajan Pro" charset="0"/>
                <a:cs typeface="Century"/>
              </a:rPr>
              <a:t>Department of Cardiovascular Surgery</a:t>
            </a:r>
          </a:p>
          <a:p>
            <a:pPr algn="ctr"/>
            <a:r>
              <a:rPr lang="en-US" altLang="ja-JP" b="1" dirty="0" smtClean="0">
                <a:latin typeface="Century"/>
                <a:ea typeface="Trajan Pro" charset="0"/>
                <a:cs typeface="Century"/>
              </a:rPr>
              <a:t>XXX  Hospital</a:t>
            </a:r>
            <a:r>
              <a:rPr lang="ja-JP" altLang="en-US" b="1" dirty="0" smtClean="0">
                <a:latin typeface="Century"/>
                <a:ea typeface="Trajan Pro" charset="0"/>
                <a:cs typeface="Century"/>
              </a:rPr>
              <a:t>（施設名）</a:t>
            </a:r>
            <a:endParaRPr lang="ja-JP" altLang="en-US" b="1" dirty="0">
              <a:latin typeface="Century"/>
              <a:ea typeface="Trajan Pro" charset="0"/>
              <a:cs typeface="Century"/>
            </a:endParaRPr>
          </a:p>
        </p:txBody>
      </p:sp>
      <p:sp>
        <p:nvSpPr>
          <p:cNvPr id="13" name="officeArt object"/>
          <p:cNvSpPr/>
          <p:nvPr/>
        </p:nvSpPr>
        <p:spPr>
          <a:xfrm>
            <a:off x="1136576" y="0"/>
            <a:ext cx="7480300" cy="43204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square" lIns="50800" tIns="50800" rIns="50800" bIns="50800" numCol="1" anchor="t">
            <a:noAutofit/>
          </a:bodyPr>
          <a:lstStyle/>
          <a:p>
            <a:pPr algn="ctr">
              <a:spcAft>
                <a:spcPts val="0"/>
              </a:spcAft>
            </a:pPr>
            <a:r>
              <a:rPr lang="en-US" sz="1900" b="1" i="1" dirty="0" smtClean="0">
                <a:solidFill>
                  <a:srgbClr val="000000"/>
                </a:solidFill>
                <a:effectLst/>
                <a:latin typeface="Trajan Pro" charset="0"/>
                <a:ea typeface="Trajan Pro" charset="0"/>
                <a:cs typeface="Trajan Pro" charset="0"/>
              </a:rPr>
              <a:t>Off</a:t>
            </a:r>
            <a:r>
              <a:rPr lang="en-US" altLang="ja-JP" sz="1900" b="1" i="1" dirty="0" smtClean="0">
                <a:solidFill>
                  <a:srgbClr val="000000"/>
                </a:solidFill>
                <a:effectLst/>
                <a:latin typeface="Trajan Pro" charset="0"/>
                <a:ea typeface="Trajan Pro" charset="0"/>
                <a:cs typeface="Trajan Pro" charset="0"/>
              </a:rPr>
              <a:t>-</a:t>
            </a:r>
            <a:r>
              <a:rPr lang="en-US" sz="1900" b="1" i="1" dirty="0" smtClean="0">
                <a:solidFill>
                  <a:srgbClr val="000000"/>
                </a:solidFill>
                <a:latin typeface="Trajan Pro" charset="0"/>
                <a:ea typeface="Trajan Pro" charset="0"/>
                <a:cs typeface="Trajan Pro" charset="0"/>
              </a:rPr>
              <a:t>the-Job Training for</a:t>
            </a:r>
          </a:p>
          <a:p>
            <a:pPr algn="ctr">
              <a:spcAft>
                <a:spcPts val="0"/>
              </a:spcAft>
            </a:pPr>
            <a:r>
              <a:rPr lang="en-US" sz="1900" b="1" i="1" dirty="0" smtClean="0">
                <a:solidFill>
                  <a:srgbClr val="000000"/>
                </a:solidFill>
                <a:effectLst/>
                <a:latin typeface="Trajan Pro" charset="0"/>
                <a:ea typeface="Trajan Pro" charset="0"/>
                <a:cs typeface="Trajan Pro" charset="0"/>
              </a:rPr>
              <a:t>The </a:t>
            </a:r>
            <a:r>
              <a:rPr lang="en-US" sz="1900" b="1" i="1" dirty="0">
                <a:solidFill>
                  <a:srgbClr val="000000"/>
                </a:solidFill>
                <a:effectLst/>
                <a:latin typeface="Trajan Pro" charset="0"/>
                <a:ea typeface="Trajan Pro" charset="0"/>
                <a:cs typeface="Trajan Pro" charset="0"/>
              </a:rPr>
              <a:t>Japanese </a:t>
            </a:r>
            <a:r>
              <a:rPr lang="en-US" sz="1900" b="1" i="1" dirty="0" smtClean="0">
                <a:solidFill>
                  <a:srgbClr val="000000"/>
                </a:solidFill>
                <a:effectLst/>
                <a:latin typeface="Trajan Pro" charset="0"/>
                <a:ea typeface="Trajan Pro" charset="0"/>
                <a:cs typeface="Trajan Pro" charset="0"/>
              </a:rPr>
              <a:t>Board </a:t>
            </a:r>
            <a:r>
              <a:rPr lang="en-US" sz="1900" b="1" i="1" dirty="0" smtClean="0">
                <a:solidFill>
                  <a:srgbClr val="000000"/>
                </a:solidFill>
                <a:latin typeface="Trajan Pro" charset="0"/>
                <a:ea typeface="Trajan Pro" charset="0"/>
                <a:cs typeface="Trajan Pro" charset="0"/>
              </a:rPr>
              <a:t>of </a:t>
            </a:r>
            <a:r>
              <a:rPr lang="en-US" sz="1900" b="1" i="1" dirty="0" smtClean="0">
                <a:solidFill>
                  <a:srgbClr val="000000"/>
                </a:solidFill>
                <a:effectLst/>
                <a:latin typeface="Trajan Pro" charset="0"/>
                <a:ea typeface="Trajan Pro" charset="0"/>
                <a:cs typeface="Trajan Pro" charset="0"/>
              </a:rPr>
              <a:t>Cardiovascular Surgery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3520" y="188640"/>
            <a:ext cx="122918" cy="6686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7" name="officeArt object"/>
          <p:cNvPicPr/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 rot="16200000" flipV="1">
            <a:off x="-3249688" y="3475187"/>
            <a:ext cx="6762830" cy="45719"/>
          </a:xfrm>
          <a:prstGeom prst="rect">
            <a:avLst/>
          </a:prstGeom>
          <a:effectLst/>
        </p:spPr>
      </p:pic>
      <p:sp>
        <p:nvSpPr>
          <p:cNvPr id="3" name="正方形/長方形 2"/>
          <p:cNvSpPr/>
          <p:nvPr/>
        </p:nvSpPr>
        <p:spPr>
          <a:xfrm>
            <a:off x="704528" y="2276872"/>
            <a:ext cx="21617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i="1" dirty="0">
                <a:solidFill>
                  <a:srgbClr val="000000"/>
                </a:solidFill>
                <a:latin typeface="Century"/>
                <a:cs typeface="Century"/>
              </a:rPr>
              <a:t>This </a:t>
            </a:r>
            <a:r>
              <a:rPr lang="en-US" altLang="ja-JP" b="1" i="1" dirty="0" smtClean="0">
                <a:solidFill>
                  <a:srgbClr val="000000"/>
                </a:solidFill>
                <a:latin typeface="Century"/>
                <a:cs typeface="Century"/>
              </a:rPr>
              <a:t>certifies </a:t>
            </a:r>
            <a:r>
              <a:rPr lang="en-US" altLang="ja-JP" b="1" i="1" dirty="0">
                <a:solidFill>
                  <a:srgbClr val="000000"/>
                </a:solidFill>
                <a:latin typeface="Century"/>
                <a:cs typeface="Century"/>
              </a:rPr>
              <a:t>that</a:t>
            </a:r>
            <a:endParaRPr lang="ja-JP" altLang="en-US" b="1" i="1" dirty="0">
              <a:latin typeface="Century"/>
              <a:cs typeface="Century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6465168" y="2204864"/>
            <a:ext cx="31103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i="1" dirty="0">
                <a:solidFill>
                  <a:srgbClr val="000000"/>
                </a:solidFill>
                <a:latin typeface="Century"/>
                <a:cs typeface="Century"/>
              </a:rPr>
              <a:t>has successfully completed</a:t>
            </a:r>
            <a:endParaRPr lang="ja-JP" altLang="en-US" b="1" i="1" dirty="0">
              <a:latin typeface="Century"/>
              <a:cs typeface="Century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224808" y="2276872"/>
            <a:ext cx="24408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u="sng" dirty="0" smtClean="0">
                <a:latin typeface="+mj-ea"/>
                <a:ea typeface="+mj-ea"/>
                <a:cs typeface="Zapfino" charset="0"/>
              </a:rPr>
              <a:t>　　　</a:t>
            </a:r>
            <a:r>
              <a:rPr kumimoji="1" lang="en-US" altLang="ja-JP" sz="2000" u="sng" dirty="0" smtClean="0">
                <a:latin typeface="+mj-ea"/>
                <a:ea typeface="+mj-ea"/>
                <a:cs typeface="Zapfino" charset="0"/>
              </a:rPr>
              <a:t>(</a:t>
            </a:r>
            <a:r>
              <a:rPr lang="ja-JP" altLang="en-US" sz="2000" u="sng" dirty="0" smtClean="0">
                <a:latin typeface="+mj-ea"/>
                <a:ea typeface="+mj-ea"/>
                <a:cs typeface="Zapfino" charset="0"/>
              </a:rPr>
              <a:t>受講者の氏名）　　　</a:t>
            </a:r>
            <a:endParaRPr kumimoji="1" lang="en-US" altLang="ja-JP" sz="2000" u="sng" dirty="0" smtClean="0">
              <a:latin typeface="+mj-ea"/>
              <a:ea typeface="+mj-ea"/>
              <a:cs typeface="Zapfino" charset="0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2288704" y="4077072"/>
            <a:ext cx="59766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altLang="ja-JP" b="1" i="1" dirty="0">
                <a:latin typeface="Century"/>
                <a:ea typeface="HGS明朝E" panose="02020900000000000000" pitchFamily="18" charset="-128"/>
                <a:cs typeface="Century"/>
              </a:rPr>
              <a:t>Lecture: 2 </a:t>
            </a:r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hours</a:t>
            </a:r>
            <a:r>
              <a:rPr lang="ja-JP" altLang="en-US" b="1" i="1" dirty="0" smtClean="0">
                <a:latin typeface="Century"/>
                <a:ea typeface="HGS明朝E" panose="02020900000000000000" pitchFamily="18" charset="-128"/>
                <a:cs typeface="Century"/>
              </a:rPr>
              <a:t>（講義が先行した場合）</a:t>
            </a:r>
            <a:endParaRPr lang="en-US" altLang="ja-JP" b="1" i="1" dirty="0">
              <a:latin typeface="Century"/>
              <a:ea typeface="HGS明朝E" panose="02020900000000000000" pitchFamily="18" charset="-128"/>
              <a:cs typeface="Century"/>
            </a:endParaRPr>
          </a:p>
          <a:p>
            <a:pPr marL="285750" indent="-285750">
              <a:buFont typeface="Arial"/>
              <a:buChar char="•"/>
            </a:pPr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Wet &amp; Dry Lab: </a:t>
            </a:r>
            <a:r>
              <a:rPr lang="en-US" altLang="ja-JP" b="1" i="1" dirty="0">
                <a:latin typeface="Century"/>
                <a:ea typeface="HGS明朝E" panose="02020900000000000000" pitchFamily="18" charset="-128"/>
                <a:cs typeface="Century"/>
              </a:rPr>
              <a:t>2 </a:t>
            </a:r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hours</a:t>
            </a:r>
            <a:r>
              <a:rPr lang="ja-JP" altLang="en-US" b="1" i="1" dirty="0" smtClean="0">
                <a:latin typeface="Century"/>
                <a:ea typeface="HGS明朝E" panose="02020900000000000000" pitchFamily="18" charset="-128"/>
                <a:cs typeface="Century"/>
              </a:rPr>
              <a:t>（所要時間</a:t>
            </a:r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30</a:t>
            </a:r>
            <a:r>
              <a:rPr lang="ja-JP" altLang="en-US" b="1" i="1" dirty="0" smtClean="0">
                <a:latin typeface="Century"/>
                <a:ea typeface="HGS明朝E" panose="02020900000000000000" pitchFamily="18" charset="-128"/>
                <a:cs typeface="Century"/>
              </a:rPr>
              <a:t>分刻み）</a:t>
            </a:r>
            <a:endParaRPr lang="en-US" altLang="ja-JP" b="1" i="1" dirty="0">
              <a:latin typeface="Century"/>
              <a:ea typeface="HGS明朝E" panose="02020900000000000000" pitchFamily="18" charset="-128"/>
              <a:cs typeface="Century"/>
            </a:endParaRPr>
          </a:p>
          <a:p>
            <a:pPr marL="742950" lvl="1" indent="-285750">
              <a:buFont typeface="Arial"/>
              <a:buChar char="•"/>
            </a:pPr>
            <a:r>
              <a:rPr lang="en-US" altLang="ja-JP" b="1" i="1" dirty="0">
                <a:latin typeface="Century"/>
                <a:ea typeface="HGS明朝E" panose="02020900000000000000" pitchFamily="18" charset="-128"/>
                <a:cs typeface="Century"/>
              </a:rPr>
              <a:t>1 hour for vascular </a:t>
            </a:r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anastomosis</a:t>
            </a:r>
            <a:r>
              <a:rPr lang="ja-JP" altLang="en-US" b="1" i="1" dirty="0" smtClean="0">
                <a:latin typeface="Century"/>
                <a:ea typeface="HGS明朝E" panose="02020900000000000000" pitchFamily="18" charset="-128"/>
                <a:cs typeface="Century"/>
              </a:rPr>
              <a:t>（内容列記）</a:t>
            </a:r>
            <a:endParaRPr lang="en-US" altLang="ja-JP" b="1" i="1" dirty="0">
              <a:latin typeface="Century"/>
              <a:ea typeface="HGS明朝E" panose="02020900000000000000" pitchFamily="18" charset="-128"/>
              <a:cs typeface="Century"/>
            </a:endParaRPr>
          </a:p>
          <a:p>
            <a:pPr marL="742950" lvl="1" indent="-285750">
              <a:buFont typeface="Arial"/>
              <a:buChar char="•"/>
            </a:pPr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1 hour </a:t>
            </a:r>
            <a:r>
              <a:rPr lang="en-US" altLang="ja-JP" b="1" i="1" dirty="0">
                <a:latin typeface="Century"/>
                <a:ea typeface="HGS明朝E" panose="02020900000000000000" pitchFamily="18" charset="-128"/>
                <a:cs typeface="Century"/>
              </a:rPr>
              <a:t>for aortic valve </a:t>
            </a:r>
            <a:r>
              <a:rPr lang="en-US" altLang="ja-JP" b="1" i="1" dirty="0" smtClean="0">
                <a:latin typeface="Century"/>
                <a:ea typeface="HGS明朝E" panose="02020900000000000000" pitchFamily="18" charset="-128"/>
                <a:cs typeface="Century"/>
              </a:rPr>
              <a:t>replacement</a:t>
            </a:r>
            <a:r>
              <a:rPr lang="ja-JP" altLang="en-US" b="1" i="1" dirty="0" smtClean="0">
                <a:latin typeface="Century"/>
                <a:ea typeface="HGS明朝E" panose="02020900000000000000" pitchFamily="18" charset="-128"/>
                <a:cs typeface="Century"/>
              </a:rPr>
              <a:t>（内容）</a:t>
            </a:r>
            <a:endParaRPr lang="ja-JP" altLang="en-US" b="1" i="1" dirty="0">
              <a:latin typeface="Century"/>
              <a:ea typeface="HGS明朝E" panose="02020900000000000000" pitchFamily="18" charset="-128"/>
              <a:cs typeface="Century"/>
            </a:endParaRPr>
          </a:p>
        </p:txBody>
      </p:sp>
    </p:spTree>
    <p:extLst>
      <p:ext uri="{BB962C8B-B14F-4D97-AF65-F5344CB8AC3E}">
        <p14:creationId xmlns:p14="http://schemas.microsoft.com/office/powerpoint/2010/main" val="163646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103</Words>
  <Application>Microsoft Office PowerPoint</Application>
  <PresentationFormat>A4 210 x 297 mm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HGS明朝E</vt:lpstr>
      <vt:lpstr>ＭＳ Ｐゴシック</vt:lpstr>
      <vt:lpstr>Trajan Pro</vt:lpstr>
      <vt:lpstr>Zapfino</vt:lpstr>
      <vt:lpstr>Arial</vt:lpstr>
      <vt:lpstr>Calibri</vt:lpstr>
      <vt:lpstr>Century</vt:lpstr>
      <vt:lpstr>Office ​​テーマ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Mizuno</dc:creator>
  <cp:lastModifiedBy>日本胸部外科学会</cp:lastModifiedBy>
  <cp:revision>47</cp:revision>
  <cp:lastPrinted>2015-05-22T14:33:03Z</cp:lastPrinted>
  <dcterms:created xsi:type="dcterms:W3CDTF">2015-05-13T12:33:07Z</dcterms:created>
  <dcterms:modified xsi:type="dcterms:W3CDTF">2016-06-10T07:15:28Z</dcterms:modified>
</cp:coreProperties>
</file>