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305" r:id="rId3"/>
    <p:sldId id="298" r:id="rId4"/>
    <p:sldId id="303" r:id="rId5"/>
    <p:sldId id="304" r:id="rId6"/>
    <p:sldId id="297" r:id="rId7"/>
    <p:sldId id="267" r:id="rId8"/>
    <p:sldId id="262" r:id="rId9"/>
    <p:sldId id="256" r:id="rId10"/>
    <p:sldId id="310" r:id="rId11"/>
    <p:sldId id="311" r:id="rId12"/>
    <p:sldId id="312" r:id="rId13"/>
    <p:sldId id="307" r:id="rId14"/>
    <p:sldId id="306" r:id="rId15"/>
    <p:sldId id="308" r:id="rId16"/>
    <p:sldId id="272" r:id="rId17"/>
    <p:sldId id="273" r:id="rId18"/>
    <p:sldId id="263" r:id="rId19"/>
    <p:sldId id="299" r:id="rId20"/>
    <p:sldId id="289" r:id="rId21"/>
    <p:sldId id="291" r:id="rId22"/>
    <p:sldId id="280" r:id="rId23"/>
    <p:sldId id="264" r:id="rId24"/>
    <p:sldId id="274" r:id="rId25"/>
    <p:sldId id="286" r:id="rId26"/>
    <p:sldId id="275" r:id="rId27"/>
    <p:sldId id="276" r:id="rId28"/>
    <p:sldId id="277" r:id="rId29"/>
    <p:sldId id="285" r:id="rId30"/>
    <p:sldId id="302" r:id="rId31"/>
    <p:sldId id="292" r:id="rId32"/>
    <p:sldId id="293" r:id="rId33"/>
    <p:sldId id="294" r:id="rId34"/>
    <p:sldId id="295"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70" d="100"/>
          <a:sy n="70" d="100"/>
        </p:scale>
        <p:origin x="42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106313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409196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105563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7788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324233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155420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348025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382450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288193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195920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09A516C-2F9B-415A-82F1-21C34FC24520}" type="datetimeFigureOut">
              <a:rPr kumimoji="1" lang="ja-JP" altLang="en-US" smtClean="0"/>
              <a:t>2019/5/28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72792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A516C-2F9B-415A-82F1-21C34FC24520}" type="datetimeFigureOut">
              <a:rPr kumimoji="1" lang="ja-JP" altLang="en-US" smtClean="0"/>
              <a:t>2019/5/28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9A875-ACC4-4814-A161-BD23D3096561}" type="slidenum">
              <a:rPr kumimoji="1" lang="ja-JP" altLang="en-US" smtClean="0"/>
              <a:t>‹#›</a:t>
            </a:fld>
            <a:endParaRPr kumimoji="1" lang="ja-JP" altLang="en-US"/>
          </a:p>
        </p:txBody>
      </p:sp>
    </p:spTree>
    <p:extLst>
      <p:ext uri="{BB962C8B-B14F-4D97-AF65-F5344CB8AC3E}">
        <p14:creationId xmlns:p14="http://schemas.microsoft.com/office/powerpoint/2010/main" val="319090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4054" y="1953215"/>
            <a:ext cx="10085682" cy="1133685"/>
          </a:xfrm>
        </p:spPr>
        <p:txBody>
          <a:bodyPr>
            <a:noAutofit/>
          </a:bodyPr>
          <a:lstStyle/>
          <a:p>
            <a:r>
              <a:rPr lang="ja-JP" altLang="en-US" sz="4400" b="1" dirty="0" smtClean="0">
                <a:latin typeface="ＭＳ ゴシック" panose="020B0609070205080204" pitchFamily="49" charset="-128"/>
                <a:ea typeface="ＭＳ ゴシック" panose="020B0609070205080204" pitchFamily="49" charset="-128"/>
              </a:rPr>
              <a:t>新専門医制度への</a:t>
            </a:r>
            <a:r>
              <a:rPr lang="en-US" altLang="ja-JP" sz="4400" b="1" dirty="0" smtClean="0">
                <a:latin typeface="ＭＳ ゴシック" panose="020B0609070205080204" pitchFamily="49" charset="-128"/>
                <a:ea typeface="ＭＳ ゴシック" panose="020B0609070205080204" pitchFamily="49" charset="-128"/>
              </a:rPr>
              <a:t/>
            </a:r>
            <a:br>
              <a:rPr lang="en-US" altLang="ja-JP" sz="4400" b="1" dirty="0" smtClean="0">
                <a:latin typeface="ＭＳ ゴシック" panose="020B0609070205080204" pitchFamily="49" charset="-128"/>
                <a:ea typeface="ＭＳ ゴシック" panose="020B0609070205080204" pitchFamily="49" charset="-128"/>
              </a:rPr>
            </a:br>
            <a:r>
              <a:rPr lang="ja-JP" altLang="en-US" sz="4400" b="1" dirty="0" smtClean="0">
                <a:latin typeface="ＭＳ ゴシック" panose="020B0609070205080204" pitchFamily="49" charset="-128"/>
                <a:ea typeface="ＭＳ ゴシック" panose="020B0609070205080204" pitchFamily="49" charset="-128"/>
              </a:rPr>
              <a:t>心臓血管外科の対応</a:t>
            </a:r>
            <a:endParaRPr lang="ja-JP" altLang="en-US" sz="4400" b="1" dirty="0">
              <a:latin typeface="ＭＳ ゴシック" panose="020B0609070205080204" pitchFamily="49" charset="-128"/>
              <a:ea typeface="ＭＳ ゴシック" panose="020B0609070205080204" pitchFamily="49" charset="-128"/>
            </a:endParaRPr>
          </a:p>
        </p:txBody>
      </p:sp>
      <p:sp>
        <p:nvSpPr>
          <p:cNvPr id="3" name="サブタイトル 2"/>
          <p:cNvSpPr>
            <a:spLocks noGrp="1"/>
          </p:cNvSpPr>
          <p:nvPr>
            <p:ph type="subTitle" idx="1"/>
          </p:nvPr>
        </p:nvSpPr>
        <p:spPr>
          <a:xfrm>
            <a:off x="2286000" y="5314696"/>
            <a:ext cx="6858000" cy="1528396"/>
          </a:xfrm>
        </p:spPr>
        <p:txBody>
          <a:bodyPr>
            <a:normAutofit lnSpcReduction="10000"/>
          </a:bodyPr>
          <a:lstStyle/>
          <a:p>
            <a:pPr algn="l"/>
            <a:r>
              <a:rPr lang="ja-JP" altLang="en-US" sz="2800" dirty="0">
                <a:latin typeface="ＭＳ ゴシック" panose="020B0609070205080204" pitchFamily="49" charset="-128"/>
                <a:ea typeface="ＭＳ ゴシック" panose="020B0609070205080204" pitchFamily="49" charset="-128"/>
              </a:rPr>
              <a:t>川崎医科大学心臓血管</a:t>
            </a:r>
            <a:r>
              <a:rPr lang="ja-JP" altLang="en-US" sz="2800" dirty="0" smtClean="0">
                <a:latin typeface="ＭＳ ゴシック" panose="020B0609070205080204" pitchFamily="49" charset="-128"/>
                <a:ea typeface="ＭＳ ゴシック" panose="020B0609070205080204" pitchFamily="49" charset="-128"/>
              </a:rPr>
              <a:t>外科</a:t>
            </a:r>
            <a:endParaRPr lang="en-US" altLang="ja-JP" sz="2800" dirty="0" smtClean="0">
              <a:latin typeface="ＭＳ ゴシック" panose="020B0609070205080204" pitchFamily="49" charset="-128"/>
              <a:ea typeface="ＭＳ ゴシック" panose="020B0609070205080204" pitchFamily="49" charset="-128"/>
            </a:endParaRPr>
          </a:p>
          <a:p>
            <a:pPr algn="l"/>
            <a:r>
              <a:rPr lang="ja-JP" altLang="en-US" sz="2800" dirty="0" smtClean="0">
                <a:latin typeface="ＭＳ ゴシック" panose="020B0609070205080204" pitchFamily="49" charset="-128"/>
                <a:ea typeface="ＭＳ ゴシック" panose="020B0609070205080204" pitchFamily="49" charset="-128"/>
              </a:rPr>
              <a:t>心臓血管外科専門医認定</a:t>
            </a:r>
            <a:r>
              <a:rPr lang="ja-JP" altLang="en-US" sz="2800" dirty="0">
                <a:latin typeface="ＭＳ ゴシック" panose="020B0609070205080204" pitchFamily="49" charset="-128"/>
                <a:ea typeface="ＭＳ ゴシック" panose="020B0609070205080204" pitchFamily="49" charset="-128"/>
              </a:rPr>
              <a:t>機構</a:t>
            </a:r>
            <a:r>
              <a:rPr lang="ja-JP" altLang="en-US" sz="2954" dirty="0">
                <a:latin typeface="ＭＳ ゴシック" panose="020B0609070205080204" pitchFamily="49" charset="-128"/>
                <a:ea typeface="ＭＳ ゴシック" panose="020B0609070205080204" pitchFamily="49" charset="-128"/>
              </a:rPr>
              <a:t>　</a:t>
            </a:r>
            <a:endParaRPr lang="en-US" altLang="ja-JP" sz="2954" dirty="0">
              <a:latin typeface="ＭＳ ゴシック" panose="020B0609070205080204" pitchFamily="49" charset="-128"/>
              <a:ea typeface="ＭＳ ゴシック" panose="020B0609070205080204" pitchFamily="49" charset="-128"/>
            </a:endParaRPr>
          </a:p>
          <a:p>
            <a:pPr algn="l"/>
            <a:r>
              <a:rPr lang="ja-JP" altLang="en-US" sz="2954" dirty="0" smtClean="0">
                <a:latin typeface="ＭＳ ゴシック" panose="020B0609070205080204" pitchFamily="49" charset="-128"/>
                <a:ea typeface="ＭＳ ゴシック" panose="020B0609070205080204" pitchFamily="49" charset="-128"/>
              </a:rPr>
              <a:t>　　　　　　種本</a:t>
            </a:r>
            <a:r>
              <a:rPr lang="ja-JP" altLang="en-US" sz="2954" dirty="0">
                <a:latin typeface="ＭＳ ゴシック" panose="020B0609070205080204" pitchFamily="49" charset="-128"/>
                <a:ea typeface="ＭＳ ゴシック" panose="020B0609070205080204" pitchFamily="49" charset="-128"/>
              </a:rPr>
              <a:t>和雄</a:t>
            </a:r>
          </a:p>
        </p:txBody>
      </p:sp>
    </p:spTree>
    <p:extLst>
      <p:ext uri="{BB962C8B-B14F-4D97-AF65-F5344CB8AC3E}">
        <p14:creationId xmlns:p14="http://schemas.microsoft.com/office/powerpoint/2010/main" val="2261248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5005411" y="-1137029"/>
            <a:ext cx="16736206" cy="10460128"/>
          </a:xfrm>
          <a:prstGeom prst="rect">
            <a:avLst/>
          </a:prstGeom>
        </p:spPr>
      </p:pic>
      <p:sp>
        <p:nvSpPr>
          <p:cNvPr id="6" name="テキスト ボックス 5"/>
          <p:cNvSpPr txBox="1"/>
          <p:nvPr/>
        </p:nvSpPr>
        <p:spPr>
          <a:xfrm>
            <a:off x="4867604" y="2621554"/>
            <a:ext cx="4625163" cy="2308324"/>
          </a:xfrm>
          <a:prstGeom prst="rect">
            <a:avLst/>
          </a:prstGeom>
          <a:solidFill>
            <a:srgbClr val="FFC000"/>
          </a:solidFill>
        </p:spPr>
        <p:txBody>
          <a:bodyPr wrap="square" rtlCol="0">
            <a:spAutoFit/>
          </a:bodyPr>
          <a:lstStyle/>
          <a:p>
            <a:r>
              <a:rPr kumimoji="1" lang="ja-JP" altLang="en-US" sz="2400" dirty="0" smtClean="0">
                <a:solidFill>
                  <a:srgbClr val="FF0000"/>
                </a:solidFill>
              </a:rPr>
              <a:t>参考人</a:t>
            </a:r>
            <a:endParaRPr kumimoji="1" lang="en-US" altLang="ja-JP" sz="2400" dirty="0" smtClean="0">
              <a:solidFill>
                <a:srgbClr val="FF0000"/>
              </a:solidFill>
            </a:endParaRPr>
          </a:p>
          <a:p>
            <a:r>
              <a:rPr lang="ja-JP" altLang="en-US" sz="2400" dirty="0" smtClean="0"/>
              <a:t>日本専門医機構：寺本理事長</a:t>
            </a:r>
            <a:endParaRPr lang="en-US" altLang="ja-JP" sz="2400" dirty="0" smtClean="0"/>
          </a:p>
          <a:p>
            <a:r>
              <a:rPr kumimoji="1" lang="ja-JP" altLang="en-US" sz="2400" dirty="0"/>
              <a:t>　</a:t>
            </a:r>
            <a:r>
              <a:rPr kumimoji="1" lang="ja-JP" altLang="en-US" sz="2400" dirty="0" smtClean="0"/>
              <a:t>　　　　　　　　　　兼松副理事長</a:t>
            </a:r>
            <a:endParaRPr kumimoji="1" lang="en-US" altLang="ja-JP" sz="2400" dirty="0" smtClean="0"/>
          </a:p>
          <a:p>
            <a:r>
              <a:rPr lang="ja-JP" altLang="en-US" sz="2400" dirty="0"/>
              <a:t>　</a:t>
            </a:r>
            <a:r>
              <a:rPr lang="ja-JP" altLang="en-US" sz="2400" dirty="0" smtClean="0"/>
              <a:t>　　　　　　　　　　渡辺委員長</a:t>
            </a:r>
            <a:endParaRPr lang="en-US" altLang="ja-JP" sz="2400" dirty="0" smtClean="0"/>
          </a:p>
          <a:p>
            <a:r>
              <a:rPr kumimoji="1" lang="ja-JP" altLang="en-US" sz="2400" dirty="0" smtClean="0"/>
              <a:t>日本外科学会：　小寺理事</a:t>
            </a:r>
            <a:endParaRPr kumimoji="1" lang="en-US" altLang="ja-JP" sz="2400" dirty="0" smtClean="0"/>
          </a:p>
          <a:p>
            <a:r>
              <a:rPr lang="ja-JP" altLang="en-US" sz="2400" dirty="0" smtClean="0"/>
              <a:t>日本内科学会：　宮崎理事</a:t>
            </a:r>
            <a:endParaRPr kumimoji="1" lang="ja-JP" altLang="en-US" sz="2400" dirty="0"/>
          </a:p>
        </p:txBody>
      </p:sp>
      <p:cxnSp>
        <p:nvCxnSpPr>
          <p:cNvPr id="8" name="直線コネクタ 7"/>
          <p:cNvCxnSpPr/>
          <p:nvPr/>
        </p:nvCxnSpPr>
        <p:spPr>
          <a:xfrm flipV="1">
            <a:off x="4742123" y="669853"/>
            <a:ext cx="818707" cy="106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flipV="1">
            <a:off x="154753" y="912669"/>
            <a:ext cx="6891195" cy="1499191"/>
          </a:xfrm>
          <a:prstGeom prst="wedgeRoundRectCallout">
            <a:avLst>
              <a:gd name="adj1" fmla="val -18811"/>
              <a:gd name="adj2" fmla="val -9008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
        <p:nvSpPr>
          <p:cNvPr id="11" name="テキスト ボックス 10"/>
          <p:cNvSpPr txBox="1"/>
          <p:nvPr/>
        </p:nvSpPr>
        <p:spPr>
          <a:xfrm>
            <a:off x="394985" y="1187209"/>
            <a:ext cx="6410729" cy="954107"/>
          </a:xfrm>
          <a:prstGeom prst="rect">
            <a:avLst/>
          </a:prstGeom>
          <a:noFill/>
        </p:spPr>
        <p:txBody>
          <a:bodyPr wrap="none" rtlCol="0">
            <a:spAutoFit/>
          </a:bodyPr>
          <a:lstStyle/>
          <a:p>
            <a:r>
              <a:rPr kumimoji="1" lang="ja-JP" altLang="en-US" sz="2800" dirty="0" smtClean="0"/>
              <a:t>　私の場合は、市長会の代表ですから、</a:t>
            </a:r>
            <a:endParaRPr kumimoji="1" lang="en-US" altLang="ja-JP" sz="2800" dirty="0" smtClean="0"/>
          </a:p>
          <a:p>
            <a:r>
              <a:rPr lang="ja-JP" altLang="en-US" sz="2800" dirty="0"/>
              <a:t>国民</a:t>
            </a:r>
            <a:r>
              <a:rPr lang="ja-JP" altLang="en-US" sz="2800" dirty="0" smtClean="0"/>
              <a:t>の</a:t>
            </a:r>
            <a:r>
              <a:rPr lang="ja-JP" altLang="en-US" sz="2800" dirty="0"/>
              <a:t>意見</a:t>
            </a:r>
            <a:r>
              <a:rPr lang="ja-JP" altLang="en-US" sz="2800" dirty="0" smtClean="0"/>
              <a:t>と思って</a:t>
            </a:r>
            <a:r>
              <a:rPr lang="ja-JP" altLang="en-US" sz="2800" dirty="0"/>
              <a:t>聞</a:t>
            </a:r>
            <a:r>
              <a:rPr lang="ja-JP" altLang="en-US" sz="2800" dirty="0" smtClean="0"/>
              <a:t>いていただきたい</a:t>
            </a:r>
            <a:r>
              <a:rPr lang="ja-JP" altLang="en-US" sz="2800" dirty="0"/>
              <a:t>。</a:t>
            </a:r>
            <a:endParaRPr kumimoji="1" lang="ja-JP" altLang="en-US" sz="2800" dirty="0"/>
          </a:p>
        </p:txBody>
      </p:sp>
      <p:sp>
        <p:nvSpPr>
          <p:cNvPr id="12" name="角丸四角形吹き出し 11"/>
          <p:cNvSpPr/>
          <p:nvPr/>
        </p:nvSpPr>
        <p:spPr>
          <a:xfrm flipV="1">
            <a:off x="190848" y="3922296"/>
            <a:ext cx="6891195" cy="3075600"/>
          </a:xfrm>
          <a:prstGeom prst="wedgeRoundRectCallout">
            <a:avLst>
              <a:gd name="adj1" fmla="val -20662"/>
              <a:gd name="adj2" fmla="val 6807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
        <p:nvSpPr>
          <p:cNvPr id="13" name="テキスト ボックス 12"/>
          <p:cNvSpPr txBox="1"/>
          <p:nvPr/>
        </p:nvSpPr>
        <p:spPr>
          <a:xfrm>
            <a:off x="190848" y="4336711"/>
            <a:ext cx="7077579" cy="2246769"/>
          </a:xfrm>
          <a:prstGeom prst="rect">
            <a:avLst/>
          </a:prstGeom>
          <a:noFill/>
        </p:spPr>
        <p:txBody>
          <a:bodyPr wrap="none" rtlCol="0">
            <a:spAutoFit/>
          </a:bodyPr>
          <a:lstStyle/>
          <a:p>
            <a:r>
              <a:rPr kumimoji="1" lang="ja-JP" altLang="en-US" sz="2800" dirty="0" smtClean="0"/>
              <a:t>　トータルで診られる、この前、私は看取り</a:t>
            </a:r>
            <a:endParaRPr kumimoji="1" lang="en-US" altLang="ja-JP" sz="2800" dirty="0" smtClean="0"/>
          </a:p>
          <a:p>
            <a:r>
              <a:rPr lang="ja-JP" altLang="en-US" sz="2800" dirty="0" smtClean="0"/>
              <a:t>が出来る医者と言いましたけれども、</a:t>
            </a:r>
            <a:r>
              <a:rPr kumimoji="1" lang="ja-JP" altLang="en-US" sz="2800" dirty="0" smtClean="0"/>
              <a:t>病院の</a:t>
            </a:r>
            <a:endParaRPr kumimoji="1" lang="en-US" altLang="ja-JP" sz="2800" dirty="0" smtClean="0"/>
          </a:p>
          <a:p>
            <a:r>
              <a:rPr kumimoji="1" lang="ja-JP" altLang="en-US" sz="2800" dirty="0" smtClean="0"/>
              <a:t>当直が</a:t>
            </a:r>
            <a:r>
              <a:rPr kumimoji="1" lang="ja-JP" altLang="en-US" sz="2800" dirty="0"/>
              <a:t>でき</a:t>
            </a:r>
            <a:r>
              <a:rPr kumimoji="1" lang="ja-JP" altLang="en-US" sz="2800" dirty="0" smtClean="0"/>
              <a:t>るという言い方でも</a:t>
            </a:r>
            <a:r>
              <a:rPr lang="ja-JP" altLang="en-US" sz="2800" dirty="0" smtClean="0"/>
              <a:t>良いかもしれ</a:t>
            </a:r>
            <a:endParaRPr lang="en-US" altLang="ja-JP" sz="2800" dirty="0" smtClean="0"/>
          </a:p>
          <a:p>
            <a:r>
              <a:rPr lang="ja-JP" altLang="en-US" sz="2800" dirty="0" smtClean="0"/>
              <a:t>ません。</a:t>
            </a:r>
            <a:endParaRPr lang="en-US" altLang="ja-JP" sz="2800" dirty="0" smtClean="0"/>
          </a:p>
          <a:p>
            <a:r>
              <a:rPr lang="ja-JP" altLang="en-US" sz="2800" dirty="0" smtClean="0"/>
              <a:t>地域としてはそう</a:t>
            </a:r>
            <a:r>
              <a:rPr kumimoji="1" lang="ja-JP" altLang="en-US" sz="2800" dirty="0" smtClean="0"/>
              <a:t>いうドクターが欲しいのです。</a:t>
            </a:r>
            <a:endParaRPr kumimoji="1" lang="ja-JP" altLang="en-US" sz="2800" dirty="0"/>
          </a:p>
        </p:txBody>
      </p:sp>
    </p:spTree>
    <p:extLst>
      <p:ext uri="{BB962C8B-B14F-4D97-AF65-F5344CB8AC3E}">
        <p14:creationId xmlns:p14="http://schemas.microsoft.com/office/powerpoint/2010/main" val="1275965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5005411" y="-1137029"/>
            <a:ext cx="16736206" cy="10460128"/>
          </a:xfrm>
          <a:prstGeom prst="rect">
            <a:avLst/>
          </a:prstGeom>
        </p:spPr>
      </p:pic>
      <p:sp>
        <p:nvSpPr>
          <p:cNvPr id="6" name="テキスト ボックス 5"/>
          <p:cNvSpPr txBox="1"/>
          <p:nvPr/>
        </p:nvSpPr>
        <p:spPr>
          <a:xfrm>
            <a:off x="4867604" y="2621554"/>
            <a:ext cx="4625163" cy="2308324"/>
          </a:xfrm>
          <a:prstGeom prst="rect">
            <a:avLst/>
          </a:prstGeom>
          <a:solidFill>
            <a:srgbClr val="FFC000"/>
          </a:solidFill>
        </p:spPr>
        <p:txBody>
          <a:bodyPr wrap="square" rtlCol="0">
            <a:spAutoFit/>
          </a:bodyPr>
          <a:lstStyle/>
          <a:p>
            <a:r>
              <a:rPr kumimoji="1" lang="ja-JP" altLang="en-US" sz="2400" dirty="0" smtClean="0">
                <a:solidFill>
                  <a:srgbClr val="FF0000"/>
                </a:solidFill>
              </a:rPr>
              <a:t>参考人</a:t>
            </a:r>
            <a:endParaRPr kumimoji="1" lang="en-US" altLang="ja-JP" sz="2400" dirty="0" smtClean="0">
              <a:solidFill>
                <a:srgbClr val="FF0000"/>
              </a:solidFill>
            </a:endParaRPr>
          </a:p>
          <a:p>
            <a:r>
              <a:rPr lang="ja-JP" altLang="en-US" sz="2400" dirty="0" smtClean="0"/>
              <a:t>日本専門医機構：寺本理事長</a:t>
            </a:r>
            <a:endParaRPr lang="en-US" altLang="ja-JP" sz="2400" dirty="0" smtClean="0"/>
          </a:p>
          <a:p>
            <a:r>
              <a:rPr kumimoji="1" lang="ja-JP" altLang="en-US" sz="2400" dirty="0"/>
              <a:t>　</a:t>
            </a:r>
            <a:r>
              <a:rPr kumimoji="1" lang="ja-JP" altLang="en-US" sz="2400" dirty="0" smtClean="0"/>
              <a:t>　　　　　　　　　　兼松副理事長</a:t>
            </a:r>
            <a:endParaRPr kumimoji="1" lang="en-US" altLang="ja-JP" sz="2400" dirty="0" smtClean="0"/>
          </a:p>
          <a:p>
            <a:r>
              <a:rPr lang="ja-JP" altLang="en-US" sz="2400" dirty="0"/>
              <a:t>　</a:t>
            </a:r>
            <a:r>
              <a:rPr lang="ja-JP" altLang="en-US" sz="2400" dirty="0" smtClean="0"/>
              <a:t>　　　　　　　　　　渡辺委員長</a:t>
            </a:r>
            <a:endParaRPr lang="en-US" altLang="ja-JP" sz="2400" dirty="0" smtClean="0"/>
          </a:p>
          <a:p>
            <a:r>
              <a:rPr kumimoji="1" lang="ja-JP" altLang="en-US" sz="2400" dirty="0" smtClean="0"/>
              <a:t>日本外科学会：　小寺理事</a:t>
            </a:r>
            <a:endParaRPr kumimoji="1" lang="en-US" altLang="ja-JP" sz="2400" dirty="0" smtClean="0"/>
          </a:p>
          <a:p>
            <a:r>
              <a:rPr lang="ja-JP" altLang="en-US" sz="2400" dirty="0" smtClean="0"/>
              <a:t>日本内科学会：　宮崎理事</a:t>
            </a:r>
            <a:endParaRPr kumimoji="1" lang="ja-JP" altLang="en-US" sz="2400" dirty="0"/>
          </a:p>
        </p:txBody>
      </p:sp>
      <p:cxnSp>
        <p:nvCxnSpPr>
          <p:cNvPr id="8" name="直線コネクタ 7"/>
          <p:cNvCxnSpPr/>
          <p:nvPr/>
        </p:nvCxnSpPr>
        <p:spPr>
          <a:xfrm flipV="1">
            <a:off x="4742123" y="669853"/>
            <a:ext cx="818707" cy="106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角丸四角形吹き出し 13"/>
          <p:cNvSpPr/>
          <p:nvPr/>
        </p:nvSpPr>
        <p:spPr>
          <a:xfrm flipV="1">
            <a:off x="2003760" y="372767"/>
            <a:ext cx="6891195" cy="1499191"/>
          </a:xfrm>
          <a:prstGeom prst="wedgeRoundRectCallout">
            <a:avLst>
              <a:gd name="adj1" fmla="val -20662"/>
              <a:gd name="adj2" fmla="val -12412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
        <p:nvSpPr>
          <p:cNvPr id="15" name="テキスト ボックス 14"/>
          <p:cNvSpPr txBox="1"/>
          <p:nvPr/>
        </p:nvSpPr>
        <p:spPr>
          <a:xfrm>
            <a:off x="2375899" y="632626"/>
            <a:ext cx="5825634" cy="954107"/>
          </a:xfrm>
          <a:prstGeom prst="rect">
            <a:avLst/>
          </a:prstGeom>
          <a:noFill/>
        </p:spPr>
        <p:txBody>
          <a:bodyPr wrap="none" rtlCol="0">
            <a:spAutoFit/>
          </a:bodyPr>
          <a:lstStyle/>
          <a:p>
            <a:r>
              <a:rPr kumimoji="1" lang="ja-JP" altLang="en-US" sz="2800" dirty="0" smtClean="0"/>
              <a:t>　心臓外科の先生が、そんなにいても</a:t>
            </a:r>
            <a:endParaRPr kumimoji="1" lang="en-US" altLang="ja-JP" sz="2800" dirty="0" smtClean="0"/>
          </a:p>
          <a:p>
            <a:r>
              <a:rPr kumimoji="1" lang="ja-JP" altLang="en-US" sz="2800" dirty="0" smtClean="0"/>
              <a:t>しようがないと思うのです。</a:t>
            </a:r>
            <a:endParaRPr kumimoji="1" lang="ja-JP" altLang="en-US" sz="2800" dirty="0"/>
          </a:p>
        </p:txBody>
      </p:sp>
    </p:spTree>
    <p:extLst>
      <p:ext uri="{BB962C8B-B14F-4D97-AF65-F5344CB8AC3E}">
        <p14:creationId xmlns:p14="http://schemas.microsoft.com/office/powerpoint/2010/main" val="3459515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5005411" y="-1137029"/>
            <a:ext cx="16736206" cy="10460128"/>
          </a:xfrm>
          <a:prstGeom prst="rect">
            <a:avLst/>
          </a:prstGeom>
        </p:spPr>
      </p:pic>
      <p:sp>
        <p:nvSpPr>
          <p:cNvPr id="6" name="テキスト ボックス 5"/>
          <p:cNvSpPr txBox="1"/>
          <p:nvPr/>
        </p:nvSpPr>
        <p:spPr>
          <a:xfrm>
            <a:off x="4867604" y="2621554"/>
            <a:ext cx="4625163" cy="2308324"/>
          </a:xfrm>
          <a:prstGeom prst="rect">
            <a:avLst/>
          </a:prstGeom>
          <a:solidFill>
            <a:srgbClr val="FFC000"/>
          </a:solidFill>
        </p:spPr>
        <p:txBody>
          <a:bodyPr wrap="square" rtlCol="0">
            <a:spAutoFit/>
          </a:bodyPr>
          <a:lstStyle/>
          <a:p>
            <a:r>
              <a:rPr kumimoji="1" lang="ja-JP" altLang="en-US" sz="2400" dirty="0" smtClean="0">
                <a:solidFill>
                  <a:srgbClr val="FF0000"/>
                </a:solidFill>
              </a:rPr>
              <a:t>参考人</a:t>
            </a:r>
            <a:endParaRPr kumimoji="1" lang="en-US" altLang="ja-JP" sz="2400" dirty="0" smtClean="0">
              <a:solidFill>
                <a:srgbClr val="FF0000"/>
              </a:solidFill>
            </a:endParaRPr>
          </a:p>
          <a:p>
            <a:r>
              <a:rPr lang="ja-JP" altLang="en-US" sz="2400" dirty="0" smtClean="0"/>
              <a:t>日本専門医機構：寺本理事長</a:t>
            </a:r>
            <a:endParaRPr lang="en-US" altLang="ja-JP" sz="2400" dirty="0" smtClean="0"/>
          </a:p>
          <a:p>
            <a:r>
              <a:rPr kumimoji="1" lang="ja-JP" altLang="en-US" sz="2400" dirty="0"/>
              <a:t>　</a:t>
            </a:r>
            <a:r>
              <a:rPr kumimoji="1" lang="ja-JP" altLang="en-US" sz="2400" dirty="0" smtClean="0"/>
              <a:t>　　　　　　　　　　兼松副理事長</a:t>
            </a:r>
            <a:endParaRPr kumimoji="1" lang="en-US" altLang="ja-JP" sz="2400" dirty="0" smtClean="0"/>
          </a:p>
          <a:p>
            <a:r>
              <a:rPr lang="ja-JP" altLang="en-US" sz="2400" dirty="0"/>
              <a:t>　</a:t>
            </a:r>
            <a:r>
              <a:rPr lang="ja-JP" altLang="en-US" sz="2400" dirty="0" smtClean="0"/>
              <a:t>　　　　　　　　　　渡辺委員長</a:t>
            </a:r>
            <a:endParaRPr lang="en-US" altLang="ja-JP" sz="2400" dirty="0" smtClean="0"/>
          </a:p>
          <a:p>
            <a:r>
              <a:rPr kumimoji="1" lang="ja-JP" altLang="en-US" sz="2400" dirty="0" smtClean="0"/>
              <a:t>日本外科学会：　小寺理事</a:t>
            </a:r>
            <a:endParaRPr kumimoji="1" lang="en-US" altLang="ja-JP" sz="2400" dirty="0" smtClean="0"/>
          </a:p>
          <a:p>
            <a:r>
              <a:rPr lang="ja-JP" altLang="en-US" sz="2400" dirty="0" smtClean="0"/>
              <a:t>日本内科学会：　宮崎理事</a:t>
            </a:r>
            <a:endParaRPr kumimoji="1" lang="ja-JP" altLang="en-US" sz="2400" dirty="0"/>
          </a:p>
        </p:txBody>
      </p:sp>
      <p:cxnSp>
        <p:nvCxnSpPr>
          <p:cNvPr id="8" name="直線コネクタ 7"/>
          <p:cNvCxnSpPr/>
          <p:nvPr/>
        </p:nvCxnSpPr>
        <p:spPr>
          <a:xfrm flipV="1">
            <a:off x="4742123" y="669853"/>
            <a:ext cx="818707" cy="106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57520" y="2245171"/>
            <a:ext cx="7860586" cy="1938992"/>
          </a:xfrm>
          <a:prstGeom prst="rect">
            <a:avLst/>
          </a:prstGeom>
          <a:solidFill>
            <a:srgbClr val="FFFF00"/>
          </a:solidFill>
          <a:ln w="57150">
            <a:solidFill>
              <a:srgbClr val="FF0000"/>
            </a:solidFill>
          </a:ln>
        </p:spPr>
        <p:txBody>
          <a:bodyPr wrap="square" rtlCol="0">
            <a:spAutoFit/>
          </a:bodyPr>
          <a:lstStyle/>
          <a:p>
            <a:pPr algn="ctr"/>
            <a:r>
              <a:rPr kumimoji="1" lang="ja-JP" altLang="en-US" sz="4000" dirty="0" smtClean="0"/>
              <a:t>サブスペシャルティを後期研修医の</a:t>
            </a:r>
            <a:endParaRPr kumimoji="1" lang="en-US" altLang="ja-JP" sz="4000" dirty="0" smtClean="0"/>
          </a:p>
          <a:p>
            <a:pPr algn="ctr"/>
            <a:r>
              <a:rPr kumimoji="1" lang="ja-JP" altLang="en-US" sz="4000" dirty="0" smtClean="0"/>
              <a:t>専攻医の希望どおりに考えても</a:t>
            </a:r>
            <a:endParaRPr kumimoji="1" lang="en-US" altLang="ja-JP" sz="4000" dirty="0" smtClean="0"/>
          </a:p>
          <a:p>
            <a:pPr algn="ctr"/>
            <a:r>
              <a:rPr kumimoji="1" lang="ja-JP" altLang="en-US" sz="4000" dirty="0" smtClean="0"/>
              <a:t>良いのかという問題です。</a:t>
            </a:r>
            <a:endParaRPr kumimoji="1" lang="ja-JP" altLang="en-US" sz="4000" dirty="0"/>
          </a:p>
        </p:txBody>
      </p:sp>
    </p:spTree>
    <p:extLst>
      <p:ext uri="{BB962C8B-B14F-4D97-AF65-F5344CB8AC3E}">
        <p14:creationId xmlns:p14="http://schemas.microsoft.com/office/powerpoint/2010/main" val="2165792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5041505" y="-1173124"/>
            <a:ext cx="16736206" cy="10460128"/>
          </a:xfrm>
          <a:prstGeom prst="rect">
            <a:avLst/>
          </a:prstGeom>
        </p:spPr>
      </p:pic>
      <p:cxnSp>
        <p:nvCxnSpPr>
          <p:cNvPr id="8" name="直線コネクタ 7"/>
          <p:cNvCxnSpPr/>
          <p:nvPr/>
        </p:nvCxnSpPr>
        <p:spPr>
          <a:xfrm flipV="1">
            <a:off x="4742123" y="669853"/>
            <a:ext cx="818707" cy="106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867604" y="2621554"/>
            <a:ext cx="4625163" cy="2308324"/>
          </a:xfrm>
          <a:prstGeom prst="rect">
            <a:avLst/>
          </a:prstGeom>
          <a:solidFill>
            <a:srgbClr val="FFC000"/>
          </a:solidFill>
        </p:spPr>
        <p:txBody>
          <a:bodyPr wrap="square" rtlCol="0">
            <a:spAutoFit/>
          </a:bodyPr>
          <a:lstStyle/>
          <a:p>
            <a:r>
              <a:rPr kumimoji="1" lang="ja-JP" altLang="en-US" sz="2400" dirty="0" smtClean="0">
                <a:solidFill>
                  <a:srgbClr val="FF0000"/>
                </a:solidFill>
              </a:rPr>
              <a:t>参考人</a:t>
            </a:r>
            <a:endParaRPr kumimoji="1" lang="en-US" altLang="ja-JP" sz="2400" dirty="0" smtClean="0">
              <a:solidFill>
                <a:srgbClr val="FF0000"/>
              </a:solidFill>
            </a:endParaRPr>
          </a:p>
          <a:p>
            <a:r>
              <a:rPr lang="ja-JP" altLang="en-US" sz="2400" dirty="0" smtClean="0"/>
              <a:t>日本専門医機構：寺本理事長</a:t>
            </a:r>
            <a:endParaRPr lang="en-US" altLang="ja-JP" sz="2400" dirty="0" smtClean="0"/>
          </a:p>
          <a:p>
            <a:r>
              <a:rPr kumimoji="1" lang="ja-JP" altLang="en-US" sz="2400" dirty="0"/>
              <a:t>　</a:t>
            </a:r>
            <a:r>
              <a:rPr kumimoji="1" lang="ja-JP" altLang="en-US" sz="2400" dirty="0" smtClean="0"/>
              <a:t>　　　　　　　　　　兼松副理事長</a:t>
            </a:r>
            <a:endParaRPr kumimoji="1" lang="en-US" altLang="ja-JP" sz="2400" dirty="0" smtClean="0"/>
          </a:p>
          <a:p>
            <a:r>
              <a:rPr lang="ja-JP" altLang="en-US" sz="2400" dirty="0"/>
              <a:t>　</a:t>
            </a:r>
            <a:r>
              <a:rPr lang="ja-JP" altLang="en-US" sz="2400" dirty="0" smtClean="0"/>
              <a:t>　　　　　　　　　　渡辺委員長</a:t>
            </a:r>
            <a:endParaRPr lang="en-US" altLang="ja-JP" sz="2400" dirty="0" smtClean="0"/>
          </a:p>
          <a:p>
            <a:r>
              <a:rPr kumimoji="1" lang="ja-JP" altLang="en-US" sz="2400" dirty="0" smtClean="0"/>
              <a:t>日本外科学会：　小寺理事</a:t>
            </a:r>
            <a:endParaRPr kumimoji="1" lang="en-US" altLang="ja-JP" sz="2400" dirty="0" smtClean="0"/>
          </a:p>
          <a:p>
            <a:r>
              <a:rPr lang="ja-JP" altLang="en-US" sz="2400" dirty="0" smtClean="0"/>
              <a:t>日本内科学会：　宮崎理事</a:t>
            </a:r>
            <a:endParaRPr kumimoji="1" lang="ja-JP" altLang="en-US" sz="2400" dirty="0"/>
          </a:p>
        </p:txBody>
      </p:sp>
      <p:sp>
        <p:nvSpPr>
          <p:cNvPr id="5" name="角丸四角形吹き出し 4"/>
          <p:cNvSpPr/>
          <p:nvPr/>
        </p:nvSpPr>
        <p:spPr>
          <a:xfrm>
            <a:off x="367051" y="2037676"/>
            <a:ext cx="6652585" cy="3828329"/>
          </a:xfrm>
          <a:prstGeom prst="wedgeRoundRectCallout">
            <a:avLst>
              <a:gd name="adj1" fmla="val -22619"/>
              <a:gd name="adj2" fmla="val -67570"/>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rPr>
              <a:t>専門医研修のために、地域の医療体制が、ガタガタになってしまうことは、絶対に避けてもらわないと困る。</a:t>
            </a:r>
            <a:endParaRPr kumimoji="1" lang="ja-JP" altLang="en-US" sz="4000" dirty="0">
              <a:solidFill>
                <a:schemeClr val="tx1"/>
              </a:solidFill>
            </a:endParaRPr>
          </a:p>
        </p:txBody>
      </p:sp>
    </p:spTree>
    <p:extLst>
      <p:ext uri="{BB962C8B-B14F-4D97-AF65-F5344CB8AC3E}">
        <p14:creationId xmlns:p14="http://schemas.microsoft.com/office/powerpoint/2010/main" val="3470320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5041505" y="-1173124"/>
            <a:ext cx="16736206" cy="10460128"/>
          </a:xfrm>
          <a:prstGeom prst="rect">
            <a:avLst/>
          </a:prstGeom>
        </p:spPr>
      </p:pic>
      <p:cxnSp>
        <p:nvCxnSpPr>
          <p:cNvPr id="8" name="直線コネクタ 7"/>
          <p:cNvCxnSpPr/>
          <p:nvPr/>
        </p:nvCxnSpPr>
        <p:spPr>
          <a:xfrm flipV="1">
            <a:off x="4742123" y="669853"/>
            <a:ext cx="818707" cy="106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867604" y="2621554"/>
            <a:ext cx="4625163" cy="2308324"/>
          </a:xfrm>
          <a:prstGeom prst="rect">
            <a:avLst/>
          </a:prstGeom>
          <a:solidFill>
            <a:srgbClr val="FFC000"/>
          </a:solidFill>
        </p:spPr>
        <p:txBody>
          <a:bodyPr wrap="square" rtlCol="0">
            <a:spAutoFit/>
          </a:bodyPr>
          <a:lstStyle/>
          <a:p>
            <a:r>
              <a:rPr kumimoji="1" lang="ja-JP" altLang="en-US" sz="2400" dirty="0" smtClean="0">
                <a:solidFill>
                  <a:srgbClr val="FF0000"/>
                </a:solidFill>
              </a:rPr>
              <a:t>参考人</a:t>
            </a:r>
            <a:endParaRPr kumimoji="1" lang="en-US" altLang="ja-JP" sz="2400" dirty="0" smtClean="0">
              <a:solidFill>
                <a:srgbClr val="FF0000"/>
              </a:solidFill>
            </a:endParaRPr>
          </a:p>
          <a:p>
            <a:r>
              <a:rPr lang="ja-JP" altLang="en-US" sz="2400" dirty="0" smtClean="0"/>
              <a:t>日本専門医機構：寺本理事長</a:t>
            </a:r>
            <a:endParaRPr lang="en-US" altLang="ja-JP" sz="2400" dirty="0" smtClean="0"/>
          </a:p>
          <a:p>
            <a:r>
              <a:rPr kumimoji="1" lang="ja-JP" altLang="en-US" sz="2400" dirty="0"/>
              <a:t>　</a:t>
            </a:r>
            <a:r>
              <a:rPr kumimoji="1" lang="ja-JP" altLang="en-US" sz="2400" dirty="0" smtClean="0"/>
              <a:t>　　　　　　　　　　兼松副理事長</a:t>
            </a:r>
            <a:endParaRPr kumimoji="1" lang="en-US" altLang="ja-JP" sz="2400" dirty="0" smtClean="0"/>
          </a:p>
          <a:p>
            <a:r>
              <a:rPr lang="ja-JP" altLang="en-US" sz="2400" dirty="0"/>
              <a:t>　</a:t>
            </a:r>
            <a:r>
              <a:rPr lang="ja-JP" altLang="en-US" sz="2400" dirty="0" smtClean="0"/>
              <a:t>　　　　　　　　　　渡辺委員長</a:t>
            </a:r>
            <a:endParaRPr lang="en-US" altLang="ja-JP" sz="2400" dirty="0" smtClean="0"/>
          </a:p>
          <a:p>
            <a:r>
              <a:rPr kumimoji="1" lang="ja-JP" altLang="en-US" sz="2400" dirty="0" smtClean="0"/>
              <a:t>日本外科学会：　小寺理事</a:t>
            </a:r>
            <a:endParaRPr kumimoji="1" lang="en-US" altLang="ja-JP" sz="2400" dirty="0" smtClean="0"/>
          </a:p>
          <a:p>
            <a:r>
              <a:rPr lang="ja-JP" altLang="en-US" sz="2400" dirty="0" smtClean="0"/>
              <a:t>日本内科学会：　宮崎理事</a:t>
            </a:r>
            <a:endParaRPr kumimoji="1" lang="ja-JP" altLang="en-US" sz="2400" dirty="0"/>
          </a:p>
        </p:txBody>
      </p:sp>
      <p:sp>
        <p:nvSpPr>
          <p:cNvPr id="10" name="角丸四角形吹き出し 9"/>
          <p:cNvSpPr/>
          <p:nvPr/>
        </p:nvSpPr>
        <p:spPr>
          <a:xfrm flipV="1">
            <a:off x="949506" y="1705958"/>
            <a:ext cx="6230679" cy="2350981"/>
          </a:xfrm>
          <a:prstGeom prst="wedgeRoundRectCallout">
            <a:avLst>
              <a:gd name="adj1" fmla="val -19624"/>
              <a:gd name="adj2" fmla="val -80914"/>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
        <p:nvSpPr>
          <p:cNvPr id="11" name="テキスト ボックス 10"/>
          <p:cNvSpPr txBox="1"/>
          <p:nvPr/>
        </p:nvSpPr>
        <p:spPr>
          <a:xfrm>
            <a:off x="1139735" y="2142428"/>
            <a:ext cx="5715027" cy="1384995"/>
          </a:xfrm>
          <a:prstGeom prst="rect">
            <a:avLst/>
          </a:prstGeom>
          <a:noFill/>
        </p:spPr>
        <p:txBody>
          <a:bodyPr wrap="none" rtlCol="0">
            <a:spAutoFit/>
          </a:bodyPr>
          <a:lstStyle/>
          <a:p>
            <a:pPr algn="ctr"/>
            <a:r>
              <a:rPr kumimoji="1" lang="ja-JP" altLang="en-US" sz="2800" dirty="0" smtClean="0"/>
              <a:t>早くからサブスペシャルティの医者</a:t>
            </a:r>
            <a:endParaRPr kumimoji="1" lang="en-US" altLang="ja-JP" sz="2800" dirty="0" smtClean="0"/>
          </a:p>
          <a:p>
            <a:pPr algn="ctr"/>
            <a:r>
              <a:rPr lang="ja-JP" altLang="en-US" sz="2800" dirty="0" smtClean="0"/>
              <a:t>ですよ、ということだけを振りかざして</a:t>
            </a:r>
            <a:endParaRPr lang="en-US" altLang="ja-JP" sz="2800" dirty="0" smtClean="0"/>
          </a:p>
          <a:p>
            <a:pPr algn="ctr"/>
            <a:r>
              <a:rPr kumimoji="1" lang="ja-JP" altLang="en-US" sz="2800" dirty="0" smtClean="0"/>
              <a:t>いるような医者には育ってほしくない</a:t>
            </a:r>
            <a:endParaRPr kumimoji="1" lang="ja-JP" altLang="en-US" sz="2800" dirty="0"/>
          </a:p>
        </p:txBody>
      </p:sp>
    </p:spTree>
    <p:extLst>
      <p:ext uri="{BB962C8B-B14F-4D97-AF65-F5344CB8AC3E}">
        <p14:creationId xmlns:p14="http://schemas.microsoft.com/office/powerpoint/2010/main" val="2568635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5041505" y="-1173124"/>
            <a:ext cx="16736206" cy="10460128"/>
          </a:xfrm>
          <a:prstGeom prst="rect">
            <a:avLst/>
          </a:prstGeom>
        </p:spPr>
      </p:pic>
      <p:cxnSp>
        <p:nvCxnSpPr>
          <p:cNvPr id="8" name="直線コネクタ 7"/>
          <p:cNvCxnSpPr/>
          <p:nvPr/>
        </p:nvCxnSpPr>
        <p:spPr>
          <a:xfrm flipV="1">
            <a:off x="4742123" y="669853"/>
            <a:ext cx="818707" cy="106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867604" y="2621554"/>
            <a:ext cx="4625163" cy="2308324"/>
          </a:xfrm>
          <a:prstGeom prst="rect">
            <a:avLst/>
          </a:prstGeom>
          <a:solidFill>
            <a:srgbClr val="FFC000"/>
          </a:solidFill>
        </p:spPr>
        <p:txBody>
          <a:bodyPr wrap="square" rtlCol="0">
            <a:spAutoFit/>
          </a:bodyPr>
          <a:lstStyle/>
          <a:p>
            <a:r>
              <a:rPr kumimoji="1" lang="ja-JP" altLang="en-US" sz="2400" dirty="0" smtClean="0">
                <a:solidFill>
                  <a:srgbClr val="FF0000"/>
                </a:solidFill>
              </a:rPr>
              <a:t>参考人</a:t>
            </a:r>
            <a:endParaRPr kumimoji="1" lang="en-US" altLang="ja-JP" sz="2400" dirty="0" smtClean="0">
              <a:solidFill>
                <a:srgbClr val="FF0000"/>
              </a:solidFill>
            </a:endParaRPr>
          </a:p>
          <a:p>
            <a:r>
              <a:rPr lang="ja-JP" altLang="en-US" sz="2400" dirty="0" smtClean="0"/>
              <a:t>日本専門医機構：寺本理事長</a:t>
            </a:r>
            <a:endParaRPr lang="en-US" altLang="ja-JP" sz="2400" dirty="0" smtClean="0"/>
          </a:p>
          <a:p>
            <a:r>
              <a:rPr kumimoji="1" lang="ja-JP" altLang="en-US" sz="2400" dirty="0"/>
              <a:t>　</a:t>
            </a:r>
            <a:r>
              <a:rPr kumimoji="1" lang="ja-JP" altLang="en-US" sz="2400" dirty="0" smtClean="0"/>
              <a:t>　　　　　　　　　　兼松副理事長</a:t>
            </a:r>
            <a:endParaRPr kumimoji="1" lang="en-US" altLang="ja-JP" sz="2400" dirty="0" smtClean="0"/>
          </a:p>
          <a:p>
            <a:r>
              <a:rPr lang="ja-JP" altLang="en-US" sz="2400" dirty="0"/>
              <a:t>　</a:t>
            </a:r>
            <a:r>
              <a:rPr lang="ja-JP" altLang="en-US" sz="2400" dirty="0" smtClean="0"/>
              <a:t>　　　　　　　　　　渡辺委員長</a:t>
            </a:r>
            <a:endParaRPr lang="en-US" altLang="ja-JP" sz="2400" dirty="0" smtClean="0"/>
          </a:p>
          <a:p>
            <a:r>
              <a:rPr kumimoji="1" lang="ja-JP" altLang="en-US" sz="2400" dirty="0" smtClean="0"/>
              <a:t>日本外科学会：　小寺理事</a:t>
            </a:r>
            <a:endParaRPr kumimoji="1" lang="en-US" altLang="ja-JP" sz="2400" dirty="0" smtClean="0"/>
          </a:p>
          <a:p>
            <a:r>
              <a:rPr lang="ja-JP" altLang="en-US" sz="2400" dirty="0" smtClean="0"/>
              <a:t>日本内科学会：　宮崎理事</a:t>
            </a:r>
            <a:endParaRPr kumimoji="1" lang="ja-JP" altLang="en-US" sz="2400" dirty="0"/>
          </a:p>
        </p:txBody>
      </p:sp>
      <p:sp>
        <p:nvSpPr>
          <p:cNvPr id="5" name="角丸四角形吹き出し 4"/>
          <p:cNvSpPr/>
          <p:nvPr/>
        </p:nvSpPr>
        <p:spPr>
          <a:xfrm>
            <a:off x="184726" y="2798617"/>
            <a:ext cx="8273473" cy="3916219"/>
          </a:xfrm>
          <a:prstGeom prst="wedgeRoundRectCallout">
            <a:avLst>
              <a:gd name="adj1" fmla="val -20703"/>
              <a:gd name="adj2" fmla="val -582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教育体制が担保できていないと、ただ行っただけということになってしまう。</a:t>
            </a:r>
            <a:endParaRPr kumimoji="1" lang="en-US" altLang="ja-JP" sz="3600" dirty="0" smtClean="0"/>
          </a:p>
          <a:p>
            <a:pPr algn="ctr"/>
            <a:r>
              <a:rPr lang="ja-JP" altLang="en-US" sz="3600" dirty="0"/>
              <a:t>例</a:t>
            </a:r>
            <a:r>
              <a:rPr lang="ja-JP" altLang="en-US" sz="3600" dirty="0" smtClean="0"/>
              <a:t>えば、この地域のこの病院に、いい指導医を配置するとか、（中略）そういった戦略的にという動きも今後必要なのではないか。指導医が非常に重要だと思う。</a:t>
            </a:r>
            <a:endParaRPr kumimoji="1" lang="ja-JP" altLang="en-US" sz="3600" dirty="0"/>
          </a:p>
        </p:txBody>
      </p:sp>
    </p:spTree>
    <p:extLst>
      <p:ext uri="{BB962C8B-B14F-4D97-AF65-F5344CB8AC3E}">
        <p14:creationId xmlns:p14="http://schemas.microsoft.com/office/powerpoint/2010/main" val="3931309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5005411" y="-1137029"/>
            <a:ext cx="16736206" cy="10460128"/>
          </a:xfrm>
          <a:prstGeom prst="rect">
            <a:avLst/>
          </a:prstGeom>
        </p:spPr>
      </p:pic>
      <p:cxnSp>
        <p:nvCxnSpPr>
          <p:cNvPr id="8" name="直線コネクタ 7"/>
          <p:cNvCxnSpPr/>
          <p:nvPr/>
        </p:nvCxnSpPr>
        <p:spPr>
          <a:xfrm flipV="1">
            <a:off x="4742123" y="669853"/>
            <a:ext cx="818707" cy="106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867604" y="2621554"/>
            <a:ext cx="4625163" cy="2308324"/>
          </a:xfrm>
          <a:prstGeom prst="rect">
            <a:avLst/>
          </a:prstGeom>
          <a:solidFill>
            <a:srgbClr val="FFC000"/>
          </a:solidFill>
        </p:spPr>
        <p:txBody>
          <a:bodyPr wrap="square" rtlCol="0">
            <a:spAutoFit/>
          </a:bodyPr>
          <a:lstStyle/>
          <a:p>
            <a:r>
              <a:rPr kumimoji="1" lang="ja-JP" altLang="en-US" sz="2400" dirty="0" smtClean="0">
                <a:solidFill>
                  <a:srgbClr val="FF0000"/>
                </a:solidFill>
              </a:rPr>
              <a:t>参考人</a:t>
            </a:r>
            <a:endParaRPr kumimoji="1" lang="en-US" altLang="ja-JP" sz="2400" dirty="0" smtClean="0">
              <a:solidFill>
                <a:srgbClr val="FF0000"/>
              </a:solidFill>
            </a:endParaRPr>
          </a:p>
          <a:p>
            <a:r>
              <a:rPr lang="ja-JP" altLang="en-US" sz="2400" dirty="0" smtClean="0"/>
              <a:t>日本専門医機構：寺本理事長</a:t>
            </a:r>
            <a:endParaRPr lang="en-US" altLang="ja-JP" sz="2400" dirty="0" smtClean="0"/>
          </a:p>
          <a:p>
            <a:r>
              <a:rPr kumimoji="1" lang="ja-JP" altLang="en-US" sz="2400" dirty="0"/>
              <a:t>　</a:t>
            </a:r>
            <a:r>
              <a:rPr kumimoji="1" lang="ja-JP" altLang="en-US" sz="2400" dirty="0" smtClean="0"/>
              <a:t>　　　　　　　　　　兼松副理事長</a:t>
            </a:r>
            <a:endParaRPr kumimoji="1" lang="en-US" altLang="ja-JP" sz="2400" dirty="0" smtClean="0"/>
          </a:p>
          <a:p>
            <a:r>
              <a:rPr lang="ja-JP" altLang="en-US" sz="2400" dirty="0"/>
              <a:t>　</a:t>
            </a:r>
            <a:r>
              <a:rPr lang="ja-JP" altLang="en-US" sz="2400" dirty="0" smtClean="0"/>
              <a:t>　　　　　　　　　　渡辺委員長</a:t>
            </a:r>
            <a:endParaRPr lang="en-US" altLang="ja-JP" sz="2400" dirty="0" smtClean="0"/>
          </a:p>
          <a:p>
            <a:r>
              <a:rPr kumimoji="1" lang="ja-JP" altLang="en-US" sz="2400" dirty="0" smtClean="0"/>
              <a:t>日本外科学会：　小寺理事</a:t>
            </a:r>
            <a:endParaRPr kumimoji="1" lang="en-US" altLang="ja-JP" sz="2400" dirty="0" smtClean="0"/>
          </a:p>
          <a:p>
            <a:r>
              <a:rPr lang="ja-JP" altLang="en-US" sz="2400" dirty="0" smtClean="0"/>
              <a:t>日本内科学会：　宮崎理事</a:t>
            </a:r>
            <a:endParaRPr kumimoji="1" lang="ja-JP" altLang="en-US" sz="2400" dirty="0"/>
          </a:p>
        </p:txBody>
      </p:sp>
      <p:sp>
        <p:nvSpPr>
          <p:cNvPr id="16" name="角丸四角形吹き出し 15"/>
          <p:cNvSpPr/>
          <p:nvPr/>
        </p:nvSpPr>
        <p:spPr>
          <a:xfrm flipV="1">
            <a:off x="137940" y="2972994"/>
            <a:ext cx="7871308" cy="2796361"/>
          </a:xfrm>
          <a:prstGeom prst="wedgeRoundRectCallout">
            <a:avLst>
              <a:gd name="adj1" fmla="val -20122"/>
              <a:gd name="adj2" fmla="val -68808"/>
              <a:gd name="adj3" fmla="val 1666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
        <p:nvSpPr>
          <p:cNvPr id="17" name="テキスト ボックス 16"/>
          <p:cNvSpPr txBox="1"/>
          <p:nvPr/>
        </p:nvSpPr>
        <p:spPr>
          <a:xfrm>
            <a:off x="414386" y="3247789"/>
            <a:ext cx="7499169" cy="2246769"/>
          </a:xfrm>
          <a:prstGeom prst="rect">
            <a:avLst/>
          </a:prstGeom>
          <a:noFill/>
        </p:spPr>
        <p:txBody>
          <a:bodyPr wrap="none" rtlCol="0">
            <a:spAutoFit/>
          </a:bodyPr>
          <a:lstStyle/>
          <a:p>
            <a:r>
              <a:rPr kumimoji="1" lang="ja-JP" altLang="en-US" sz="2800" dirty="0" smtClean="0"/>
              <a:t>　連動のことについては、あるとき突然出てきて、</a:t>
            </a:r>
            <a:endParaRPr kumimoji="1" lang="en-US" altLang="ja-JP" sz="2800" dirty="0" smtClean="0"/>
          </a:p>
          <a:p>
            <a:r>
              <a:rPr lang="ja-JP" altLang="en-US" sz="2800" dirty="0" smtClean="0"/>
              <a:t>こういうのが始まります、もう予定されていますと</a:t>
            </a:r>
            <a:endParaRPr lang="en-US" altLang="ja-JP" sz="2800" dirty="0" smtClean="0"/>
          </a:p>
          <a:p>
            <a:r>
              <a:rPr kumimoji="1" lang="ja-JP" altLang="en-US" sz="2800" dirty="0" smtClean="0"/>
              <a:t>いうような意見だったように思っています。　</a:t>
            </a:r>
            <a:endParaRPr kumimoji="1" lang="en-US" altLang="ja-JP" sz="2800" dirty="0" smtClean="0"/>
          </a:p>
          <a:p>
            <a:r>
              <a:rPr lang="ja-JP" altLang="en-US" sz="2800" dirty="0" smtClean="0"/>
              <a:t>見切り発車のようにやってしまうことは、私も避け</a:t>
            </a:r>
            <a:endParaRPr lang="en-US" altLang="ja-JP" sz="2800" dirty="0" smtClean="0"/>
          </a:p>
          <a:p>
            <a:r>
              <a:rPr kumimoji="1" lang="ja-JP" altLang="en-US" sz="2800" dirty="0" err="1" smtClean="0"/>
              <a:t>たほうが</a:t>
            </a:r>
            <a:r>
              <a:rPr kumimoji="1" lang="ja-JP" altLang="en-US" sz="2800" dirty="0" smtClean="0"/>
              <a:t>いいのではないかと考えます。</a:t>
            </a:r>
            <a:endParaRPr kumimoji="1" lang="ja-JP" altLang="en-US" sz="2800" dirty="0"/>
          </a:p>
        </p:txBody>
      </p:sp>
    </p:spTree>
    <p:extLst>
      <p:ext uri="{BB962C8B-B14F-4D97-AF65-F5344CB8AC3E}">
        <p14:creationId xmlns:p14="http://schemas.microsoft.com/office/powerpoint/2010/main" val="3233530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5041505" y="-1173124"/>
            <a:ext cx="16736206" cy="10460128"/>
          </a:xfrm>
          <a:prstGeom prst="rect">
            <a:avLst/>
          </a:prstGeom>
        </p:spPr>
      </p:pic>
      <p:cxnSp>
        <p:nvCxnSpPr>
          <p:cNvPr id="8" name="直線コネクタ 7"/>
          <p:cNvCxnSpPr/>
          <p:nvPr/>
        </p:nvCxnSpPr>
        <p:spPr>
          <a:xfrm flipV="1">
            <a:off x="4742123" y="669853"/>
            <a:ext cx="818707" cy="106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85800" y="118908"/>
            <a:ext cx="6612708" cy="584775"/>
          </a:xfrm>
          <a:prstGeom prst="rect">
            <a:avLst/>
          </a:prstGeom>
          <a:solidFill>
            <a:srgbClr val="92D050"/>
          </a:solidFill>
        </p:spPr>
        <p:txBody>
          <a:bodyPr wrap="none" rtlCol="0">
            <a:spAutoFit/>
          </a:bodyPr>
          <a:lstStyle/>
          <a:p>
            <a:r>
              <a:rPr kumimoji="1" lang="ja-JP" altLang="en-US" sz="3200" dirty="0" smtClean="0"/>
              <a:t>厚生労働省医政局　佐々木医事課長</a:t>
            </a:r>
            <a:endParaRPr kumimoji="1" lang="ja-JP" altLang="en-US" sz="3200" dirty="0"/>
          </a:p>
        </p:txBody>
      </p:sp>
      <p:sp>
        <p:nvSpPr>
          <p:cNvPr id="12" name="テキスト ボックス 11"/>
          <p:cNvSpPr txBox="1"/>
          <p:nvPr/>
        </p:nvSpPr>
        <p:spPr>
          <a:xfrm>
            <a:off x="4867604" y="2621554"/>
            <a:ext cx="4625163" cy="2308324"/>
          </a:xfrm>
          <a:prstGeom prst="rect">
            <a:avLst/>
          </a:prstGeom>
          <a:solidFill>
            <a:srgbClr val="FFC000"/>
          </a:solidFill>
        </p:spPr>
        <p:txBody>
          <a:bodyPr wrap="square" rtlCol="0">
            <a:spAutoFit/>
          </a:bodyPr>
          <a:lstStyle/>
          <a:p>
            <a:r>
              <a:rPr kumimoji="1" lang="ja-JP" altLang="en-US" sz="2400" dirty="0" smtClean="0">
                <a:solidFill>
                  <a:srgbClr val="FF0000"/>
                </a:solidFill>
              </a:rPr>
              <a:t>参考人</a:t>
            </a:r>
            <a:endParaRPr kumimoji="1" lang="en-US" altLang="ja-JP" sz="2400" dirty="0" smtClean="0">
              <a:solidFill>
                <a:srgbClr val="FF0000"/>
              </a:solidFill>
            </a:endParaRPr>
          </a:p>
          <a:p>
            <a:r>
              <a:rPr lang="ja-JP" altLang="en-US" sz="2400" dirty="0" smtClean="0"/>
              <a:t>日本専門医機構：寺本理事長</a:t>
            </a:r>
            <a:endParaRPr lang="en-US" altLang="ja-JP" sz="2400" dirty="0" smtClean="0"/>
          </a:p>
          <a:p>
            <a:r>
              <a:rPr kumimoji="1" lang="ja-JP" altLang="en-US" sz="2400" dirty="0"/>
              <a:t>　</a:t>
            </a:r>
            <a:r>
              <a:rPr kumimoji="1" lang="ja-JP" altLang="en-US" sz="2400" dirty="0" smtClean="0"/>
              <a:t>　　　　　　　　　　兼松副理事長</a:t>
            </a:r>
            <a:endParaRPr kumimoji="1" lang="en-US" altLang="ja-JP" sz="2400" dirty="0" smtClean="0"/>
          </a:p>
          <a:p>
            <a:r>
              <a:rPr lang="ja-JP" altLang="en-US" sz="2400" dirty="0"/>
              <a:t>　</a:t>
            </a:r>
            <a:r>
              <a:rPr lang="ja-JP" altLang="en-US" sz="2400" dirty="0" smtClean="0"/>
              <a:t>　　　　　　　　　　渡辺委員長</a:t>
            </a:r>
            <a:endParaRPr lang="en-US" altLang="ja-JP" sz="2400" dirty="0" smtClean="0"/>
          </a:p>
          <a:p>
            <a:r>
              <a:rPr kumimoji="1" lang="ja-JP" altLang="en-US" sz="2400" dirty="0" smtClean="0"/>
              <a:t>日本外科学会：　小寺理事</a:t>
            </a:r>
            <a:endParaRPr kumimoji="1" lang="en-US" altLang="ja-JP" sz="2400" dirty="0" smtClean="0"/>
          </a:p>
          <a:p>
            <a:r>
              <a:rPr lang="ja-JP" altLang="en-US" sz="2400" dirty="0" smtClean="0"/>
              <a:t>日本内科学会：　宮崎理事</a:t>
            </a:r>
            <a:endParaRPr kumimoji="1" lang="ja-JP" altLang="en-US" sz="2400" dirty="0"/>
          </a:p>
        </p:txBody>
      </p:sp>
      <p:sp>
        <p:nvSpPr>
          <p:cNvPr id="10" name="角丸四角形吹き出し 9"/>
          <p:cNvSpPr/>
          <p:nvPr/>
        </p:nvSpPr>
        <p:spPr>
          <a:xfrm flipV="1">
            <a:off x="1626783" y="4148603"/>
            <a:ext cx="6230679" cy="2604979"/>
          </a:xfrm>
          <a:prstGeom prst="wedgeRoundRectCallout">
            <a:avLst>
              <a:gd name="adj1" fmla="val -20662"/>
              <a:gd name="adj2" fmla="val 6807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11" name="テキスト ボックス 10"/>
          <p:cNvSpPr txBox="1"/>
          <p:nvPr/>
        </p:nvSpPr>
        <p:spPr>
          <a:xfrm>
            <a:off x="1933118" y="4553369"/>
            <a:ext cx="5474576" cy="1815882"/>
          </a:xfrm>
          <a:prstGeom prst="rect">
            <a:avLst/>
          </a:prstGeom>
          <a:noFill/>
        </p:spPr>
        <p:txBody>
          <a:bodyPr wrap="none" rtlCol="0">
            <a:spAutoFit/>
          </a:bodyPr>
          <a:lstStyle/>
          <a:p>
            <a:pPr algn="ctr"/>
            <a:r>
              <a:rPr kumimoji="1" lang="ja-JP" altLang="en-US" sz="2800" dirty="0" smtClean="0"/>
              <a:t>オブザーバーの先生方、参考人の</a:t>
            </a:r>
            <a:endParaRPr kumimoji="1" lang="en-US" altLang="ja-JP" sz="2800" dirty="0" smtClean="0"/>
          </a:p>
          <a:p>
            <a:pPr algn="ctr"/>
            <a:r>
              <a:rPr kumimoji="1" lang="ja-JP" altLang="en-US" sz="2800" dirty="0" smtClean="0"/>
              <a:t>先生方のご意見も大変有用だと思</a:t>
            </a:r>
            <a:endParaRPr kumimoji="1" lang="en-US" altLang="ja-JP" sz="2800" dirty="0" smtClean="0"/>
          </a:p>
          <a:p>
            <a:pPr algn="ctr"/>
            <a:r>
              <a:rPr kumimoji="1" lang="ja-JP" altLang="en-US" sz="2800" dirty="0" smtClean="0"/>
              <a:t>いますけれども、</a:t>
            </a:r>
            <a:r>
              <a:rPr lang="ja-JP" altLang="en-US" sz="2800" dirty="0" smtClean="0">
                <a:solidFill>
                  <a:srgbClr val="FF0000"/>
                </a:solidFill>
              </a:rPr>
              <a:t>委員の</a:t>
            </a:r>
            <a:r>
              <a:rPr lang="ja-JP" altLang="en-US" sz="2800" dirty="0">
                <a:solidFill>
                  <a:srgbClr val="FF0000"/>
                </a:solidFill>
              </a:rPr>
              <a:t>先生方</a:t>
            </a:r>
            <a:r>
              <a:rPr lang="ja-JP" altLang="en-US" sz="2800" dirty="0" smtClean="0">
                <a:solidFill>
                  <a:srgbClr val="FF0000"/>
                </a:solidFill>
              </a:rPr>
              <a:t>の</a:t>
            </a:r>
            <a:endParaRPr lang="en-US" altLang="ja-JP" sz="2800" dirty="0" smtClean="0">
              <a:solidFill>
                <a:srgbClr val="FF0000"/>
              </a:solidFill>
            </a:endParaRPr>
          </a:p>
          <a:p>
            <a:pPr algn="ctr"/>
            <a:r>
              <a:rPr lang="ja-JP" altLang="en-US" sz="2800" dirty="0" smtClean="0">
                <a:solidFill>
                  <a:srgbClr val="FF0000"/>
                </a:solidFill>
              </a:rPr>
              <a:t>意見で決めて</a:t>
            </a:r>
            <a:r>
              <a:rPr lang="ja-JP" altLang="en-US" sz="2800" dirty="0">
                <a:solidFill>
                  <a:srgbClr val="FF0000"/>
                </a:solidFill>
              </a:rPr>
              <a:t>頂</a:t>
            </a:r>
            <a:r>
              <a:rPr lang="ja-JP" altLang="en-US" sz="2800" dirty="0" smtClean="0">
                <a:solidFill>
                  <a:srgbClr val="FF0000"/>
                </a:solidFill>
              </a:rPr>
              <a:t>きたい</a:t>
            </a:r>
            <a:r>
              <a:rPr lang="ja-JP" altLang="en-US" sz="2800" dirty="0" smtClean="0"/>
              <a:t>と</a:t>
            </a:r>
            <a:r>
              <a:rPr lang="ja-JP" altLang="en-US" sz="2800" dirty="0"/>
              <a:t>思</a:t>
            </a:r>
            <a:r>
              <a:rPr lang="ja-JP" altLang="en-US" sz="2800" dirty="0" smtClean="0"/>
              <a:t>います</a:t>
            </a:r>
            <a:r>
              <a:rPr lang="ja-JP" altLang="en-US" sz="2800" dirty="0"/>
              <a:t>。</a:t>
            </a:r>
            <a:endParaRPr kumimoji="1" lang="ja-JP" altLang="en-US" sz="2800" dirty="0"/>
          </a:p>
        </p:txBody>
      </p:sp>
      <p:sp>
        <p:nvSpPr>
          <p:cNvPr id="14" name="角丸四角形吹き出し 13"/>
          <p:cNvSpPr/>
          <p:nvPr/>
        </p:nvSpPr>
        <p:spPr>
          <a:xfrm flipV="1">
            <a:off x="0" y="1151347"/>
            <a:ext cx="9033626" cy="2284570"/>
          </a:xfrm>
          <a:prstGeom prst="wedgeRoundRectCallout">
            <a:avLst>
              <a:gd name="adj1" fmla="val -20662"/>
              <a:gd name="adj2" fmla="val 6807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15" name="テキスト ボックス 14"/>
          <p:cNvSpPr txBox="1"/>
          <p:nvPr/>
        </p:nvSpPr>
        <p:spPr>
          <a:xfrm>
            <a:off x="284480" y="1365316"/>
            <a:ext cx="8140350" cy="1815882"/>
          </a:xfrm>
          <a:prstGeom prst="rect">
            <a:avLst/>
          </a:prstGeom>
          <a:noFill/>
        </p:spPr>
        <p:txBody>
          <a:bodyPr wrap="square" rtlCol="0">
            <a:spAutoFit/>
          </a:bodyPr>
          <a:lstStyle/>
          <a:p>
            <a:pPr algn="ctr"/>
            <a:r>
              <a:rPr kumimoji="1" lang="ja-JP" altLang="en-US" sz="2800" dirty="0" smtClean="0"/>
              <a:t>今回</a:t>
            </a:r>
            <a:r>
              <a:rPr lang="ja-JP" altLang="en-US" sz="2800" dirty="0" smtClean="0"/>
              <a:t>の医師法、医療法改正の中で、今回の専門医制度が</a:t>
            </a:r>
            <a:r>
              <a:rPr lang="en-US" altLang="ja-JP" sz="2800" dirty="0" smtClean="0"/>
              <a:t>1</a:t>
            </a:r>
            <a:r>
              <a:rPr lang="ja-JP" altLang="en-US" sz="2800" dirty="0" smtClean="0"/>
              <a:t>年間立ち止まって考えることになったという原点を考えると、やはり、地域医療の影響と言うのがどうなっていくかという評価は非常に重要だと思う。</a:t>
            </a:r>
            <a:endParaRPr lang="en-US" altLang="ja-JP" sz="2800" dirty="0" smtClean="0"/>
          </a:p>
        </p:txBody>
      </p:sp>
    </p:spTree>
    <p:extLst>
      <p:ext uri="{BB962C8B-B14F-4D97-AF65-F5344CB8AC3E}">
        <p14:creationId xmlns:p14="http://schemas.microsoft.com/office/powerpoint/2010/main" val="2090469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511629" y="244929"/>
            <a:ext cx="10189029" cy="6368143"/>
          </a:xfrm>
          <a:prstGeom prst="rect">
            <a:avLst/>
          </a:prstGeom>
        </p:spPr>
      </p:pic>
      <p:sp>
        <p:nvSpPr>
          <p:cNvPr id="5" name="テキスト ボックス 4"/>
          <p:cNvSpPr txBox="1"/>
          <p:nvPr/>
        </p:nvSpPr>
        <p:spPr>
          <a:xfrm>
            <a:off x="440901" y="4942116"/>
            <a:ext cx="8262198" cy="1569660"/>
          </a:xfrm>
          <a:prstGeom prst="rect">
            <a:avLst/>
          </a:prstGeom>
          <a:noFill/>
        </p:spPr>
        <p:txBody>
          <a:bodyPr wrap="none" rtlCol="0">
            <a:spAutoFit/>
          </a:bodyPr>
          <a:lstStyle/>
          <a:p>
            <a:r>
              <a:rPr lang="ja-JP" altLang="en-US" sz="3200" dirty="0">
                <a:solidFill>
                  <a:srgbClr val="FF0000"/>
                </a:solidFill>
              </a:rPr>
              <a:t>すでに連動研修を前提として研修を行って</a:t>
            </a:r>
            <a:r>
              <a:rPr lang="ja-JP" altLang="en-US" sz="3200" dirty="0" smtClean="0">
                <a:solidFill>
                  <a:srgbClr val="FF0000"/>
                </a:solidFill>
              </a:rPr>
              <a:t>いる</a:t>
            </a:r>
            <a:endParaRPr lang="en-US" altLang="ja-JP" sz="3200" dirty="0" smtClean="0">
              <a:solidFill>
                <a:srgbClr val="FF0000"/>
              </a:solidFill>
            </a:endParaRPr>
          </a:p>
          <a:p>
            <a:r>
              <a:rPr lang="ja-JP" altLang="en-US" sz="3200" dirty="0" smtClean="0">
                <a:solidFill>
                  <a:srgbClr val="FF0000"/>
                </a:solidFill>
              </a:rPr>
              <a:t>専攻医</a:t>
            </a:r>
            <a:r>
              <a:rPr lang="ja-JP" altLang="en-US" sz="3200" dirty="0">
                <a:solidFill>
                  <a:srgbClr val="FF0000"/>
                </a:solidFill>
              </a:rPr>
              <a:t>が不利益を被らないように、過去の</a:t>
            </a:r>
            <a:r>
              <a:rPr lang="ja-JP" altLang="en-US" sz="3200" dirty="0" smtClean="0">
                <a:solidFill>
                  <a:srgbClr val="FF0000"/>
                </a:solidFill>
              </a:rPr>
              <a:t>研修</a:t>
            </a:r>
            <a:endParaRPr lang="en-US" altLang="ja-JP" sz="3200" dirty="0" smtClean="0">
              <a:solidFill>
                <a:srgbClr val="FF0000"/>
              </a:solidFill>
            </a:endParaRPr>
          </a:p>
          <a:p>
            <a:r>
              <a:rPr lang="ja-JP" altLang="en-US" sz="3200" dirty="0" smtClean="0">
                <a:solidFill>
                  <a:srgbClr val="FF0000"/>
                </a:solidFill>
              </a:rPr>
              <a:t>履歴や症例</a:t>
            </a:r>
            <a:r>
              <a:rPr lang="ja-JP" altLang="en-US" sz="3200" dirty="0">
                <a:solidFill>
                  <a:srgbClr val="FF0000"/>
                </a:solidFill>
              </a:rPr>
              <a:t>などを遡って認定する</a:t>
            </a:r>
            <a:r>
              <a:rPr lang="ja-JP" altLang="en-US" sz="3200" dirty="0" smtClean="0">
                <a:solidFill>
                  <a:srgbClr val="FF0000"/>
                </a:solidFill>
              </a:rPr>
              <a:t>対応をとる。</a:t>
            </a:r>
            <a:endParaRPr kumimoji="1" lang="ja-JP" altLang="en-US" sz="3200" dirty="0">
              <a:solidFill>
                <a:srgbClr val="FF0000"/>
              </a:solidFill>
            </a:endParaRPr>
          </a:p>
        </p:txBody>
      </p:sp>
    </p:spTree>
    <p:extLst>
      <p:ext uri="{BB962C8B-B14F-4D97-AF65-F5344CB8AC3E}">
        <p14:creationId xmlns:p14="http://schemas.microsoft.com/office/powerpoint/2010/main" val="2020750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8384" y="0"/>
            <a:ext cx="8387232" cy="870858"/>
          </a:xfrm>
        </p:spPr>
        <p:txBody>
          <a:bodyPr>
            <a:normAutofit/>
          </a:bodyPr>
          <a:lstStyle/>
          <a:p>
            <a:pPr algn="ctr"/>
            <a:r>
              <a:rPr kumimoji="1" lang="ja-JP" altLang="en-US" dirty="0" smtClean="0"/>
              <a:t>医道審議会決定を受けての対応</a:t>
            </a:r>
            <a:endParaRPr kumimoji="1" lang="ja-JP" altLang="en-US" sz="2200" dirty="0"/>
          </a:p>
        </p:txBody>
      </p:sp>
      <p:sp>
        <p:nvSpPr>
          <p:cNvPr id="5" name="テキスト ボックス 4"/>
          <p:cNvSpPr txBox="1"/>
          <p:nvPr/>
        </p:nvSpPr>
        <p:spPr>
          <a:xfrm>
            <a:off x="378384" y="1270907"/>
            <a:ext cx="8387232" cy="6247864"/>
          </a:xfrm>
          <a:prstGeom prst="rect">
            <a:avLst/>
          </a:prstGeom>
          <a:noFill/>
        </p:spPr>
        <p:txBody>
          <a:bodyPr wrap="none" rtlCol="0">
            <a:spAutoFit/>
          </a:bodyPr>
          <a:lstStyle/>
          <a:p>
            <a:pPr algn="ctr"/>
            <a:r>
              <a:rPr lang="ja-JP" altLang="en-US" sz="3600" b="1" dirty="0" smtClean="0">
                <a:solidFill>
                  <a:srgbClr val="FF0000"/>
                </a:solidFill>
              </a:rPr>
              <a:t>新しい</a:t>
            </a:r>
            <a:r>
              <a:rPr lang="ja-JP" altLang="en-US" sz="3600" b="1" dirty="0">
                <a:solidFill>
                  <a:srgbClr val="FF0000"/>
                </a:solidFill>
              </a:rPr>
              <a:t>専門医制度に関するお知らせ</a:t>
            </a:r>
          </a:p>
          <a:p>
            <a:r>
              <a:rPr lang="en-US" altLang="ja-JP" sz="2800" dirty="0"/>
              <a:t>2019</a:t>
            </a:r>
            <a:r>
              <a:rPr lang="ja-JP" altLang="en-US" sz="2800" dirty="0"/>
              <a:t>年</a:t>
            </a:r>
            <a:r>
              <a:rPr lang="en-US" altLang="ja-JP" sz="2800" dirty="0"/>
              <a:t>4</a:t>
            </a:r>
            <a:r>
              <a:rPr lang="ja-JP" altLang="en-US" sz="2800" dirty="0"/>
              <a:t>月</a:t>
            </a:r>
          </a:p>
          <a:p>
            <a:r>
              <a:rPr lang="ja-JP" altLang="en-US" sz="2800" dirty="0"/>
              <a:t>　日本外科学会からお知らせがあった通り、</a:t>
            </a:r>
            <a:r>
              <a:rPr lang="en-US" altLang="ja-JP" sz="2800" dirty="0"/>
              <a:t>2019</a:t>
            </a:r>
            <a:r>
              <a:rPr lang="ja-JP" altLang="en-US" sz="2800" dirty="0"/>
              <a:t>年</a:t>
            </a:r>
            <a:r>
              <a:rPr lang="en-US" altLang="ja-JP" sz="2800" dirty="0"/>
              <a:t>4</a:t>
            </a:r>
            <a:r>
              <a:rPr lang="ja-JP" altLang="en-US" sz="2800" dirty="0" smtClean="0"/>
              <a:t>月</a:t>
            </a:r>
            <a:endParaRPr lang="en-US" altLang="ja-JP" sz="2800" dirty="0" smtClean="0"/>
          </a:p>
          <a:p>
            <a:r>
              <a:rPr lang="ja-JP" altLang="en-US" sz="2800" dirty="0" smtClean="0"/>
              <a:t>から</a:t>
            </a:r>
            <a:r>
              <a:rPr lang="ja-JP" altLang="en-US" sz="2800" dirty="0"/>
              <a:t>の「基本領域とサブスペシャルティ領域との連動</a:t>
            </a:r>
            <a:r>
              <a:rPr lang="ja-JP" altLang="en-US" sz="2800" dirty="0" smtClean="0"/>
              <a:t>研</a:t>
            </a:r>
            <a:endParaRPr lang="en-US" altLang="ja-JP" sz="2800" dirty="0" smtClean="0"/>
          </a:p>
          <a:p>
            <a:r>
              <a:rPr lang="ja-JP" altLang="en-US" sz="2800" dirty="0" smtClean="0"/>
              <a:t>修</a:t>
            </a:r>
            <a:r>
              <a:rPr lang="ja-JP" altLang="en-US" sz="2800" dirty="0"/>
              <a:t>開始」は当面出来ないことになりました。</a:t>
            </a:r>
            <a:br>
              <a:rPr lang="ja-JP" altLang="en-US" sz="2800" dirty="0"/>
            </a:br>
            <a:r>
              <a:rPr lang="ja-JP" altLang="en-US" sz="2800" dirty="0"/>
              <a:t>　しかしながら、日本外科学会からの文章にも</a:t>
            </a:r>
            <a:r>
              <a:rPr lang="ja-JP" altLang="en-US" sz="2800" dirty="0" smtClean="0"/>
              <a:t>あります</a:t>
            </a:r>
            <a:endParaRPr lang="en-US" altLang="ja-JP" sz="2800" dirty="0" smtClean="0"/>
          </a:p>
          <a:p>
            <a:r>
              <a:rPr lang="ja-JP" altLang="en-US" sz="2800" dirty="0" smtClean="0"/>
              <a:t>通り</a:t>
            </a:r>
            <a:r>
              <a:rPr lang="ja-JP" altLang="en-US" sz="2800" dirty="0"/>
              <a:t>、すでに連動研修を前提として研修を行って</a:t>
            </a:r>
            <a:r>
              <a:rPr lang="ja-JP" altLang="en-US" sz="2800" dirty="0" smtClean="0"/>
              <a:t>いる</a:t>
            </a:r>
            <a:endParaRPr lang="en-US" altLang="ja-JP" sz="2800" dirty="0" smtClean="0"/>
          </a:p>
          <a:p>
            <a:r>
              <a:rPr lang="ja-JP" altLang="en-US" sz="2800" dirty="0" smtClean="0"/>
              <a:t>専攻医</a:t>
            </a:r>
            <a:r>
              <a:rPr lang="ja-JP" altLang="en-US" sz="2800" dirty="0"/>
              <a:t>が不利益を被らないように、過去の研修履歴</a:t>
            </a:r>
            <a:r>
              <a:rPr lang="ja-JP" altLang="en-US" sz="2800" dirty="0" smtClean="0"/>
              <a:t>や</a:t>
            </a:r>
            <a:endParaRPr lang="en-US" altLang="ja-JP" sz="2800" dirty="0" smtClean="0"/>
          </a:p>
          <a:p>
            <a:r>
              <a:rPr lang="ja-JP" altLang="en-US" sz="2800" dirty="0" smtClean="0"/>
              <a:t>症例</a:t>
            </a:r>
            <a:r>
              <a:rPr lang="ja-JP" altLang="en-US" sz="2800" dirty="0"/>
              <a:t>などを遡って認定する対応がとられる予定です。</a:t>
            </a:r>
            <a:br>
              <a:rPr lang="ja-JP" altLang="en-US" sz="2800" dirty="0"/>
            </a:br>
            <a:r>
              <a:rPr lang="ja-JP" altLang="en-US" sz="2800" dirty="0"/>
              <a:t>　従って、本年</a:t>
            </a:r>
            <a:r>
              <a:rPr lang="en-US" altLang="ja-JP" sz="2800" dirty="0"/>
              <a:t>4</a:t>
            </a:r>
            <a:r>
              <a:rPr lang="ja-JP" altLang="en-US" sz="2800" dirty="0"/>
              <a:t>月の段階での「連動研修の開始宣言</a:t>
            </a:r>
            <a:r>
              <a:rPr lang="ja-JP" altLang="en-US" sz="2800" dirty="0" smtClean="0"/>
              <a:t>・</a:t>
            </a:r>
            <a:endParaRPr lang="en-US" altLang="ja-JP" sz="2800" dirty="0" smtClean="0"/>
          </a:p>
          <a:p>
            <a:r>
              <a:rPr lang="ja-JP" altLang="en-US" sz="2800" dirty="0" smtClean="0"/>
              <a:t>登録</a:t>
            </a:r>
            <a:r>
              <a:rPr lang="ja-JP" altLang="en-US" sz="2800" dirty="0"/>
              <a:t>」などは行わずに、引き続いて専門研修を</a:t>
            </a:r>
            <a:r>
              <a:rPr lang="ja-JP" altLang="en-US" sz="2800" dirty="0" smtClean="0"/>
              <a:t>続けて</a:t>
            </a:r>
            <a:endParaRPr lang="en-US" altLang="ja-JP" sz="2800" dirty="0" smtClean="0"/>
          </a:p>
          <a:p>
            <a:r>
              <a:rPr lang="ja-JP" altLang="en-US" sz="2800" dirty="0" smtClean="0"/>
              <a:t>頂きます</a:t>
            </a:r>
            <a:r>
              <a:rPr lang="ja-JP" altLang="en-US" sz="2800" dirty="0"/>
              <a:t>ようお願い申し上げます。</a:t>
            </a:r>
            <a:br>
              <a:rPr lang="ja-JP" altLang="en-US" sz="2800" dirty="0"/>
            </a:br>
            <a:endParaRPr lang="ja-JP" altLang="en-US" sz="2800" dirty="0"/>
          </a:p>
          <a:p>
            <a:endParaRPr kumimoji="1" lang="ja-JP" altLang="en-US" sz="2800" dirty="0"/>
          </a:p>
        </p:txBody>
      </p:sp>
      <p:sp>
        <p:nvSpPr>
          <p:cNvPr id="3" name="テキスト ボックス 2"/>
          <p:cNvSpPr txBox="1"/>
          <p:nvPr/>
        </p:nvSpPr>
        <p:spPr>
          <a:xfrm>
            <a:off x="5573485" y="716518"/>
            <a:ext cx="3448380" cy="369332"/>
          </a:xfrm>
          <a:prstGeom prst="rect">
            <a:avLst/>
          </a:prstGeom>
          <a:noFill/>
        </p:spPr>
        <p:txBody>
          <a:bodyPr wrap="none" rtlCol="0">
            <a:spAutoFit/>
          </a:bodyPr>
          <a:lstStyle/>
          <a:p>
            <a:r>
              <a:rPr lang="ja-JP" altLang="en-US" dirty="0"/>
              <a:t>心臓血管外科専門医認定機構</a:t>
            </a:r>
            <a:r>
              <a:rPr lang="en-US" altLang="ja-JP" dirty="0"/>
              <a:t>HP</a:t>
            </a:r>
            <a:endParaRPr kumimoji="1" lang="ja-JP" altLang="en-US" dirty="0"/>
          </a:p>
        </p:txBody>
      </p:sp>
    </p:spTree>
    <p:extLst>
      <p:ext uri="{BB962C8B-B14F-4D97-AF65-F5344CB8AC3E}">
        <p14:creationId xmlns:p14="http://schemas.microsoft.com/office/powerpoint/2010/main" val="2239475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3238501" y="-1085850"/>
            <a:ext cx="15849601" cy="8915400"/>
          </a:xfrm>
          <a:prstGeom prst="rect">
            <a:avLst/>
          </a:prstGeom>
        </p:spPr>
      </p:pic>
      <p:sp>
        <p:nvSpPr>
          <p:cNvPr id="6" name="テキスト ボックス 5"/>
          <p:cNvSpPr txBox="1"/>
          <p:nvPr/>
        </p:nvSpPr>
        <p:spPr>
          <a:xfrm>
            <a:off x="5143500" y="2075676"/>
            <a:ext cx="1832553" cy="584775"/>
          </a:xfrm>
          <a:prstGeom prst="rect">
            <a:avLst/>
          </a:prstGeom>
          <a:solidFill>
            <a:schemeClr val="bg1"/>
          </a:solidFill>
        </p:spPr>
        <p:txBody>
          <a:bodyPr wrap="none" rtlCol="0">
            <a:spAutoFit/>
          </a:bodyPr>
          <a:lstStyle/>
          <a:p>
            <a:r>
              <a:rPr lang="ja-JP" altLang="en-US" sz="3200" b="1" dirty="0"/>
              <a:t>種本和雄</a:t>
            </a:r>
            <a:endParaRPr kumimoji="1" lang="ja-JP" altLang="en-US" sz="3200" b="1" dirty="0"/>
          </a:p>
        </p:txBody>
      </p:sp>
    </p:spTree>
    <p:extLst>
      <p:ext uri="{BB962C8B-B14F-4D97-AF65-F5344CB8AC3E}">
        <p14:creationId xmlns:p14="http://schemas.microsoft.com/office/powerpoint/2010/main" val="1724382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 ターン矢印 22"/>
          <p:cNvSpPr/>
          <p:nvPr/>
        </p:nvSpPr>
        <p:spPr>
          <a:xfrm>
            <a:off x="1915076" y="2524125"/>
            <a:ext cx="4047574" cy="377107"/>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角丸四角形 2"/>
          <p:cNvSpPr/>
          <p:nvPr/>
        </p:nvSpPr>
        <p:spPr>
          <a:xfrm>
            <a:off x="486919" y="143270"/>
            <a:ext cx="8247887" cy="61109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 name="タイトル 1"/>
          <p:cNvSpPr>
            <a:spLocks noGrp="1"/>
          </p:cNvSpPr>
          <p:nvPr>
            <p:ph type="title"/>
          </p:nvPr>
        </p:nvSpPr>
        <p:spPr>
          <a:xfrm>
            <a:off x="347932" y="49202"/>
            <a:ext cx="8433072" cy="886394"/>
          </a:xfrm>
        </p:spPr>
        <p:txBody>
          <a:bodyPr>
            <a:noAutofit/>
          </a:bodyPr>
          <a:lstStyle/>
          <a:p>
            <a:pPr algn="ctr"/>
            <a:r>
              <a:rPr kumimoji="1" lang="ja-JP" altLang="en-US" sz="3200" dirty="0" smtClean="0"/>
              <a:t>外科専門研修と心臓血管外科修練の連携</a:t>
            </a:r>
            <a:endParaRPr kumimoji="1" lang="ja-JP" altLang="en-US" sz="3200" dirty="0"/>
          </a:p>
        </p:txBody>
      </p:sp>
      <p:grpSp>
        <p:nvGrpSpPr>
          <p:cNvPr id="5" name="グループ化 4"/>
          <p:cNvGrpSpPr/>
          <p:nvPr/>
        </p:nvGrpSpPr>
        <p:grpSpPr>
          <a:xfrm>
            <a:off x="109186" y="2642902"/>
            <a:ext cx="1270229" cy="2842195"/>
            <a:chOff x="702076" y="1191691"/>
            <a:chExt cx="1270229" cy="2842195"/>
          </a:xfrm>
        </p:grpSpPr>
        <p:sp>
          <p:nvSpPr>
            <p:cNvPr id="6" name="角丸四角形 5"/>
            <p:cNvSpPr/>
            <p:nvPr/>
          </p:nvSpPr>
          <p:spPr>
            <a:xfrm>
              <a:off x="702076" y="1191691"/>
              <a:ext cx="1270229" cy="2842195"/>
            </a:xfrm>
            <a:prstGeom prst="roundRect">
              <a:avLst/>
            </a:prstGeom>
            <a:solidFill>
              <a:srgbClr val="FFC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角丸四角形 4"/>
            <p:cNvSpPr/>
            <p:nvPr/>
          </p:nvSpPr>
          <p:spPr>
            <a:xfrm>
              <a:off x="764083" y="1253698"/>
              <a:ext cx="1146215" cy="2718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2400" b="1" kern="1200" dirty="0" smtClean="0">
                  <a:solidFill>
                    <a:srgbClr val="FF0000"/>
                  </a:solidFill>
                </a:rPr>
                <a:t>初期</a:t>
              </a:r>
              <a:endParaRPr kumimoji="1" lang="en-US" altLang="ja-JP" sz="2400" b="1" kern="1200" dirty="0" smtClean="0">
                <a:solidFill>
                  <a:srgbClr val="FF0000"/>
                </a:solidFill>
              </a:endParaRPr>
            </a:p>
            <a:p>
              <a:pPr lvl="0" algn="ctr" defTabSz="800100">
                <a:lnSpc>
                  <a:spcPct val="90000"/>
                </a:lnSpc>
                <a:spcBef>
                  <a:spcPct val="0"/>
                </a:spcBef>
                <a:spcAft>
                  <a:spcPct val="35000"/>
                </a:spcAft>
              </a:pPr>
              <a:r>
                <a:rPr kumimoji="1" lang="ja-JP" altLang="en-US" sz="2400" b="1" kern="1200" dirty="0" smtClean="0">
                  <a:solidFill>
                    <a:srgbClr val="FF0000"/>
                  </a:solidFill>
                </a:rPr>
                <a:t>臨床</a:t>
              </a:r>
              <a:endParaRPr kumimoji="1" lang="en-US" altLang="ja-JP" sz="2400" b="1" kern="1200" dirty="0" smtClean="0">
                <a:solidFill>
                  <a:srgbClr val="FF0000"/>
                </a:solidFill>
              </a:endParaRPr>
            </a:p>
            <a:p>
              <a:pPr lvl="0" algn="ctr" defTabSz="800100">
                <a:lnSpc>
                  <a:spcPct val="90000"/>
                </a:lnSpc>
                <a:spcBef>
                  <a:spcPct val="0"/>
                </a:spcBef>
                <a:spcAft>
                  <a:spcPct val="35000"/>
                </a:spcAft>
              </a:pPr>
              <a:r>
                <a:rPr kumimoji="1" lang="ja-JP" altLang="en-US" sz="2400" b="1" kern="1200" dirty="0" smtClean="0">
                  <a:solidFill>
                    <a:srgbClr val="FF0000"/>
                  </a:solidFill>
                </a:rPr>
                <a:t>研修</a:t>
              </a:r>
              <a:endParaRPr kumimoji="1" lang="en-US" altLang="ja-JP" sz="2400" b="1" kern="1200" dirty="0" smtClean="0">
                <a:solidFill>
                  <a:srgbClr val="FF0000"/>
                </a:solidFill>
              </a:endParaRPr>
            </a:p>
            <a:p>
              <a:pPr lvl="0" algn="ctr" defTabSz="800100">
                <a:lnSpc>
                  <a:spcPct val="90000"/>
                </a:lnSpc>
                <a:spcBef>
                  <a:spcPct val="0"/>
                </a:spcBef>
                <a:spcAft>
                  <a:spcPct val="35000"/>
                </a:spcAft>
              </a:pPr>
              <a:r>
                <a:rPr kumimoji="1" lang="en-US" altLang="ja-JP" sz="2400" b="1" kern="1200" dirty="0" smtClean="0">
                  <a:solidFill>
                    <a:srgbClr val="FF0000"/>
                  </a:solidFill>
                </a:rPr>
                <a:t>2</a:t>
              </a:r>
              <a:r>
                <a:rPr kumimoji="1" lang="ja-JP" altLang="en-US" sz="2400" b="1" kern="1200" dirty="0" smtClean="0">
                  <a:solidFill>
                    <a:srgbClr val="FF0000"/>
                  </a:solidFill>
                </a:rPr>
                <a:t>年</a:t>
              </a:r>
              <a:endParaRPr kumimoji="1" lang="en-US" altLang="ja-JP" sz="2400" b="1" kern="1200" dirty="0" smtClean="0">
                <a:solidFill>
                  <a:srgbClr val="FF0000"/>
                </a:solidFill>
              </a:endParaRPr>
            </a:p>
            <a:p>
              <a:pPr lvl="0" algn="ctr" defTabSz="800100">
                <a:lnSpc>
                  <a:spcPct val="90000"/>
                </a:lnSpc>
                <a:spcBef>
                  <a:spcPct val="0"/>
                </a:spcBef>
                <a:spcAft>
                  <a:spcPct val="35000"/>
                </a:spcAft>
              </a:pPr>
              <a:endParaRPr kumimoji="1" lang="ja-JP" altLang="en-US" sz="1600" b="1" kern="1200" dirty="0">
                <a:solidFill>
                  <a:srgbClr val="FF0000"/>
                </a:solidFill>
              </a:endParaRPr>
            </a:p>
          </p:txBody>
        </p:sp>
      </p:grpSp>
      <p:grpSp>
        <p:nvGrpSpPr>
          <p:cNvPr id="8" name="グループ化 7"/>
          <p:cNvGrpSpPr/>
          <p:nvPr/>
        </p:nvGrpSpPr>
        <p:grpSpPr>
          <a:xfrm>
            <a:off x="1407990" y="2820363"/>
            <a:ext cx="2958113" cy="1198881"/>
            <a:chOff x="2130880" y="1214805"/>
            <a:chExt cx="1346252" cy="1304631"/>
          </a:xfrm>
        </p:grpSpPr>
        <p:sp>
          <p:nvSpPr>
            <p:cNvPr id="12" name="角丸四角形 11"/>
            <p:cNvSpPr/>
            <p:nvPr/>
          </p:nvSpPr>
          <p:spPr>
            <a:xfrm>
              <a:off x="2130880" y="1214805"/>
              <a:ext cx="1346252" cy="1304631"/>
            </a:xfrm>
            <a:prstGeom prst="roundRect">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角丸四角形 4"/>
            <p:cNvSpPr/>
            <p:nvPr/>
          </p:nvSpPr>
          <p:spPr>
            <a:xfrm>
              <a:off x="2194567" y="1278492"/>
              <a:ext cx="1218878" cy="1177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kumimoji="1" lang="ja-JP" altLang="en-US" sz="1600" b="1" kern="1200" dirty="0">
                <a:solidFill>
                  <a:srgbClr val="FF0000"/>
                </a:solidFill>
              </a:endParaRPr>
            </a:p>
          </p:txBody>
        </p:sp>
      </p:grpSp>
      <p:grpSp>
        <p:nvGrpSpPr>
          <p:cNvPr id="9" name="グループ化 8"/>
          <p:cNvGrpSpPr/>
          <p:nvPr/>
        </p:nvGrpSpPr>
        <p:grpSpPr>
          <a:xfrm>
            <a:off x="4462148" y="1274361"/>
            <a:ext cx="662298" cy="1209081"/>
            <a:chOff x="3538322" y="1216918"/>
            <a:chExt cx="711036" cy="1283431"/>
          </a:xfrm>
        </p:grpSpPr>
        <p:sp>
          <p:nvSpPr>
            <p:cNvPr id="10" name="角丸四角形 9"/>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1" name="角丸四角形 6"/>
            <p:cNvSpPr/>
            <p:nvPr/>
          </p:nvSpPr>
          <p:spPr>
            <a:xfrm>
              <a:off x="3573031" y="1251767"/>
              <a:ext cx="641619"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外科専門医試験</a:t>
              </a:r>
              <a:endParaRPr kumimoji="1" lang="ja-JP" altLang="en-US" sz="1600" b="1" kern="1200" dirty="0"/>
            </a:p>
          </p:txBody>
        </p:sp>
      </p:grpSp>
      <p:grpSp>
        <p:nvGrpSpPr>
          <p:cNvPr id="14" name="グループ化 13"/>
          <p:cNvGrpSpPr/>
          <p:nvPr/>
        </p:nvGrpSpPr>
        <p:grpSpPr>
          <a:xfrm>
            <a:off x="2565522" y="4241666"/>
            <a:ext cx="3037910" cy="1243431"/>
            <a:chOff x="2105287" y="1229820"/>
            <a:chExt cx="1346252" cy="1304631"/>
          </a:xfrm>
          <a:solidFill>
            <a:srgbClr val="00B0F0"/>
          </a:solidFill>
        </p:grpSpPr>
        <p:sp>
          <p:nvSpPr>
            <p:cNvPr id="15" name="角丸四角形 14"/>
            <p:cNvSpPr/>
            <p:nvPr/>
          </p:nvSpPr>
          <p:spPr>
            <a:xfrm>
              <a:off x="2105287" y="1229820"/>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角丸四角形 4"/>
            <p:cNvSpPr/>
            <p:nvPr/>
          </p:nvSpPr>
          <p:spPr>
            <a:xfrm>
              <a:off x="2181637" y="1292551"/>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2400" b="1" kern="1200" dirty="0" smtClean="0">
                  <a:solidFill>
                    <a:schemeClr val="tx1"/>
                  </a:solidFill>
                </a:rPr>
                <a:t>心臓血管外科修練</a:t>
              </a:r>
              <a:endParaRPr kumimoji="1" lang="ja-JP" altLang="en-US" sz="2400" b="1" kern="1200" dirty="0">
                <a:solidFill>
                  <a:schemeClr val="tx1"/>
                </a:solidFill>
              </a:endParaRPr>
            </a:p>
          </p:txBody>
        </p:sp>
      </p:grpSp>
      <p:grpSp>
        <p:nvGrpSpPr>
          <p:cNvPr id="17" name="グループ化 16"/>
          <p:cNvGrpSpPr/>
          <p:nvPr/>
        </p:nvGrpSpPr>
        <p:grpSpPr>
          <a:xfrm>
            <a:off x="5534928" y="5542246"/>
            <a:ext cx="800174" cy="1283431"/>
            <a:chOff x="3538322" y="1216918"/>
            <a:chExt cx="711036" cy="1283431"/>
          </a:xfrm>
        </p:grpSpPr>
        <p:sp>
          <p:nvSpPr>
            <p:cNvPr id="18" name="角丸四角形 17"/>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9"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心臓血管外科専門医試験</a:t>
              </a:r>
              <a:endParaRPr kumimoji="1" lang="ja-JP" altLang="en-US" sz="1600" b="1" kern="1200" dirty="0"/>
            </a:p>
          </p:txBody>
        </p:sp>
      </p:grpSp>
      <p:sp>
        <p:nvSpPr>
          <p:cNvPr id="20" name="テキスト ボックス 19"/>
          <p:cNvSpPr txBox="1"/>
          <p:nvPr/>
        </p:nvSpPr>
        <p:spPr>
          <a:xfrm>
            <a:off x="2016399" y="3197470"/>
            <a:ext cx="2388813" cy="461665"/>
          </a:xfrm>
          <a:prstGeom prst="rect">
            <a:avLst/>
          </a:prstGeom>
          <a:noFill/>
        </p:spPr>
        <p:txBody>
          <a:bodyPr wrap="square" rtlCol="0">
            <a:spAutoFit/>
          </a:bodyPr>
          <a:lstStyle/>
          <a:p>
            <a:r>
              <a:rPr kumimoji="1" lang="ja-JP" altLang="en-US" sz="2400" dirty="0" smtClean="0"/>
              <a:t>外科専門研修</a:t>
            </a:r>
            <a:endParaRPr kumimoji="1" lang="ja-JP" altLang="en-US" sz="2400" dirty="0"/>
          </a:p>
        </p:txBody>
      </p:sp>
      <p:cxnSp>
        <p:nvCxnSpPr>
          <p:cNvPr id="21" name="直線矢印コネクタ 20"/>
          <p:cNvCxnSpPr/>
          <p:nvPr/>
        </p:nvCxnSpPr>
        <p:spPr>
          <a:xfrm>
            <a:off x="1476987" y="2302138"/>
            <a:ext cx="0" cy="3698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3590" y="1357915"/>
            <a:ext cx="2414444" cy="954107"/>
          </a:xfrm>
          <a:prstGeom prst="rect">
            <a:avLst/>
          </a:prstGeom>
          <a:noFill/>
          <a:ln w="38100">
            <a:solidFill>
              <a:srgbClr val="FF0000"/>
            </a:solidFill>
          </a:ln>
        </p:spPr>
        <p:txBody>
          <a:bodyPr wrap="none" rtlCol="0">
            <a:spAutoFit/>
          </a:bodyPr>
          <a:lstStyle/>
          <a:p>
            <a:r>
              <a:rPr kumimoji="1" lang="ja-JP" altLang="en-US" sz="2800" dirty="0" smtClean="0"/>
              <a:t>外科専門研修</a:t>
            </a:r>
            <a:endParaRPr kumimoji="1" lang="en-US" altLang="ja-JP" sz="2800" dirty="0" smtClean="0"/>
          </a:p>
          <a:p>
            <a:pPr algn="ctr"/>
            <a:r>
              <a:rPr kumimoji="1" lang="ja-JP" altLang="en-US" sz="2800" dirty="0" smtClean="0"/>
              <a:t>開始登録</a:t>
            </a:r>
            <a:endParaRPr kumimoji="1" lang="ja-JP" altLang="en-US" sz="2800" dirty="0"/>
          </a:p>
        </p:txBody>
      </p:sp>
      <p:sp>
        <p:nvSpPr>
          <p:cNvPr id="31" name="テキスト ボックス 30"/>
          <p:cNvSpPr txBox="1"/>
          <p:nvPr/>
        </p:nvSpPr>
        <p:spPr>
          <a:xfrm>
            <a:off x="2398354" y="5810921"/>
            <a:ext cx="3057247" cy="954107"/>
          </a:xfrm>
          <a:prstGeom prst="rect">
            <a:avLst/>
          </a:prstGeom>
          <a:noFill/>
          <a:ln w="38100">
            <a:solidFill>
              <a:srgbClr val="FFC000"/>
            </a:solidFill>
          </a:ln>
        </p:spPr>
        <p:txBody>
          <a:bodyPr wrap="none" rtlCol="0">
            <a:spAutoFit/>
          </a:bodyPr>
          <a:lstStyle/>
          <a:p>
            <a:r>
              <a:rPr kumimoji="1" lang="ja-JP" altLang="en-US" sz="2800" dirty="0" smtClean="0"/>
              <a:t>心臓血管外科修練</a:t>
            </a:r>
            <a:endParaRPr kumimoji="1" lang="en-US" altLang="ja-JP" sz="2800" dirty="0" smtClean="0"/>
          </a:p>
          <a:p>
            <a:pPr algn="ctr"/>
            <a:r>
              <a:rPr lang="ja-JP" altLang="en-US" sz="2800" dirty="0" smtClean="0"/>
              <a:t>開始</a:t>
            </a:r>
            <a:r>
              <a:rPr lang="ja-JP" altLang="en-US" sz="2800" dirty="0"/>
              <a:t>登録</a:t>
            </a:r>
            <a:endParaRPr kumimoji="1" lang="ja-JP" altLang="en-US" sz="2800" dirty="0"/>
          </a:p>
        </p:txBody>
      </p:sp>
      <p:sp>
        <p:nvSpPr>
          <p:cNvPr id="32" name="テキスト ボックス 31"/>
          <p:cNvSpPr txBox="1"/>
          <p:nvPr/>
        </p:nvSpPr>
        <p:spPr>
          <a:xfrm>
            <a:off x="6911761" y="4508500"/>
            <a:ext cx="1846980" cy="1938992"/>
          </a:xfrm>
          <a:prstGeom prst="rect">
            <a:avLst/>
          </a:prstGeom>
          <a:noFill/>
          <a:ln w="57150">
            <a:solidFill>
              <a:srgbClr val="7030A0"/>
            </a:solidFill>
          </a:ln>
        </p:spPr>
        <p:txBody>
          <a:bodyPr wrap="none" rtlCol="0">
            <a:spAutoFit/>
          </a:bodyPr>
          <a:lstStyle/>
          <a:p>
            <a:pPr algn="ctr"/>
            <a:r>
              <a:rPr kumimoji="1" lang="ja-JP" altLang="en-US" sz="2400" dirty="0" smtClean="0"/>
              <a:t>最大</a:t>
            </a:r>
            <a:r>
              <a:rPr kumimoji="1" lang="en-US" altLang="ja-JP" sz="2400" dirty="0" smtClean="0"/>
              <a:t>2</a:t>
            </a:r>
            <a:r>
              <a:rPr kumimoji="1" lang="ja-JP" altLang="en-US" sz="2400" dirty="0" smtClean="0"/>
              <a:t>年</a:t>
            </a:r>
            <a:endParaRPr kumimoji="1" lang="en-US" altLang="ja-JP" sz="2400" dirty="0" smtClean="0"/>
          </a:p>
          <a:p>
            <a:pPr algn="ctr"/>
            <a:r>
              <a:rPr kumimoji="1" lang="ja-JP" altLang="en-US" sz="2400" dirty="0" smtClean="0"/>
              <a:t>ｵｰﾊﾞｰﾗｯﾌﾟし</a:t>
            </a:r>
            <a:endParaRPr kumimoji="1" lang="en-US" altLang="ja-JP" sz="2400" dirty="0" smtClean="0"/>
          </a:p>
          <a:p>
            <a:pPr algn="ctr"/>
            <a:r>
              <a:rPr kumimoji="1" lang="ja-JP" altLang="en-US" sz="2400" dirty="0" smtClean="0"/>
              <a:t>最短で</a:t>
            </a:r>
            <a:endParaRPr kumimoji="1" lang="en-US" altLang="ja-JP" sz="2400" dirty="0" smtClean="0"/>
          </a:p>
          <a:p>
            <a:pPr algn="ctr"/>
            <a:r>
              <a:rPr kumimoji="1" lang="ja-JP" altLang="en-US" sz="2400" dirty="0" smtClean="0"/>
              <a:t>卒後６年</a:t>
            </a:r>
            <a:endParaRPr kumimoji="1" lang="en-US" altLang="ja-JP" sz="2400" dirty="0" smtClean="0"/>
          </a:p>
          <a:p>
            <a:pPr algn="ctr"/>
            <a:r>
              <a:rPr kumimoji="1" lang="ja-JP" altLang="en-US" sz="2400" dirty="0" smtClean="0"/>
              <a:t>（</a:t>
            </a:r>
            <a:r>
              <a:rPr lang="en-US" altLang="ja-JP" sz="2400" dirty="0" smtClean="0"/>
              <a:t>2+1+3</a:t>
            </a:r>
            <a:r>
              <a:rPr lang="ja-JP" altLang="en-US" sz="2400" dirty="0" smtClean="0"/>
              <a:t>）</a:t>
            </a:r>
            <a:endParaRPr kumimoji="1" lang="ja-JP" altLang="en-US" sz="2400" dirty="0"/>
          </a:p>
        </p:txBody>
      </p:sp>
      <p:sp>
        <p:nvSpPr>
          <p:cNvPr id="33" name="右中かっこ 32"/>
          <p:cNvSpPr/>
          <p:nvPr/>
        </p:nvSpPr>
        <p:spPr>
          <a:xfrm>
            <a:off x="6512543" y="4303915"/>
            <a:ext cx="284341" cy="239197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正方形/長方形 25"/>
          <p:cNvSpPr/>
          <p:nvPr/>
        </p:nvSpPr>
        <p:spPr>
          <a:xfrm>
            <a:off x="1834361" y="2825379"/>
            <a:ext cx="221146" cy="11843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V="1">
            <a:off x="2588238" y="5427907"/>
            <a:ext cx="11511" cy="37827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左右矢印 36"/>
          <p:cNvSpPr/>
          <p:nvPr/>
        </p:nvSpPr>
        <p:spPr>
          <a:xfrm>
            <a:off x="1488859" y="4508500"/>
            <a:ext cx="1010807"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521755" y="4945341"/>
            <a:ext cx="1051750" cy="830997"/>
          </a:xfrm>
          <a:prstGeom prst="rect">
            <a:avLst/>
          </a:prstGeom>
          <a:noFill/>
        </p:spPr>
        <p:txBody>
          <a:bodyPr wrap="square" rtlCol="0">
            <a:spAutoFit/>
          </a:bodyPr>
          <a:lstStyle/>
          <a:p>
            <a:pPr algn="ctr"/>
            <a:r>
              <a:rPr kumimoji="1" lang="en-US" altLang="ja-JP" sz="2400" dirty="0" smtClean="0"/>
              <a:t>1</a:t>
            </a:r>
            <a:r>
              <a:rPr kumimoji="1" lang="ja-JP" altLang="en-US" sz="2400" dirty="0" smtClean="0"/>
              <a:t>年</a:t>
            </a:r>
            <a:endParaRPr kumimoji="1" lang="en-US" altLang="ja-JP" sz="2400" dirty="0" smtClean="0"/>
          </a:p>
          <a:p>
            <a:pPr algn="ctr"/>
            <a:r>
              <a:rPr kumimoji="1" lang="ja-JP" altLang="en-US" sz="2400" dirty="0" smtClean="0"/>
              <a:t>以上</a:t>
            </a:r>
            <a:endParaRPr kumimoji="1" lang="ja-JP" altLang="en-US" sz="2400" dirty="0"/>
          </a:p>
        </p:txBody>
      </p:sp>
      <p:sp>
        <p:nvSpPr>
          <p:cNvPr id="2" name="曲折矢印 1"/>
          <p:cNvSpPr/>
          <p:nvPr/>
        </p:nvSpPr>
        <p:spPr>
          <a:xfrm flipV="1">
            <a:off x="1915075" y="4013646"/>
            <a:ext cx="567884" cy="38003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4" name="直線コネクタ 23"/>
          <p:cNvCxnSpPr/>
          <p:nvPr/>
        </p:nvCxnSpPr>
        <p:spPr>
          <a:xfrm flipV="1">
            <a:off x="190466" y="1215937"/>
            <a:ext cx="7326664" cy="176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54514" y="878700"/>
            <a:ext cx="1034257" cy="369332"/>
          </a:xfrm>
          <a:prstGeom prst="rect">
            <a:avLst/>
          </a:prstGeom>
          <a:noFill/>
        </p:spPr>
        <p:txBody>
          <a:bodyPr wrap="none" rtlCol="0">
            <a:spAutoFit/>
          </a:bodyPr>
          <a:lstStyle/>
          <a:p>
            <a:r>
              <a:rPr kumimoji="1" lang="en-US" altLang="ja-JP" dirty="0" smtClean="0"/>
              <a:t>1</a:t>
            </a:r>
            <a:r>
              <a:rPr kumimoji="1" lang="ja-JP" altLang="en-US" dirty="0" smtClean="0"/>
              <a:t>年、</a:t>
            </a:r>
            <a:r>
              <a:rPr kumimoji="1" lang="en-US" altLang="ja-JP" dirty="0" smtClean="0"/>
              <a:t>2</a:t>
            </a:r>
            <a:r>
              <a:rPr kumimoji="1" lang="ja-JP" altLang="en-US" dirty="0" smtClean="0"/>
              <a:t>年</a:t>
            </a:r>
            <a:endParaRPr kumimoji="1" lang="ja-JP" altLang="en-US" dirty="0"/>
          </a:p>
        </p:txBody>
      </p:sp>
      <p:cxnSp>
        <p:nvCxnSpPr>
          <p:cNvPr id="29" name="直線コネクタ 28"/>
          <p:cNvCxnSpPr/>
          <p:nvPr/>
        </p:nvCxnSpPr>
        <p:spPr>
          <a:xfrm>
            <a:off x="204263" y="912743"/>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391828" y="9357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457905" y="9242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503416" y="9127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465441" y="912748"/>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539527" y="924104"/>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592764" y="878700"/>
            <a:ext cx="758541" cy="369332"/>
          </a:xfrm>
          <a:prstGeom prst="rect">
            <a:avLst/>
          </a:prstGeom>
          <a:noFill/>
        </p:spPr>
        <p:txBody>
          <a:bodyPr wrap="none" rtlCol="0">
            <a:spAutoFit/>
          </a:bodyPr>
          <a:lstStyle/>
          <a:p>
            <a:r>
              <a:rPr kumimoji="1" lang="en-US" altLang="ja-JP" dirty="0" smtClean="0"/>
              <a:t>3</a:t>
            </a:r>
            <a:r>
              <a:rPr kumimoji="1" lang="ja-JP" altLang="en-US" dirty="0" smtClean="0"/>
              <a:t>年目</a:t>
            </a:r>
            <a:endParaRPr kumimoji="1" lang="ja-JP" altLang="en-US" dirty="0"/>
          </a:p>
        </p:txBody>
      </p:sp>
      <p:sp>
        <p:nvSpPr>
          <p:cNvPr id="46" name="テキスト ボックス 45"/>
          <p:cNvSpPr txBox="1"/>
          <p:nvPr/>
        </p:nvSpPr>
        <p:spPr>
          <a:xfrm>
            <a:off x="2655754" y="878700"/>
            <a:ext cx="763351" cy="369332"/>
          </a:xfrm>
          <a:prstGeom prst="rect">
            <a:avLst/>
          </a:prstGeom>
          <a:noFill/>
        </p:spPr>
        <p:txBody>
          <a:bodyPr wrap="none" rtlCol="0">
            <a:spAutoFit/>
          </a:bodyPr>
          <a:lstStyle/>
          <a:p>
            <a:r>
              <a:rPr lang="en-US" altLang="ja-JP" dirty="0"/>
              <a:t>4</a:t>
            </a:r>
            <a:r>
              <a:rPr kumimoji="1" lang="ja-JP" altLang="en-US" dirty="0" smtClean="0"/>
              <a:t>年目</a:t>
            </a:r>
            <a:endParaRPr kumimoji="1" lang="ja-JP" altLang="en-US" dirty="0"/>
          </a:p>
        </p:txBody>
      </p:sp>
      <p:sp>
        <p:nvSpPr>
          <p:cNvPr id="47" name="テキスト ボックス 46"/>
          <p:cNvSpPr txBox="1"/>
          <p:nvPr/>
        </p:nvSpPr>
        <p:spPr>
          <a:xfrm>
            <a:off x="3634924" y="878700"/>
            <a:ext cx="763351" cy="369332"/>
          </a:xfrm>
          <a:prstGeom prst="rect">
            <a:avLst/>
          </a:prstGeom>
          <a:noFill/>
        </p:spPr>
        <p:txBody>
          <a:bodyPr wrap="none" rtlCol="0">
            <a:spAutoFit/>
          </a:bodyPr>
          <a:lstStyle/>
          <a:p>
            <a:r>
              <a:rPr lang="en-US" altLang="ja-JP" dirty="0" smtClean="0"/>
              <a:t>5</a:t>
            </a:r>
            <a:r>
              <a:rPr kumimoji="1" lang="ja-JP" altLang="en-US" dirty="0" smtClean="0"/>
              <a:t>年目</a:t>
            </a:r>
            <a:endParaRPr kumimoji="1" lang="ja-JP" altLang="en-US" dirty="0"/>
          </a:p>
        </p:txBody>
      </p:sp>
      <p:sp>
        <p:nvSpPr>
          <p:cNvPr id="48" name="テキスト ボックス 47"/>
          <p:cNvSpPr txBox="1"/>
          <p:nvPr/>
        </p:nvSpPr>
        <p:spPr>
          <a:xfrm>
            <a:off x="4678864" y="878700"/>
            <a:ext cx="763351" cy="369332"/>
          </a:xfrm>
          <a:prstGeom prst="rect">
            <a:avLst/>
          </a:prstGeom>
          <a:noFill/>
        </p:spPr>
        <p:txBody>
          <a:bodyPr wrap="none" rtlCol="0">
            <a:spAutoFit/>
          </a:bodyPr>
          <a:lstStyle/>
          <a:p>
            <a:r>
              <a:rPr lang="en-US" altLang="ja-JP" dirty="0"/>
              <a:t>6</a:t>
            </a:r>
            <a:r>
              <a:rPr kumimoji="1" lang="ja-JP" altLang="en-US" dirty="0" smtClean="0"/>
              <a:t>年目</a:t>
            </a:r>
            <a:endParaRPr kumimoji="1" lang="ja-JP" altLang="en-US" dirty="0"/>
          </a:p>
        </p:txBody>
      </p:sp>
      <p:sp>
        <p:nvSpPr>
          <p:cNvPr id="49" name="テキスト ボックス 48"/>
          <p:cNvSpPr txBox="1"/>
          <p:nvPr/>
        </p:nvSpPr>
        <p:spPr>
          <a:xfrm>
            <a:off x="6705149" y="888860"/>
            <a:ext cx="994183" cy="369332"/>
          </a:xfrm>
          <a:prstGeom prst="rect">
            <a:avLst/>
          </a:prstGeom>
          <a:noFill/>
        </p:spPr>
        <p:txBody>
          <a:bodyPr wrap="none" rtlCol="0">
            <a:spAutoFit/>
          </a:bodyPr>
          <a:lstStyle/>
          <a:p>
            <a:r>
              <a:rPr lang="en-US" altLang="ja-JP" dirty="0"/>
              <a:t>8</a:t>
            </a:r>
            <a:r>
              <a:rPr kumimoji="1" lang="ja-JP" altLang="en-US" dirty="0" smtClean="0"/>
              <a:t>年目～</a:t>
            </a:r>
            <a:endParaRPr kumimoji="1" lang="ja-JP" altLang="en-US" dirty="0"/>
          </a:p>
        </p:txBody>
      </p:sp>
      <p:grpSp>
        <p:nvGrpSpPr>
          <p:cNvPr id="50" name="グループ化 49"/>
          <p:cNvGrpSpPr/>
          <p:nvPr/>
        </p:nvGrpSpPr>
        <p:grpSpPr>
          <a:xfrm>
            <a:off x="4383825" y="2815855"/>
            <a:ext cx="3037910" cy="1223643"/>
            <a:chOff x="2130880" y="1214805"/>
            <a:chExt cx="1346252" cy="1304631"/>
          </a:xfrm>
          <a:solidFill>
            <a:srgbClr val="00B0F0"/>
          </a:solidFill>
        </p:grpSpPr>
        <p:sp>
          <p:nvSpPr>
            <p:cNvPr id="51" name="角丸四角形 50"/>
            <p:cNvSpPr/>
            <p:nvPr/>
          </p:nvSpPr>
          <p:spPr>
            <a:xfrm>
              <a:off x="2130880" y="1214805"/>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2" name="角丸四角形 4"/>
            <p:cNvSpPr/>
            <p:nvPr/>
          </p:nvSpPr>
          <p:spPr>
            <a:xfrm>
              <a:off x="2154307" y="1278492"/>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2400" b="1" kern="1200" dirty="0" smtClean="0">
                  <a:solidFill>
                    <a:schemeClr val="tx1"/>
                  </a:solidFill>
                </a:rPr>
                <a:t>心臓血管外科修練</a:t>
              </a:r>
              <a:endParaRPr kumimoji="1" lang="ja-JP" altLang="en-US" sz="2400" b="1" kern="1200" dirty="0">
                <a:solidFill>
                  <a:schemeClr val="tx1"/>
                </a:solidFill>
              </a:endParaRPr>
            </a:p>
          </p:txBody>
        </p:sp>
      </p:grpSp>
      <p:grpSp>
        <p:nvGrpSpPr>
          <p:cNvPr id="54" name="グループ化 53"/>
          <p:cNvGrpSpPr/>
          <p:nvPr/>
        </p:nvGrpSpPr>
        <p:grpSpPr>
          <a:xfrm>
            <a:off x="7325628" y="1244330"/>
            <a:ext cx="800174" cy="1379521"/>
            <a:chOff x="3538322" y="1216918"/>
            <a:chExt cx="711036" cy="1283431"/>
          </a:xfrm>
        </p:grpSpPr>
        <p:sp>
          <p:nvSpPr>
            <p:cNvPr id="55" name="角丸四角形 54"/>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56"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心臓血管外科専門医試験</a:t>
              </a:r>
              <a:endParaRPr kumimoji="1" lang="ja-JP" altLang="en-US" sz="1600" b="1" kern="1200" dirty="0"/>
            </a:p>
          </p:txBody>
        </p:sp>
      </p:grpSp>
      <p:sp>
        <p:nvSpPr>
          <p:cNvPr id="53" name="テキスト ボックス 52"/>
          <p:cNvSpPr txBox="1"/>
          <p:nvPr/>
        </p:nvSpPr>
        <p:spPr>
          <a:xfrm>
            <a:off x="5717089" y="878700"/>
            <a:ext cx="763351" cy="369332"/>
          </a:xfrm>
          <a:prstGeom prst="rect">
            <a:avLst/>
          </a:prstGeom>
          <a:noFill/>
        </p:spPr>
        <p:txBody>
          <a:bodyPr wrap="none" rtlCol="0">
            <a:spAutoFit/>
          </a:bodyPr>
          <a:lstStyle/>
          <a:p>
            <a:r>
              <a:rPr lang="en-US" altLang="ja-JP" dirty="0"/>
              <a:t>7</a:t>
            </a:r>
            <a:r>
              <a:rPr kumimoji="1" lang="ja-JP" altLang="en-US" dirty="0" smtClean="0"/>
              <a:t>年目</a:t>
            </a:r>
            <a:endParaRPr kumimoji="1" lang="ja-JP" altLang="en-US" dirty="0"/>
          </a:p>
        </p:txBody>
      </p:sp>
      <p:cxnSp>
        <p:nvCxnSpPr>
          <p:cNvPr id="57" name="直線コネクタ 56"/>
          <p:cNvCxnSpPr/>
          <p:nvPr/>
        </p:nvCxnSpPr>
        <p:spPr>
          <a:xfrm>
            <a:off x="6558702" y="914579"/>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472201" y="2672006"/>
            <a:ext cx="1611339" cy="1569660"/>
          </a:xfrm>
          <a:prstGeom prst="rect">
            <a:avLst/>
          </a:prstGeom>
          <a:noFill/>
          <a:ln w="57150">
            <a:solidFill>
              <a:srgbClr val="7030A0"/>
            </a:solidFill>
          </a:ln>
        </p:spPr>
        <p:txBody>
          <a:bodyPr wrap="none" rtlCol="0">
            <a:spAutoFit/>
          </a:bodyPr>
          <a:lstStyle/>
          <a:p>
            <a:pPr algn="ctr"/>
            <a:r>
              <a:rPr kumimoji="1" lang="ja-JP" altLang="en-US" sz="2400" dirty="0" smtClean="0"/>
              <a:t>ｵｰﾊﾞｰﾗｯﾌﾟ</a:t>
            </a:r>
            <a:endParaRPr kumimoji="1" lang="en-US" altLang="ja-JP" sz="2400" dirty="0" smtClean="0"/>
          </a:p>
          <a:p>
            <a:pPr algn="ctr"/>
            <a:r>
              <a:rPr kumimoji="1" lang="ja-JP" altLang="en-US" sz="2400" dirty="0" smtClean="0"/>
              <a:t>なし</a:t>
            </a:r>
            <a:endParaRPr kumimoji="1" lang="en-US" altLang="ja-JP" sz="2400" dirty="0" smtClean="0"/>
          </a:p>
          <a:p>
            <a:pPr algn="ctr"/>
            <a:r>
              <a:rPr kumimoji="1" lang="ja-JP" altLang="en-US" sz="2400" dirty="0" smtClean="0"/>
              <a:t>卒後</a:t>
            </a:r>
            <a:r>
              <a:rPr kumimoji="1" lang="en-US" altLang="ja-JP" sz="2400" dirty="0" smtClean="0"/>
              <a:t>8</a:t>
            </a:r>
            <a:r>
              <a:rPr kumimoji="1" lang="ja-JP" altLang="en-US" sz="2400" dirty="0" smtClean="0"/>
              <a:t>年</a:t>
            </a:r>
            <a:endParaRPr kumimoji="1" lang="en-US" altLang="ja-JP" sz="2400" dirty="0" smtClean="0"/>
          </a:p>
          <a:p>
            <a:pPr algn="ctr"/>
            <a:r>
              <a:rPr kumimoji="1" lang="ja-JP" altLang="en-US" sz="2400" dirty="0" smtClean="0"/>
              <a:t>（</a:t>
            </a:r>
            <a:r>
              <a:rPr lang="en-US" altLang="ja-JP" sz="2400" dirty="0" smtClean="0"/>
              <a:t>2+3+3</a:t>
            </a:r>
            <a:r>
              <a:rPr lang="ja-JP" altLang="en-US" sz="2400" dirty="0" smtClean="0"/>
              <a:t>）</a:t>
            </a:r>
            <a:endParaRPr kumimoji="1" lang="ja-JP" altLang="en-US" sz="2400" dirty="0"/>
          </a:p>
        </p:txBody>
      </p:sp>
      <p:cxnSp>
        <p:nvCxnSpPr>
          <p:cNvPr id="60" name="直線矢印コネクタ 59"/>
          <p:cNvCxnSpPr/>
          <p:nvPr/>
        </p:nvCxnSpPr>
        <p:spPr>
          <a:xfrm flipH="1" flipV="1">
            <a:off x="4372638" y="3908826"/>
            <a:ext cx="6300" cy="189735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120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8589" y="175501"/>
            <a:ext cx="7886700" cy="804214"/>
          </a:xfrm>
          <a:solidFill>
            <a:srgbClr val="FFC000"/>
          </a:solidFill>
        </p:spPr>
        <p:txBody>
          <a:bodyPr/>
          <a:lstStyle/>
          <a:p>
            <a:pPr algn="ctr"/>
            <a:r>
              <a:rPr kumimoji="1" lang="ja-JP" altLang="en-US" dirty="0" smtClean="0"/>
              <a:t>修練開始登録（必須）</a:t>
            </a:r>
            <a:endParaRPr kumimoji="1" lang="ja-JP" altLang="en-US" dirty="0"/>
          </a:p>
        </p:txBody>
      </p:sp>
      <p:sp>
        <p:nvSpPr>
          <p:cNvPr id="3" name="テキスト ボックス 2"/>
          <p:cNvSpPr txBox="1"/>
          <p:nvPr/>
        </p:nvSpPr>
        <p:spPr>
          <a:xfrm>
            <a:off x="359228" y="1098983"/>
            <a:ext cx="8784772" cy="5509200"/>
          </a:xfrm>
          <a:prstGeom prst="rect">
            <a:avLst/>
          </a:prstGeom>
          <a:noFill/>
        </p:spPr>
        <p:txBody>
          <a:bodyPr wrap="square" rtlCol="0">
            <a:spAutoFit/>
          </a:bodyPr>
          <a:lstStyle/>
          <a:p>
            <a:r>
              <a:rPr kumimoji="1" lang="ja-JP" altLang="en-US" sz="3200" dirty="0" smtClean="0"/>
              <a:t>　新制度では、心臓血管外科専門医修練開始登録から</a:t>
            </a:r>
            <a:r>
              <a:rPr kumimoji="1" lang="en-US" altLang="ja-JP" sz="3200" dirty="0" smtClean="0"/>
              <a:t>3</a:t>
            </a:r>
            <a:r>
              <a:rPr kumimoji="1" lang="ja-JP" altLang="en-US" sz="3200" dirty="0" smtClean="0"/>
              <a:t>年以上経過して心臓血管外科専門医</a:t>
            </a:r>
            <a:r>
              <a:rPr lang="ja-JP" altLang="en-US" sz="3200" dirty="0" smtClean="0"/>
              <a:t>試験の受験</a:t>
            </a:r>
            <a:r>
              <a:rPr lang="ja-JP" altLang="en-US" sz="3200" dirty="0"/>
              <a:t>資格</a:t>
            </a:r>
            <a:r>
              <a:rPr lang="ja-JP" altLang="en-US" sz="3200" dirty="0" smtClean="0"/>
              <a:t>を</a:t>
            </a:r>
            <a:r>
              <a:rPr lang="ja-JP" altLang="en-US" sz="3200" dirty="0"/>
              <a:t>得</a:t>
            </a:r>
            <a:r>
              <a:rPr lang="ja-JP" altLang="en-US" sz="3200" dirty="0" smtClean="0"/>
              <a:t>ることとなっているので、修練開始登録は必須となる。日本専門医機構</a:t>
            </a:r>
            <a:r>
              <a:rPr kumimoji="1" lang="ja-JP" altLang="en-US" sz="3200" dirty="0" smtClean="0"/>
              <a:t>からサブスペシャルティ整備基準の審査結果が届く前に、最初の専攻医が修練を開始する</a:t>
            </a:r>
            <a:r>
              <a:rPr lang="ja-JP" altLang="en-US" sz="3200" dirty="0" smtClean="0"/>
              <a:t>本年</a:t>
            </a:r>
            <a:r>
              <a:rPr lang="en-US" altLang="ja-JP" sz="3200" dirty="0" smtClean="0"/>
              <a:t>4</a:t>
            </a:r>
            <a:r>
              <a:rPr lang="ja-JP" altLang="en-US" sz="3200" dirty="0" smtClean="0"/>
              <a:t>月を迎えることから、とりあえず</a:t>
            </a:r>
            <a:r>
              <a:rPr lang="en-US" altLang="ja-JP" sz="3200" b="1" u="sng" dirty="0" smtClean="0">
                <a:solidFill>
                  <a:srgbClr val="FF0000"/>
                </a:solidFill>
              </a:rPr>
              <a:t>4</a:t>
            </a:r>
            <a:r>
              <a:rPr lang="ja-JP" altLang="en-US" sz="3200" b="1" u="sng" dirty="0" smtClean="0">
                <a:solidFill>
                  <a:srgbClr val="FF0000"/>
                </a:solidFill>
              </a:rPr>
              <a:t>月に修練開始登録が出来るような登録</a:t>
            </a:r>
            <a:r>
              <a:rPr lang="ja-JP" altLang="en-US" sz="3200" b="1" u="sng" dirty="0">
                <a:solidFill>
                  <a:srgbClr val="FF0000"/>
                </a:solidFill>
              </a:rPr>
              <a:t>形式</a:t>
            </a:r>
            <a:r>
              <a:rPr lang="ja-JP" altLang="en-US" sz="3200" dirty="0" smtClean="0"/>
              <a:t>を作る。</a:t>
            </a:r>
            <a:endParaRPr lang="en-US" altLang="ja-JP" sz="3200" dirty="0" smtClean="0"/>
          </a:p>
          <a:p>
            <a:r>
              <a:rPr kumimoji="1" lang="ja-JP" altLang="en-US" sz="3200" dirty="0" smtClean="0"/>
              <a:t>　所属する施設群や管理する修練統括責任者が</a:t>
            </a:r>
            <a:endParaRPr kumimoji="1" lang="en-US" altLang="ja-JP" sz="3200" dirty="0" smtClean="0"/>
          </a:p>
          <a:p>
            <a:r>
              <a:rPr kumimoji="1" lang="ja-JP" altLang="en-US" sz="3200" dirty="0" smtClean="0"/>
              <a:t>誰になるのかなどは、今年に限って後日の登録でも可能とする。</a:t>
            </a:r>
            <a:endParaRPr kumimoji="1" lang="ja-JP" altLang="en-US" sz="3200" dirty="0"/>
          </a:p>
        </p:txBody>
      </p:sp>
      <p:sp>
        <p:nvSpPr>
          <p:cNvPr id="6" name="乗算記号 5"/>
          <p:cNvSpPr/>
          <p:nvPr/>
        </p:nvSpPr>
        <p:spPr>
          <a:xfrm>
            <a:off x="141513" y="-359229"/>
            <a:ext cx="9220201" cy="790302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580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0422" y="2705555"/>
            <a:ext cx="7886700" cy="1325563"/>
          </a:xfrm>
        </p:spPr>
        <p:txBody>
          <a:bodyPr>
            <a:normAutofit/>
          </a:bodyPr>
          <a:lstStyle/>
          <a:p>
            <a:pPr algn="ctr"/>
            <a:r>
              <a:rPr kumimoji="1" lang="ja-JP" altLang="en-US" sz="6000" dirty="0" smtClean="0"/>
              <a:t>現行制度の最新情報</a:t>
            </a:r>
            <a:endParaRPr kumimoji="1" lang="ja-JP" altLang="en-US" sz="6000" dirty="0"/>
          </a:p>
        </p:txBody>
      </p:sp>
    </p:spTree>
    <p:extLst>
      <p:ext uri="{BB962C8B-B14F-4D97-AF65-F5344CB8AC3E}">
        <p14:creationId xmlns:p14="http://schemas.microsoft.com/office/powerpoint/2010/main" val="3309319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825388"/>
            <a:ext cx="7886700" cy="849664"/>
          </a:xfrm>
          <a:solidFill>
            <a:srgbClr val="FFC000"/>
          </a:solidFill>
        </p:spPr>
        <p:txBody>
          <a:bodyPr>
            <a:normAutofit/>
          </a:bodyPr>
          <a:lstStyle/>
          <a:p>
            <a:pPr algn="ctr"/>
            <a:r>
              <a:rPr kumimoji="1" lang="ja-JP" altLang="en-US" sz="3600" dirty="0" smtClean="0"/>
              <a:t>業績に関する改正点</a:t>
            </a:r>
            <a:endParaRPr kumimoji="1" lang="ja-JP" altLang="en-US" sz="3600" dirty="0"/>
          </a:p>
        </p:txBody>
      </p:sp>
      <p:sp>
        <p:nvSpPr>
          <p:cNvPr id="3" name="コンテンツ プレースホルダー 2"/>
          <p:cNvSpPr>
            <a:spLocks noGrp="1"/>
          </p:cNvSpPr>
          <p:nvPr>
            <p:ph idx="1"/>
          </p:nvPr>
        </p:nvSpPr>
        <p:spPr>
          <a:xfrm>
            <a:off x="214439" y="2451888"/>
            <a:ext cx="8715122" cy="5696792"/>
          </a:xfrm>
        </p:spPr>
        <p:txBody>
          <a:bodyPr/>
          <a:lstStyle/>
          <a:p>
            <a:r>
              <a:rPr kumimoji="1" lang="ja-JP" altLang="en-US" dirty="0" smtClean="0"/>
              <a:t>論文業績は医師免許取得後に限る</a:t>
            </a:r>
            <a:endParaRPr kumimoji="1" lang="en-US" altLang="ja-JP" dirty="0" smtClean="0"/>
          </a:p>
          <a:p>
            <a:r>
              <a:rPr lang="ja-JP" altLang="en-US" dirty="0" smtClean="0"/>
              <a:t>イメージ</a:t>
            </a:r>
            <a:r>
              <a:rPr lang="ja-JP" altLang="en-US" dirty="0"/>
              <a:t>論文</a:t>
            </a:r>
            <a:r>
              <a:rPr lang="ja-JP" altLang="en-US" dirty="0" smtClean="0"/>
              <a:t>は</a:t>
            </a:r>
            <a:r>
              <a:rPr lang="en-US" altLang="ja-JP" dirty="0" smtClean="0"/>
              <a:t>1</a:t>
            </a:r>
            <a:r>
              <a:rPr lang="ja-JP" altLang="en-US" dirty="0" smtClean="0"/>
              <a:t>編まで</a:t>
            </a:r>
            <a:endParaRPr lang="en-US" altLang="ja-JP" dirty="0" smtClean="0"/>
          </a:p>
          <a:p>
            <a:r>
              <a:rPr kumimoji="1" lang="ja-JP" altLang="en-US" dirty="0"/>
              <a:t>ガイドライン</a:t>
            </a:r>
            <a:r>
              <a:rPr kumimoji="1" lang="ja-JP" altLang="en-US" dirty="0" smtClean="0"/>
              <a:t>は認めない</a:t>
            </a:r>
            <a:endParaRPr kumimoji="1" lang="en-US" altLang="ja-JP" dirty="0" smtClean="0"/>
          </a:p>
          <a:p>
            <a:r>
              <a:rPr lang="ja-JP" altLang="en-US" dirty="0" smtClean="0"/>
              <a:t>コメディカル</a:t>
            </a:r>
            <a:r>
              <a:rPr lang="ja-JP" altLang="en-US" dirty="0"/>
              <a:t>向</a:t>
            </a:r>
            <a:r>
              <a:rPr lang="ja-JP" altLang="en-US" dirty="0" smtClean="0"/>
              <a:t>けの</a:t>
            </a:r>
            <a:r>
              <a:rPr lang="ja-JP" altLang="en-US" dirty="0"/>
              <a:t>論文</a:t>
            </a:r>
            <a:r>
              <a:rPr lang="ja-JP" altLang="en-US" dirty="0" smtClean="0"/>
              <a:t>は個別</a:t>
            </a:r>
            <a:r>
              <a:rPr lang="ja-JP" altLang="en-US" dirty="0"/>
              <a:t>審査</a:t>
            </a:r>
            <a:r>
              <a:rPr lang="ja-JP" altLang="en-US" dirty="0" smtClean="0"/>
              <a:t>とする</a:t>
            </a:r>
            <a:endParaRPr lang="en-US" altLang="ja-JP" dirty="0" smtClean="0"/>
          </a:p>
          <a:p>
            <a:r>
              <a:rPr kumimoji="1" lang="ja-JP" altLang="en-US" dirty="0"/>
              <a:t>論文</a:t>
            </a:r>
            <a:r>
              <a:rPr kumimoji="1" lang="ja-JP" altLang="en-US" dirty="0" smtClean="0"/>
              <a:t>は</a:t>
            </a:r>
            <a:r>
              <a:rPr kumimoji="1" lang="en-US" altLang="ja-JP" dirty="0" smtClean="0"/>
              <a:t>1</a:t>
            </a:r>
            <a:r>
              <a:rPr kumimoji="1" lang="ja-JP" altLang="en-US" dirty="0" smtClean="0"/>
              <a:t>ページ目に氏名の記載のないものは著者と認めない</a:t>
            </a:r>
            <a:endParaRPr kumimoji="1" lang="en-US" altLang="ja-JP" dirty="0" smtClean="0"/>
          </a:p>
          <a:p>
            <a:endParaRPr kumimoji="1" lang="ja-JP" altLang="en-US" dirty="0"/>
          </a:p>
        </p:txBody>
      </p:sp>
    </p:spTree>
    <p:extLst>
      <p:ext uri="{BB962C8B-B14F-4D97-AF65-F5344CB8AC3E}">
        <p14:creationId xmlns:p14="http://schemas.microsoft.com/office/powerpoint/2010/main" val="4258776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4889"/>
            <a:ext cx="7886700" cy="849664"/>
          </a:xfrm>
          <a:solidFill>
            <a:srgbClr val="FFC000"/>
          </a:solidFill>
        </p:spPr>
        <p:txBody>
          <a:bodyPr>
            <a:normAutofit/>
          </a:bodyPr>
          <a:lstStyle/>
          <a:p>
            <a:pPr algn="ctr"/>
            <a:r>
              <a:rPr kumimoji="1" lang="ja-JP" altLang="en-US" sz="3600" dirty="0" smtClean="0"/>
              <a:t>手術に関する改正点</a:t>
            </a:r>
            <a:endParaRPr kumimoji="1" lang="ja-JP" altLang="en-US" sz="3600" dirty="0"/>
          </a:p>
        </p:txBody>
      </p:sp>
      <p:sp>
        <p:nvSpPr>
          <p:cNvPr id="3" name="コンテンツ プレースホルダー 2"/>
          <p:cNvSpPr>
            <a:spLocks noGrp="1"/>
          </p:cNvSpPr>
          <p:nvPr>
            <p:ph idx="1"/>
          </p:nvPr>
        </p:nvSpPr>
        <p:spPr>
          <a:xfrm>
            <a:off x="105196" y="890124"/>
            <a:ext cx="8925515" cy="6125671"/>
          </a:xfrm>
        </p:spPr>
        <p:txBody>
          <a:bodyPr>
            <a:normAutofit/>
          </a:bodyPr>
          <a:lstStyle/>
          <a:p>
            <a:r>
              <a:rPr kumimoji="1" lang="ja-JP" altLang="en-US" dirty="0" smtClean="0"/>
              <a:t>手術経験は認定施設であれば非常勤でもカウント可</a:t>
            </a:r>
            <a:endParaRPr kumimoji="1" lang="en-US" altLang="ja-JP" dirty="0" smtClean="0"/>
          </a:p>
          <a:p>
            <a:r>
              <a:rPr lang="ja-JP" altLang="en-US" dirty="0" smtClean="0"/>
              <a:t>左右同じ手術（両側</a:t>
            </a:r>
            <a:r>
              <a:rPr lang="en-US" altLang="ja-JP" dirty="0" smtClean="0"/>
              <a:t>FP</a:t>
            </a:r>
            <a:r>
              <a:rPr lang="ja-JP" altLang="en-US" dirty="0" smtClean="0"/>
              <a:t>バイパス）を同一日に違う術者が行った場合には、それぞれの術者が</a:t>
            </a:r>
            <a:r>
              <a:rPr lang="en-US" altLang="ja-JP" dirty="0" smtClean="0"/>
              <a:t>1</a:t>
            </a:r>
            <a:r>
              <a:rPr lang="ja-JP" altLang="en-US" dirty="0" smtClean="0"/>
              <a:t>例としてカウントできるが、同一術者が行った場合には</a:t>
            </a:r>
            <a:r>
              <a:rPr lang="en-US" altLang="ja-JP" dirty="0" smtClean="0"/>
              <a:t>1</a:t>
            </a:r>
            <a:r>
              <a:rPr lang="ja-JP" altLang="en-US" dirty="0" smtClean="0"/>
              <a:t>例のみカウントとする</a:t>
            </a:r>
            <a:endParaRPr lang="en-US" altLang="ja-JP" dirty="0" smtClean="0"/>
          </a:p>
          <a:p>
            <a:r>
              <a:rPr lang="ja-JP" altLang="en-US" dirty="0" smtClean="0"/>
              <a:t>下肢</a:t>
            </a:r>
            <a:r>
              <a:rPr lang="ja-JP" altLang="en-US" dirty="0"/>
              <a:t>静脈瘤</a:t>
            </a:r>
            <a:r>
              <a:rPr lang="ja-JP" altLang="en-US" dirty="0" smtClean="0"/>
              <a:t>の高周波</a:t>
            </a:r>
            <a:r>
              <a:rPr lang="ja-JP" altLang="en-US" dirty="0"/>
              <a:t>治療</a:t>
            </a:r>
            <a:r>
              <a:rPr lang="ja-JP" altLang="en-US" dirty="0" smtClean="0"/>
              <a:t>は</a:t>
            </a:r>
            <a:r>
              <a:rPr lang="ja-JP" altLang="en-US" dirty="0"/>
              <a:t>静脈</a:t>
            </a:r>
            <a:r>
              <a:rPr lang="ja-JP" altLang="en-US" dirty="0" smtClean="0"/>
              <a:t>瘤手術としてカウントする</a:t>
            </a:r>
            <a:endParaRPr lang="en-US" altLang="ja-JP" dirty="0" smtClean="0"/>
          </a:p>
          <a:p>
            <a:r>
              <a:rPr lang="ja-JP" altLang="en-US" dirty="0" smtClean="0"/>
              <a:t>破裂性大動脈瘤（胸部、腹部）のステントグラフト内挿術は破裂性のステントグラフトを項目に加えて難易度</a:t>
            </a:r>
            <a:r>
              <a:rPr lang="en-US" altLang="ja-JP" dirty="0" smtClean="0"/>
              <a:t>C</a:t>
            </a:r>
            <a:r>
              <a:rPr lang="ja-JP" altLang="en-US" dirty="0" smtClean="0"/>
              <a:t>とする</a:t>
            </a:r>
            <a:endParaRPr lang="en-US" altLang="ja-JP" dirty="0" smtClean="0"/>
          </a:p>
          <a:p>
            <a:r>
              <a:rPr lang="en-US" altLang="ja-JP" dirty="0" smtClean="0"/>
              <a:t>2019</a:t>
            </a:r>
            <a:r>
              <a:rPr lang="ja-JP" altLang="en-US" dirty="0" smtClean="0"/>
              <a:t>年</a:t>
            </a:r>
            <a:r>
              <a:rPr lang="ja-JP" altLang="en-US" dirty="0"/>
              <a:t>申請</a:t>
            </a:r>
            <a:r>
              <a:rPr lang="ja-JP" altLang="en-US" dirty="0" smtClean="0"/>
              <a:t>から、末梢動脈疾患に対するものに限り、</a:t>
            </a:r>
            <a:r>
              <a:rPr lang="en-US" altLang="ja-JP" dirty="0" smtClean="0"/>
              <a:t>IVR</a:t>
            </a:r>
            <a:r>
              <a:rPr lang="ja-JP" altLang="en-US" dirty="0" smtClean="0"/>
              <a:t>修練認定施設、</a:t>
            </a:r>
            <a:r>
              <a:rPr lang="en-US" altLang="ja-JP" dirty="0" smtClean="0"/>
              <a:t>CVIT</a:t>
            </a:r>
            <a:r>
              <a:rPr lang="ja-JP" altLang="en-US" dirty="0" smtClean="0"/>
              <a:t>研修施設</a:t>
            </a:r>
            <a:r>
              <a:rPr lang="en-US" altLang="ja-JP" dirty="0" smtClean="0"/>
              <a:t>/</a:t>
            </a:r>
            <a:r>
              <a:rPr lang="ja-JP" altLang="en-US" dirty="0" smtClean="0"/>
              <a:t>研修関連施設で、それぞれの指導医の下で行った血管内治療を手術経験として認める</a:t>
            </a:r>
            <a:endParaRPr lang="en-US" altLang="ja-JP" dirty="0" smtClean="0"/>
          </a:p>
          <a:p>
            <a:endParaRPr kumimoji="1" lang="en-US" altLang="ja-JP" dirty="0" smtClean="0"/>
          </a:p>
        </p:txBody>
      </p:sp>
    </p:spTree>
    <p:extLst>
      <p:ext uri="{BB962C8B-B14F-4D97-AF65-F5344CB8AC3E}">
        <p14:creationId xmlns:p14="http://schemas.microsoft.com/office/powerpoint/2010/main" val="3938877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3337" y="1186543"/>
            <a:ext cx="8167006" cy="5509200"/>
          </a:xfrm>
          <a:prstGeom prst="rect">
            <a:avLst/>
          </a:prstGeom>
        </p:spPr>
        <p:txBody>
          <a:bodyPr wrap="square">
            <a:spAutoFit/>
          </a:bodyPr>
          <a:lstStyle/>
          <a:p>
            <a:r>
              <a:rPr lang="ja-JP" altLang="en-US" sz="3200" dirty="0">
                <a:solidFill>
                  <a:srgbClr val="000000"/>
                </a:solidFill>
                <a:latin typeface="MS PGothic" panose="020B0600070205080204" pitchFamily="50" charset="-128"/>
                <a:ea typeface="MS PGothic" panose="020B0600070205080204" pitchFamily="50" charset="-128"/>
              </a:rPr>
              <a:t>◆心血機構が認めていない施設での</a:t>
            </a:r>
            <a:r>
              <a:rPr lang="en-US" altLang="ja-JP" sz="3200" dirty="0">
                <a:solidFill>
                  <a:srgbClr val="000000"/>
                </a:solidFill>
                <a:latin typeface="MS PGothic" panose="020B0600070205080204" pitchFamily="50" charset="-128"/>
                <a:ea typeface="MS PGothic" panose="020B0600070205080204" pitchFamily="50" charset="-128"/>
              </a:rPr>
              <a:t>EVT</a:t>
            </a:r>
            <a:r>
              <a:rPr lang="ja-JP" altLang="en-US" sz="3200" dirty="0">
                <a:solidFill>
                  <a:srgbClr val="000000"/>
                </a:solidFill>
                <a:latin typeface="MS PGothic" panose="020B0600070205080204" pitchFamily="50" charset="-128"/>
                <a:ea typeface="MS PGothic" panose="020B0600070205080204" pitchFamily="50" charset="-128"/>
              </a:rPr>
              <a:t>経験症例の取り扱いに</a:t>
            </a:r>
            <a:r>
              <a:rPr lang="ja-JP" altLang="en-US" sz="3200" dirty="0" smtClean="0">
                <a:solidFill>
                  <a:srgbClr val="000000"/>
                </a:solidFill>
                <a:latin typeface="MS PGothic" panose="020B0600070205080204" pitchFamily="50" charset="-128"/>
                <a:ea typeface="MS PGothic" panose="020B0600070205080204" pitchFamily="50" charset="-128"/>
              </a:rPr>
              <a:t>ついて</a:t>
            </a:r>
            <a:endParaRPr lang="ja-JP" altLang="en-US" sz="3200" dirty="0">
              <a:solidFill>
                <a:srgbClr val="000000"/>
              </a:solidFill>
              <a:latin typeface="ヒラギノ角ゴ Pro W3"/>
            </a:endParaRPr>
          </a:p>
          <a:p>
            <a:r>
              <a:rPr lang="ja-JP" altLang="en-US" sz="3200" dirty="0">
                <a:solidFill>
                  <a:srgbClr val="000000"/>
                </a:solidFill>
                <a:latin typeface="MS PGothic" panose="020B0600070205080204" pitchFamily="50" charset="-128"/>
              </a:rPr>
              <a:t> </a:t>
            </a:r>
            <a:endParaRPr lang="ja-JP" altLang="en-US" sz="3200" dirty="0">
              <a:solidFill>
                <a:srgbClr val="000000"/>
              </a:solidFill>
              <a:latin typeface="ヒラギノ角ゴ Pro W3"/>
            </a:endParaRPr>
          </a:p>
          <a:p>
            <a:r>
              <a:rPr lang="en-US" altLang="ja-JP" sz="3200" dirty="0">
                <a:solidFill>
                  <a:srgbClr val="000000"/>
                </a:solidFill>
                <a:latin typeface="MS PGothic" panose="020B0600070205080204" pitchFamily="50" charset="-128"/>
                <a:ea typeface="MS PGothic" panose="020B0600070205080204" pitchFamily="50" charset="-128"/>
              </a:rPr>
              <a:t>1.</a:t>
            </a:r>
            <a:r>
              <a:rPr lang="ja-JP" altLang="en-US" sz="3200" dirty="0">
                <a:solidFill>
                  <a:srgbClr val="000000"/>
                </a:solidFill>
                <a:latin typeface="MS PGothic" panose="020B0600070205080204" pitchFamily="50" charset="-128"/>
                <a:ea typeface="MS PGothic" panose="020B0600070205080204" pitchFamily="50" charset="-128"/>
              </a:rPr>
              <a:t>末梢動脈疾患に対する血管内治療症例に限り、</a:t>
            </a:r>
            <a:r>
              <a:rPr lang="en-US" altLang="ja-JP" sz="3200" dirty="0">
                <a:solidFill>
                  <a:srgbClr val="FF0000"/>
                </a:solidFill>
                <a:latin typeface="MS PGothic" panose="020B0600070205080204" pitchFamily="50" charset="-128"/>
                <a:ea typeface="MS PGothic" panose="020B0600070205080204" pitchFamily="50" charset="-128"/>
              </a:rPr>
              <a:t>IVR</a:t>
            </a:r>
            <a:r>
              <a:rPr lang="ja-JP" altLang="en-US" sz="3200" dirty="0">
                <a:solidFill>
                  <a:srgbClr val="FF0000"/>
                </a:solidFill>
                <a:latin typeface="MS PGothic" panose="020B0600070205080204" pitchFamily="50" charset="-128"/>
                <a:ea typeface="MS PGothic" panose="020B0600070205080204" pitchFamily="50" charset="-128"/>
              </a:rPr>
              <a:t>修練認定施設、</a:t>
            </a:r>
            <a:r>
              <a:rPr lang="en-US" altLang="ja-JP" sz="3200" dirty="0">
                <a:solidFill>
                  <a:srgbClr val="FF0000"/>
                </a:solidFill>
                <a:latin typeface="MS PGothic" panose="020B0600070205080204" pitchFamily="50" charset="-128"/>
                <a:ea typeface="MS PGothic" panose="020B0600070205080204" pitchFamily="50" charset="-128"/>
              </a:rPr>
              <a:t>CVIT</a:t>
            </a:r>
            <a:r>
              <a:rPr lang="ja-JP" altLang="en-US" sz="3200" dirty="0">
                <a:solidFill>
                  <a:srgbClr val="FF0000"/>
                </a:solidFill>
                <a:latin typeface="MS PGothic" panose="020B0600070205080204" pitchFamily="50" charset="-128"/>
                <a:ea typeface="MS PGothic" panose="020B0600070205080204" pitchFamily="50" charset="-128"/>
              </a:rPr>
              <a:t>基幹施設／連携施設で、</a:t>
            </a:r>
            <a:r>
              <a:rPr lang="en-US" altLang="ja-JP" sz="3200" dirty="0">
                <a:solidFill>
                  <a:srgbClr val="FF0000"/>
                </a:solidFill>
                <a:latin typeface="MS PGothic" panose="020B0600070205080204" pitchFamily="50" charset="-128"/>
                <a:ea typeface="MS PGothic" panose="020B0600070205080204" pitchFamily="50" charset="-128"/>
              </a:rPr>
              <a:t>IVR</a:t>
            </a:r>
            <a:r>
              <a:rPr lang="ja-JP" altLang="en-US" sz="3200" dirty="0">
                <a:solidFill>
                  <a:srgbClr val="FF0000"/>
                </a:solidFill>
                <a:latin typeface="MS PGothic" panose="020B0600070205080204" pitchFamily="50" charset="-128"/>
                <a:ea typeface="MS PGothic" panose="020B0600070205080204" pitchFamily="50" charset="-128"/>
              </a:rPr>
              <a:t>専門医、</a:t>
            </a:r>
            <a:r>
              <a:rPr lang="en-US" altLang="ja-JP" sz="3200" dirty="0">
                <a:solidFill>
                  <a:srgbClr val="FF0000"/>
                </a:solidFill>
                <a:latin typeface="MS PGothic" panose="020B0600070205080204" pitchFamily="50" charset="-128"/>
                <a:ea typeface="MS PGothic" panose="020B0600070205080204" pitchFamily="50" charset="-128"/>
              </a:rPr>
              <a:t>CVIT</a:t>
            </a:r>
            <a:r>
              <a:rPr lang="ja-JP" altLang="en-US" sz="3200" dirty="0">
                <a:solidFill>
                  <a:srgbClr val="FF0000"/>
                </a:solidFill>
                <a:latin typeface="MS PGothic" panose="020B0600070205080204" pitchFamily="50" charset="-128"/>
                <a:ea typeface="MS PGothic" panose="020B0600070205080204" pitchFamily="50" charset="-128"/>
              </a:rPr>
              <a:t>専門医の下</a:t>
            </a:r>
            <a:r>
              <a:rPr lang="ja-JP" altLang="en-US" sz="3200" dirty="0">
                <a:solidFill>
                  <a:srgbClr val="000000"/>
                </a:solidFill>
                <a:latin typeface="MS PGothic" panose="020B0600070205080204" pitchFamily="50" charset="-128"/>
                <a:ea typeface="MS PGothic" panose="020B0600070205080204" pitchFamily="50" charset="-128"/>
              </a:rPr>
              <a:t>で行った症例は、心臓血管外科専門医申請の経験として認める。</a:t>
            </a:r>
            <a:endParaRPr lang="ja-JP" altLang="en-US" sz="3200" dirty="0">
              <a:solidFill>
                <a:srgbClr val="000000"/>
              </a:solidFill>
              <a:latin typeface="ヒラギノ角ゴ Pro W3"/>
            </a:endParaRPr>
          </a:p>
          <a:p>
            <a:r>
              <a:rPr lang="ja-JP" altLang="en-US" sz="3200" dirty="0">
                <a:solidFill>
                  <a:srgbClr val="000000"/>
                </a:solidFill>
                <a:latin typeface="MS PGothic" panose="020B0600070205080204" pitchFamily="50" charset="-128"/>
              </a:rPr>
              <a:t> </a:t>
            </a:r>
            <a:endParaRPr lang="ja-JP" altLang="en-US" sz="3200" dirty="0">
              <a:solidFill>
                <a:srgbClr val="000000"/>
              </a:solidFill>
              <a:latin typeface="ヒラギノ角ゴ Pro W3"/>
            </a:endParaRPr>
          </a:p>
          <a:p>
            <a:r>
              <a:rPr lang="en-US" altLang="ja-JP" sz="3200" dirty="0">
                <a:solidFill>
                  <a:srgbClr val="000000"/>
                </a:solidFill>
                <a:latin typeface="MS PGothic" panose="020B0600070205080204" pitchFamily="50" charset="-128"/>
              </a:rPr>
              <a:t>2.</a:t>
            </a:r>
            <a:r>
              <a:rPr lang="ja-JP" altLang="en-US" sz="3200" dirty="0">
                <a:solidFill>
                  <a:srgbClr val="000000"/>
                </a:solidFill>
                <a:latin typeface="MS PGothic" panose="020B0600070205080204" pitchFamily="50" charset="-128"/>
                <a:ea typeface="MS PGothic" panose="020B0600070205080204" pitchFamily="50" charset="-128"/>
              </a:rPr>
              <a:t>症例が</a:t>
            </a:r>
            <a:r>
              <a:rPr lang="en-US" altLang="ja-JP" sz="3200" dirty="0">
                <a:solidFill>
                  <a:srgbClr val="000000"/>
                </a:solidFill>
                <a:latin typeface="MS PGothic" panose="020B0600070205080204" pitchFamily="50" charset="-128"/>
                <a:ea typeface="MS PGothic" panose="020B0600070205080204" pitchFamily="50" charset="-128"/>
              </a:rPr>
              <a:t>NCD</a:t>
            </a:r>
            <a:r>
              <a:rPr lang="ja-JP" altLang="en-US" sz="3200" dirty="0">
                <a:solidFill>
                  <a:srgbClr val="000000"/>
                </a:solidFill>
                <a:latin typeface="MS PGothic" panose="020B0600070205080204" pitchFamily="50" charset="-128"/>
                <a:ea typeface="MS PGothic" panose="020B0600070205080204" pitchFamily="50" charset="-128"/>
              </a:rPr>
              <a:t>登録されていない場合には、手術記録のコピーでの申請を認める。</a:t>
            </a:r>
            <a:endParaRPr lang="ja-JP" altLang="en-US" sz="3200" b="0" i="0" dirty="0">
              <a:solidFill>
                <a:srgbClr val="000000"/>
              </a:solidFill>
              <a:effectLst/>
              <a:latin typeface="ヒラギノ角ゴ Pro W3"/>
            </a:endParaRPr>
          </a:p>
        </p:txBody>
      </p:sp>
      <p:sp>
        <p:nvSpPr>
          <p:cNvPr id="2" name="テキスト ボックス 1"/>
          <p:cNvSpPr txBox="1"/>
          <p:nvPr/>
        </p:nvSpPr>
        <p:spPr>
          <a:xfrm>
            <a:off x="130629" y="141514"/>
            <a:ext cx="7571303" cy="830997"/>
          </a:xfrm>
          <a:prstGeom prst="rect">
            <a:avLst/>
          </a:prstGeom>
          <a:solidFill>
            <a:srgbClr val="FFC000"/>
          </a:solidFill>
        </p:spPr>
        <p:txBody>
          <a:bodyPr wrap="none" rtlCol="0">
            <a:spAutoFit/>
          </a:bodyPr>
          <a:lstStyle/>
          <a:p>
            <a:r>
              <a:rPr kumimoji="1" lang="ja-JP" altLang="en-US" sz="4800" dirty="0" smtClean="0"/>
              <a:t>血管内治療の認定修練施設</a:t>
            </a:r>
            <a:endParaRPr kumimoji="1" lang="ja-JP" altLang="en-US" sz="4800" dirty="0"/>
          </a:p>
        </p:txBody>
      </p:sp>
      <p:sp>
        <p:nvSpPr>
          <p:cNvPr id="4" name="小波 3"/>
          <p:cNvSpPr/>
          <p:nvPr/>
        </p:nvSpPr>
        <p:spPr>
          <a:xfrm rot="1601979">
            <a:off x="7659941" y="269756"/>
            <a:ext cx="1384188" cy="773022"/>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準備中</a:t>
            </a:r>
            <a:endParaRPr kumimoji="1" lang="ja-JP" altLang="en-US" sz="2800" b="1" dirty="0">
              <a:solidFill>
                <a:srgbClr val="FF0000"/>
              </a:solidFill>
            </a:endParaRPr>
          </a:p>
        </p:txBody>
      </p:sp>
    </p:spTree>
    <p:extLst>
      <p:ext uri="{BB962C8B-B14F-4D97-AF65-F5344CB8AC3E}">
        <p14:creationId xmlns:p14="http://schemas.microsoft.com/office/powerpoint/2010/main" val="1663728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4604" y="1108603"/>
            <a:ext cx="7886700" cy="849664"/>
          </a:xfrm>
          <a:solidFill>
            <a:srgbClr val="FFC000"/>
          </a:solidFill>
        </p:spPr>
        <p:txBody>
          <a:bodyPr>
            <a:normAutofit/>
          </a:bodyPr>
          <a:lstStyle/>
          <a:p>
            <a:pPr algn="ctr"/>
            <a:r>
              <a:rPr kumimoji="1" lang="en-US" altLang="ja-JP" sz="3600" dirty="0" err="1" smtClean="0"/>
              <a:t>OffJT</a:t>
            </a:r>
            <a:r>
              <a:rPr kumimoji="1" lang="ja-JP" altLang="en-US" sz="3600" dirty="0" smtClean="0"/>
              <a:t>に関する決定通知</a:t>
            </a:r>
            <a:endParaRPr kumimoji="1" lang="ja-JP" altLang="en-US" sz="3600" dirty="0"/>
          </a:p>
        </p:txBody>
      </p:sp>
      <p:sp>
        <p:nvSpPr>
          <p:cNvPr id="3" name="コンテンツ プレースホルダー 2"/>
          <p:cNvSpPr>
            <a:spLocks noGrp="1"/>
          </p:cNvSpPr>
          <p:nvPr>
            <p:ph idx="1"/>
          </p:nvPr>
        </p:nvSpPr>
        <p:spPr>
          <a:xfrm>
            <a:off x="210393" y="2508525"/>
            <a:ext cx="8715122" cy="2152481"/>
          </a:xfrm>
        </p:spPr>
        <p:txBody>
          <a:bodyPr/>
          <a:lstStyle/>
          <a:p>
            <a:r>
              <a:rPr kumimoji="1" lang="ja-JP" altLang="en-US" dirty="0" smtClean="0"/>
              <a:t>新規申請者に対する</a:t>
            </a:r>
            <a:r>
              <a:rPr kumimoji="1" lang="en-US" altLang="ja-JP" dirty="0" smtClean="0"/>
              <a:t>OffJT30</a:t>
            </a:r>
            <a:r>
              <a:rPr kumimoji="1" lang="ja-JP" altLang="en-US" dirty="0" smtClean="0"/>
              <a:t>時間および体外循環経験</a:t>
            </a:r>
            <a:r>
              <a:rPr kumimoji="1" lang="en-US" altLang="ja-JP" dirty="0" smtClean="0"/>
              <a:t>5</a:t>
            </a:r>
            <a:r>
              <a:rPr kumimoji="1" lang="ja-JP" altLang="en-US" dirty="0" smtClean="0"/>
              <a:t>例については</a:t>
            </a:r>
            <a:r>
              <a:rPr kumimoji="1" lang="en-US" altLang="ja-JP" dirty="0" smtClean="0"/>
              <a:t>2021</a:t>
            </a:r>
            <a:r>
              <a:rPr kumimoji="1" lang="ja-JP" altLang="en-US" dirty="0" smtClean="0"/>
              <a:t>年申請までの方は初回更新迄に整えればよい猶予措置がとられているが、</a:t>
            </a:r>
            <a:r>
              <a:rPr kumimoji="1" lang="en-US" altLang="ja-JP" dirty="0" smtClean="0">
                <a:solidFill>
                  <a:srgbClr val="FF0000"/>
                </a:solidFill>
              </a:rPr>
              <a:t>2022</a:t>
            </a:r>
            <a:r>
              <a:rPr kumimoji="1" lang="ja-JP" altLang="en-US" dirty="0" smtClean="0">
                <a:solidFill>
                  <a:srgbClr val="FF0000"/>
                </a:solidFill>
              </a:rPr>
              <a:t>年新規申請から</a:t>
            </a:r>
            <a:r>
              <a:rPr kumimoji="1" lang="ja-JP" altLang="en-US" dirty="0" smtClean="0"/>
              <a:t>は初回申請時にこれらの条件を揃えて申請のこと</a:t>
            </a:r>
            <a:endParaRPr kumimoji="1" lang="en-US" altLang="ja-JP" dirty="0" smtClean="0"/>
          </a:p>
          <a:p>
            <a:endParaRPr kumimoji="1" lang="ja-JP" altLang="en-US" dirty="0"/>
          </a:p>
        </p:txBody>
      </p:sp>
    </p:spTree>
    <p:extLst>
      <p:ext uri="{BB962C8B-B14F-4D97-AF65-F5344CB8AC3E}">
        <p14:creationId xmlns:p14="http://schemas.microsoft.com/office/powerpoint/2010/main" val="798676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890125"/>
            <a:ext cx="7886700" cy="849664"/>
          </a:xfrm>
          <a:solidFill>
            <a:srgbClr val="FFC000"/>
          </a:solidFill>
        </p:spPr>
        <p:txBody>
          <a:bodyPr>
            <a:normAutofit/>
          </a:bodyPr>
          <a:lstStyle/>
          <a:p>
            <a:pPr algn="ctr"/>
            <a:r>
              <a:rPr kumimoji="1" lang="ja-JP" altLang="en-US" sz="3600" dirty="0" smtClean="0"/>
              <a:t>地方会クレジットの件</a:t>
            </a:r>
            <a:endParaRPr kumimoji="1" lang="ja-JP" altLang="en-US" sz="3600" dirty="0"/>
          </a:p>
        </p:txBody>
      </p:sp>
      <p:sp>
        <p:nvSpPr>
          <p:cNvPr id="3" name="コンテンツ プレースホルダー 2"/>
          <p:cNvSpPr>
            <a:spLocks noGrp="1"/>
          </p:cNvSpPr>
          <p:nvPr>
            <p:ph idx="1"/>
          </p:nvPr>
        </p:nvSpPr>
        <p:spPr>
          <a:xfrm>
            <a:off x="214439" y="2346691"/>
            <a:ext cx="8715122" cy="3002145"/>
          </a:xfrm>
        </p:spPr>
        <p:txBody>
          <a:bodyPr/>
          <a:lstStyle/>
          <a:p>
            <a:r>
              <a:rPr kumimoji="1" lang="ja-JP" altLang="en-US" dirty="0" smtClean="0"/>
              <a:t>地方会クレジット（新規申請の場合は発表、更新申請の場合は参加）は当面、日本血管外科学会、日本胸部外科学会地方会であれば、どの地域のものを認める。</a:t>
            </a:r>
            <a:endParaRPr kumimoji="1" lang="en-US" altLang="ja-JP" dirty="0" smtClean="0"/>
          </a:p>
          <a:p>
            <a:r>
              <a:rPr lang="ja-JP" altLang="en-US" dirty="0" smtClean="0"/>
              <a:t>また当面はその地方会の会員であることは求めない</a:t>
            </a:r>
            <a:endParaRPr kumimoji="1" lang="ja-JP" altLang="en-US" dirty="0"/>
          </a:p>
        </p:txBody>
      </p:sp>
    </p:spTree>
    <p:extLst>
      <p:ext uri="{BB962C8B-B14F-4D97-AF65-F5344CB8AC3E}">
        <p14:creationId xmlns:p14="http://schemas.microsoft.com/office/powerpoint/2010/main" val="2215601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890125"/>
            <a:ext cx="7886700" cy="849664"/>
          </a:xfrm>
          <a:solidFill>
            <a:srgbClr val="FFC000"/>
          </a:solidFill>
        </p:spPr>
        <p:txBody>
          <a:bodyPr>
            <a:normAutofit/>
          </a:bodyPr>
          <a:lstStyle/>
          <a:p>
            <a:pPr algn="ctr"/>
            <a:r>
              <a:rPr kumimoji="1" lang="ja-JP" altLang="en-US" sz="3600" dirty="0" smtClean="0"/>
              <a:t>更新について</a:t>
            </a:r>
            <a:endParaRPr kumimoji="1" lang="ja-JP" altLang="en-US" sz="3600" dirty="0"/>
          </a:p>
        </p:txBody>
      </p:sp>
      <p:sp>
        <p:nvSpPr>
          <p:cNvPr id="3" name="コンテンツ プレースホルダー 2"/>
          <p:cNvSpPr>
            <a:spLocks noGrp="1"/>
          </p:cNvSpPr>
          <p:nvPr>
            <p:ph idx="1"/>
          </p:nvPr>
        </p:nvSpPr>
        <p:spPr>
          <a:xfrm>
            <a:off x="214439" y="2346691"/>
            <a:ext cx="8715122" cy="3002145"/>
          </a:xfrm>
        </p:spPr>
        <p:txBody>
          <a:bodyPr/>
          <a:lstStyle/>
          <a:p>
            <a:r>
              <a:rPr kumimoji="1" lang="ja-JP" altLang="en-US" dirty="0" smtClean="0"/>
              <a:t>更新申請者で海外在住の方に</a:t>
            </a:r>
            <a:r>
              <a:rPr lang="ja-JP" altLang="en-US" dirty="0" smtClean="0"/>
              <a:t>ついては、</a:t>
            </a:r>
            <a:r>
              <a:rPr lang="en-US" altLang="ja-JP" dirty="0" smtClean="0"/>
              <a:t>ASVS</a:t>
            </a:r>
            <a:r>
              <a:rPr lang="ja-JP" altLang="en-US" dirty="0" smtClean="0"/>
              <a:t>も追加して認める</a:t>
            </a:r>
            <a:endParaRPr lang="en-US" altLang="ja-JP" dirty="0" smtClean="0"/>
          </a:p>
          <a:p>
            <a:r>
              <a:rPr kumimoji="1" lang="ja-JP" altLang="en-US" dirty="0" smtClean="0"/>
              <a:t>更新猶予申請条件に「医療安全専従医師」を追加する</a:t>
            </a:r>
            <a:endParaRPr kumimoji="1" lang="en-US" altLang="ja-JP" dirty="0" smtClean="0"/>
          </a:p>
          <a:p>
            <a:r>
              <a:rPr lang="en-US" altLang="ja-JP" dirty="0" smtClean="0"/>
              <a:t>2019</a:t>
            </a:r>
            <a:r>
              <a:rPr lang="ja-JP" altLang="en-US" dirty="0" smtClean="0"/>
              <a:t>年</a:t>
            </a:r>
            <a:r>
              <a:rPr lang="ja-JP" altLang="en-US" dirty="0"/>
              <a:t>申請</a:t>
            </a:r>
            <a:r>
              <a:rPr lang="ja-JP" altLang="en-US" dirty="0" smtClean="0"/>
              <a:t>から再取得</a:t>
            </a:r>
            <a:r>
              <a:rPr lang="ja-JP" altLang="en-US" dirty="0"/>
              <a:t>制度</a:t>
            </a:r>
            <a:r>
              <a:rPr lang="ja-JP" altLang="en-US" dirty="0" smtClean="0"/>
              <a:t>、認定登録医制度を導入する</a:t>
            </a:r>
            <a:endParaRPr kumimoji="1" lang="ja-JP" altLang="en-US" dirty="0"/>
          </a:p>
        </p:txBody>
      </p:sp>
    </p:spTree>
    <p:extLst>
      <p:ext uri="{BB962C8B-B14F-4D97-AF65-F5344CB8AC3E}">
        <p14:creationId xmlns:p14="http://schemas.microsoft.com/office/powerpoint/2010/main" val="2979417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グループ化 96"/>
          <p:cNvGrpSpPr/>
          <p:nvPr/>
        </p:nvGrpSpPr>
        <p:grpSpPr>
          <a:xfrm>
            <a:off x="50669" y="153324"/>
            <a:ext cx="8974668" cy="6650885"/>
            <a:chOff x="84666" y="12782"/>
            <a:chExt cx="8974668" cy="6650885"/>
          </a:xfrm>
        </p:grpSpPr>
        <p:cxnSp>
          <p:nvCxnSpPr>
            <p:cNvPr id="96" name="直線矢印コネクタ 95"/>
            <p:cNvCxnSpPr/>
            <p:nvPr/>
          </p:nvCxnSpPr>
          <p:spPr>
            <a:xfrm flipH="1" flipV="1">
              <a:off x="3894667" y="5249333"/>
              <a:ext cx="821266" cy="4741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84666" y="12782"/>
              <a:ext cx="8974668" cy="6650885"/>
              <a:chOff x="84666" y="12782"/>
              <a:chExt cx="8974668" cy="6650885"/>
            </a:xfrm>
          </p:grpSpPr>
          <p:grpSp>
            <p:nvGrpSpPr>
              <p:cNvPr id="172" name="グループ化 171"/>
              <p:cNvGrpSpPr/>
              <p:nvPr/>
            </p:nvGrpSpPr>
            <p:grpSpPr>
              <a:xfrm>
                <a:off x="84666" y="12782"/>
                <a:ext cx="8974668" cy="6650885"/>
                <a:chOff x="84666" y="-114223"/>
                <a:chExt cx="8974668" cy="6650885"/>
              </a:xfrm>
            </p:grpSpPr>
            <p:sp>
              <p:nvSpPr>
                <p:cNvPr id="4" name="テキスト ボックス 3"/>
                <p:cNvSpPr txBox="1"/>
                <p:nvPr/>
              </p:nvSpPr>
              <p:spPr>
                <a:xfrm>
                  <a:off x="262467" y="-114223"/>
                  <a:ext cx="6747435" cy="440438"/>
                </a:xfrm>
                <a:prstGeom prst="rect">
                  <a:avLst/>
                </a:prstGeom>
                <a:solidFill>
                  <a:srgbClr val="FFC000"/>
                </a:solidFill>
                <a:ln w="22225">
                  <a:solidFill>
                    <a:schemeClr val="tx1"/>
                  </a:solidFill>
                </a:ln>
              </p:spPr>
              <p:txBody>
                <a:bodyPr wrap="square" lIns="720000" rIns="720000" rtlCol="0" anchor="ctr" anchorCtr="0">
                  <a:normAutofit fontScale="92500" lnSpcReduction="20000"/>
                </a:bodyPr>
                <a:lstStyle/>
                <a:p>
                  <a:pPr algn="dist"/>
                  <a:r>
                    <a:rPr kumimoji="1" lang="ja-JP" altLang="en-US" sz="2800" b="1" dirty="0" smtClean="0"/>
                    <a:t>更　　　新　　　対　　　象　　　者　　</a:t>
                  </a:r>
                  <a:endParaRPr kumimoji="1" lang="ja-JP" altLang="en-US" sz="2800" b="1" dirty="0"/>
                </a:p>
              </p:txBody>
            </p:sp>
            <p:grpSp>
              <p:nvGrpSpPr>
                <p:cNvPr id="167" name="グループ化 166"/>
                <p:cNvGrpSpPr/>
                <p:nvPr/>
              </p:nvGrpSpPr>
              <p:grpSpPr>
                <a:xfrm>
                  <a:off x="84666" y="343647"/>
                  <a:ext cx="4342055" cy="5627058"/>
                  <a:chOff x="84666" y="343647"/>
                  <a:chExt cx="4342055" cy="5627058"/>
                </a:xfrm>
              </p:grpSpPr>
              <p:sp>
                <p:nvSpPr>
                  <p:cNvPr id="5" name="テキスト ボックス 4"/>
                  <p:cNvSpPr txBox="1"/>
                  <p:nvPr/>
                </p:nvSpPr>
                <p:spPr>
                  <a:xfrm>
                    <a:off x="84666" y="809312"/>
                    <a:ext cx="1591733" cy="369332"/>
                  </a:xfrm>
                  <a:prstGeom prst="rect">
                    <a:avLst/>
                  </a:prstGeom>
                  <a:noFill/>
                  <a:ln w="22225">
                    <a:solidFill>
                      <a:srgbClr val="00B050"/>
                    </a:solidFill>
                  </a:ln>
                </p:spPr>
                <p:txBody>
                  <a:bodyPr wrap="square" rtlCol="0">
                    <a:spAutoFit/>
                  </a:bodyPr>
                  <a:lstStyle/>
                  <a:p>
                    <a:r>
                      <a:rPr kumimoji="1" lang="ja-JP" altLang="en-US" dirty="0" smtClean="0"/>
                      <a:t>更新条件充足</a:t>
                    </a:r>
                    <a:endParaRPr kumimoji="1" lang="ja-JP" altLang="en-US" dirty="0"/>
                  </a:p>
                </p:txBody>
              </p:sp>
              <p:sp>
                <p:nvSpPr>
                  <p:cNvPr id="7" name="テキスト ボックス 6"/>
                  <p:cNvSpPr txBox="1"/>
                  <p:nvPr/>
                </p:nvSpPr>
                <p:spPr>
                  <a:xfrm>
                    <a:off x="245540" y="2328334"/>
                    <a:ext cx="1109133" cy="369332"/>
                  </a:xfrm>
                  <a:prstGeom prst="rect">
                    <a:avLst/>
                  </a:prstGeom>
                  <a:noFill/>
                  <a:ln w="22225">
                    <a:solidFill>
                      <a:srgbClr val="0070C0"/>
                    </a:solidFill>
                  </a:ln>
                </p:spPr>
                <p:txBody>
                  <a:bodyPr wrap="square" rtlCol="0">
                    <a:spAutoFit/>
                  </a:bodyPr>
                  <a:lstStyle/>
                  <a:p>
                    <a:r>
                      <a:rPr kumimoji="1" lang="ja-JP" altLang="en-US" dirty="0" smtClean="0"/>
                      <a:t>更新申請</a:t>
                    </a:r>
                    <a:endParaRPr kumimoji="1" lang="ja-JP" altLang="en-US" dirty="0"/>
                  </a:p>
                </p:txBody>
              </p:sp>
              <p:sp>
                <p:nvSpPr>
                  <p:cNvPr id="14" name="テキスト ボックス 13"/>
                  <p:cNvSpPr txBox="1"/>
                  <p:nvPr/>
                </p:nvSpPr>
                <p:spPr>
                  <a:xfrm>
                    <a:off x="152400" y="3428992"/>
                    <a:ext cx="1354670" cy="646331"/>
                  </a:xfrm>
                  <a:prstGeom prst="rect">
                    <a:avLst/>
                  </a:prstGeom>
                  <a:noFill/>
                  <a:ln w="22225">
                    <a:solidFill>
                      <a:srgbClr val="FF0000"/>
                    </a:solidFill>
                  </a:ln>
                </p:spPr>
                <p:txBody>
                  <a:bodyPr wrap="square" rtlCol="0">
                    <a:spAutoFit/>
                  </a:bodyPr>
                  <a:lstStyle/>
                  <a:p>
                    <a:pPr algn="ctr"/>
                    <a:r>
                      <a:rPr kumimoji="1" lang="ja-JP" altLang="en-US" dirty="0" smtClean="0">
                        <a:solidFill>
                          <a:srgbClr val="FF0000"/>
                        </a:solidFill>
                      </a:rPr>
                      <a:t>専門医更新認定</a:t>
                    </a:r>
                    <a:endParaRPr kumimoji="1" lang="ja-JP" altLang="en-US" dirty="0">
                      <a:solidFill>
                        <a:srgbClr val="FF0000"/>
                      </a:solidFill>
                    </a:endParaRPr>
                  </a:p>
                </p:txBody>
              </p:sp>
              <p:cxnSp>
                <p:nvCxnSpPr>
                  <p:cNvPr id="118" name="直線矢印コネクタ 117"/>
                  <p:cNvCxnSpPr/>
                  <p:nvPr/>
                </p:nvCxnSpPr>
                <p:spPr>
                  <a:xfrm>
                    <a:off x="770466" y="343647"/>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766178" y="1204312"/>
                    <a:ext cx="12755" cy="113248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787400" y="2700866"/>
                    <a:ext cx="0" cy="7281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2604179" y="5601373"/>
                    <a:ext cx="1822542" cy="369332"/>
                  </a:xfrm>
                  <a:prstGeom prst="rect">
                    <a:avLst/>
                  </a:prstGeom>
                  <a:noFill/>
                  <a:ln w="76200">
                    <a:solidFill>
                      <a:srgbClr val="0070C0"/>
                    </a:solidFill>
                    <a:prstDash val="sysDot"/>
                  </a:ln>
                </p:spPr>
                <p:txBody>
                  <a:bodyPr wrap="square" rtlCol="0">
                    <a:spAutoFit/>
                  </a:bodyPr>
                  <a:lstStyle/>
                  <a:p>
                    <a:r>
                      <a:rPr kumimoji="1" lang="ja-JP" altLang="en-US" dirty="0" smtClean="0"/>
                      <a:t>復活再認定申請</a:t>
                    </a:r>
                    <a:endParaRPr kumimoji="1" lang="ja-JP" altLang="en-US" dirty="0"/>
                  </a:p>
                </p:txBody>
              </p:sp>
            </p:grpSp>
            <p:grpSp>
              <p:nvGrpSpPr>
                <p:cNvPr id="168" name="グループ化 167"/>
                <p:cNvGrpSpPr/>
                <p:nvPr/>
              </p:nvGrpSpPr>
              <p:grpSpPr>
                <a:xfrm>
                  <a:off x="1777993" y="335180"/>
                  <a:ext cx="1989671" cy="3731682"/>
                  <a:chOff x="1777993" y="335180"/>
                  <a:chExt cx="1989671" cy="3731682"/>
                </a:xfrm>
              </p:grpSpPr>
              <p:sp>
                <p:nvSpPr>
                  <p:cNvPr id="6" name="テキスト ボックス 5"/>
                  <p:cNvSpPr txBox="1"/>
                  <p:nvPr/>
                </p:nvSpPr>
                <p:spPr>
                  <a:xfrm>
                    <a:off x="1777993" y="792380"/>
                    <a:ext cx="1989671" cy="646331"/>
                  </a:xfrm>
                  <a:prstGeom prst="rect">
                    <a:avLst/>
                  </a:prstGeom>
                  <a:noFill/>
                  <a:ln w="22225">
                    <a:solidFill>
                      <a:srgbClr val="00B050"/>
                    </a:solidFill>
                  </a:ln>
                </p:spPr>
                <p:txBody>
                  <a:bodyPr wrap="square" rtlCol="0">
                    <a:spAutoFit/>
                  </a:bodyPr>
                  <a:lstStyle/>
                  <a:p>
                    <a:pPr algn="ctr"/>
                    <a:r>
                      <a:rPr kumimoji="1" lang="ja-JP" altLang="en-US" dirty="0" smtClean="0"/>
                      <a:t>更新猶予希望</a:t>
                    </a:r>
                    <a:endParaRPr kumimoji="1" lang="en-US" altLang="ja-JP" dirty="0" smtClean="0"/>
                  </a:p>
                  <a:p>
                    <a:pPr algn="ctr"/>
                    <a:r>
                      <a:rPr lang="ja-JP" altLang="en-US" dirty="0" smtClean="0"/>
                      <a:t>猶予</a:t>
                    </a:r>
                    <a:r>
                      <a:rPr lang="ja-JP" altLang="en-US" dirty="0"/>
                      <a:t>条件</a:t>
                    </a:r>
                    <a:r>
                      <a:rPr lang="ja-JP" altLang="en-US" dirty="0" smtClean="0"/>
                      <a:t>を</a:t>
                    </a:r>
                    <a:r>
                      <a:rPr lang="ja-JP" altLang="en-US" dirty="0"/>
                      <a:t>満</a:t>
                    </a:r>
                    <a:r>
                      <a:rPr lang="ja-JP" altLang="en-US" dirty="0" smtClean="0"/>
                      <a:t>たす</a:t>
                    </a:r>
                    <a:endParaRPr kumimoji="1" lang="ja-JP" altLang="en-US" dirty="0"/>
                  </a:p>
                </p:txBody>
              </p:sp>
              <p:sp>
                <p:nvSpPr>
                  <p:cNvPr id="10" name="テキスト ボックス 9"/>
                  <p:cNvSpPr txBox="1"/>
                  <p:nvPr/>
                </p:nvSpPr>
                <p:spPr>
                  <a:xfrm>
                    <a:off x="1834766" y="2319865"/>
                    <a:ext cx="1591733" cy="646331"/>
                  </a:xfrm>
                  <a:prstGeom prst="rect">
                    <a:avLst/>
                  </a:prstGeom>
                  <a:noFill/>
                  <a:ln w="22225">
                    <a:solidFill>
                      <a:srgbClr val="0070C0"/>
                    </a:solidFill>
                  </a:ln>
                </p:spPr>
                <p:txBody>
                  <a:bodyPr wrap="square" rtlCol="0">
                    <a:spAutoFit/>
                  </a:bodyPr>
                  <a:lstStyle/>
                  <a:p>
                    <a:pPr algn="ctr"/>
                    <a:r>
                      <a:rPr kumimoji="1" lang="ja-JP" altLang="en-US" dirty="0" smtClean="0"/>
                      <a:t>更新猶予申請</a:t>
                    </a:r>
                    <a:endParaRPr kumimoji="1" lang="en-US" altLang="ja-JP" dirty="0" smtClean="0"/>
                  </a:p>
                  <a:p>
                    <a:pPr algn="ctr"/>
                    <a:r>
                      <a:rPr lang="ja-JP" altLang="en-US" dirty="0" smtClean="0"/>
                      <a:t>（最大</a:t>
                    </a:r>
                    <a:r>
                      <a:rPr lang="en-US" altLang="ja-JP" dirty="0" smtClean="0"/>
                      <a:t>2</a:t>
                    </a:r>
                    <a:r>
                      <a:rPr lang="ja-JP" altLang="en-US" dirty="0" smtClean="0"/>
                      <a:t>年間）</a:t>
                    </a:r>
                    <a:endParaRPr kumimoji="1" lang="ja-JP" altLang="en-US" dirty="0"/>
                  </a:p>
                </p:txBody>
              </p:sp>
              <p:sp>
                <p:nvSpPr>
                  <p:cNvPr id="15" name="テキスト ボックス 14"/>
                  <p:cNvSpPr txBox="1"/>
                  <p:nvPr/>
                </p:nvSpPr>
                <p:spPr>
                  <a:xfrm>
                    <a:off x="1927902" y="3420531"/>
                    <a:ext cx="1464742" cy="646331"/>
                  </a:xfrm>
                  <a:prstGeom prst="rect">
                    <a:avLst/>
                  </a:prstGeom>
                  <a:noFill/>
                  <a:ln w="22225">
                    <a:solidFill>
                      <a:srgbClr val="FF0000"/>
                    </a:solidFill>
                  </a:ln>
                </p:spPr>
                <p:txBody>
                  <a:bodyPr wrap="square" rtlCol="0">
                    <a:spAutoFit/>
                  </a:bodyPr>
                  <a:lstStyle/>
                  <a:p>
                    <a:r>
                      <a:rPr kumimoji="1" lang="ja-JP" altLang="en-US" dirty="0" smtClean="0">
                        <a:solidFill>
                          <a:srgbClr val="FF0000"/>
                        </a:solidFill>
                      </a:rPr>
                      <a:t>専門医継続</a:t>
                    </a:r>
                    <a:endParaRPr kumimoji="1" lang="en-US" altLang="ja-JP" dirty="0" smtClean="0">
                      <a:solidFill>
                        <a:srgbClr val="FF0000"/>
                      </a:solidFill>
                    </a:endParaRPr>
                  </a:p>
                  <a:p>
                    <a:r>
                      <a:rPr lang="ja-JP" altLang="en-US" dirty="0" smtClean="0">
                        <a:solidFill>
                          <a:srgbClr val="FF0000"/>
                        </a:solidFill>
                      </a:rPr>
                      <a:t>（最大</a:t>
                    </a:r>
                    <a:r>
                      <a:rPr lang="en-US" altLang="ja-JP" dirty="0" smtClean="0">
                        <a:solidFill>
                          <a:srgbClr val="FF0000"/>
                        </a:solidFill>
                      </a:rPr>
                      <a:t>2</a:t>
                    </a:r>
                    <a:r>
                      <a:rPr lang="ja-JP" altLang="en-US" dirty="0" smtClean="0">
                        <a:solidFill>
                          <a:srgbClr val="FF0000"/>
                        </a:solidFill>
                      </a:rPr>
                      <a:t>年間）</a:t>
                    </a:r>
                    <a:endParaRPr kumimoji="1" lang="ja-JP" altLang="en-US" dirty="0">
                      <a:solidFill>
                        <a:srgbClr val="FF0000"/>
                      </a:solidFill>
                    </a:endParaRPr>
                  </a:p>
                </p:txBody>
              </p:sp>
              <p:cxnSp>
                <p:nvCxnSpPr>
                  <p:cNvPr id="119" name="直線矢印コネクタ 118"/>
                  <p:cNvCxnSpPr/>
                  <p:nvPr/>
                </p:nvCxnSpPr>
                <p:spPr>
                  <a:xfrm>
                    <a:off x="2700867" y="335180"/>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H="1">
                    <a:off x="2692400" y="1460222"/>
                    <a:ext cx="8467" cy="8317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2709334" y="2954867"/>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 name="グループ化 168"/>
                <p:cNvGrpSpPr/>
                <p:nvPr/>
              </p:nvGrpSpPr>
              <p:grpSpPr>
                <a:xfrm>
                  <a:off x="3627214" y="335179"/>
                  <a:ext cx="2403732" cy="3811870"/>
                  <a:chOff x="3627214" y="335179"/>
                  <a:chExt cx="2403732" cy="3811870"/>
                </a:xfrm>
              </p:grpSpPr>
              <p:sp>
                <p:nvSpPr>
                  <p:cNvPr id="11" name="テキスト ボックス 10"/>
                  <p:cNvSpPr txBox="1"/>
                  <p:nvPr/>
                </p:nvSpPr>
                <p:spPr>
                  <a:xfrm>
                    <a:off x="3627214" y="2846639"/>
                    <a:ext cx="1803401" cy="369332"/>
                  </a:xfrm>
                  <a:prstGeom prst="rect">
                    <a:avLst/>
                  </a:prstGeom>
                  <a:noFill/>
                  <a:ln w="76200">
                    <a:solidFill>
                      <a:srgbClr val="0070C0"/>
                    </a:solidFill>
                    <a:prstDash val="sysDot"/>
                  </a:ln>
                </p:spPr>
                <p:txBody>
                  <a:bodyPr wrap="square" rtlCol="0">
                    <a:spAutoFit/>
                  </a:bodyPr>
                  <a:lstStyle/>
                  <a:p>
                    <a:r>
                      <a:rPr lang="ja-JP" altLang="en-US" dirty="0" smtClean="0"/>
                      <a:t>認定登録</a:t>
                    </a:r>
                    <a:r>
                      <a:rPr lang="ja-JP" altLang="en-US" dirty="0"/>
                      <a:t>医</a:t>
                    </a:r>
                    <a:r>
                      <a:rPr kumimoji="1" lang="ja-JP" altLang="en-US" dirty="0" smtClean="0"/>
                      <a:t>申請</a:t>
                    </a:r>
                    <a:endParaRPr kumimoji="1" lang="ja-JP" altLang="en-US" dirty="0"/>
                  </a:p>
                </p:txBody>
              </p:sp>
              <p:sp>
                <p:nvSpPr>
                  <p:cNvPr id="16" name="テキスト ボックス 15"/>
                  <p:cNvSpPr txBox="1"/>
                  <p:nvPr/>
                </p:nvSpPr>
                <p:spPr>
                  <a:xfrm>
                    <a:off x="3657230" y="3500718"/>
                    <a:ext cx="1803402" cy="646331"/>
                  </a:xfrm>
                  <a:prstGeom prst="rect">
                    <a:avLst/>
                  </a:prstGeom>
                  <a:noFill/>
                  <a:ln w="76200">
                    <a:solidFill>
                      <a:srgbClr val="DF3DC0"/>
                    </a:solidFill>
                    <a:prstDash val="sysDot"/>
                  </a:ln>
                </p:spPr>
                <p:txBody>
                  <a:bodyPr wrap="square" rtlCol="0">
                    <a:spAutoFit/>
                  </a:bodyPr>
                  <a:lstStyle/>
                  <a:p>
                    <a:pPr algn="ctr"/>
                    <a:r>
                      <a:rPr lang="ja-JP" altLang="en-US" dirty="0" smtClean="0"/>
                      <a:t>認定登録医</a:t>
                    </a:r>
                    <a:endParaRPr lang="en-US" altLang="ja-JP" dirty="0" smtClean="0"/>
                  </a:p>
                  <a:p>
                    <a:pPr algn="ctr"/>
                    <a:r>
                      <a:rPr kumimoji="1" lang="ja-JP" altLang="en-US" dirty="0" smtClean="0"/>
                      <a:t>（専門医は失効）</a:t>
                    </a:r>
                    <a:endParaRPr kumimoji="1" lang="ja-JP" altLang="en-US" dirty="0"/>
                  </a:p>
                </p:txBody>
              </p:sp>
              <p:cxnSp>
                <p:nvCxnSpPr>
                  <p:cNvPr id="120" name="直線矢印コネクタ 119"/>
                  <p:cNvCxnSpPr/>
                  <p:nvPr/>
                </p:nvCxnSpPr>
                <p:spPr>
                  <a:xfrm>
                    <a:off x="6030946" y="335179"/>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H="1">
                    <a:off x="4572002" y="2449115"/>
                    <a:ext cx="4680" cy="3415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147671" y="1841257"/>
                    <a:ext cx="1769534" cy="646331"/>
                  </a:xfrm>
                  <a:prstGeom prst="rect">
                    <a:avLst/>
                  </a:prstGeom>
                  <a:solidFill>
                    <a:schemeClr val="bg1"/>
                  </a:solidFill>
                  <a:ln w="22225">
                    <a:solidFill>
                      <a:srgbClr val="00B050"/>
                    </a:solidFill>
                  </a:ln>
                </p:spPr>
                <p:txBody>
                  <a:bodyPr wrap="square" rtlCol="0">
                    <a:spAutoFit/>
                  </a:bodyPr>
                  <a:lstStyle/>
                  <a:p>
                    <a:pPr algn="ctr"/>
                    <a:r>
                      <a:rPr kumimoji="1" lang="ja-JP" altLang="en-US" dirty="0" smtClean="0"/>
                      <a:t>経験症例数だけ満たさない</a:t>
                    </a:r>
                    <a:endParaRPr kumimoji="1" lang="ja-JP" altLang="en-US" dirty="0"/>
                  </a:p>
                </p:txBody>
              </p:sp>
            </p:grpSp>
            <p:grpSp>
              <p:nvGrpSpPr>
                <p:cNvPr id="171" name="グループ化 170"/>
                <p:cNvGrpSpPr/>
                <p:nvPr/>
              </p:nvGrpSpPr>
              <p:grpSpPr>
                <a:xfrm>
                  <a:off x="130979" y="4205841"/>
                  <a:ext cx="7783237" cy="2036957"/>
                  <a:chOff x="130979" y="4205841"/>
                  <a:chExt cx="7783237" cy="2036957"/>
                </a:xfrm>
              </p:grpSpPr>
              <p:sp>
                <p:nvSpPr>
                  <p:cNvPr id="17" name="テキスト ボックス 16"/>
                  <p:cNvSpPr txBox="1"/>
                  <p:nvPr/>
                </p:nvSpPr>
                <p:spPr>
                  <a:xfrm>
                    <a:off x="2649196" y="4453309"/>
                    <a:ext cx="1777525" cy="646331"/>
                  </a:xfrm>
                  <a:prstGeom prst="rect">
                    <a:avLst/>
                  </a:prstGeom>
                  <a:noFill/>
                  <a:ln w="22225">
                    <a:solidFill>
                      <a:srgbClr val="00B050"/>
                    </a:solidFill>
                  </a:ln>
                </p:spPr>
                <p:txBody>
                  <a:bodyPr wrap="square" rtlCol="0">
                    <a:spAutoFit/>
                  </a:bodyPr>
                  <a:lstStyle/>
                  <a:p>
                    <a:pPr algn="ctr"/>
                    <a:r>
                      <a:rPr lang="ja-JP" altLang="en-US" dirty="0" smtClean="0"/>
                      <a:t>直近</a:t>
                    </a:r>
                    <a:r>
                      <a:rPr lang="en-US" altLang="ja-JP" dirty="0" smtClean="0"/>
                      <a:t>5</a:t>
                    </a:r>
                    <a:r>
                      <a:rPr lang="ja-JP" altLang="en-US" dirty="0" smtClean="0"/>
                      <a:t>年間*での更新条件充足</a:t>
                    </a:r>
                    <a:endParaRPr kumimoji="1" lang="ja-JP" altLang="en-US" dirty="0"/>
                  </a:p>
                </p:txBody>
              </p:sp>
              <p:sp>
                <p:nvSpPr>
                  <p:cNvPr id="18" name="テキスト ボックス 17"/>
                  <p:cNvSpPr txBox="1"/>
                  <p:nvPr/>
                </p:nvSpPr>
                <p:spPr>
                  <a:xfrm>
                    <a:off x="4741334" y="4470402"/>
                    <a:ext cx="1591733" cy="646331"/>
                  </a:xfrm>
                  <a:prstGeom prst="rect">
                    <a:avLst/>
                  </a:prstGeom>
                  <a:noFill/>
                  <a:ln w="22225">
                    <a:solidFill>
                      <a:srgbClr val="00B050"/>
                    </a:solidFill>
                  </a:ln>
                </p:spPr>
                <p:txBody>
                  <a:bodyPr wrap="square" rtlCol="0">
                    <a:spAutoFit/>
                  </a:bodyPr>
                  <a:lstStyle/>
                  <a:p>
                    <a:pPr algn="ctr"/>
                    <a:r>
                      <a:rPr lang="ja-JP" altLang="en-US" dirty="0" smtClean="0"/>
                      <a:t>更新条件充足しない場合</a:t>
                    </a:r>
                    <a:endParaRPr kumimoji="1" lang="ja-JP" altLang="en-US" dirty="0"/>
                  </a:p>
                </p:txBody>
              </p:sp>
              <p:sp>
                <p:nvSpPr>
                  <p:cNvPr id="19" name="テキスト ボックス 18"/>
                  <p:cNvSpPr txBox="1"/>
                  <p:nvPr/>
                </p:nvSpPr>
                <p:spPr>
                  <a:xfrm>
                    <a:off x="130979" y="5595996"/>
                    <a:ext cx="2040467" cy="369332"/>
                  </a:xfrm>
                  <a:prstGeom prst="rect">
                    <a:avLst/>
                  </a:prstGeom>
                  <a:noFill/>
                  <a:ln w="76200">
                    <a:solidFill>
                      <a:srgbClr val="FF0000"/>
                    </a:solidFill>
                    <a:prstDash val="sysDot"/>
                  </a:ln>
                </p:spPr>
                <p:txBody>
                  <a:bodyPr wrap="square" rtlCol="0">
                    <a:spAutoFit/>
                  </a:bodyPr>
                  <a:lstStyle/>
                  <a:p>
                    <a:r>
                      <a:rPr kumimoji="1" lang="ja-JP" altLang="en-US" dirty="0" smtClean="0">
                        <a:solidFill>
                          <a:srgbClr val="FF0000"/>
                        </a:solidFill>
                      </a:rPr>
                      <a:t>専門医</a:t>
                    </a:r>
                    <a:r>
                      <a:rPr lang="ja-JP" altLang="en-US" dirty="0" smtClean="0">
                        <a:solidFill>
                          <a:srgbClr val="FF0000"/>
                        </a:solidFill>
                      </a:rPr>
                      <a:t>復活</a:t>
                    </a:r>
                    <a:r>
                      <a:rPr lang="ja-JP" altLang="en-US" dirty="0">
                        <a:solidFill>
                          <a:srgbClr val="FF0000"/>
                        </a:solidFill>
                      </a:rPr>
                      <a:t>再認定</a:t>
                    </a:r>
                    <a:endParaRPr kumimoji="1" lang="ja-JP" altLang="en-US" dirty="0">
                      <a:solidFill>
                        <a:srgbClr val="FF0000"/>
                      </a:solidFill>
                    </a:endParaRPr>
                  </a:p>
                </p:txBody>
              </p:sp>
              <p:sp>
                <p:nvSpPr>
                  <p:cNvPr id="20" name="テキスト ボックス 19"/>
                  <p:cNvSpPr txBox="1"/>
                  <p:nvPr/>
                </p:nvSpPr>
                <p:spPr>
                  <a:xfrm>
                    <a:off x="4629150" y="5596467"/>
                    <a:ext cx="3285066" cy="646331"/>
                  </a:xfrm>
                  <a:prstGeom prst="rect">
                    <a:avLst/>
                  </a:prstGeom>
                  <a:noFill/>
                  <a:ln w="22225">
                    <a:solidFill>
                      <a:srgbClr val="DF3DC0"/>
                    </a:solidFill>
                  </a:ln>
                </p:spPr>
                <p:txBody>
                  <a:bodyPr wrap="square" rtlCol="0">
                    <a:spAutoFit/>
                  </a:bodyPr>
                  <a:lstStyle/>
                  <a:p>
                    <a:pPr algn="ctr"/>
                    <a:r>
                      <a:rPr lang="ja-JP" altLang="en-US" dirty="0" smtClean="0"/>
                      <a:t>認定登録医更新（</a:t>
                    </a:r>
                    <a:r>
                      <a:rPr lang="en-US" altLang="ja-JP" dirty="0" smtClean="0"/>
                      <a:t>5</a:t>
                    </a:r>
                    <a:r>
                      <a:rPr lang="ja-JP" altLang="en-US" dirty="0" smtClean="0"/>
                      <a:t>年毎）</a:t>
                    </a:r>
                    <a:endParaRPr lang="en-US" altLang="ja-JP" dirty="0" smtClean="0"/>
                  </a:p>
                  <a:p>
                    <a:pPr algn="ctr"/>
                    <a:r>
                      <a:rPr kumimoji="1" lang="ja-JP" altLang="en-US" dirty="0" smtClean="0"/>
                      <a:t>（経験症例数以外の条件</a:t>
                    </a:r>
                    <a:r>
                      <a:rPr lang="ja-JP" altLang="en-US" dirty="0"/>
                      <a:t>充足</a:t>
                    </a:r>
                    <a:r>
                      <a:rPr kumimoji="1" lang="ja-JP" altLang="en-US" dirty="0" smtClean="0"/>
                      <a:t>）</a:t>
                    </a:r>
                    <a:endParaRPr kumimoji="1" lang="ja-JP" altLang="en-US" dirty="0"/>
                  </a:p>
                </p:txBody>
              </p:sp>
              <p:cxnSp>
                <p:nvCxnSpPr>
                  <p:cNvPr id="131" name="直線矢印コネクタ 130"/>
                  <p:cNvCxnSpPr/>
                  <p:nvPr/>
                </p:nvCxnSpPr>
                <p:spPr>
                  <a:xfrm>
                    <a:off x="3191934" y="5122333"/>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5723467" y="5122333"/>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664991" y="4461855"/>
                    <a:ext cx="1683523" cy="646331"/>
                  </a:xfrm>
                  <a:prstGeom prst="rect">
                    <a:avLst/>
                  </a:prstGeom>
                  <a:noFill/>
                  <a:ln w="22225">
                    <a:solidFill>
                      <a:srgbClr val="00B050"/>
                    </a:solidFill>
                  </a:ln>
                </p:spPr>
                <p:txBody>
                  <a:bodyPr wrap="square" rtlCol="0">
                    <a:spAutoFit/>
                  </a:bodyPr>
                  <a:lstStyle/>
                  <a:p>
                    <a:pPr algn="ctr"/>
                    <a:r>
                      <a:rPr lang="ja-JP" altLang="en-US" dirty="0" smtClean="0"/>
                      <a:t>有効</a:t>
                    </a:r>
                    <a:r>
                      <a:rPr lang="en-US" altLang="ja-JP" dirty="0" smtClean="0"/>
                      <a:t>5</a:t>
                    </a:r>
                    <a:r>
                      <a:rPr lang="ja-JP" altLang="en-US" dirty="0" smtClean="0"/>
                      <a:t>年間での更新条件充足</a:t>
                    </a:r>
                    <a:endParaRPr kumimoji="1" lang="ja-JP" altLang="en-US" dirty="0"/>
                  </a:p>
                </p:txBody>
              </p:sp>
              <p:cxnSp>
                <p:nvCxnSpPr>
                  <p:cNvPr id="143" name="直線矢印コネクタ 142"/>
                  <p:cNvCxnSpPr>
                    <a:endCxn id="18" idx="0"/>
                  </p:cNvCxnSpPr>
                  <p:nvPr/>
                </p:nvCxnSpPr>
                <p:spPr>
                  <a:xfrm>
                    <a:off x="4802817" y="4211564"/>
                    <a:ext cx="734384" cy="2588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a:endCxn id="17" idx="0"/>
                  </p:cNvCxnSpPr>
                  <p:nvPr/>
                </p:nvCxnSpPr>
                <p:spPr>
                  <a:xfrm flipH="1">
                    <a:off x="3537959" y="4205841"/>
                    <a:ext cx="818391" cy="2474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0" name="グループ化 169"/>
                <p:cNvGrpSpPr/>
                <p:nvPr/>
              </p:nvGrpSpPr>
              <p:grpSpPr>
                <a:xfrm>
                  <a:off x="1913231" y="1456627"/>
                  <a:ext cx="7146103" cy="5080035"/>
                  <a:chOff x="1913231" y="1456627"/>
                  <a:chExt cx="7146103" cy="5080035"/>
                </a:xfrm>
              </p:grpSpPr>
              <p:cxnSp>
                <p:nvCxnSpPr>
                  <p:cNvPr id="121" name="直線矢印コネクタ 120"/>
                  <p:cNvCxnSpPr/>
                  <p:nvPr/>
                </p:nvCxnSpPr>
                <p:spPr>
                  <a:xfrm>
                    <a:off x="7681008" y="1456627"/>
                    <a:ext cx="17924" cy="107199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596467" y="2545983"/>
                    <a:ext cx="1786467" cy="1477328"/>
                  </a:xfrm>
                  <a:prstGeom prst="rect">
                    <a:avLst/>
                  </a:prstGeom>
                  <a:noFill/>
                  <a:ln w="22225">
                    <a:solidFill>
                      <a:srgbClr val="00B050"/>
                    </a:solidFill>
                  </a:ln>
                </p:spPr>
                <p:txBody>
                  <a:bodyPr wrap="square" rtlCol="0">
                    <a:spAutoFit/>
                  </a:bodyPr>
                  <a:lstStyle/>
                  <a:p>
                    <a:r>
                      <a:rPr lang="ja-JP" altLang="en-US" dirty="0"/>
                      <a:t>失効</a:t>
                    </a:r>
                    <a:r>
                      <a:rPr kumimoji="1" lang="ja-JP" altLang="en-US" dirty="0" smtClean="0"/>
                      <a:t>から</a:t>
                    </a:r>
                    <a:r>
                      <a:rPr kumimoji="1" lang="en-US" altLang="ja-JP" dirty="0" smtClean="0"/>
                      <a:t>1</a:t>
                    </a:r>
                    <a:r>
                      <a:rPr kumimoji="1" lang="ja-JP" altLang="en-US" dirty="0" smtClean="0"/>
                      <a:t>年以内に直近</a:t>
                    </a:r>
                    <a:r>
                      <a:rPr kumimoji="1" lang="en-US" altLang="ja-JP" dirty="0" smtClean="0"/>
                      <a:t>5</a:t>
                    </a:r>
                    <a:r>
                      <a:rPr kumimoji="1" lang="ja-JP" altLang="en-US" dirty="0" smtClean="0"/>
                      <a:t>年間での</a:t>
                    </a:r>
                    <a:r>
                      <a:rPr lang="ja-JP" altLang="en-US" dirty="0"/>
                      <a:t>経験症例数以外の</a:t>
                    </a:r>
                    <a:r>
                      <a:rPr kumimoji="1" lang="ja-JP" altLang="en-US" dirty="0" smtClean="0"/>
                      <a:t>更新条件を充足</a:t>
                    </a:r>
                    <a:endParaRPr kumimoji="1" lang="ja-JP" altLang="en-US" dirty="0"/>
                  </a:p>
                </p:txBody>
              </p:sp>
              <p:sp>
                <p:nvSpPr>
                  <p:cNvPr id="13" name="テキスト ボックス 12"/>
                  <p:cNvSpPr txBox="1"/>
                  <p:nvPr/>
                </p:nvSpPr>
                <p:spPr>
                  <a:xfrm>
                    <a:off x="7467601" y="2545981"/>
                    <a:ext cx="1591733" cy="1477328"/>
                  </a:xfrm>
                  <a:prstGeom prst="rect">
                    <a:avLst/>
                  </a:prstGeom>
                  <a:noFill/>
                  <a:ln w="22225">
                    <a:solidFill>
                      <a:srgbClr val="00B050"/>
                    </a:solidFill>
                  </a:ln>
                </p:spPr>
                <p:txBody>
                  <a:bodyPr wrap="square" rtlCol="0">
                    <a:spAutoFit/>
                  </a:bodyPr>
                  <a:lstStyle/>
                  <a:p>
                    <a:r>
                      <a:rPr lang="ja-JP" altLang="en-US" dirty="0"/>
                      <a:t>失効</a:t>
                    </a:r>
                    <a:r>
                      <a:rPr kumimoji="1" lang="ja-JP" altLang="en-US" dirty="0" smtClean="0"/>
                      <a:t>から</a:t>
                    </a:r>
                    <a:r>
                      <a:rPr kumimoji="1" lang="en-US" altLang="ja-JP" dirty="0" smtClean="0"/>
                      <a:t>1</a:t>
                    </a:r>
                    <a:r>
                      <a:rPr kumimoji="1" lang="ja-JP" altLang="en-US" dirty="0" smtClean="0"/>
                      <a:t>年以内に直近</a:t>
                    </a:r>
                    <a:endParaRPr kumimoji="1" lang="en-US" altLang="ja-JP" dirty="0" smtClean="0"/>
                  </a:p>
                  <a:p>
                    <a:r>
                      <a:rPr kumimoji="1" lang="en-US" altLang="ja-JP" dirty="0" smtClean="0"/>
                      <a:t>5</a:t>
                    </a:r>
                    <a:r>
                      <a:rPr kumimoji="1" lang="ja-JP" altLang="en-US" dirty="0" smtClean="0"/>
                      <a:t>年間での全ての更新条件を充足</a:t>
                    </a:r>
                    <a:endParaRPr kumimoji="1" lang="ja-JP" altLang="en-US" dirty="0"/>
                  </a:p>
                </p:txBody>
              </p:sp>
              <p:grpSp>
                <p:nvGrpSpPr>
                  <p:cNvPr id="166" name="グループ化 165"/>
                  <p:cNvGrpSpPr/>
                  <p:nvPr/>
                </p:nvGrpSpPr>
                <p:grpSpPr>
                  <a:xfrm>
                    <a:off x="3199214" y="4031408"/>
                    <a:ext cx="5522947" cy="2505254"/>
                    <a:chOff x="3199214" y="4031408"/>
                    <a:chExt cx="5522947" cy="2505254"/>
                  </a:xfrm>
                </p:grpSpPr>
                <p:sp>
                  <p:nvSpPr>
                    <p:cNvPr id="163" name="フリーフォーム 162"/>
                    <p:cNvSpPr/>
                    <p:nvPr/>
                  </p:nvSpPr>
                  <p:spPr>
                    <a:xfrm>
                      <a:off x="3199214" y="4031408"/>
                      <a:ext cx="5522947" cy="2505254"/>
                    </a:xfrm>
                    <a:custGeom>
                      <a:avLst/>
                      <a:gdLst>
                        <a:gd name="connsiteX0" fmla="*/ 6019800 w 6019800"/>
                        <a:gd name="connsiteY0" fmla="*/ 0 h 3310466"/>
                        <a:gd name="connsiteX1" fmla="*/ 6019800 w 6019800"/>
                        <a:gd name="connsiteY1" fmla="*/ 3310466 h 3310466"/>
                        <a:gd name="connsiteX2" fmla="*/ 0 w 6019800"/>
                        <a:gd name="connsiteY2" fmla="*/ 3310466 h 3310466"/>
                        <a:gd name="connsiteX3" fmla="*/ 0 w 6019800"/>
                        <a:gd name="connsiteY3" fmla="*/ 3039533 h 3310466"/>
                      </a:gdLst>
                      <a:ahLst/>
                      <a:cxnLst>
                        <a:cxn ang="0">
                          <a:pos x="connsiteX0" y="connsiteY0"/>
                        </a:cxn>
                        <a:cxn ang="0">
                          <a:pos x="connsiteX1" y="connsiteY1"/>
                        </a:cxn>
                        <a:cxn ang="0">
                          <a:pos x="connsiteX2" y="connsiteY2"/>
                        </a:cxn>
                        <a:cxn ang="0">
                          <a:pos x="connsiteX3" y="connsiteY3"/>
                        </a:cxn>
                      </a:cxnLst>
                      <a:rect l="l" t="t" r="r" b="b"/>
                      <a:pathLst>
                        <a:path w="6019800" h="3310466">
                          <a:moveTo>
                            <a:pt x="6019800" y="0"/>
                          </a:moveTo>
                          <a:lnTo>
                            <a:pt x="6019800" y="3310466"/>
                          </a:lnTo>
                          <a:lnTo>
                            <a:pt x="0" y="3310466"/>
                          </a:lnTo>
                          <a:lnTo>
                            <a:pt x="0" y="3039533"/>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5" name="直線矢印コネクタ 164"/>
                    <p:cNvCxnSpPr>
                      <a:stCxn id="163" idx="3"/>
                    </p:cNvCxnSpPr>
                    <p:nvPr/>
                  </p:nvCxnSpPr>
                  <p:spPr>
                    <a:xfrm flipV="1">
                      <a:off x="3199214" y="5986331"/>
                      <a:ext cx="0" cy="34529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3" name="直線矢印コネクタ 192"/>
                  <p:cNvCxnSpPr/>
                  <p:nvPr/>
                </p:nvCxnSpPr>
                <p:spPr>
                  <a:xfrm flipH="1">
                    <a:off x="1913231" y="4072224"/>
                    <a:ext cx="508236" cy="3753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9" name="グループ化 28"/>
              <p:cNvGrpSpPr/>
              <p:nvPr/>
            </p:nvGrpSpPr>
            <p:grpSpPr>
              <a:xfrm>
                <a:off x="4961467" y="2758142"/>
                <a:ext cx="635000" cy="160867"/>
                <a:chOff x="4961467" y="2758142"/>
                <a:chExt cx="635000" cy="160867"/>
              </a:xfrm>
            </p:grpSpPr>
            <p:cxnSp>
              <p:nvCxnSpPr>
                <p:cNvPr id="25" name="直線コネクタ 24"/>
                <p:cNvCxnSpPr/>
                <p:nvPr/>
              </p:nvCxnSpPr>
              <p:spPr>
                <a:xfrm flipH="1">
                  <a:off x="4961467" y="2758142"/>
                  <a:ext cx="635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961467" y="2766241"/>
                  <a:ext cx="8466" cy="1527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37" name="テキスト ボックス 36"/>
          <p:cNvSpPr txBox="1"/>
          <p:nvPr/>
        </p:nvSpPr>
        <p:spPr>
          <a:xfrm>
            <a:off x="6434982" y="5054079"/>
            <a:ext cx="2395751" cy="523220"/>
          </a:xfrm>
          <a:prstGeom prst="rect">
            <a:avLst/>
          </a:prstGeom>
          <a:noFill/>
        </p:spPr>
        <p:txBody>
          <a:bodyPr wrap="square" rtlCol="0">
            <a:spAutoFit/>
          </a:bodyPr>
          <a:lstStyle/>
          <a:p>
            <a:r>
              <a:rPr kumimoji="1" lang="ja-JP" altLang="en-US" sz="1400" dirty="0" smtClean="0"/>
              <a:t>*認定登録医となってからの　　　　　　　　　期間は問わない</a:t>
            </a:r>
            <a:endParaRPr kumimoji="1" lang="ja-JP" altLang="en-US" sz="1400" dirty="0"/>
          </a:p>
        </p:txBody>
      </p:sp>
      <p:grpSp>
        <p:nvGrpSpPr>
          <p:cNvPr id="47" name="グループ化 46"/>
          <p:cNvGrpSpPr/>
          <p:nvPr/>
        </p:nvGrpSpPr>
        <p:grpSpPr>
          <a:xfrm>
            <a:off x="1335347" y="2760133"/>
            <a:ext cx="256433" cy="1939988"/>
            <a:chOff x="1363140" y="2666288"/>
            <a:chExt cx="228594" cy="1956987"/>
          </a:xfrm>
        </p:grpSpPr>
        <p:cxnSp>
          <p:nvCxnSpPr>
            <p:cNvPr id="44" name="直線コネクタ 43"/>
            <p:cNvCxnSpPr/>
            <p:nvPr/>
          </p:nvCxnSpPr>
          <p:spPr>
            <a:xfrm flipV="1">
              <a:off x="1589518" y="2666288"/>
              <a:ext cx="0" cy="19569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1363140" y="2667000"/>
              <a:ext cx="228594" cy="710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4" name="フリーフォーム 193"/>
          <p:cNvSpPr/>
          <p:nvPr/>
        </p:nvSpPr>
        <p:spPr>
          <a:xfrm>
            <a:off x="3489304" y="1284165"/>
            <a:ext cx="967727" cy="1300013"/>
          </a:xfrm>
          <a:custGeom>
            <a:avLst/>
            <a:gdLst>
              <a:gd name="connsiteX0" fmla="*/ 0 w 1159934"/>
              <a:gd name="connsiteY0" fmla="*/ 1591733 h 1591733"/>
              <a:gd name="connsiteX1" fmla="*/ 0 w 1159934"/>
              <a:gd name="connsiteY1" fmla="*/ 1278467 h 1591733"/>
              <a:gd name="connsiteX2" fmla="*/ 618067 w 1159934"/>
              <a:gd name="connsiteY2" fmla="*/ 1278467 h 1591733"/>
              <a:gd name="connsiteX3" fmla="*/ 618067 w 1159934"/>
              <a:gd name="connsiteY3" fmla="*/ 0 h 1591733"/>
              <a:gd name="connsiteX4" fmla="*/ 1159934 w 1159934"/>
              <a:gd name="connsiteY4" fmla="*/ 0 h 1591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934" h="1591733">
                <a:moveTo>
                  <a:pt x="0" y="1591733"/>
                </a:moveTo>
                <a:lnTo>
                  <a:pt x="0" y="1278467"/>
                </a:lnTo>
                <a:lnTo>
                  <a:pt x="618067" y="1278467"/>
                </a:lnTo>
                <a:lnTo>
                  <a:pt x="618067" y="0"/>
                </a:lnTo>
                <a:lnTo>
                  <a:pt x="1159934" y="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6866467" y="3938988"/>
            <a:ext cx="465666"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5" name="直線矢印コネクタ 214"/>
          <p:cNvCxnSpPr>
            <a:stCxn id="108" idx="1"/>
          </p:cNvCxnSpPr>
          <p:nvPr/>
        </p:nvCxnSpPr>
        <p:spPr>
          <a:xfrm flipH="1" flipV="1">
            <a:off x="2167336" y="6050040"/>
            <a:ext cx="402846" cy="35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4856786" y="1093523"/>
            <a:ext cx="3301095" cy="369332"/>
          </a:xfrm>
          <a:prstGeom prst="rect">
            <a:avLst/>
          </a:prstGeom>
          <a:noFill/>
          <a:ln w="22225">
            <a:solidFill>
              <a:srgbClr val="00B050"/>
            </a:solidFill>
          </a:ln>
        </p:spPr>
        <p:txBody>
          <a:bodyPr wrap="square" rtlCol="0">
            <a:spAutoFit/>
          </a:bodyPr>
          <a:lstStyle/>
          <a:p>
            <a:pPr algn="ctr"/>
            <a:r>
              <a:rPr kumimoji="1" lang="ja-JP" altLang="en-US" dirty="0" smtClean="0"/>
              <a:t>更新条件を満たさない</a:t>
            </a:r>
            <a:endParaRPr kumimoji="1" lang="ja-JP" altLang="en-US" dirty="0"/>
          </a:p>
        </p:txBody>
      </p:sp>
      <p:cxnSp>
        <p:nvCxnSpPr>
          <p:cNvPr id="85" name="直線矢印コネクタ 84"/>
          <p:cNvCxnSpPr/>
          <p:nvPr/>
        </p:nvCxnSpPr>
        <p:spPr>
          <a:xfrm flipH="1">
            <a:off x="5257286" y="1603792"/>
            <a:ext cx="10450" cy="4831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4275417" y="1282067"/>
            <a:ext cx="539377" cy="20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332133" y="153324"/>
            <a:ext cx="1569660" cy="646331"/>
          </a:xfrm>
          <a:prstGeom prst="rect">
            <a:avLst/>
          </a:prstGeom>
          <a:noFill/>
          <a:ln w="76200">
            <a:solidFill>
              <a:schemeClr val="tx1"/>
            </a:solidFill>
            <a:prstDash val="sysDot"/>
          </a:ln>
        </p:spPr>
        <p:txBody>
          <a:bodyPr wrap="none" rtlCol="0">
            <a:spAutoFit/>
          </a:bodyPr>
          <a:lstStyle/>
          <a:p>
            <a:pPr algn="ctr"/>
            <a:r>
              <a:rPr kumimoji="1" lang="ja-JP" altLang="en-US" dirty="0" smtClean="0"/>
              <a:t>点線枠は</a:t>
            </a:r>
            <a:endParaRPr kumimoji="1" lang="en-US" altLang="ja-JP" dirty="0" smtClean="0"/>
          </a:p>
          <a:p>
            <a:pPr algn="ctr"/>
            <a:r>
              <a:rPr kumimoji="1" lang="ja-JP" altLang="en-US" dirty="0" smtClean="0"/>
              <a:t>今回導入項目</a:t>
            </a:r>
            <a:endParaRPr kumimoji="1" lang="ja-JP" altLang="en-US" dirty="0"/>
          </a:p>
        </p:txBody>
      </p:sp>
      <p:cxnSp>
        <p:nvCxnSpPr>
          <p:cNvPr id="53" name="直線コネクタ 52"/>
          <p:cNvCxnSpPr/>
          <p:nvPr/>
        </p:nvCxnSpPr>
        <p:spPr>
          <a:xfrm>
            <a:off x="3487325" y="2525468"/>
            <a:ext cx="0" cy="151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3352799" y="4038508"/>
            <a:ext cx="245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3499897" y="3985591"/>
            <a:ext cx="101324" cy="19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矢印コネクタ 126"/>
          <p:cNvCxnSpPr/>
          <p:nvPr/>
        </p:nvCxnSpPr>
        <p:spPr>
          <a:xfrm>
            <a:off x="4542685" y="3521976"/>
            <a:ext cx="1174" cy="2103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endCxn id="12" idx="0"/>
          </p:cNvCxnSpPr>
          <p:nvPr/>
        </p:nvCxnSpPr>
        <p:spPr>
          <a:xfrm flipH="1">
            <a:off x="6455704" y="1762085"/>
            <a:ext cx="247" cy="10514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4944160" y="1498476"/>
            <a:ext cx="3115111" cy="369332"/>
          </a:xfrm>
          <a:prstGeom prst="rect">
            <a:avLst/>
          </a:prstGeom>
          <a:solidFill>
            <a:schemeClr val="bg1"/>
          </a:solidFill>
          <a:ln w="22225">
            <a:solidFill>
              <a:schemeClr val="tx1"/>
            </a:solidFill>
          </a:ln>
        </p:spPr>
        <p:txBody>
          <a:bodyPr wrap="square" rtlCol="0">
            <a:spAutoFit/>
          </a:bodyPr>
          <a:lstStyle/>
          <a:p>
            <a:pPr algn="ctr"/>
            <a:r>
              <a:rPr kumimoji="1" lang="ja-JP" altLang="en-US" dirty="0" smtClean="0"/>
              <a:t>専門医失効</a:t>
            </a:r>
            <a:endParaRPr kumimoji="1" lang="ja-JP" altLang="en-US" dirty="0"/>
          </a:p>
        </p:txBody>
      </p:sp>
      <p:sp>
        <p:nvSpPr>
          <p:cNvPr id="66" name="小波 65"/>
          <p:cNvSpPr/>
          <p:nvPr/>
        </p:nvSpPr>
        <p:spPr>
          <a:xfrm rot="1601979">
            <a:off x="7839637" y="1911739"/>
            <a:ext cx="1384188" cy="773022"/>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準備中</a:t>
            </a:r>
            <a:endParaRPr kumimoji="1" lang="ja-JP" altLang="en-US" sz="2800" b="1" dirty="0">
              <a:solidFill>
                <a:srgbClr val="FF0000"/>
              </a:solidFill>
            </a:endParaRPr>
          </a:p>
        </p:txBody>
      </p:sp>
    </p:spTree>
    <p:extLst>
      <p:ext uri="{BB962C8B-B14F-4D97-AF65-F5344CB8AC3E}">
        <p14:creationId xmlns:p14="http://schemas.microsoft.com/office/powerpoint/2010/main" val="117945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2411" y="1599294"/>
            <a:ext cx="7886700" cy="1325563"/>
          </a:xfrm>
        </p:spPr>
        <p:txBody>
          <a:bodyPr>
            <a:normAutofit/>
          </a:bodyPr>
          <a:lstStyle/>
          <a:p>
            <a:pPr algn="ctr"/>
            <a:r>
              <a:rPr kumimoji="1" lang="ja-JP" altLang="en-US" sz="6000" dirty="0" smtClean="0"/>
              <a:t>新専門医制度について</a:t>
            </a:r>
            <a:endParaRPr kumimoji="1" lang="ja-JP" altLang="en-US" sz="6000" dirty="0"/>
          </a:p>
        </p:txBody>
      </p:sp>
      <p:sp>
        <p:nvSpPr>
          <p:cNvPr id="3" name="テキスト ボックス 2"/>
          <p:cNvSpPr txBox="1"/>
          <p:nvPr/>
        </p:nvSpPr>
        <p:spPr>
          <a:xfrm>
            <a:off x="1255099" y="3472543"/>
            <a:ext cx="6941324" cy="769441"/>
          </a:xfrm>
          <a:prstGeom prst="rect">
            <a:avLst/>
          </a:prstGeom>
          <a:noFill/>
        </p:spPr>
        <p:txBody>
          <a:bodyPr wrap="none" rtlCol="0">
            <a:spAutoFit/>
          </a:bodyPr>
          <a:lstStyle/>
          <a:p>
            <a:r>
              <a:rPr kumimoji="1" lang="ja-JP" altLang="en-US" sz="4400" dirty="0" smtClean="0">
                <a:solidFill>
                  <a:srgbClr val="0070C0"/>
                </a:solidFill>
              </a:rPr>
              <a:t>サブスペシャルティ連動研修</a:t>
            </a:r>
            <a:endParaRPr kumimoji="1" lang="ja-JP" altLang="en-US" sz="4400" dirty="0">
              <a:solidFill>
                <a:srgbClr val="0070C0"/>
              </a:solidFill>
            </a:endParaRPr>
          </a:p>
        </p:txBody>
      </p:sp>
    </p:spTree>
    <p:extLst>
      <p:ext uri="{BB962C8B-B14F-4D97-AF65-F5344CB8AC3E}">
        <p14:creationId xmlns:p14="http://schemas.microsoft.com/office/powerpoint/2010/main" val="2802462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273629" y="219470"/>
            <a:ext cx="6552454" cy="1276314"/>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 name="タイトル 1"/>
          <p:cNvSpPr txBox="1">
            <a:spLocks/>
          </p:cNvSpPr>
          <p:nvPr/>
        </p:nvSpPr>
        <p:spPr>
          <a:xfrm>
            <a:off x="1273629" y="440891"/>
            <a:ext cx="6572860" cy="8863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dirty="0" smtClean="0"/>
              <a:t>外科専門研修への要求</a:t>
            </a:r>
            <a:endParaRPr lang="ja-JP" altLang="en-US" sz="4000" dirty="0"/>
          </a:p>
        </p:txBody>
      </p:sp>
      <p:sp>
        <p:nvSpPr>
          <p:cNvPr id="5" name="テキスト ボックス 4"/>
          <p:cNvSpPr txBox="1"/>
          <p:nvPr/>
        </p:nvSpPr>
        <p:spPr>
          <a:xfrm>
            <a:off x="325145" y="1880491"/>
            <a:ext cx="8449421" cy="4647426"/>
          </a:xfrm>
          <a:prstGeom prst="rect">
            <a:avLst/>
          </a:prstGeom>
          <a:noFill/>
        </p:spPr>
        <p:txBody>
          <a:bodyPr wrap="square" rtlCol="0">
            <a:spAutoFit/>
          </a:bodyPr>
          <a:lstStyle/>
          <a:p>
            <a:r>
              <a:rPr lang="ja-JP" altLang="en-US" sz="3200" dirty="0"/>
              <a:t>・外科専門研修中、当該サブス</a:t>
            </a:r>
            <a:r>
              <a:rPr lang="ja-JP" altLang="en-US" sz="3200" dirty="0" err="1"/>
              <a:t>ぺ</a:t>
            </a:r>
            <a:r>
              <a:rPr lang="ja-JP" altLang="en-US" sz="3200" dirty="0"/>
              <a:t>シャルティ以外の領域</a:t>
            </a:r>
            <a:r>
              <a:rPr lang="ja-JP" altLang="en-US" sz="3200" dirty="0" smtClean="0"/>
              <a:t>の研修</a:t>
            </a:r>
            <a:r>
              <a:rPr lang="ja-JP" altLang="en-US" sz="3200" dirty="0"/>
              <a:t>を</a:t>
            </a:r>
            <a:r>
              <a:rPr lang="en-US" altLang="ja-JP" sz="3200" dirty="0"/>
              <a:t>1</a:t>
            </a:r>
            <a:r>
              <a:rPr lang="ja-JP" altLang="en-US" sz="3200" dirty="0"/>
              <a:t>年で完了する必要がある。</a:t>
            </a:r>
            <a:endParaRPr lang="en-US" altLang="ja-JP" sz="3200" dirty="0"/>
          </a:p>
          <a:p>
            <a:r>
              <a:rPr lang="ja-JP" altLang="en-US" sz="3200" dirty="0"/>
              <a:t>・</a:t>
            </a:r>
            <a:r>
              <a:rPr lang="ja-JP" altLang="en-US" sz="3200" dirty="0">
                <a:solidFill>
                  <a:srgbClr val="FF0000"/>
                </a:solidFill>
              </a:rPr>
              <a:t>各領域の</a:t>
            </a:r>
            <a:r>
              <a:rPr lang="en-US" altLang="ja-JP" sz="3200" dirty="0">
                <a:solidFill>
                  <a:srgbClr val="FF0000"/>
                </a:solidFill>
              </a:rPr>
              <a:t>minimum requirement</a:t>
            </a:r>
            <a:r>
              <a:rPr lang="ja-JP" altLang="en-US" sz="3200" dirty="0">
                <a:solidFill>
                  <a:srgbClr val="FF0000"/>
                </a:solidFill>
              </a:rPr>
              <a:t>を</a:t>
            </a:r>
            <a:r>
              <a:rPr lang="en-US" altLang="ja-JP" sz="3200" dirty="0">
                <a:solidFill>
                  <a:srgbClr val="FF0000"/>
                </a:solidFill>
              </a:rPr>
              <a:t>10</a:t>
            </a:r>
            <a:r>
              <a:rPr lang="ja-JP" altLang="en-US" sz="3200" dirty="0">
                <a:solidFill>
                  <a:srgbClr val="FF0000"/>
                </a:solidFill>
              </a:rPr>
              <a:t>例</a:t>
            </a:r>
            <a:r>
              <a:rPr lang="ja-JP" altLang="en-US" sz="3200" dirty="0"/>
              <a:t>として、より</a:t>
            </a:r>
            <a:r>
              <a:rPr lang="ja-JP" altLang="en-US" sz="3200" dirty="0" smtClean="0"/>
              <a:t>サブスペシャルティ</a:t>
            </a:r>
            <a:r>
              <a:rPr lang="ja-JP" altLang="en-US" sz="3200" dirty="0"/>
              <a:t>に特化した外科専門研修が可能な制度へ</a:t>
            </a:r>
            <a:r>
              <a:rPr lang="ja-JP" altLang="en-US" sz="3200" dirty="0" smtClean="0"/>
              <a:t>の変更</a:t>
            </a:r>
            <a:r>
              <a:rPr lang="ja-JP" altLang="en-US" sz="3200" dirty="0"/>
              <a:t>を求める</a:t>
            </a:r>
            <a:r>
              <a:rPr lang="ja-JP" altLang="en-US" sz="3200" dirty="0" smtClean="0"/>
              <a:t>。</a:t>
            </a:r>
            <a:endParaRPr lang="en-US" altLang="ja-JP" sz="3200" dirty="0" smtClean="0"/>
          </a:p>
          <a:p>
            <a:endParaRPr lang="en-US" altLang="ja-JP" sz="3200" dirty="0"/>
          </a:p>
          <a:p>
            <a:r>
              <a:rPr lang="ja-JP" altLang="en-US" sz="3200" dirty="0" smtClean="0">
                <a:solidFill>
                  <a:srgbClr val="FF0000"/>
                </a:solidFill>
              </a:rPr>
              <a:t>　</a:t>
            </a:r>
            <a:r>
              <a:rPr lang="ja-JP" altLang="en-US" sz="3600" dirty="0" smtClean="0">
                <a:solidFill>
                  <a:srgbClr val="FF0000"/>
                </a:solidFill>
              </a:rPr>
              <a:t>到達</a:t>
            </a:r>
            <a:r>
              <a:rPr lang="ja-JP" altLang="en-US" sz="3600" dirty="0">
                <a:solidFill>
                  <a:srgbClr val="FF0000"/>
                </a:solidFill>
              </a:rPr>
              <a:t>目標</a:t>
            </a:r>
            <a:r>
              <a:rPr lang="en-US" altLang="ja-JP" sz="3600" dirty="0">
                <a:solidFill>
                  <a:srgbClr val="FF0000"/>
                </a:solidFill>
              </a:rPr>
              <a:t>3</a:t>
            </a:r>
            <a:r>
              <a:rPr lang="ja-JP" altLang="en-US" sz="3600" dirty="0">
                <a:solidFill>
                  <a:srgbClr val="FF0000"/>
                </a:solidFill>
              </a:rPr>
              <a:t>　</a:t>
            </a:r>
            <a:endParaRPr lang="en-US" altLang="ja-JP" sz="3600" dirty="0" smtClean="0">
              <a:solidFill>
                <a:srgbClr val="FF0000"/>
              </a:solidFill>
            </a:endParaRPr>
          </a:p>
          <a:p>
            <a:r>
              <a:rPr lang="ja-JP" altLang="en-US" sz="3600" dirty="0">
                <a:solidFill>
                  <a:srgbClr val="FF0000"/>
                </a:solidFill>
              </a:rPr>
              <a:t>　</a:t>
            </a:r>
            <a:r>
              <a:rPr lang="ja-JP" altLang="en-US" sz="3600" dirty="0" smtClean="0">
                <a:solidFill>
                  <a:srgbClr val="FF0000"/>
                </a:solidFill>
              </a:rPr>
              <a:t>　①</a:t>
            </a:r>
            <a:r>
              <a:rPr lang="ja-JP" altLang="en-US" sz="3600" dirty="0">
                <a:solidFill>
                  <a:srgbClr val="FF0000"/>
                </a:solidFill>
              </a:rPr>
              <a:t>消化器および腹部内臓　</a:t>
            </a:r>
            <a:r>
              <a:rPr lang="en-US" altLang="ja-JP" sz="3600" dirty="0">
                <a:solidFill>
                  <a:srgbClr val="FF0000"/>
                </a:solidFill>
              </a:rPr>
              <a:t>50</a:t>
            </a:r>
            <a:r>
              <a:rPr lang="ja-JP" altLang="en-US" sz="3600" dirty="0">
                <a:solidFill>
                  <a:srgbClr val="FF0000"/>
                </a:solidFill>
              </a:rPr>
              <a:t>例→</a:t>
            </a:r>
            <a:r>
              <a:rPr lang="en-US" altLang="ja-JP" sz="3600" dirty="0">
                <a:solidFill>
                  <a:srgbClr val="FF0000"/>
                </a:solidFill>
              </a:rPr>
              <a:t>10</a:t>
            </a:r>
            <a:r>
              <a:rPr lang="ja-JP" altLang="en-US" sz="3600" dirty="0">
                <a:solidFill>
                  <a:srgbClr val="FF0000"/>
                </a:solidFill>
              </a:rPr>
              <a:t>例</a:t>
            </a:r>
            <a:endParaRPr lang="en-US" altLang="ja-JP" sz="3600" dirty="0">
              <a:solidFill>
                <a:srgbClr val="FF0000"/>
              </a:solidFill>
            </a:endParaRPr>
          </a:p>
          <a:p>
            <a:r>
              <a:rPr lang="ja-JP" altLang="en-US" sz="3200" dirty="0" smtClean="0"/>
              <a:t>　</a:t>
            </a:r>
            <a:endParaRPr lang="ja-JP" altLang="en-US" sz="3200" dirty="0"/>
          </a:p>
        </p:txBody>
      </p:sp>
      <p:sp>
        <p:nvSpPr>
          <p:cNvPr id="6" name="乗算記号 5"/>
          <p:cNvSpPr/>
          <p:nvPr/>
        </p:nvSpPr>
        <p:spPr>
          <a:xfrm>
            <a:off x="141513" y="-359229"/>
            <a:ext cx="9220201" cy="790302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t>一時休戦</a:t>
            </a:r>
            <a:endParaRPr kumimoji="1" lang="ja-JP" altLang="en-US" sz="4800" dirty="0"/>
          </a:p>
        </p:txBody>
      </p:sp>
    </p:spTree>
    <p:extLst>
      <p:ext uri="{BB962C8B-B14F-4D97-AF65-F5344CB8AC3E}">
        <p14:creationId xmlns:p14="http://schemas.microsoft.com/office/powerpoint/2010/main" val="115711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0972" y="2209800"/>
            <a:ext cx="6832353" cy="2766696"/>
          </a:xfrm>
        </p:spPr>
        <p:txBody>
          <a:bodyPr>
            <a:noAutofit/>
          </a:bodyPr>
          <a:lstStyle/>
          <a:p>
            <a:pPr algn="ctr"/>
            <a:r>
              <a:rPr lang="ja-JP" altLang="en-US" sz="4800" dirty="0"/>
              <a:t>循環器専門医</a:t>
            </a:r>
            <a:r>
              <a:rPr lang="en-US" altLang="ja-JP" sz="4800" dirty="0"/>
              <a:t/>
            </a:r>
            <a:br>
              <a:rPr lang="en-US" altLang="ja-JP" sz="4800" dirty="0"/>
            </a:br>
            <a:r>
              <a:rPr lang="ja-JP" altLang="en-US" sz="4800" dirty="0"/>
              <a:t>ダブルボードへの対応</a:t>
            </a:r>
          </a:p>
        </p:txBody>
      </p:sp>
    </p:spTree>
    <p:extLst>
      <p:ext uri="{BB962C8B-B14F-4D97-AF65-F5344CB8AC3E}">
        <p14:creationId xmlns:p14="http://schemas.microsoft.com/office/powerpoint/2010/main" val="2849548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8342"/>
            <a:ext cx="9306681" cy="6338207"/>
          </a:xfrm>
          <a:prstGeom prst="rect">
            <a:avLst/>
          </a:prstGeom>
        </p:spPr>
      </p:pic>
    </p:spTree>
    <p:extLst>
      <p:ext uri="{BB962C8B-B14F-4D97-AF65-F5344CB8AC3E}">
        <p14:creationId xmlns:p14="http://schemas.microsoft.com/office/powerpoint/2010/main" val="2155445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479178" y="666802"/>
            <a:ext cx="6181805" cy="6941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タイトル 1"/>
          <p:cNvSpPr>
            <a:spLocks noGrp="1"/>
          </p:cNvSpPr>
          <p:nvPr>
            <p:ph type="title"/>
          </p:nvPr>
        </p:nvSpPr>
        <p:spPr>
          <a:xfrm>
            <a:off x="1659322" y="549596"/>
            <a:ext cx="5821515" cy="994172"/>
          </a:xfrm>
        </p:spPr>
        <p:txBody>
          <a:bodyPr>
            <a:normAutofit fontScale="90000"/>
          </a:bodyPr>
          <a:lstStyle/>
          <a:p>
            <a:pPr algn="ctr"/>
            <a:r>
              <a:rPr kumimoji="1" lang="ja-JP" altLang="en-US" dirty="0" smtClean="0"/>
              <a:t>日本循環器学会への要望</a:t>
            </a:r>
            <a:endParaRPr kumimoji="1" lang="ja-JP" altLang="en-US" dirty="0"/>
          </a:p>
        </p:txBody>
      </p:sp>
      <p:sp>
        <p:nvSpPr>
          <p:cNvPr id="3" name="コンテンツ プレースホルダー 2"/>
          <p:cNvSpPr>
            <a:spLocks noGrp="1"/>
          </p:cNvSpPr>
          <p:nvPr>
            <p:ph idx="1"/>
          </p:nvPr>
        </p:nvSpPr>
        <p:spPr>
          <a:xfrm>
            <a:off x="137160" y="1654866"/>
            <a:ext cx="8826650" cy="4211707"/>
          </a:xfrm>
        </p:spPr>
        <p:txBody>
          <a:bodyPr>
            <a:noAutofit/>
          </a:bodyPr>
          <a:lstStyle/>
          <a:p>
            <a:pPr marL="0" indent="0">
              <a:buNone/>
            </a:pPr>
            <a:r>
              <a:rPr lang="ja-JP" altLang="ja-JP" sz="2400" dirty="0"/>
              <a:t>【受験資格】</a:t>
            </a:r>
          </a:p>
          <a:p>
            <a:pPr lvl="0"/>
            <a:r>
              <a:rPr lang="ja-JP" altLang="ja-JP" sz="2400" dirty="0"/>
              <a:t>外科専門医取得者で心臓血管外科専門医</a:t>
            </a:r>
            <a:r>
              <a:rPr lang="ja-JP" altLang="ja-JP" sz="2400" u="sng" dirty="0"/>
              <a:t>未</a:t>
            </a:r>
            <a:r>
              <a:rPr lang="ja-JP" altLang="ja-JP" sz="2400" dirty="0"/>
              <a:t>取得者は、</a:t>
            </a:r>
          </a:p>
          <a:p>
            <a:pPr marL="685800" lvl="2" indent="0">
              <a:buNone/>
            </a:pPr>
            <a:r>
              <a:rPr lang="ja-JP" altLang="ja-JP" sz="2400" dirty="0">
                <a:solidFill>
                  <a:srgbClr val="FF0000"/>
                </a:solidFill>
              </a:rPr>
              <a:t>従来通りの規定とする。</a:t>
            </a:r>
          </a:p>
          <a:p>
            <a:pPr lvl="0"/>
            <a:r>
              <a:rPr lang="ja-JP" altLang="ja-JP" sz="2400" dirty="0"/>
              <a:t>心臓血管外科専門医取得者は、</a:t>
            </a:r>
          </a:p>
          <a:p>
            <a:pPr marL="685800" lvl="2" indent="0">
              <a:buNone/>
            </a:pPr>
            <a:r>
              <a:rPr lang="ja-JP" altLang="ja-JP" sz="2400" dirty="0">
                <a:solidFill>
                  <a:srgbClr val="FF0000"/>
                </a:solidFill>
              </a:rPr>
              <a:t>審査書類を、１）申請書、２）外科専門医および心臓血管外科専門医資格証明書コピーとする。</a:t>
            </a:r>
            <a:endParaRPr lang="en-US" altLang="ja-JP" sz="2400" dirty="0">
              <a:solidFill>
                <a:srgbClr val="FF0000"/>
              </a:solidFill>
            </a:endParaRPr>
          </a:p>
          <a:p>
            <a:pPr marL="685800" lvl="2" indent="0">
              <a:buNone/>
            </a:pPr>
            <a:r>
              <a:rPr lang="ja-JP" altLang="en-US" sz="2400" b="1" u="sng" dirty="0">
                <a:solidFill>
                  <a:srgbClr val="FF0000"/>
                </a:solidFill>
              </a:rPr>
              <a:t>筆記試験は通常通り</a:t>
            </a:r>
            <a:endParaRPr lang="ja-JP" altLang="ja-JP" sz="2400" b="1" u="sng" dirty="0">
              <a:solidFill>
                <a:srgbClr val="FF0000"/>
              </a:solidFill>
            </a:endParaRPr>
          </a:p>
          <a:p>
            <a:pPr lvl="0"/>
            <a:r>
              <a:rPr lang="ja-JP" altLang="ja-JP" sz="2400" dirty="0"/>
              <a:t>心臓血管外科専門医修練指導者は、</a:t>
            </a:r>
          </a:p>
          <a:p>
            <a:pPr marL="685800" lvl="2" indent="0">
              <a:buNone/>
            </a:pPr>
            <a:r>
              <a:rPr lang="ja-JP" altLang="ja-JP" sz="2400" dirty="0">
                <a:solidFill>
                  <a:srgbClr val="FF0000"/>
                </a:solidFill>
              </a:rPr>
              <a:t>審査書類を、１）申請書、２）外科専門医、心臓血管外科専門医および心臓血管外科修練指導者資格証明書コピーとする。</a:t>
            </a:r>
          </a:p>
          <a:p>
            <a:pPr marL="685800" lvl="2" indent="0">
              <a:buNone/>
            </a:pPr>
            <a:r>
              <a:rPr lang="ja-JP" altLang="ja-JP" sz="2400" b="1" u="sng" dirty="0">
                <a:solidFill>
                  <a:srgbClr val="FF0000"/>
                </a:solidFill>
              </a:rPr>
              <a:t>筆記試験を免除する。</a:t>
            </a:r>
          </a:p>
          <a:p>
            <a:pPr marL="0" indent="0">
              <a:buNone/>
            </a:pPr>
            <a:endParaRPr lang="ja-JP" altLang="en-US" sz="2400" dirty="0"/>
          </a:p>
        </p:txBody>
      </p:sp>
      <p:sp>
        <p:nvSpPr>
          <p:cNvPr id="5" name="禁止 4"/>
          <p:cNvSpPr/>
          <p:nvPr/>
        </p:nvSpPr>
        <p:spPr>
          <a:xfrm>
            <a:off x="1237129" y="989532"/>
            <a:ext cx="6427695" cy="5733997"/>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u="sng" dirty="0" smtClean="0">
                <a:solidFill>
                  <a:schemeClr val="accent5">
                    <a:lumMod val="50000"/>
                  </a:schemeClr>
                </a:solidFill>
              </a:rPr>
              <a:t>交渉難航中</a:t>
            </a:r>
            <a:endParaRPr kumimoji="1" lang="ja-JP" altLang="en-US" sz="6600" b="1" u="sng" dirty="0">
              <a:solidFill>
                <a:schemeClr val="accent5">
                  <a:lumMod val="50000"/>
                </a:schemeClr>
              </a:solidFill>
            </a:endParaRPr>
          </a:p>
        </p:txBody>
      </p:sp>
    </p:spTree>
    <p:extLst>
      <p:ext uri="{BB962C8B-B14F-4D97-AF65-F5344CB8AC3E}">
        <p14:creationId xmlns:p14="http://schemas.microsoft.com/office/powerpoint/2010/main" val="34547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172" y="2721827"/>
            <a:ext cx="9132426" cy="1325563"/>
          </a:xfrm>
        </p:spPr>
        <p:txBody>
          <a:bodyPr/>
          <a:lstStyle/>
          <a:p>
            <a:pPr algn="ctr"/>
            <a:r>
              <a:rPr kumimoji="1" lang="ja-JP" altLang="en-US" dirty="0" smtClean="0"/>
              <a:t>ご清聴ありがとうございました！</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7951" y="450047"/>
            <a:ext cx="2902735" cy="219812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63" y="354204"/>
            <a:ext cx="2298275" cy="229827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276" y="4043731"/>
            <a:ext cx="2667786" cy="267667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48" y="4110349"/>
            <a:ext cx="2677214" cy="2686138"/>
          </a:xfrm>
          <a:prstGeom prst="rect">
            <a:avLst/>
          </a:prstGeom>
        </p:spPr>
      </p:pic>
    </p:spTree>
    <p:extLst>
      <p:ext uri="{BB962C8B-B14F-4D97-AF65-F5344CB8AC3E}">
        <p14:creationId xmlns:p14="http://schemas.microsoft.com/office/powerpoint/2010/main" val="3042896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 ターン矢印 22"/>
          <p:cNvSpPr/>
          <p:nvPr/>
        </p:nvSpPr>
        <p:spPr>
          <a:xfrm>
            <a:off x="1915076" y="2524125"/>
            <a:ext cx="4047574" cy="377107"/>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角丸四角形 2"/>
          <p:cNvSpPr/>
          <p:nvPr/>
        </p:nvSpPr>
        <p:spPr>
          <a:xfrm>
            <a:off x="486919" y="143270"/>
            <a:ext cx="8247887" cy="61109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4" name="タイトル 1"/>
          <p:cNvSpPr>
            <a:spLocks noGrp="1"/>
          </p:cNvSpPr>
          <p:nvPr>
            <p:ph type="title"/>
          </p:nvPr>
        </p:nvSpPr>
        <p:spPr>
          <a:xfrm>
            <a:off x="347932" y="49202"/>
            <a:ext cx="8433072" cy="886394"/>
          </a:xfrm>
        </p:spPr>
        <p:txBody>
          <a:bodyPr>
            <a:noAutofit/>
          </a:bodyPr>
          <a:lstStyle/>
          <a:p>
            <a:pPr algn="ctr"/>
            <a:r>
              <a:rPr kumimoji="1" lang="ja-JP" altLang="en-US" sz="3200" dirty="0" smtClean="0"/>
              <a:t>外科専門研修と心臓血管外科修練の連携</a:t>
            </a:r>
            <a:endParaRPr kumimoji="1" lang="ja-JP" altLang="en-US" sz="3200" dirty="0"/>
          </a:p>
        </p:txBody>
      </p:sp>
      <p:grpSp>
        <p:nvGrpSpPr>
          <p:cNvPr id="5" name="グループ化 4"/>
          <p:cNvGrpSpPr/>
          <p:nvPr/>
        </p:nvGrpSpPr>
        <p:grpSpPr>
          <a:xfrm>
            <a:off x="109186" y="2642902"/>
            <a:ext cx="1270229" cy="2842195"/>
            <a:chOff x="702076" y="1191691"/>
            <a:chExt cx="1270229" cy="2842195"/>
          </a:xfrm>
        </p:grpSpPr>
        <p:sp>
          <p:nvSpPr>
            <p:cNvPr id="6" name="角丸四角形 5"/>
            <p:cNvSpPr/>
            <p:nvPr/>
          </p:nvSpPr>
          <p:spPr>
            <a:xfrm>
              <a:off x="702076" y="1191691"/>
              <a:ext cx="1270229" cy="2842195"/>
            </a:xfrm>
            <a:prstGeom prst="roundRect">
              <a:avLst/>
            </a:prstGeom>
            <a:solidFill>
              <a:srgbClr val="FFC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角丸四角形 4"/>
            <p:cNvSpPr/>
            <p:nvPr/>
          </p:nvSpPr>
          <p:spPr>
            <a:xfrm>
              <a:off x="764083" y="1253698"/>
              <a:ext cx="1146215" cy="2718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2400" b="1" kern="1200" dirty="0" smtClean="0">
                  <a:solidFill>
                    <a:srgbClr val="FF0000"/>
                  </a:solidFill>
                </a:rPr>
                <a:t>初期</a:t>
              </a:r>
              <a:endParaRPr kumimoji="1" lang="en-US" altLang="ja-JP" sz="2400" b="1" kern="1200" dirty="0" smtClean="0">
                <a:solidFill>
                  <a:srgbClr val="FF0000"/>
                </a:solidFill>
              </a:endParaRPr>
            </a:p>
            <a:p>
              <a:pPr lvl="0" algn="ctr" defTabSz="800100">
                <a:lnSpc>
                  <a:spcPct val="90000"/>
                </a:lnSpc>
                <a:spcBef>
                  <a:spcPct val="0"/>
                </a:spcBef>
                <a:spcAft>
                  <a:spcPct val="35000"/>
                </a:spcAft>
              </a:pPr>
              <a:r>
                <a:rPr kumimoji="1" lang="ja-JP" altLang="en-US" sz="2400" b="1" kern="1200" dirty="0" smtClean="0">
                  <a:solidFill>
                    <a:srgbClr val="FF0000"/>
                  </a:solidFill>
                </a:rPr>
                <a:t>臨床</a:t>
              </a:r>
              <a:endParaRPr kumimoji="1" lang="en-US" altLang="ja-JP" sz="2400" b="1" kern="1200" dirty="0" smtClean="0">
                <a:solidFill>
                  <a:srgbClr val="FF0000"/>
                </a:solidFill>
              </a:endParaRPr>
            </a:p>
            <a:p>
              <a:pPr lvl="0" algn="ctr" defTabSz="800100">
                <a:lnSpc>
                  <a:spcPct val="90000"/>
                </a:lnSpc>
                <a:spcBef>
                  <a:spcPct val="0"/>
                </a:spcBef>
                <a:spcAft>
                  <a:spcPct val="35000"/>
                </a:spcAft>
              </a:pPr>
              <a:r>
                <a:rPr kumimoji="1" lang="ja-JP" altLang="en-US" sz="2400" b="1" kern="1200" dirty="0" smtClean="0">
                  <a:solidFill>
                    <a:srgbClr val="FF0000"/>
                  </a:solidFill>
                </a:rPr>
                <a:t>研修</a:t>
              </a:r>
              <a:endParaRPr kumimoji="1" lang="en-US" altLang="ja-JP" sz="2400" b="1" kern="1200" dirty="0" smtClean="0">
                <a:solidFill>
                  <a:srgbClr val="FF0000"/>
                </a:solidFill>
              </a:endParaRPr>
            </a:p>
            <a:p>
              <a:pPr lvl="0" algn="ctr" defTabSz="800100">
                <a:lnSpc>
                  <a:spcPct val="90000"/>
                </a:lnSpc>
                <a:spcBef>
                  <a:spcPct val="0"/>
                </a:spcBef>
                <a:spcAft>
                  <a:spcPct val="35000"/>
                </a:spcAft>
              </a:pPr>
              <a:r>
                <a:rPr kumimoji="1" lang="en-US" altLang="ja-JP" sz="2400" b="1" kern="1200" dirty="0" smtClean="0">
                  <a:solidFill>
                    <a:srgbClr val="FF0000"/>
                  </a:solidFill>
                </a:rPr>
                <a:t>2</a:t>
              </a:r>
              <a:r>
                <a:rPr kumimoji="1" lang="ja-JP" altLang="en-US" sz="2400" b="1" kern="1200" dirty="0" smtClean="0">
                  <a:solidFill>
                    <a:srgbClr val="FF0000"/>
                  </a:solidFill>
                </a:rPr>
                <a:t>年</a:t>
              </a:r>
              <a:endParaRPr kumimoji="1" lang="en-US" altLang="ja-JP" sz="2400" b="1" kern="1200" dirty="0" smtClean="0">
                <a:solidFill>
                  <a:srgbClr val="FF0000"/>
                </a:solidFill>
              </a:endParaRPr>
            </a:p>
            <a:p>
              <a:pPr lvl="0" algn="ctr" defTabSz="800100">
                <a:lnSpc>
                  <a:spcPct val="90000"/>
                </a:lnSpc>
                <a:spcBef>
                  <a:spcPct val="0"/>
                </a:spcBef>
                <a:spcAft>
                  <a:spcPct val="35000"/>
                </a:spcAft>
              </a:pPr>
              <a:endParaRPr kumimoji="1" lang="ja-JP" altLang="en-US" sz="1600" b="1" kern="1200" dirty="0">
                <a:solidFill>
                  <a:srgbClr val="FF0000"/>
                </a:solidFill>
              </a:endParaRPr>
            </a:p>
          </p:txBody>
        </p:sp>
      </p:grpSp>
      <p:grpSp>
        <p:nvGrpSpPr>
          <p:cNvPr id="8" name="グループ化 7"/>
          <p:cNvGrpSpPr/>
          <p:nvPr/>
        </p:nvGrpSpPr>
        <p:grpSpPr>
          <a:xfrm>
            <a:off x="1407990" y="2820363"/>
            <a:ext cx="2958113" cy="1198881"/>
            <a:chOff x="2130880" y="1214805"/>
            <a:chExt cx="1346252" cy="1304631"/>
          </a:xfrm>
        </p:grpSpPr>
        <p:sp>
          <p:nvSpPr>
            <p:cNvPr id="12" name="角丸四角形 11"/>
            <p:cNvSpPr/>
            <p:nvPr/>
          </p:nvSpPr>
          <p:spPr>
            <a:xfrm>
              <a:off x="2130880" y="1214805"/>
              <a:ext cx="1346252" cy="1304631"/>
            </a:xfrm>
            <a:prstGeom prst="roundRect">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角丸四角形 4"/>
            <p:cNvSpPr/>
            <p:nvPr/>
          </p:nvSpPr>
          <p:spPr>
            <a:xfrm>
              <a:off x="2194567" y="1278492"/>
              <a:ext cx="1218878" cy="1177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kumimoji="1" lang="ja-JP" altLang="en-US" sz="1600" b="1" kern="1200" dirty="0">
                <a:solidFill>
                  <a:srgbClr val="FF0000"/>
                </a:solidFill>
              </a:endParaRPr>
            </a:p>
          </p:txBody>
        </p:sp>
      </p:grpSp>
      <p:grpSp>
        <p:nvGrpSpPr>
          <p:cNvPr id="9" name="グループ化 8"/>
          <p:cNvGrpSpPr/>
          <p:nvPr/>
        </p:nvGrpSpPr>
        <p:grpSpPr>
          <a:xfrm>
            <a:off x="4462148" y="1274361"/>
            <a:ext cx="662298" cy="1209081"/>
            <a:chOff x="3538322" y="1216918"/>
            <a:chExt cx="711036" cy="1283431"/>
          </a:xfrm>
        </p:grpSpPr>
        <p:sp>
          <p:nvSpPr>
            <p:cNvPr id="10" name="角丸四角形 9"/>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1" name="角丸四角形 6"/>
            <p:cNvSpPr/>
            <p:nvPr/>
          </p:nvSpPr>
          <p:spPr>
            <a:xfrm>
              <a:off x="3573031" y="1251767"/>
              <a:ext cx="641619"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外科専門医試験</a:t>
              </a:r>
              <a:endParaRPr kumimoji="1" lang="ja-JP" altLang="en-US" sz="1600" b="1" kern="1200" dirty="0"/>
            </a:p>
          </p:txBody>
        </p:sp>
      </p:grpSp>
      <p:grpSp>
        <p:nvGrpSpPr>
          <p:cNvPr id="14" name="グループ化 13"/>
          <p:cNvGrpSpPr/>
          <p:nvPr/>
        </p:nvGrpSpPr>
        <p:grpSpPr>
          <a:xfrm>
            <a:off x="2565522" y="4241666"/>
            <a:ext cx="3037910" cy="1243431"/>
            <a:chOff x="2105287" y="1229820"/>
            <a:chExt cx="1346252" cy="1304631"/>
          </a:xfrm>
          <a:solidFill>
            <a:srgbClr val="00B0F0"/>
          </a:solidFill>
        </p:grpSpPr>
        <p:sp>
          <p:nvSpPr>
            <p:cNvPr id="15" name="角丸四角形 14"/>
            <p:cNvSpPr/>
            <p:nvPr/>
          </p:nvSpPr>
          <p:spPr>
            <a:xfrm>
              <a:off x="2105287" y="1229820"/>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角丸四角形 4"/>
            <p:cNvSpPr/>
            <p:nvPr/>
          </p:nvSpPr>
          <p:spPr>
            <a:xfrm>
              <a:off x="2181637" y="1292551"/>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2400" b="1" kern="1200" dirty="0" smtClean="0">
                  <a:solidFill>
                    <a:schemeClr val="tx1"/>
                  </a:solidFill>
                </a:rPr>
                <a:t>心臓血管外科修練</a:t>
              </a:r>
              <a:endParaRPr kumimoji="1" lang="ja-JP" altLang="en-US" sz="2400" b="1" kern="1200" dirty="0">
                <a:solidFill>
                  <a:schemeClr val="tx1"/>
                </a:solidFill>
              </a:endParaRPr>
            </a:p>
          </p:txBody>
        </p:sp>
      </p:grpSp>
      <p:grpSp>
        <p:nvGrpSpPr>
          <p:cNvPr id="17" name="グループ化 16"/>
          <p:cNvGrpSpPr/>
          <p:nvPr/>
        </p:nvGrpSpPr>
        <p:grpSpPr>
          <a:xfrm>
            <a:off x="5534928" y="5542246"/>
            <a:ext cx="800174" cy="1283431"/>
            <a:chOff x="3538322" y="1216918"/>
            <a:chExt cx="711036" cy="1283431"/>
          </a:xfrm>
        </p:grpSpPr>
        <p:sp>
          <p:nvSpPr>
            <p:cNvPr id="18" name="角丸四角形 17"/>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9"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心臓血管外科専門医試験</a:t>
              </a:r>
              <a:endParaRPr kumimoji="1" lang="ja-JP" altLang="en-US" sz="1600" b="1" kern="1200" dirty="0"/>
            </a:p>
          </p:txBody>
        </p:sp>
      </p:grpSp>
      <p:sp>
        <p:nvSpPr>
          <p:cNvPr id="20" name="テキスト ボックス 19"/>
          <p:cNvSpPr txBox="1"/>
          <p:nvPr/>
        </p:nvSpPr>
        <p:spPr>
          <a:xfrm>
            <a:off x="2016399" y="3197470"/>
            <a:ext cx="2388813" cy="461665"/>
          </a:xfrm>
          <a:prstGeom prst="rect">
            <a:avLst/>
          </a:prstGeom>
          <a:noFill/>
        </p:spPr>
        <p:txBody>
          <a:bodyPr wrap="square" rtlCol="0">
            <a:spAutoFit/>
          </a:bodyPr>
          <a:lstStyle/>
          <a:p>
            <a:r>
              <a:rPr kumimoji="1" lang="ja-JP" altLang="en-US" sz="2400" dirty="0" smtClean="0"/>
              <a:t>外科専門研修</a:t>
            </a:r>
            <a:endParaRPr kumimoji="1" lang="ja-JP" altLang="en-US" sz="2400" dirty="0"/>
          </a:p>
        </p:txBody>
      </p:sp>
      <p:cxnSp>
        <p:nvCxnSpPr>
          <p:cNvPr id="21" name="直線矢印コネクタ 20"/>
          <p:cNvCxnSpPr/>
          <p:nvPr/>
        </p:nvCxnSpPr>
        <p:spPr>
          <a:xfrm>
            <a:off x="1476987" y="2302138"/>
            <a:ext cx="0" cy="3698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3590" y="1357915"/>
            <a:ext cx="2414444" cy="954107"/>
          </a:xfrm>
          <a:prstGeom prst="rect">
            <a:avLst/>
          </a:prstGeom>
          <a:noFill/>
          <a:ln w="38100">
            <a:solidFill>
              <a:srgbClr val="FF0000"/>
            </a:solidFill>
          </a:ln>
        </p:spPr>
        <p:txBody>
          <a:bodyPr wrap="none" rtlCol="0">
            <a:spAutoFit/>
          </a:bodyPr>
          <a:lstStyle/>
          <a:p>
            <a:r>
              <a:rPr kumimoji="1" lang="ja-JP" altLang="en-US" sz="2800" dirty="0" smtClean="0"/>
              <a:t>外科専門研修</a:t>
            </a:r>
            <a:endParaRPr kumimoji="1" lang="en-US" altLang="ja-JP" sz="2800" dirty="0" smtClean="0"/>
          </a:p>
          <a:p>
            <a:pPr algn="ctr"/>
            <a:r>
              <a:rPr kumimoji="1" lang="ja-JP" altLang="en-US" sz="2800" dirty="0" smtClean="0"/>
              <a:t>開始登録</a:t>
            </a:r>
            <a:endParaRPr kumimoji="1" lang="ja-JP" altLang="en-US" sz="2800" dirty="0"/>
          </a:p>
        </p:txBody>
      </p:sp>
      <p:sp>
        <p:nvSpPr>
          <p:cNvPr id="31" name="テキスト ボックス 30"/>
          <p:cNvSpPr txBox="1"/>
          <p:nvPr/>
        </p:nvSpPr>
        <p:spPr>
          <a:xfrm>
            <a:off x="2398354" y="5810921"/>
            <a:ext cx="3057247" cy="954107"/>
          </a:xfrm>
          <a:prstGeom prst="rect">
            <a:avLst/>
          </a:prstGeom>
          <a:noFill/>
          <a:ln w="38100">
            <a:solidFill>
              <a:srgbClr val="FFC000"/>
            </a:solidFill>
          </a:ln>
        </p:spPr>
        <p:txBody>
          <a:bodyPr wrap="none" rtlCol="0">
            <a:spAutoFit/>
          </a:bodyPr>
          <a:lstStyle/>
          <a:p>
            <a:r>
              <a:rPr kumimoji="1" lang="ja-JP" altLang="en-US" sz="2800" dirty="0" smtClean="0"/>
              <a:t>心臓血管外科修練</a:t>
            </a:r>
            <a:endParaRPr kumimoji="1" lang="en-US" altLang="ja-JP" sz="2800" dirty="0" smtClean="0"/>
          </a:p>
          <a:p>
            <a:pPr algn="ctr"/>
            <a:r>
              <a:rPr lang="ja-JP" altLang="en-US" sz="2800" dirty="0" smtClean="0"/>
              <a:t>開始</a:t>
            </a:r>
            <a:r>
              <a:rPr lang="ja-JP" altLang="en-US" sz="2800" dirty="0"/>
              <a:t>登録</a:t>
            </a:r>
            <a:endParaRPr kumimoji="1" lang="ja-JP" altLang="en-US" sz="2800" dirty="0"/>
          </a:p>
        </p:txBody>
      </p:sp>
      <p:sp>
        <p:nvSpPr>
          <p:cNvPr id="32" name="テキスト ボックス 31"/>
          <p:cNvSpPr txBox="1"/>
          <p:nvPr/>
        </p:nvSpPr>
        <p:spPr>
          <a:xfrm>
            <a:off x="6911761" y="4508500"/>
            <a:ext cx="1846980" cy="1938992"/>
          </a:xfrm>
          <a:prstGeom prst="rect">
            <a:avLst/>
          </a:prstGeom>
          <a:noFill/>
          <a:ln w="57150">
            <a:solidFill>
              <a:srgbClr val="7030A0"/>
            </a:solidFill>
          </a:ln>
        </p:spPr>
        <p:txBody>
          <a:bodyPr wrap="none" rtlCol="0">
            <a:spAutoFit/>
          </a:bodyPr>
          <a:lstStyle/>
          <a:p>
            <a:pPr algn="ctr"/>
            <a:r>
              <a:rPr kumimoji="1" lang="ja-JP" altLang="en-US" sz="2400" dirty="0" smtClean="0"/>
              <a:t>最大</a:t>
            </a:r>
            <a:r>
              <a:rPr kumimoji="1" lang="en-US" altLang="ja-JP" sz="2400" dirty="0" smtClean="0"/>
              <a:t>2</a:t>
            </a:r>
            <a:r>
              <a:rPr kumimoji="1" lang="ja-JP" altLang="en-US" sz="2400" dirty="0" smtClean="0"/>
              <a:t>年</a:t>
            </a:r>
            <a:endParaRPr kumimoji="1" lang="en-US" altLang="ja-JP" sz="2400" dirty="0" smtClean="0"/>
          </a:p>
          <a:p>
            <a:pPr algn="ctr"/>
            <a:r>
              <a:rPr kumimoji="1" lang="ja-JP" altLang="en-US" sz="2400" dirty="0" smtClean="0"/>
              <a:t>ｵｰﾊﾞｰﾗｯﾌﾟし</a:t>
            </a:r>
            <a:endParaRPr kumimoji="1" lang="en-US" altLang="ja-JP" sz="2400" dirty="0" smtClean="0"/>
          </a:p>
          <a:p>
            <a:pPr algn="ctr"/>
            <a:r>
              <a:rPr kumimoji="1" lang="ja-JP" altLang="en-US" sz="2400" dirty="0" smtClean="0"/>
              <a:t>最短で</a:t>
            </a:r>
            <a:endParaRPr kumimoji="1" lang="en-US" altLang="ja-JP" sz="2400" dirty="0" smtClean="0"/>
          </a:p>
          <a:p>
            <a:pPr algn="ctr"/>
            <a:r>
              <a:rPr kumimoji="1" lang="ja-JP" altLang="en-US" sz="2400" dirty="0" smtClean="0"/>
              <a:t>卒後６年</a:t>
            </a:r>
            <a:endParaRPr kumimoji="1" lang="en-US" altLang="ja-JP" sz="2400" dirty="0" smtClean="0"/>
          </a:p>
          <a:p>
            <a:pPr algn="ctr"/>
            <a:r>
              <a:rPr kumimoji="1" lang="ja-JP" altLang="en-US" sz="2400" dirty="0" smtClean="0"/>
              <a:t>（</a:t>
            </a:r>
            <a:r>
              <a:rPr lang="en-US" altLang="ja-JP" sz="2400" dirty="0" smtClean="0"/>
              <a:t>2+1+3</a:t>
            </a:r>
            <a:r>
              <a:rPr lang="ja-JP" altLang="en-US" sz="2400" dirty="0" smtClean="0"/>
              <a:t>）</a:t>
            </a:r>
            <a:endParaRPr kumimoji="1" lang="ja-JP" altLang="en-US" sz="2400" dirty="0"/>
          </a:p>
        </p:txBody>
      </p:sp>
      <p:sp>
        <p:nvSpPr>
          <p:cNvPr id="33" name="右中かっこ 32"/>
          <p:cNvSpPr/>
          <p:nvPr/>
        </p:nvSpPr>
        <p:spPr>
          <a:xfrm>
            <a:off x="6512543" y="4303915"/>
            <a:ext cx="284341" cy="239197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6" name="正方形/長方形 25"/>
          <p:cNvSpPr/>
          <p:nvPr/>
        </p:nvSpPr>
        <p:spPr>
          <a:xfrm>
            <a:off x="1834361" y="2825379"/>
            <a:ext cx="221146" cy="11843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5" name="直線矢印コネクタ 34"/>
          <p:cNvCxnSpPr/>
          <p:nvPr/>
        </p:nvCxnSpPr>
        <p:spPr>
          <a:xfrm flipV="1">
            <a:off x="2588238" y="5427907"/>
            <a:ext cx="11511" cy="37827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左右矢印 36"/>
          <p:cNvSpPr/>
          <p:nvPr/>
        </p:nvSpPr>
        <p:spPr>
          <a:xfrm>
            <a:off x="1488859" y="4508500"/>
            <a:ext cx="1010807"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p:cNvSpPr txBox="1"/>
          <p:nvPr/>
        </p:nvSpPr>
        <p:spPr>
          <a:xfrm>
            <a:off x="1521755" y="4945341"/>
            <a:ext cx="1051750" cy="830997"/>
          </a:xfrm>
          <a:prstGeom prst="rect">
            <a:avLst/>
          </a:prstGeom>
          <a:noFill/>
        </p:spPr>
        <p:txBody>
          <a:bodyPr wrap="square" rtlCol="0">
            <a:spAutoFit/>
          </a:bodyPr>
          <a:lstStyle/>
          <a:p>
            <a:pPr algn="ctr"/>
            <a:r>
              <a:rPr kumimoji="1" lang="en-US" altLang="ja-JP" sz="2400" dirty="0" smtClean="0"/>
              <a:t>1</a:t>
            </a:r>
            <a:r>
              <a:rPr kumimoji="1" lang="ja-JP" altLang="en-US" sz="2400" dirty="0" smtClean="0"/>
              <a:t>年</a:t>
            </a:r>
            <a:endParaRPr kumimoji="1" lang="en-US" altLang="ja-JP" sz="2400" dirty="0" smtClean="0"/>
          </a:p>
          <a:p>
            <a:pPr algn="ctr"/>
            <a:r>
              <a:rPr kumimoji="1" lang="ja-JP" altLang="en-US" sz="2400" dirty="0" smtClean="0"/>
              <a:t>以上</a:t>
            </a:r>
            <a:endParaRPr kumimoji="1" lang="ja-JP" altLang="en-US" sz="2400" dirty="0"/>
          </a:p>
        </p:txBody>
      </p:sp>
      <p:sp>
        <p:nvSpPr>
          <p:cNvPr id="2" name="曲折矢印 1"/>
          <p:cNvSpPr/>
          <p:nvPr/>
        </p:nvSpPr>
        <p:spPr>
          <a:xfrm flipV="1">
            <a:off x="1915075" y="4013646"/>
            <a:ext cx="567884" cy="38003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24" name="直線コネクタ 23"/>
          <p:cNvCxnSpPr/>
          <p:nvPr/>
        </p:nvCxnSpPr>
        <p:spPr>
          <a:xfrm flipV="1">
            <a:off x="190466" y="1215937"/>
            <a:ext cx="7326664" cy="176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54514" y="878700"/>
            <a:ext cx="1034257" cy="369332"/>
          </a:xfrm>
          <a:prstGeom prst="rect">
            <a:avLst/>
          </a:prstGeom>
          <a:noFill/>
        </p:spPr>
        <p:txBody>
          <a:bodyPr wrap="none" rtlCol="0">
            <a:spAutoFit/>
          </a:bodyPr>
          <a:lstStyle/>
          <a:p>
            <a:r>
              <a:rPr kumimoji="1" lang="en-US" altLang="ja-JP" dirty="0" smtClean="0"/>
              <a:t>1</a:t>
            </a:r>
            <a:r>
              <a:rPr kumimoji="1" lang="ja-JP" altLang="en-US" dirty="0" smtClean="0"/>
              <a:t>年、</a:t>
            </a:r>
            <a:r>
              <a:rPr kumimoji="1" lang="en-US" altLang="ja-JP" dirty="0" smtClean="0"/>
              <a:t>2</a:t>
            </a:r>
            <a:r>
              <a:rPr kumimoji="1" lang="ja-JP" altLang="en-US" dirty="0" smtClean="0"/>
              <a:t>年</a:t>
            </a:r>
            <a:endParaRPr kumimoji="1" lang="ja-JP" altLang="en-US" dirty="0"/>
          </a:p>
        </p:txBody>
      </p:sp>
      <p:cxnSp>
        <p:nvCxnSpPr>
          <p:cNvPr id="29" name="直線コネクタ 28"/>
          <p:cNvCxnSpPr/>
          <p:nvPr/>
        </p:nvCxnSpPr>
        <p:spPr>
          <a:xfrm>
            <a:off x="204263" y="912743"/>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391828" y="9357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457905" y="9242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503416" y="9127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465441" y="912748"/>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539527" y="924104"/>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592764" y="878700"/>
            <a:ext cx="758541" cy="369332"/>
          </a:xfrm>
          <a:prstGeom prst="rect">
            <a:avLst/>
          </a:prstGeom>
          <a:noFill/>
        </p:spPr>
        <p:txBody>
          <a:bodyPr wrap="none" rtlCol="0">
            <a:spAutoFit/>
          </a:bodyPr>
          <a:lstStyle/>
          <a:p>
            <a:r>
              <a:rPr kumimoji="1" lang="en-US" altLang="ja-JP" dirty="0" smtClean="0"/>
              <a:t>3</a:t>
            </a:r>
            <a:r>
              <a:rPr kumimoji="1" lang="ja-JP" altLang="en-US" dirty="0" smtClean="0"/>
              <a:t>年目</a:t>
            </a:r>
            <a:endParaRPr kumimoji="1" lang="ja-JP" altLang="en-US" dirty="0"/>
          </a:p>
        </p:txBody>
      </p:sp>
      <p:sp>
        <p:nvSpPr>
          <p:cNvPr id="46" name="テキスト ボックス 45"/>
          <p:cNvSpPr txBox="1"/>
          <p:nvPr/>
        </p:nvSpPr>
        <p:spPr>
          <a:xfrm>
            <a:off x="2655754" y="878700"/>
            <a:ext cx="763351" cy="369332"/>
          </a:xfrm>
          <a:prstGeom prst="rect">
            <a:avLst/>
          </a:prstGeom>
          <a:noFill/>
        </p:spPr>
        <p:txBody>
          <a:bodyPr wrap="none" rtlCol="0">
            <a:spAutoFit/>
          </a:bodyPr>
          <a:lstStyle/>
          <a:p>
            <a:r>
              <a:rPr lang="en-US" altLang="ja-JP" dirty="0"/>
              <a:t>4</a:t>
            </a:r>
            <a:r>
              <a:rPr kumimoji="1" lang="ja-JP" altLang="en-US" dirty="0" smtClean="0"/>
              <a:t>年目</a:t>
            </a:r>
            <a:endParaRPr kumimoji="1" lang="ja-JP" altLang="en-US" dirty="0"/>
          </a:p>
        </p:txBody>
      </p:sp>
      <p:sp>
        <p:nvSpPr>
          <p:cNvPr id="47" name="テキスト ボックス 46"/>
          <p:cNvSpPr txBox="1"/>
          <p:nvPr/>
        </p:nvSpPr>
        <p:spPr>
          <a:xfrm>
            <a:off x="3634924" y="878700"/>
            <a:ext cx="763351" cy="369332"/>
          </a:xfrm>
          <a:prstGeom prst="rect">
            <a:avLst/>
          </a:prstGeom>
          <a:noFill/>
        </p:spPr>
        <p:txBody>
          <a:bodyPr wrap="none" rtlCol="0">
            <a:spAutoFit/>
          </a:bodyPr>
          <a:lstStyle/>
          <a:p>
            <a:r>
              <a:rPr lang="en-US" altLang="ja-JP" dirty="0" smtClean="0"/>
              <a:t>5</a:t>
            </a:r>
            <a:r>
              <a:rPr kumimoji="1" lang="ja-JP" altLang="en-US" dirty="0" smtClean="0"/>
              <a:t>年目</a:t>
            </a:r>
            <a:endParaRPr kumimoji="1" lang="ja-JP" altLang="en-US" dirty="0"/>
          </a:p>
        </p:txBody>
      </p:sp>
      <p:sp>
        <p:nvSpPr>
          <p:cNvPr id="48" name="テキスト ボックス 47"/>
          <p:cNvSpPr txBox="1"/>
          <p:nvPr/>
        </p:nvSpPr>
        <p:spPr>
          <a:xfrm>
            <a:off x="4678864" y="878700"/>
            <a:ext cx="763351" cy="369332"/>
          </a:xfrm>
          <a:prstGeom prst="rect">
            <a:avLst/>
          </a:prstGeom>
          <a:noFill/>
        </p:spPr>
        <p:txBody>
          <a:bodyPr wrap="none" rtlCol="0">
            <a:spAutoFit/>
          </a:bodyPr>
          <a:lstStyle/>
          <a:p>
            <a:r>
              <a:rPr lang="en-US" altLang="ja-JP" dirty="0"/>
              <a:t>6</a:t>
            </a:r>
            <a:r>
              <a:rPr kumimoji="1" lang="ja-JP" altLang="en-US" dirty="0" smtClean="0"/>
              <a:t>年目</a:t>
            </a:r>
            <a:endParaRPr kumimoji="1" lang="ja-JP" altLang="en-US" dirty="0"/>
          </a:p>
        </p:txBody>
      </p:sp>
      <p:sp>
        <p:nvSpPr>
          <p:cNvPr id="49" name="テキスト ボックス 48"/>
          <p:cNvSpPr txBox="1"/>
          <p:nvPr/>
        </p:nvSpPr>
        <p:spPr>
          <a:xfrm>
            <a:off x="6705149" y="888860"/>
            <a:ext cx="994183" cy="369332"/>
          </a:xfrm>
          <a:prstGeom prst="rect">
            <a:avLst/>
          </a:prstGeom>
          <a:noFill/>
        </p:spPr>
        <p:txBody>
          <a:bodyPr wrap="none" rtlCol="0">
            <a:spAutoFit/>
          </a:bodyPr>
          <a:lstStyle/>
          <a:p>
            <a:r>
              <a:rPr lang="en-US" altLang="ja-JP" dirty="0"/>
              <a:t>8</a:t>
            </a:r>
            <a:r>
              <a:rPr kumimoji="1" lang="ja-JP" altLang="en-US" dirty="0" smtClean="0"/>
              <a:t>年目～</a:t>
            </a:r>
            <a:endParaRPr kumimoji="1" lang="ja-JP" altLang="en-US" dirty="0"/>
          </a:p>
        </p:txBody>
      </p:sp>
      <p:grpSp>
        <p:nvGrpSpPr>
          <p:cNvPr id="50" name="グループ化 49"/>
          <p:cNvGrpSpPr/>
          <p:nvPr/>
        </p:nvGrpSpPr>
        <p:grpSpPr>
          <a:xfrm>
            <a:off x="4383825" y="2815855"/>
            <a:ext cx="3037910" cy="1223643"/>
            <a:chOff x="2130880" y="1214805"/>
            <a:chExt cx="1346252" cy="1304631"/>
          </a:xfrm>
          <a:solidFill>
            <a:srgbClr val="00B0F0"/>
          </a:solidFill>
        </p:grpSpPr>
        <p:sp>
          <p:nvSpPr>
            <p:cNvPr id="51" name="角丸四角形 50"/>
            <p:cNvSpPr/>
            <p:nvPr/>
          </p:nvSpPr>
          <p:spPr>
            <a:xfrm>
              <a:off x="2130880" y="1214805"/>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2" name="角丸四角形 4"/>
            <p:cNvSpPr/>
            <p:nvPr/>
          </p:nvSpPr>
          <p:spPr>
            <a:xfrm>
              <a:off x="2154307" y="1278492"/>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2400" b="1" kern="1200" dirty="0" smtClean="0">
                  <a:solidFill>
                    <a:schemeClr val="tx1"/>
                  </a:solidFill>
                </a:rPr>
                <a:t>心臓血管外科修練</a:t>
              </a:r>
              <a:endParaRPr kumimoji="1" lang="ja-JP" altLang="en-US" sz="2400" b="1" kern="1200" dirty="0">
                <a:solidFill>
                  <a:schemeClr val="tx1"/>
                </a:solidFill>
              </a:endParaRPr>
            </a:p>
          </p:txBody>
        </p:sp>
      </p:grpSp>
      <p:grpSp>
        <p:nvGrpSpPr>
          <p:cNvPr id="54" name="グループ化 53"/>
          <p:cNvGrpSpPr/>
          <p:nvPr/>
        </p:nvGrpSpPr>
        <p:grpSpPr>
          <a:xfrm>
            <a:off x="7325628" y="1244330"/>
            <a:ext cx="800174" cy="1379521"/>
            <a:chOff x="3538322" y="1216918"/>
            <a:chExt cx="711036" cy="1283431"/>
          </a:xfrm>
        </p:grpSpPr>
        <p:sp>
          <p:nvSpPr>
            <p:cNvPr id="55" name="角丸四角形 54"/>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56"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心臓血管外科専門医試験</a:t>
              </a:r>
              <a:endParaRPr kumimoji="1" lang="ja-JP" altLang="en-US" sz="1600" b="1" kern="1200" dirty="0"/>
            </a:p>
          </p:txBody>
        </p:sp>
      </p:grpSp>
      <p:sp>
        <p:nvSpPr>
          <p:cNvPr id="53" name="テキスト ボックス 52"/>
          <p:cNvSpPr txBox="1"/>
          <p:nvPr/>
        </p:nvSpPr>
        <p:spPr>
          <a:xfrm>
            <a:off x="5717089" y="878700"/>
            <a:ext cx="763351" cy="369332"/>
          </a:xfrm>
          <a:prstGeom prst="rect">
            <a:avLst/>
          </a:prstGeom>
          <a:noFill/>
        </p:spPr>
        <p:txBody>
          <a:bodyPr wrap="none" rtlCol="0">
            <a:spAutoFit/>
          </a:bodyPr>
          <a:lstStyle/>
          <a:p>
            <a:r>
              <a:rPr lang="en-US" altLang="ja-JP" dirty="0"/>
              <a:t>7</a:t>
            </a:r>
            <a:r>
              <a:rPr kumimoji="1" lang="ja-JP" altLang="en-US" dirty="0" smtClean="0"/>
              <a:t>年目</a:t>
            </a:r>
            <a:endParaRPr kumimoji="1" lang="ja-JP" altLang="en-US" dirty="0"/>
          </a:p>
        </p:txBody>
      </p:sp>
      <p:cxnSp>
        <p:nvCxnSpPr>
          <p:cNvPr id="57" name="直線コネクタ 56"/>
          <p:cNvCxnSpPr/>
          <p:nvPr/>
        </p:nvCxnSpPr>
        <p:spPr>
          <a:xfrm>
            <a:off x="6558702" y="914579"/>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472201" y="2672006"/>
            <a:ext cx="1611339" cy="1569660"/>
          </a:xfrm>
          <a:prstGeom prst="rect">
            <a:avLst/>
          </a:prstGeom>
          <a:noFill/>
          <a:ln w="57150">
            <a:solidFill>
              <a:srgbClr val="7030A0"/>
            </a:solidFill>
          </a:ln>
        </p:spPr>
        <p:txBody>
          <a:bodyPr wrap="none" rtlCol="0">
            <a:spAutoFit/>
          </a:bodyPr>
          <a:lstStyle/>
          <a:p>
            <a:pPr algn="ctr"/>
            <a:r>
              <a:rPr kumimoji="1" lang="ja-JP" altLang="en-US" sz="2400" dirty="0" smtClean="0"/>
              <a:t>ｵｰﾊﾞｰﾗｯﾌﾟ</a:t>
            </a:r>
            <a:endParaRPr kumimoji="1" lang="en-US" altLang="ja-JP" sz="2400" dirty="0" smtClean="0"/>
          </a:p>
          <a:p>
            <a:pPr algn="ctr"/>
            <a:r>
              <a:rPr kumimoji="1" lang="ja-JP" altLang="en-US" sz="2400" dirty="0" smtClean="0"/>
              <a:t>なし</a:t>
            </a:r>
            <a:endParaRPr kumimoji="1" lang="en-US" altLang="ja-JP" sz="2400" dirty="0" smtClean="0"/>
          </a:p>
          <a:p>
            <a:pPr algn="ctr"/>
            <a:r>
              <a:rPr kumimoji="1" lang="ja-JP" altLang="en-US" sz="2400" dirty="0" smtClean="0"/>
              <a:t>卒後</a:t>
            </a:r>
            <a:r>
              <a:rPr kumimoji="1" lang="en-US" altLang="ja-JP" sz="2400" dirty="0" smtClean="0"/>
              <a:t>8</a:t>
            </a:r>
            <a:r>
              <a:rPr kumimoji="1" lang="ja-JP" altLang="en-US" sz="2400" dirty="0" smtClean="0"/>
              <a:t>年</a:t>
            </a:r>
            <a:endParaRPr kumimoji="1" lang="en-US" altLang="ja-JP" sz="2400" dirty="0" smtClean="0"/>
          </a:p>
          <a:p>
            <a:pPr algn="ctr"/>
            <a:r>
              <a:rPr kumimoji="1" lang="ja-JP" altLang="en-US" sz="2400" dirty="0" smtClean="0"/>
              <a:t>（</a:t>
            </a:r>
            <a:r>
              <a:rPr lang="en-US" altLang="ja-JP" sz="2400" dirty="0" smtClean="0"/>
              <a:t>2+3+3</a:t>
            </a:r>
            <a:r>
              <a:rPr lang="ja-JP" altLang="en-US" sz="2400" dirty="0" smtClean="0"/>
              <a:t>）</a:t>
            </a:r>
            <a:endParaRPr kumimoji="1" lang="ja-JP" altLang="en-US" sz="2400" dirty="0"/>
          </a:p>
        </p:txBody>
      </p:sp>
      <p:cxnSp>
        <p:nvCxnSpPr>
          <p:cNvPr id="60" name="直線矢印コネクタ 59"/>
          <p:cNvCxnSpPr/>
          <p:nvPr/>
        </p:nvCxnSpPr>
        <p:spPr>
          <a:xfrm flipH="1" flipV="1">
            <a:off x="4372638" y="3908826"/>
            <a:ext cx="6300" cy="189735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033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1937" y="2607583"/>
            <a:ext cx="7886700" cy="1325563"/>
          </a:xfrm>
        </p:spPr>
        <p:txBody>
          <a:bodyPr>
            <a:normAutofit fontScale="90000"/>
          </a:bodyPr>
          <a:lstStyle/>
          <a:p>
            <a:pPr algn="ctr"/>
            <a:r>
              <a:rPr kumimoji="1" lang="ja-JP" altLang="en-US" dirty="0" smtClean="0"/>
              <a:t>厚生労働省医道審議会</a:t>
            </a:r>
            <a:r>
              <a:rPr kumimoji="1" lang="en-US" altLang="ja-JP" dirty="0" smtClean="0"/>
              <a:t/>
            </a:r>
            <a:br>
              <a:rPr kumimoji="1" lang="en-US" altLang="ja-JP" dirty="0" smtClean="0"/>
            </a:br>
            <a:r>
              <a:rPr kumimoji="1" lang="ja-JP" altLang="en-US" dirty="0" smtClean="0"/>
              <a:t>医師分科会医師専門研修部会の</a:t>
            </a:r>
            <a:r>
              <a:rPr kumimoji="1" lang="en-US" altLang="ja-JP" dirty="0" smtClean="0"/>
              <a:t/>
            </a:r>
            <a:br>
              <a:rPr kumimoji="1" lang="en-US" altLang="ja-JP" dirty="0" smtClean="0"/>
            </a:br>
            <a:r>
              <a:rPr kumimoji="1" lang="ja-JP" altLang="en-US" dirty="0" smtClean="0"/>
              <a:t>関与が決まる！</a:t>
            </a:r>
            <a:endParaRPr kumimoji="1" lang="ja-JP" altLang="en-US" dirty="0"/>
          </a:p>
        </p:txBody>
      </p:sp>
    </p:spTree>
    <p:extLst>
      <p:ext uri="{BB962C8B-B14F-4D97-AF65-F5344CB8AC3E}">
        <p14:creationId xmlns:p14="http://schemas.microsoft.com/office/powerpoint/2010/main" val="4124862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2559050" y="-1028700"/>
            <a:ext cx="15341600" cy="8629650"/>
          </a:xfrm>
          <a:prstGeom prst="rect">
            <a:avLst/>
          </a:prstGeom>
        </p:spPr>
      </p:pic>
      <p:pic>
        <p:nvPicPr>
          <p:cNvPr id="5" name="図 4"/>
          <p:cNvPicPr>
            <a:picLocks noChangeAspect="1"/>
          </p:cNvPicPr>
          <p:nvPr/>
        </p:nvPicPr>
        <p:blipFill>
          <a:blip r:embed="rId3"/>
          <a:stretch>
            <a:fillRect/>
          </a:stretch>
        </p:blipFill>
        <p:spPr>
          <a:xfrm>
            <a:off x="152400" y="2851820"/>
            <a:ext cx="9095588" cy="977229"/>
          </a:xfrm>
          <a:prstGeom prst="rect">
            <a:avLst/>
          </a:prstGeom>
        </p:spPr>
      </p:pic>
      <p:cxnSp>
        <p:nvCxnSpPr>
          <p:cNvPr id="6" name="直線コネクタ 5"/>
          <p:cNvCxnSpPr/>
          <p:nvPr/>
        </p:nvCxnSpPr>
        <p:spPr>
          <a:xfrm flipV="1">
            <a:off x="7000875" y="3486150"/>
            <a:ext cx="2066925"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61950" y="3809999"/>
            <a:ext cx="4076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042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2190307" y="-970906"/>
            <a:ext cx="13490590" cy="8431619"/>
          </a:xfrm>
          <a:prstGeom prst="rect">
            <a:avLst/>
          </a:prstGeom>
        </p:spPr>
      </p:pic>
      <p:sp>
        <p:nvSpPr>
          <p:cNvPr id="5" name="正方形/長方形 4"/>
          <p:cNvSpPr/>
          <p:nvPr/>
        </p:nvSpPr>
        <p:spPr>
          <a:xfrm>
            <a:off x="4554988" y="4572000"/>
            <a:ext cx="4441371" cy="20924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4526764" y="999067"/>
            <a:ext cx="4441371" cy="14280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62406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623068" y="308788"/>
            <a:ext cx="10351859" cy="6469912"/>
          </a:xfrm>
          <a:prstGeom prst="rect">
            <a:avLst/>
          </a:prstGeom>
        </p:spPr>
      </p:pic>
      <p:sp>
        <p:nvSpPr>
          <p:cNvPr id="5" name="円/楕円 4"/>
          <p:cNvSpPr/>
          <p:nvPr/>
        </p:nvSpPr>
        <p:spPr>
          <a:xfrm>
            <a:off x="185057" y="1747028"/>
            <a:ext cx="3494314" cy="575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206827" y="2933568"/>
            <a:ext cx="3494314" cy="57563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4572000" y="1883228"/>
            <a:ext cx="4441371" cy="7051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4571999" y="2645230"/>
            <a:ext cx="4441371" cy="138248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305760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5005411" y="-1137029"/>
            <a:ext cx="16736206" cy="10460128"/>
          </a:xfrm>
          <a:prstGeom prst="rect">
            <a:avLst/>
          </a:prstGeom>
        </p:spPr>
      </p:pic>
      <p:sp>
        <p:nvSpPr>
          <p:cNvPr id="6" name="テキスト ボックス 5"/>
          <p:cNvSpPr txBox="1"/>
          <p:nvPr/>
        </p:nvSpPr>
        <p:spPr>
          <a:xfrm>
            <a:off x="4867604" y="2621554"/>
            <a:ext cx="4625163" cy="2308324"/>
          </a:xfrm>
          <a:prstGeom prst="rect">
            <a:avLst/>
          </a:prstGeom>
          <a:solidFill>
            <a:srgbClr val="FFC000"/>
          </a:solidFill>
        </p:spPr>
        <p:txBody>
          <a:bodyPr wrap="square" rtlCol="0">
            <a:spAutoFit/>
          </a:bodyPr>
          <a:lstStyle/>
          <a:p>
            <a:r>
              <a:rPr kumimoji="1" lang="ja-JP" altLang="en-US" sz="2400" dirty="0" smtClean="0">
                <a:solidFill>
                  <a:srgbClr val="FF0000"/>
                </a:solidFill>
              </a:rPr>
              <a:t>参考人</a:t>
            </a:r>
            <a:endParaRPr kumimoji="1" lang="en-US" altLang="ja-JP" sz="2400" dirty="0" smtClean="0">
              <a:solidFill>
                <a:srgbClr val="FF0000"/>
              </a:solidFill>
            </a:endParaRPr>
          </a:p>
          <a:p>
            <a:r>
              <a:rPr lang="ja-JP" altLang="en-US" sz="2400" dirty="0" smtClean="0"/>
              <a:t>日本専門医機構：寺本理事長</a:t>
            </a:r>
            <a:endParaRPr lang="en-US" altLang="ja-JP" sz="2400" dirty="0" smtClean="0"/>
          </a:p>
          <a:p>
            <a:r>
              <a:rPr kumimoji="1" lang="ja-JP" altLang="en-US" sz="2400" dirty="0"/>
              <a:t>　</a:t>
            </a:r>
            <a:r>
              <a:rPr kumimoji="1" lang="ja-JP" altLang="en-US" sz="2400" dirty="0" smtClean="0"/>
              <a:t>　　　　　　　　　　兼松副理事長</a:t>
            </a:r>
            <a:endParaRPr kumimoji="1" lang="en-US" altLang="ja-JP" sz="2400" dirty="0" smtClean="0"/>
          </a:p>
          <a:p>
            <a:r>
              <a:rPr lang="ja-JP" altLang="en-US" sz="2400" dirty="0"/>
              <a:t>　</a:t>
            </a:r>
            <a:r>
              <a:rPr lang="ja-JP" altLang="en-US" sz="2400" dirty="0" smtClean="0"/>
              <a:t>　　　　　　　　　　渡辺委員長</a:t>
            </a:r>
            <a:endParaRPr lang="en-US" altLang="ja-JP" sz="2400" dirty="0" smtClean="0"/>
          </a:p>
          <a:p>
            <a:r>
              <a:rPr kumimoji="1" lang="ja-JP" altLang="en-US" sz="2400" dirty="0" smtClean="0"/>
              <a:t>日本外科学会：　小寺理事</a:t>
            </a:r>
            <a:endParaRPr kumimoji="1" lang="en-US" altLang="ja-JP" sz="2400" dirty="0" smtClean="0"/>
          </a:p>
          <a:p>
            <a:r>
              <a:rPr lang="ja-JP" altLang="en-US" sz="2400" dirty="0" smtClean="0"/>
              <a:t>日本内科学会：　宮崎理事</a:t>
            </a:r>
            <a:endParaRPr kumimoji="1" lang="ja-JP" altLang="en-US" sz="2400" dirty="0"/>
          </a:p>
        </p:txBody>
      </p:sp>
      <p:cxnSp>
        <p:nvCxnSpPr>
          <p:cNvPr id="8" name="直線コネクタ 7"/>
          <p:cNvCxnSpPr/>
          <p:nvPr/>
        </p:nvCxnSpPr>
        <p:spPr>
          <a:xfrm flipV="1">
            <a:off x="4742123" y="669853"/>
            <a:ext cx="818707" cy="106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163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2102</TotalTime>
  <Words>1251</Words>
  <Application>Microsoft Office PowerPoint</Application>
  <PresentationFormat>画面に合わせる (4:3)</PresentationFormat>
  <Paragraphs>256</Paragraphs>
  <Slides>34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ＭＳ Ｐゴシック</vt:lpstr>
      <vt:lpstr>ＭＳ Ｐゴシック</vt:lpstr>
      <vt:lpstr>ＭＳ ゴシック</vt:lpstr>
      <vt:lpstr>ヒラギノ角ゴ Pro W3</vt:lpstr>
      <vt:lpstr>Arial</vt:lpstr>
      <vt:lpstr>Calibri</vt:lpstr>
      <vt:lpstr>Calibri Light</vt:lpstr>
      <vt:lpstr>Office テーマ</vt:lpstr>
      <vt:lpstr>新専門医制度への 心臓血管外科の対応</vt:lpstr>
      <vt:lpstr>PowerPoint プレゼンテーション</vt:lpstr>
      <vt:lpstr>新専門医制度について</vt:lpstr>
      <vt:lpstr>外科専門研修と心臓血管外科修練の連携</vt:lpstr>
      <vt:lpstr>厚生労働省医道審議会 医師分科会医師専門研修部会の 関与が決まる！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医道審議会決定を受けての対応</vt:lpstr>
      <vt:lpstr>外科専門研修と心臓血管外科修練の連携</vt:lpstr>
      <vt:lpstr>修練開始登録（必須）</vt:lpstr>
      <vt:lpstr>現行制度の最新情報</vt:lpstr>
      <vt:lpstr>業績に関する改正点</vt:lpstr>
      <vt:lpstr>手術に関する改正点</vt:lpstr>
      <vt:lpstr>PowerPoint プレゼンテーション</vt:lpstr>
      <vt:lpstr>OffJTに関する決定通知</vt:lpstr>
      <vt:lpstr>地方会クレジットの件</vt:lpstr>
      <vt:lpstr>更新について</vt:lpstr>
      <vt:lpstr>PowerPoint プレゼンテーション</vt:lpstr>
      <vt:lpstr>PowerPoint プレゼンテーション</vt:lpstr>
      <vt:lpstr>循環器専門医 ダブルボードへの対応</vt:lpstr>
      <vt:lpstr>PowerPoint プレゼンテーション</vt:lpstr>
      <vt:lpstr>日本循環器学会への要望</vt:lpstr>
      <vt:lpstr>ご清聴ありがとうございました！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種本和雄</dc:creator>
  <cp:lastModifiedBy>Tanemoto</cp:lastModifiedBy>
  <cp:revision>48</cp:revision>
  <dcterms:created xsi:type="dcterms:W3CDTF">2019-05-08T08:43:56Z</dcterms:created>
  <dcterms:modified xsi:type="dcterms:W3CDTF">2019-05-28T12:50:57Z</dcterms:modified>
</cp:coreProperties>
</file>