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411" r:id="rId3"/>
    <p:sldId id="308" r:id="rId4"/>
    <p:sldId id="417" r:id="rId5"/>
    <p:sldId id="418" r:id="rId6"/>
    <p:sldId id="419" r:id="rId7"/>
    <p:sldId id="412" r:id="rId8"/>
    <p:sldId id="416" r:id="rId9"/>
    <p:sldId id="320" r:id="rId10"/>
    <p:sldId id="397" r:id="rId11"/>
    <p:sldId id="257" r:id="rId12"/>
    <p:sldId id="259" r:id="rId13"/>
    <p:sldId id="267" r:id="rId14"/>
    <p:sldId id="424" r:id="rId15"/>
    <p:sldId id="400" r:id="rId16"/>
    <p:sldId id="420" r:id="rId17"/>
    <p:sldId id="423" r:id="rId18"/>
    <p:sldId id="422" r:id="rId19"/>
    <p:sldId id="427" r:id="rId20"/>
    <p:sldId id="426" r:id="rId21"/>
    <p:sldId id="405" r:id="rId22"/>
    <p:sldId id="408" r:id="rId23"/>
    <p:sldId id="428" r:id="rId24"/>
    <p:sldId id="272" r:id="rId25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5" autoAdjust="0"/>
    <p:restoredTop sz="94564" autoAdjust="0"/>
  </p:normalViewPr>
  <p:slideViewPr>
    <p:cSldViewPr snapToGrid="0">
      <p:cViewPr varScale="1">
        <p:scale>
          <a:sx n="66" d="100"/>
          <a:sy n="66" d="100"/>
        </p:scale>
        <p:origin x="84" y="11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nemoto\Desktop\&#27211;&#26412;&#25945;&#25480;&#12372;&#20381;&#38972;&#36039;&#26009;07142009\AATS&#23554;&#38272;&#21307;&#21407;&#31295;\&#23554;&#38272;&#21307;&#2596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専門医数!$A$2</c:f>
              <c:strCache>
                <c:ptCount val="1"/>
                <c:pt idx="0">
                  <c:v>Boad examination</c:v>
                </c:pt>
              </c:strCache>
            </c:strRef>
          </c:tx>
          <c:spPr>
            <a:solidFill>
              <a:schemeClr val="accent1"/>
            </a:solidFill>
            <a:ln cmpd="sng">
              <a:solidFill>
                <a:schemeClr val="tx1"/>
              </a:solidFill>
            </a:ln>
          </c:spPr>
          <c:invertIfNegative val="0"/>
          <c:cat>
            <c:numRef>
              <c:f>専門医数!$B$1:$M$1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専門医数!$B$2:$M$2</c:f>
              <c:numCache>
                <c:formatCode>General</c:formatCode>
                <c:ptCount val="12"/>
                <c:pt idx="0">
                  <c:v>39</c:v>
                </c:pt>
                <c:pt idx="1">
                  <c:v>53</c:v>
                </c:pt>
                <c:pt idx="2">
                  <c:v>79</c:v>
                </c:pt>
                <c:pt idx="3">
                  <c:v>37</c:v>
                </c:pt>
                <c:pt idx="4">
                  <c:v>46</c:v>
                </c:pt>
                <c:pt idx="5">
                  <c:v>85</c:v>
                </c:pt>
                <c:pt idx="6">
                  <c:v>100</c:v>
                </c:pt>
                <c:pt idx="7">
                  <c:v>114</c:v>
                </c:pt>
                <c:pt idx="8">
                  <c:v>114</c:v>
                </c:pt>
                <c:pt idx="9">
                  <c:v>91</c:v>
                </c:pt>
                <c:pt idx="10">
                  <c:v>113</c:v>
                </c:pt>
                <c:pt idx="11">
                  <c:v>130</c:v>
                </c:pt>
              </c:numCache>
            </c:numRef>
          </c:val>
        </c:ser>
        <c:ser>
          <c:idx val="1"/>
          <c:order val="1"/>
          <c:tx>
            <c:strRef>
              <c:f>専門医数!$A$3</c:f>
              <c:strCache>
                <c:ptCount val="1"/>
                <c:pt idx="0">
                  <c:v>renewering of Board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numRef>
              <c:f>専門医数!$B$1:$M$1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専門医数!$B$3:$M$3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960</c:v>
                </c:pt>
                <c:pt idx="6">
                  <c:v>163</c:v>
                </c:pt>
                <c:pt idx="7">
                  <c:v>179</c:v>
                </c:pt>
                <c:pt idx="8">
                  <c:v>66</c:v>
                </c:pt>
                <c:pt idx="9">
                  <c:v>89</c:v>
                </c:pt>
                <c:pt idx="10">
                  <c:v>797</c:v>
                </c:pt>
                <c:pt idx="11">
                  <c:v>223</c:v>
                </c:pt>
              </c:numCache>
            </c:numRef>
          </c:val>
        </c:ser>
        <c:ser>
          <c:idx val="2"/>
          <c:order val="2"/>
          <c:tx>
            <c:strRef>
              <c:f>専門医数!$A$4</c:f>
              <c:strCache>
                <c:ptCount val="1"/>
                <c:pt idx="0">
                  <c:v>Shift to Boad holder</c:v>
                </c:pt>
              </c:strCache>
            </c:strRef>
          </c:tx>
          <c:spPr>
            <a:solidFill>
              <a:schemeClr val="tx1"/>
            </a:solidFill>
            <a:ln cmpd="sng"/>
          </c:spPr>
          <c:invertIfNegative val="0"/>
          <c:cat>
            <c:numRef>
              <c:f>専門医数!$B$1:$M$1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専門医数!$B$4:$M$4</c:f>
              <c:numCache>
                <c:formatCode>General</c:formatCode>
                <c:ptCount val="12"/>
                <c:pt idx="0">
                  <c:v>1414</c:v>
                </c:pt>
                <c:pt idx="1">
                  <c:v>141</c:v>
                </c:pt>
                <c:pt idx="2">
                  <c:v>127</c:v>
                </c:pt>
                <c:pt idx="3">
                  <c:v>35</c:v>
                </c:pt>
                <c:pt idx="4">
                  <c:v>47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3"/>
          <c:order val="3"/>
          <c:tx>
            <c:strRef>
              <c:f>専門医数!$A$5</c:f>
              <c:strCache>
                <c:ptCount val="1"/>
              </c:strCache>
            </c:strRef>
          </c:tx>
          <c:spPr>
            <a:noFill/>
            <a:ln cmpd="sng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専門医数!$B$1:$M$1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専門医数!$B$5:$M$5</c:f>
              <c:numCache>
                <c:formatCode>General</c:formatCode>
                <c:ptCount val="12"/>
                <c:pt idx="0">
                  <c:v>0</c:v>
                </c:pt>
                <c:pt idx="1">
                  <c:v>1449</c:v>
                </c:pt>
                <c:pt idx="2">
                  <c:v>1642</c:v>
                </c:pt>
                <c:pt idx="3">
                  <c:v>1839</c:v>
                </c:pt>
                <c:pt idx="4">
                  <c:v>1909</c:v>
                </c:pt>
                <c:pt idx="5">
                  <c:v>560</c:v>
                </c:pt>
                <c:pt idx="6">
                  <c:v>1405</c:v>
                </c:pt>
                <c:pt idx="7">
                  <c:v>1423</c:v>
                </c:pt>
                <c:pt idx="8">
                  <c:v>1634</c:v>
                </c:pt>
                <c:pt idx="9">
                  <c:v>1701</c:v>
                </c:pt>
                <c:pt idx="10">
                  <c:v>874</c:v>
                </c:pt>
                <c:pt idx="11">
                  <c:v>1519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7211872"/>
        <c:axId val="337210696"/>
      </c:barChart>
      <c:catAx>
        <c:axId val="337211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ja-JP"/>
          </a:p>
        </c:txPr>
        <c:crossAx val="337210696"/>
        <c:crosses val="autoZero"/>
        <c:auto val="1"/>
        <c:lblAlgn val="ctr"/>
        <c:lblOffset val="100"/>
        <c:noMultiLvlLbl val="0"/>
      </c:catAx>
      <c:valAx>
        <c:axId val="337210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ja-JP"/>
          </a:p>
        </c:txPr>
        <c:crossAx val="337211872"/>
        <c:crosses val="autoZero"/>
        <c:crossBetween val="between"/>
      </c:valAx>
    </c:plotArea>
    <c:legend>
      <c:legendPos val="r"/>
      <c:layout/>
      <c:overlay val="0"/>
      <c:spPr>
        <a:ln cmpd="sng"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076117-5A69-4828-910E-A36B12B7763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A342ACA7-9BCC-462F-BB7F-7C9FE56D4319}">
      <dgm:prSet phldrT="[テキスト]" custT="1"/>
      <dgm:spPr>
        <a:solidFill>
          <a:srgbClr val="FF0000"/>
        </a:solidFill>
      </dgm:spPr>
      <dgm:t>
        <a:bodyPr/>
        <a:lstStyle/>
        <a:p>
          <a:r>
            <a:rPr kumimoji="1" lang="ja-JP" altLang="en-US" sz="3600" dirty="0" smtClean="0"/>
            <a:t>心臓血管外科専門医</a:t>
          </a:r>
          <a:endParaRPr kumimoji="1" lang="ja-JP" altLang="en-US" sz="3600" dirty="0"/>
        </a:p>
      </dgm:t>
    </dgm:pt>
    <dgm:pt modelId="{0B2B01E3-CD37-4535-A800-751A44A4682A}" type="parTrans" cxnId="{48A4EA34-FD8F-401C-9D28-8978B89B8F5C}">
      <dgm:prSet/>
      <dgm:spPr/>
      <dgm:t>
        <a:bodyPr/>
        <a:lstStyle/>
        <a:p>
          <a:endParaRPr kumimoji="1" lang="ja-JP" altLang="en-US"/>
        </a:p>
      </dgm:t>
    </dgm:pt>
    <dgm:pt modelId="{CE3C2261-27D8-4777-8276-449C77262E2E}" type="sibTrans" cxnId="{48A4EA34-FD8F-401C-9D28-8978B89B8F5C}">
      <dgm:prSet/>
      <dgm:spPr/>
      <dgm:t>
        <a:bodyPr/>
        <a:lstStyle/>
        <a:p>
          <a:endParaRPr kumimoji="1" lang="ja-JP" altLang="en-US"/>
        </a:p>
      </dgm:t>
    </dgm:pt>
    <dgm:pt modelId="{8015184A-6A4A-4CCB-8E78-898637FB13BF}">
      <dgm:prSet phldrT="[テキスト]" custT="1"/>
      <dgm:spPr>
        <a:solidFill>
          <a:srgbClr val="00B050"/>
        </a:solidFill>
      </dgm:spPr>
      <dgm:t>
        <a:bodyPr/>
        <a:lstStyle/>
        <a:p>
          <a:r>
            <a:rPr kumimoji="1" lang="ja-JP" altLang="en-US" sz="3200" dirty="0" smtClean="0"/>
            <a:t>成人心臓・胸部大血管</a:t>
          </a:r>
          <a:endParaRPr kumimoji="1" lang="ja-JP" altLang="en-US" sz="3200" dirty="0"/>
        </a:p>
      </dgm:t>
    </dgm:pt>
    <dgm:pt modelId="{7B15D305-4607-4647-99D5-F74B4C493D96}" type="parTrans" cxnId="{5D3F106E-D306-4FA2-AB13-B922CF10C55E}">
      <dgm:prSet/>
      <dgm:spPr/>
      <dgm:t>
        <a:bodyPr/>
        <a:lstStyle/>
        <a:p>
          <a:endParaRPr kumimoji="1" lang="ja-JP" altLang="en-US"/>
        </a:p>
      </dgm:t>
    </dgm:pt>
    <dgm:pt modelId="{8BADFE09-A2CE-4A75-BF8D-F37886FF01FA}" type="sibTrans" cxnId="{5D3F106E-D306-4FA2-AB13-B922CF10C55E}">
      <dgm:prSet/>
      <dgm:spPr/>
      <dgm:t>
        <a:bodyPr/>
        <a:lstStyle/>
        <a:p>
          <a:endParaRPr kumimoji="1" lang="ja-JP" altLang="en-US"/>
        </a:p>
      </dgm:t>
    </dgm:pt>
    <dgm:pt modelId="{574F0346-28A9-45CE-8727-9AF50334A4A9}">
      <dgm:prSet phldrT="[テキスト]" custT="1"/>
      <dgm:spPr>
        <a:solidFill>
          <a:srgbClr val="002060"/>
        </a:solidFill>
      </dgm:spPr>
      <dgm:t>
        <a:bodyPr/>
        <a:lstStyle/>
        <a:p>
          <a:r>
            <a:rPr kumimoji="1" lang="ja-JP" altLang="en-US" sz="3200" dirty="0" smtClean="0"/>
            <a:t>腹部大動脈・末梢血管</a:t>
          </a:r>
          <a:endParaRPr kumimoji="1" lang="ja-JP" altLang="en-US" sz="3200" dirty="0"/>
        </a:p>
      </dgm:t>
    </dgm:pt>
    <dgm:pt modelId="{42242565-51EB-4DD9-9588-35994025EB99}" type="parTrans" cxnId="{B018AC14-C7BD-4ED0-881B-82DF3A346CFD}">
      <dgm:prSet/>
      <dgm:spPr/>
      <dgm:t>
        <a:bodyPr/>
        <a:lstStyle/>
        <a:p>
          <a:endParaRPr kumimoji="1" lang="ja-JP" altLang="en-US"/>
        </a:p>
      </dgm:t>
    </dgm:pt>
    <dgm:pt modelId="{7DFC28D8-CF96-41D4-85E2-84FEE30C1004}" type="sibTrans" cxnId="{B018AC14-C7BD-4ED0-881B-82DF3A346CFD}">
      <dgm:prSet/>
      <dgm:spPr/>
      <dgm:t>
        <a:bodyPr/>
        <a:lstStyle/>
        <a:p>
          <a:endParaRPr kumimoji="1" lang="ja-JP" altLang="en-US"/>
        </a:p>
      </dgm:t>
    </dgm:pt>
    <dgm:pt modelId="{053108D9-27AF-406D-BE54-CA48350598D1}">
      <dgm:prSet phldrT="[テキスト]" custT="1"/>
      <dgm:spPr>
        <a:solidFill>
          <a:srgbClr val="FFC000"/>
        </a:solidFill>
      </dgm:spPr>
      <dgm:t>
        <a:bodyPr/>
        <a:lstStyle/>
        <a:p>
          <a:endParaRPr kumimoji="1" lang="ja-JP" altLang="en-US" sz="2800" dirty="0"/>
        </a:p>
      </dgm:t>
    </dgm:pt>
    <dgm:pt modelId="{0CB78DC5-6F1A-4471-9ED3-C58DA6514A25}" type="parTrans" cxnId="{7D19436F-0A78-4738-9609-F9DA5DCFBDD4}">
      <dgm:prSet/>
      <dgm:spPr/>
      <dgm:t>
        <a:bodyPr/>
        <a:lstStyle/>
        <a:p>
          <a:endParaRPr kumimoji="1" lang="ja-JP" altLang="en-US"/>
        </a:p>
      </dgm:t>
    </dgm:pt>
    <dgm:pt modelId="{23A58007-5710-4347-AD53-34C765222E46}" type="sibTrans" cxnId="{7D19436F-0A78-4738-9609-F9DA5DCFBDD4}">
      <dgm:prSet/>
      <dgm:spPr/>
      <dgm:t>
        <a:bodyPr/>
        <a:lstStyle/>
        <a:p>
          <a:endParaRPr kumimoji="1" lang="ja-JP" altLang="en-US"/>
        </a:p>
      </dgm:t>
    </dgm:pt>
    <dgm:pt modelId="{0559D696-AE85-4C30-BADA-CD9280A4C7DC}">
      <dgm:prSet phldrT="[テキスト]" custT="1"/>
      <dgm:spPr>
        <a:solidFill>
          <a:srgbClr val="00B0F0"/>
        </a:solidFill>
      </dgm:spPr>
      <dgm:t>
        <a:bodyPr/>
        <a:lstStyle/>
        <a:p>
          <a:r>
            <a:rPr kumimoji="1" lang="ja-JP" altLang="en-US" sz="3600" dirty="0" smtClean="0"/>
            <a:t>先天性心疾患</a:t>
          </a:r>
          <a:endParaRPr kumimoji="1" lang="ja-JP" altLang="en-US" sz="3600" dirty="0"/>
        </a:p>
      </dgm:t>
    </dgm:pt>
    <dgm:pt modelId="{E4C61477-16A2-4B98-AAD6-3CD504A5930E}" type="parTrans" cxnId="{4C438A08-A960-442C-B1E8-0BFC16598968}">
      <dgm:prSet/>
      <dgm:spPr/>
      <dgm:t>
        <a:bodyPr/>
        <a:lstStyle/>
        <a:p>
          <a:endParaRPr kumimoji="1" lang="ja-JP" altLang="en-US"/>
        </a:p>
      </dgm:t>
    </dgm:pt>
    <dgm:pt modelId="{C7E4E992-A8D1-4F7C-B4E6-54F8E0B41A16}" type="sibTrans" cxnId="{4C438A08-A960-442C-B1E8-0BFC16598968}">
      <dgm:prSet/>
      <dgm:spPr/>
      <dgm:t>
        <a:bodyPr/>
        <a:lstStyle/>
        <a:p>
          <a:endParaRPr kumimoji="1" lang="ja-JP" altLang="en-US"/>
        </a:p>
      </dgm:t>
    </dgm:pt>
    <dgm:pt modelId="{54676C60-3C53-44EF-B99F-4881828237BD}" type="pres">
      <dgm:prSet presAssocID="{D2076117-5A69-4828-910E-A36B12B776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77C5C714-6537-4953-BF3E-15CD52D950EC}" type="pres">
      <dgm:prSet presAssocID="{A342ACA7-9BCC-462F-BB7F-7C9FE56D4319}" presName="centerShape" presStyleLbl="node0" presStyleIdx="0" presStyleCnt="1" custScaleX="155781"/>
      <dgm:spPr/>
      <dgm:t>
        <a:bodyPr/>
        <a:lstStyle/>
        <a:p>
          <a:endParaRPr kumimoji="1" lang="ja-JP" altLang="en-US"/>
        </a:p>
      </dgm:t>
    </dgm:pt>
    <dgm:pt modelId="{7B69E65E-FCCE-4321-A826-F8895C469222}" type="pres">
      <dgm:prSet presAssocID="{8015184A-6A4A-4CCB-8E78-898637FB13BF}" presName="node" presStyleLbl="node1" presStyleIdx="0" presStyleCnt="4" custScaleX="22604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30376B8-3818-47C0-B22E-77F6F15F5C3E}" type="pres">
      <dgm:prSet presAssocID="{8015184A-6A4A-4CCB-8E78-898637FB13BF}" presName="dummy" presStyleCnt="0"/>
      <dgm:spPr/>
    </dgm:pt>
    <dgm:pt modelId="{CC347BAE-3061-4AE8-95DB-99820768049E}" type="pres">
      <dgm:prSet presAssocID="{8BADFE09-A2CE-4A75-BF8D-F37886FF01FA}" presName="sibTrans" presStyleLbl="sibTrans2D1" presStyleIdx="0" presStyleCnt="4"/>
      <dgm:spPr/>
      <dgm:t>
        <a:bodyPr/>
        <a:lstStyle/>
        <a:p>
          <a:endParaRPr kumimoji="1" lang="ja-JP" altLang="en-US"/>
        </a:p>
      </dgm:t>
    </dgm:pt>
    <dgm:pt modelId="{1E8DB41E-3A61-406D-BEE9-A32798C4DAC3}" type="pres">
      <dgm:prSet presAssocID="{574F0346-28A9-45CE-8727-9AF50334A4A9}" presName="node" presStyleLbl="node1" presStyleIdx="1" presStyleCnt="4" custScaleX="136399" custRadScaleRad="12841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93BFEA9-EBA8-4FC9-9A2A-D2F05C63DAC9}" type="pres">
      <dgm:prSet presAssocID="{574F0346-28A9-45CE-8727-9AF50334A4A9}" presName="dummy" presStyleCnt="0"/>
      <dgm:spPr/>
    </dgm:pt>
    <dgm:pt modelId="{0BDF5B97-7C84-46B1-AF3B-2236247D4057}" type="pres">
      <dgm:prSet presAssocID="{7DFC28D8-CF96-41D4-85E2-84FEE30C1004}" presName="sibTrans" presStyleLbl="sibTrans2D1" presStyleIdx="1" presStyleCnt="4"/>
      <dgm:spPr/>
      <dgm:t>
        <a:bodyPr/>
        <a:lstStyle/>
        <a:p>
          <a:endParaRPr kumimoji="1" lang="ja-JP" altLang="en-US"/>
        </a:p>
      </dgm:t>
    </dgm:pt>
    <dgm:pt modelId="{D09CF81D-2292-48D7-ADAC-E9907AEB9BD2}" type="pres">
      <dgm:prSet presAssocID="{053108D9-27AF-406D-BE54-CA48350598D1}" presName="node" presStyleLbl="node1" presStyleIdx="2" presStyleCnt="4" custScaleX="17879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E8941F7-5573-49BA-9700-226746A666EC}" type="pres">
      <dgm:prSet presAssocID="{053108D9-27AF-406D-BE54-CA48350598D1}" presName="dummy" presStyleCnt="0"/>
      <dgm:spPr/>
    </dgm:pt>
    <dgm:pt modelId="{650F9FFF-F346-4315-B3BD-9FCB6138A1A6}" type="pres">
      <dgm:prSet presAssocID="{23A58007-5710-4347-AD53-34C765222E46}" presName="sibTrans" presStyleLbl="sibTrans2D1" presStyleIdx="2" presStyleCnt="4"/>
      <dgm:spPr/>
      <dgm:t>
        <a:bodyPr/>
        <a:lstStyle/>
        <a:p>
          <a:endParaRPr kumimoji="1" lang="ja-JP" altLang="en-US"/>
        </a:p>
      </dgm:t>
    </dgm:pt>
    <dgm:pt modelId="{BCDE3DF1-908A-4C4C-8720-C3C10CCE9644}" type="pres">
      <dgm:prSet presAssocID="{0559D696-AE85-4C30-BADA-CD9280A4C7DC}" presName="node" presStyleLbl="node1" presStyleIdx="3" presStyleCnt="4" custScaleX="141057" custRadScaleRad="12812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BDD121A-1D58-4B88-8E1F-CB2D16E617CD}" type="pres">
      <dgm:prSet presAssocID="{0559D696-AE85-4C30-BADA-CD9280A4C7DC}" presName="dummy" presStyleCnt="0"/>
      <dgm:spPr/>
    </dgm:pt>
    <dgm:pt modelId="{69B451ED-1D6E-4394-982D-EAA1CF754849}" type="pres">
      <dgm:prSet presAssocID="{C7E4E992-A8D1-4F7C-B4E6-54F8E0B41A16}" presName="sibTrans" presStyleLbl="sibTrans2D1" presStyleIdx="3" presStyleCnt="4"/>
      <dgm:spPr/>
      <dgm:t>
        <a:bodyPr/>
        <a:lstStyle/>
        <a:p>
          <a:endParaRPr kumimoji="1" lang="ja-JP" altLang="en-US"/>
        </a:p>
      </dgm:t>
    </dgm:pt>
  </dgm:ptLst>
  <dgm:cxnLst>
    <dgm:cxn modelId="{B018AC14-C7BD-4ED0-881B-82DF3A346CFD}" srcId="{A342ACA7-9BCC-462F-BB7F-7C9FE56D4319}" destId="{574F0346-28A9-45CE-8727-9AF50334A4A9}" srcOrd="1" destOrd="0" parTransId="{42242565-51EB-4DD9-9588-35994025EB99}" sibTransId="{7DFC28D8-CF96-41D4-85E2-84FEE30C1004}"/>
    <dgm:cxn modelId="{0915FB4E-6E72-40C3-880C-F5F07766DE71}" type="presOf" srcId="{8BADFE09-A2CE-4A75-BF8D-F37886FF01FA}" destId="{CC347BAE-3061-4AE8-95DB-99820768049E}" srcOrd="0" destOrd="0" presId="urn:microsoft.com/office/officeart/2005/8/layout/radial6"/>
    <dgm:cxn modelId="{815B55CF-477E-4A29-BA49-32EE0CA584C5}" type="presOf" srcId="{053108D9-27AF-406D-BE54-CA48350598D1}" destId="{D09CF81D-2292-48D7-ADAC-E9907AEB9BD2}" srcOrd="0" destOrd="0" presId="urn:microsoft.com/office/officeart/2005/8/layout/radial6"/>
    <dgm:cxn modelId="{D9B1078D-D2CB-47B9-B4B8-B345B140D6D6}" type="presOf" srcId="{23A58007-5710-4347-AD53-34C765222E46}" destId="{650F9FFF-F346-4315-B3BD-9FCB6138A1A6}" srcOrd="0" destOrd="0" presId="urn:microsoft.com/office/officeart/2005/8/layout/radial6"/>
    <dgm:cxn modelId="{5A3E0291-EA43-400A-B8A4-1A512CDB2691}" type="presOf" srcId="{7DFC28D8-CF96-41D4-85E2-84FEE30C1004}" destId="{0BDF5B97-7C84-46B1-AF3B-2236247D4057}" srcOrd="0" destOrd="0" presId="urn:microsoft.com/office/officeart/2005/8/layout/radial6"/>
    <dgm:cxn modelId="{8A3DA2FE-6651-4EBC-828A-94AC28473719}" type="presOf" srcId="{574F0346-28A9-45CE-8727-9AF50334A4A9}" destId="{1E8DB41E-3A61-406D-BEE9-A32798C4DAC3}" srcOrd="0" destOrd="0" presId="urn:microsoft.com/office/officeart/2005/8/layout/radial6"/>
    <dgm:cxn modelId="{EA709DEF-1AB7-415A-AE82-332A739AB88C}" type="presOf" srcId="{C7E4E992-A8D1-4F7C-B4E6-54F8E0B41A16}" destId="{69B451ED-1D6E-4394-982D-EAA1CF754849}" srcOrd="0" destOrd="0" presId="urn:microsoft.com/office/officeart/2005/8/layout/radial6"/>
    <dgm:cxn modelId="{5D3F106E-D306-4FA2-AB13-B922CF10C55E}" srcId="{A342ACA7-9BCC-462F-BB7F-7C9FE56D4319}" destId="{8015184A-6A4A-4CCB-8E78-898637FB13BF}" srcOrd="0" destOrd="0" parTransId="{7B15D305-4607-4647-99D5-F74B4C493D96}" sibTransId="{8BADFE09-A2CE-4A75-BF8D-F37886FF01FA}"/>
    <dgm:cxn modelId="{6A51D5CD-86BF-49CC-AC24-6258FE0FE77A}" type="presOf" srcId="{A342ACA7-9BCC-462F-BB7F-7C9FE56D4319}" destId="{77C5C714-6537-4953-BF3E-15CD52D950EC}" srcOrd="0" destOrd="0" presId="urn:microsoft.com/office/officeart/2005/8/layout/radial6"/>
    <dgm:cxn modelId="{48A4EA34-FD8F-401C-9D28-8978B89B8F5C}" srcId="{D2076117-5A69-4828-910E-A36B12B77634}" destId="{A342ACA7-9BCC-462F-BB7F-7C9FE56D4319}" srcOrd="0" destOrd="0" parTransId="{0B2B01E3-CD37-4535-A800-751A44A4682A}" sibTransId="{CE3C2261-27D8-4777-8276-449C77262E2E}"/>
    <dgm:cxn modelId="{7D19436F-0A78-4738-9609-F9DA5DCFBDD4}" srcId="{A342ACA7-9BCC-462F-BB7F-7C9FE56D4319}" destId="{053108D9-27AF-406D-BE54-CA48350598D1}" srcOrd="2" destOrd="0" parTransId="{0CB78DC5-6F1A-4471-9ED3-C58DA6514A25}" sibTransId="{23A58007-5710-4347-AD53-34C765222E46}"/>
    <dgm:cxn modelId="{5DA8E8F1-F31F-4237-A003-06388C33606B}" type="presOf" srcId="{8015184A-6A4A-4CCB-8E78-898637FB13BF}" destId="{7B69E65E-FCCE-4321-A826-F8895C469222}" srcOrd="0" destOrd="0" presId="urn:microsoft.com/office/officeart/2005/8/layout/radial6"/>
    <dgm:cxn modelId="{0B779129-608C-43F9-9E72-40D8CF914921}" type="presOf" srcId="{0559D696-AE85-4C30-BADA-CD9280A4C7DC}" destId="{BCDE3DF1-908A-4C4C-8720-C3C10CCE9644}" srcOrd="0" destOrd="0" presId="urn:microsoft.com/office/officeart/2005/8/layout/radial6"/>
    <dgm:cxn modelId="{4C438A08-A960-442C-B1E8-0BFC16598968}" srcId="{A342ACA7-9BCC-462F-BB7F-7C9FE56D4319}" destId="{0559D696-AE85-4C30-BADA-CD9280A4C7DC}" srcOrd="3" destOrd="0" parTransId="{E4C61477-16A2-4B98-AAD6-3CD504A5930E}" sibTransId="{C7E4E992-A8D1-4F7C-B4E6-54F8E0B41A16}"/>
    <dgm:cxn modelId="{844A474C-5961-45D0-B258-3D02CD8B5558}" type="presOf" srcId="{D2076117-5A69-4828-910E-A36B12B77634}" destId="{54676C60-3C53-44EF-B99F-4881828237BD}" srcOrd="0" destOrd="0" presId="urn:microsoft.com/office/officeart/2005/8/layout/radial6"/>
    <dgm:cxn modelId="{56B684BD-6732-4F7B-9A01-0D8179ADAD6B}" type="presParOf" srcId="{54676C60-3C53-44EF-B99F-4881828237BD}" destId="{77C5C714-6537-4953-BF3E-15CD52D950EC}" srcOrd="0" destOrd="0" presId="urn:microsoft.com/office/officeart/2005/8/layout/radial6"/>
    <dgm:cxn modelId="{8465E5F4-547D-481B-AA95-ADCF2DF743F6}" type="presParOf" srcId="{54676C60-3C53-44EF-B99F-4881828237BD}" destId="{7B69E65E-FCCE-4321-A826-F8895C469222}" srcOrd="1" destOrd="0" presId="urn:microsoft.com/office/officeart/2005/8/layout/radial6"/>
    <dgm:cxn modelId="{DD82645E-30C5-4495-B156-83D0402B2625}" type="presParOf" srcId="{54676C60-3C53-44EF-B99F-4881828237BD}" destId="{430376B8-3818-47C0-B22E-77F6F15F5C3E}" srcOrd="2" destOrd="0" presId="urn:microsoft.com/office/officeart/2005/8/layout/radial6"/>
    <dgm:cxn modelId="{171BD81F-9515-4D80-B185-7F4E9C57E208}" type="presParOf" srcId="{54676C60-3C53-44EF-B99F-4881828237BD}" destId="{CC347BAE-3061-4AE8-95DB-99820768049E}" srcOrd="3" destOrd="0" presId="urn:microsoft.com/office/officeart/2005/8/layout/radial6"/>
    <dgm:cxn modelId="{32A228B5-0BA9-4E16-A1FA-F5A1A0E17D91}" type="presParOf" srcId="{54676C60-3C53-44EF-B99F-4881828237BD}" destId="{1E8DB41E-3A61-406D-BEE9-A32798C4DAC3}" srcOrd="4" destOrd="0" presId="urn:microsoft.com/office/officeart/2005/8/layout/radial6"/>
    <dgm:cxn modelId="{A54CF6AF-689D-4631-9149-FCAE0A2BF246}" type="presParOf" srcId="{54676C60-3C53-44EF-B99F-4881828237BD}" destId="{493BFEA9-EBA8-4FC9-9A2A-D2F05C63DAC9}" srcOrd="5" destOrd="0" presId="urn:microsoft.com/office/officeart/2005/8/layout/radial6"/>
    <dgm:cxn modelId="{DC01846A-13C7-4EE2-824C-66E6E865CB3A}" type="presParOf" srcId="{54676C60-3C53-44EF-B99F-4881828237BD}" destId="{0BDF5B97-7C84-46B1-AF3B-2236247D4057}" srcOrd="6" destOrd="0" presId="urn:microsoft.com/office/officeart/2005/8/layout/radial6"/>
    <dgm:cxn modelId="{0D5CD8AF-0E45-4C96-93F7-B19056A93135}" type="presParOf" srcId="{54676C60-3C53-44EF-B99F-4881828237BD}" destId="{D09CF81D-2292-48D7-ADAC-E9907AEB9BD2}" srcOrd="7" destOrd="0" presId="urn:microsoft.com/office/officeart/2005/8/layout/radial6"/>
    <dgm:cxn modelId="{59D1211C-552D-4140-851B-48A6B96050CA}" type="presParOf" srcId="{54676C60-3C53-44EF-B99F-4881828237BD}" destId="{0E8941F7-5573-49BA-9700-226746A666EC}" srcOrd="8" destOrd="0" presId="urn:microsoft.com/office/officeart/2005/8/layout/radial6"/>
    <dgm:cxn modelId="{B245E1D1-444D-4325-8BB1-3E332F8322AA}" type="presParOf" srcId="{54676C60-3C53-44EF-B99F-4881828237BD}" destId="{650F9FFF-F346-4315-B3BD-9FCB6138A1A6}" srcOrd="9" destOrd="0" presId="urn:microsoft.com/office/officeart/2005/8/layout/radial6"/>
    <dgm:cxn modelId="{BF557A3A-DDDE-499C-BC0F-C666FAEA0AC1}" type="presParOf" srcId="{54676C60-3C53-44EF-B99F-4881828237BD}" destId="{BCDE3DF1-908A-4C4C-8720-C3C10CCE9644}" srcOrd="10" destOrd="0" presId="urn:microsoft.com/office/officeart/2005/8/layout/radial6"/>
    <dgm:cxn modelId="{4F9E87D1-F836-4A82-B75E-571651EB4E59}" type="presParOf" srcId="{54676C60-3C53-44EF-B99F-4881828237BD}" destId="{BBDD121A-1D58-4B88-8E1F-CB2D16E617CD}" srcOrd="11" destOrd="0" presId="urn:microsoft.com/office/officeart/2005/8/layout/radial6"/>
    <dgm:cxn modelId="{38588513-AC67-4F0A-A145-E4F0B4768329}" type="presParOf" srcId="{54676C60-3C53-44EF-B99F-4881828237BD}" destId="{69B451ED-1D6E-4394-982D-EAA1CF75484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DC9B23-8D9D-8E4D-961F-21E3BA9FA811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7596F618-6306-8A4C-AEF3-B7CA7AC334C9}">
      <dgm:prSet phldrT="[テキスト]" custT="1"/>
      <dgm:spPr>
        <a:solidFill>
          <a:srgbClr val="FFC000"/>
        </a:solidFill>
      </dgm:spPr>
      <dgm:t>
        <a:bodyPr/>
        <a:lstStyle/>
        <a:p>
          <a:r>
            <a:rPr kumimoji="1" lang="ja-JP" altLang="en-US" sz="1800" b="1" dirty="0" smtClean="0">
              <a:solidFill>
                <a:srgbClr val="FF0000"/>
              </a:solidFill>
            </a:rPr>
            <a:t>初期臨床</a:t>
          </a:r>
          <a:endParaRPr kumimoji="1" lang="en-US" altLang="ja-JP" sz="1800" b="1" dirty="0" smtClean="0">
            <a:solidFill>
              <a:srgbClr val="FF0000"/>
            </a:solidFill>
          </a:endParaRPr>
        </a:p>
        <a:p>
          <a:r>
            <a:rPr kumimoji="1" lang="ja-JP" altLang="en-US" sz="1800" b="1" dirty="0" smtClean="0">
              <a:solidFill>
                <a:srgbClr val="FF0000"/>
              </a:solidFill>
            </a:rPr>
            <a:t>研修</a:t>
          </a:r>
          <a:endParaRPr kumimoji="1" lang="en-US" altLang="ja-JP" sz="1800" b="1" dirty="0" smtClean="0">
            <a:solidFill>
              <a:srgbClr val="FF0000"/>
            </a:solidFill>
          </a:endParaRPr>
        </a:p>
        <a:p>
          <a:r>
            <a:rPr kumimoji="1" lang="en-US" altLang="ja-JP" sz="1800" b="1" dirty="0" smtClean="0">
              <a:solidFill>
                <a:srgbClr val="FF0000"/>
              </a:solidFill>
            </a:rPr>
            <a:t>2</a:t>
          </a:r>
          <a:r>
            <a:rPr kumimoji="1" lang="ja-JP" altLang="en-US" sz="1800" b="1" dirty="0" smtClean="0">
              <a:solidFill>
                <a:srgbClr val="FF0000"/>
              </a:solidFill>
            </a:rPr>
            <a:t>年</a:t>
          </a:r>
          <a:endParaRPr kumimoji="1" lang="en-US" altLang="ja-JP" sz="1800" b="1" dirty="0" smtClean="0">
            <a:solidFill>
              <a:srgbClr val="FF0000"/>
            </a:solidFill>
          </a:endParaRPr>
        </a:p>
        <a:p>
          <a:endParaRPr kumimoji="1" lang="ja-JP" altLang="en-US" sz="1600" b="1" dirty="0">
            <a:solidFill>
              <a:srgbClr val="FF0000"/>
            </a:solidFill>
          </a:endParaRPr>
        </a:p>
      </dgm:t>
    </dgm:pt>
    <dgm:pt modelId="{1138B191-69EC-E349-8605-97FABF66C2AE}" type="parTrans" cxnId="{5BD53582-BB38-B24E-B352-BE51CDC3EBBC}">
      <dgm:prSet/>
      <dgm:spPr/>
      <dgm:t>
        <a:bodyPr/>
        <a:lstStyle/>
        <a:p>
          <a:endParaRPr kumimoji="1" lang="ja-JP" altLang="en-US" sz="1600"/>
        </a:p>
      </dgm:t>
    </dgm:pt>
    <dgm:pt modelId="{4872DE37-0670-A54D-8A99-E34BD733D5CC}" type="sibTrans" cxnId="{5BD53582-BB38-B24E-B352-BE51CDC3EBBC}">
      <dgm:prSet/>
      <dgm:spPr/>
      <dgm:t>
        <a:bodyPr/>
        <a:lstStyle/>
        <a:p>
          <a:endParaRPr kumimoji="1" lang="ja-JP" altLang="en-US" sz="1600"/>
        </a:p>
      </dgm:t>
    </dgm:pt>
    <dgm:pt modelId="{D1080FA4-DE5F-634C-BFAE-03D92DC0502A}">
      <dgm:prSet phldrT="[テキスト]" custT="1"/>
      <dgm:spPr>
        <a:solidFill>
          <a:srgbClr val="92D050"/>
        </a:solidFill>
      </dgm:spPr>
      <dgm:t>
        <a:bodyPr/>
        <a:lstStyle/>
        <a:p>
          <a:endParaRPr kumimoji="1" lang="ja-JP" altLang="en-US" sz="1600" b="1" dirty="0">
            <a:solidFill>
              <a:srgbClr val="FF0000"/>
            </a:solidFill>
          </a:endParaRPr>
        </a:p>
      </dgm:t>
    </dgm:pt>
    <dgm:pt modelId="{84211705-D30F-0543-8A10-1DD4BF10C20E}" type="parTrans" cxnId="{7383DA0E-B75F-DD48-9BBF-30931609B378}">
      <dgm:prSet/>
      <dgm:spPr/>
      <dgm:t>
        <a:bodyPr/>
        <a:lstStyle/>
        <a:p>
          <a:endParaRPr kumimoji="1" lang="ja-JP" altLang="en-US" sz="1600"/>
        </a:p>
      </dgm:t>
    </dgm:pt>
    <dgm:pt modelId="{0E5753BE-E9CB-FE45-B946-77D485E6F147}" type="sibTrans" cxnId="{7383DA0E-B75F-DD48-9BBF-30931609B378}">
      <dgm:prSet/>
      <dgm:spPr/>
      <dgm:t>
        <a:bodyPr/>
        <a:lstStyle/>
        <a:p>
          <a:endParaRPr kumimoji="1" lang="ja-JP" altLang="en-US" sz="1600"/>
        </a:p>
      </dgm:t>
    </dgm:pt>
    <dgm:pt modelId="{81C1A24F-BC54-1141-AE0A-3CB102A08CBB}">
      <dgm:prSet phldrT="[テキスト]" custT="1"/>
      <dgm:spPr/>
      <dgm:t>
        <a:bodyPr/>
        <a:lstStyle/>
        <a:p>
          <a:r>
            <a:rPr kumimoji="1" lang="ja-JP" altLang="en-US" sz="1600" b="1" dirty="0" smtClean="0">
              <a:solidFill>
                <a:srgbClr val="FF0000"/>
              </a:solidFill>
            </a:rPr>
            <a:t>心臓血管外科修練</a:t>
          </a:r>
          <a:r>
            <a:rPr kumimoji="1" lang="en-US" altLang="ja-JP" sz="1600" b="1" dirty="0" smtClean="0">
              <a:solidFill>
                <a:srgbClr val="FF0000"/>
              </a:solidFill>
            </a:rPr>
            <a:t>3</a:t>
          </a:r>
          <a:r>
            <a:rPr kumimoji="1" lang="ja-JP" altLang="en-US" sz="1600" b="1" dirty="0" smtClean="0">
              <a:solidFill>
                <a:srgbClr val="FF0000"/>
              </a:solidFill>
            </a:rPr>
            <a:t>年以上</a:t>
          </a:r>
          <a:endParaRPr kumimoji="1" lang="ja-JP" altLang="en-US" sz="1600" b="1" dirty="0">
            <a:solidFill>
              <a:srgbClr val="FF0000"/>
            </a:solidFill>
          </a:endParaRPr>
        </a:p>
      </dgm:t>
    </dgm:pt>
    <dgm:pt modelId="{DCC410F3-6858-B04A-B77B-9BC1F10E8219}" type="parTrans" cxnId="{2B440942-710C-6944-8250-756DDBE45041}">
      <dgm:prSet/>
      <dgm:spPr/>
      <dgm:t>
        <a:bodyPr/>
        <a:lstStyle/>
        <a:p>
          <a:endParaRPr kumimoji="1" lang="ja-JP" altLang="en-US" sz="1600"/>
        </a:p>
      </dgm:t>
    </dgm:pt>
    <dgm:pt modelId="{BE876A0B-37C7-104F-B58C-45409DE39366}" type="sibTrans" cxnId="{2B440942-710C-6944-8250-756DDBE45041}">
      <dgm:prSet/>
      <dgm:spPr/>
      <dgm:t>
        <a:bodyPr/>
        <a:lstStyle/>
        <a:p>
          <a:endParaRPr kumimoji="1" lang="ja-JP" altLang="en-US" sz="1600"/>
        </a:p>
      </dgm:t>
    </dgm:pt>
    <dgm:pt modelId="{36ED97ED-1EE5-274B-A97F-125967C5EFE4}">
      <dgm:prSet phldrT="[テキスト]" custT="1"/>
      <dgm:spPr>
        <a:solidFill>
          <a:srgbClr val="7030A0"/>
        </a:solidFill>
      </dgm:spPr>
      <dgm:t>
        <a:bodyPr/>
        <a:lstStyle/>
        <a:p>
          <a:r>
            <a:rPr kumimoji="1" lang="ja-JP" altLang="en-US" sz="1600" b="1" dirty="0" smtClean="0"/>
            <a:t>更新</a:t>
          </a:r>
          <a:endParaRPr kumimoji="1" lang="ja-JP" altLang="en-US" sz="1600" b="1" dirty="0"/>
        </a:p>
      </dgm:t>
    </dgm:pt>
    <dgm:pt modelId="{0E5E22C1-D9CB-0E4F-9EE1-C0313F7008D9}" type="parTrans" cxnId="{549DB2C9-20B2-5244-9967-073E6B8F2534}">
      <dgm:prSet/>
      <dgm:spPr/>
      <dgm:t>
        <a:bodyPr/>
        <a:lstStyle/>
        <a:p>
          <a:endParaRPr kumimoji="1" lang="ja-JP" altLang="en-US" sz="1600"/>
        </a:p>
      </dgm:t>
    </dgm:pt>
    <dgm:pt modelId="{EDFBE321-C36A-EF40-9DD6-281C841DCD02}" type="sibTrans" cxnId="{549DB2C9-20B2-5244-9967-073E6B8F2534}">
      <dgm:prSet/>
      <dgm:spPr/>
      <dgm:t>
        <a:bodyPr/>
        <a:lstStyle/>
        <a:p>
          <a:endParaRPr kumimoji="1" lang="ja-JP" altLang="en-US" sz="1600"/>
        </a:p>
      </dgm:t>
    </dgm:pt>
    <dgm:pt modelId="{89CE276D-B0FD-514A-AE62-3F6489493C09}">
      <dgm:prSet phldrT="[テキスト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ja-JP" altLang="en-US" sz="1600" b="1" dirty="0" smtClean="0"/>
            <a:t>外科専門医試験</a:t>
          </a:r>
          <a:endParaRPr kumimoji="1" lang="ja-JP" altLang="en-US" sz="1600" b="1" dirty="0"/>
        </a:p>
      </dgm:t>
    </dgm:pt>
    <dgm:pt modelId="{F66B6B66-3744-2A4F-B62B-49534374DCAC}" type="parTrans" cxnId="{FE579EB5-7888-C842-9610-AC7C992C41AE}">
      <dgm:prSet/>
      <dgm:spPr/>
      <dgm:t>
        <a:bodyPr/>
        <a:lstStyle/>
        <a:p>
          <a:endParaRPr kumimoji="1" lang="ja-JP" altLang="en-US" sz="1600"/>
        </a:p>
      </dgm:t>
    </dgm:pt>
    <dgm:pt modelId="{76475D07-A618-8542-BFCD-9F7FFA35CA7C}" type="sibTrans" cxnId="{FE579EB5-7888-C842-9610-AC7C992C41AE}">
      <dgm:prSet/>
      <dgm:spPr/>
      <dgm:t>
        <a:bodyPr/>
        <a:lstStyle/>
        <a:p>
          <a:endParaRPr kumimoji="1" lang="ja-JP" altLang="en-US" sz="1600"/>
        </a:p>
      </dgm:t>
    </dgm:pt>
    <dgm:pt modelId="{6851DAB6-0C26-7240-BB39-986FE5B96A43}">
      <dgm:prSet phldrT="[テキスト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ja-JP" altLang="en-US" sz="1600" b="1" dirty="0" smtClean="0"/>
            <a:t>心臓血管外科専門医試験</a:t>
          </a:r>
          <a:endParaRPr kumimoji="1" lang="ja-JP" altLang="en-US" sz="1600" b="1" dirty="0"/>
        </a:p>
      </dgm:t>
    </dgm:pt>
    <dgm:pt modelId="{F4A4CE6D-28A0-5443-8F38-933B1295A7E9}" type="sibTrans" cxnId="{2B5661F1-9D89-834B-8C86-0A276ED410FE}">
      <dgm:prSet/>
      <dgm:spPr/>
      <dgm:t>
        <a:bodyPr/>
        <a:lstStyle/>
        <a:p>
          <a:endParaRPr kumimoji="1" lang="ja-JP" altLang="en-US" sz="1600"/>
        </a:p>
      </dgm:t>
    </dgm:pt>
    <dgm:pt modelId="{A8FC8826-FB66-B249-AAFD-34FBD5F0251E}" type="parTrans" cxnId="{2B5661F1-9D89-834B-8C86-0A276ED410FE}">
      <dgm:prSet/>
      <dgm:spPr/>
      <dgm:t>
        <a:bodyPr/>
        <a:lstStyle/>
        <a:p>
          <a:endParaRPr kumimoji="1" lang="ja-JP" altLang="en-US" sz="1600"/>
        </a:p>
      </dgm:t>
    </dgm:pt>
    <dgm:pt modelId="{1EACA7C3-E3FF-8447-9085-70816DB55216}" type="pres">
      <dgm:prSet presAssocID="{5EDC9B23-8D9D-8E4D-961F-21E3BA9FA81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41849E4-038D-AB40-9205-B9773C33C628}" type="pres">
      <dgm:prSet presAssocID="{5EDC9B23-8D9D-8E4D-961F-21E3BA9FA811}" presName="arrow" presStyleLbl="bgShp" presStyleIdx="0" presStyleCnt="1" custScaleX="117647" custScaleY="7879" custLinFactNeighborY="-30323"/>
      <dgm:spPr/>
    </dgm:pt>
    <dgm:pt modelId="{70C15AB2-8F31-8C4D-B810-4500D89518DD}" type="pres">
      <dgm:prSet presAssocID="{5EDC9B23-8D9D-8E4D-961F-21E3BA9FA811}" presName="linearProcess" presStyleCnt="0"/>
      <dgm:spPr/>
    </dgm:pt>
    <dgm:pt modelId="{057256C1-62AB-124D-A597-A936E0854DFF}" type="pres">
      <dgm:prSet presAssocID="{7596F618-6306-8A4C-AEF3-B7CA7AC334C9}" presName="textNode" presStyleLbl="node1" presStyleIdx="0" presStyleCnt="6" custScaleY="150692" custLinFactNeighborX="40788" custLinFactNeighborY="1352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94EEB35-B9AF-CF46-808A-0D82FF32D239}" type="pres">
      <dgm:prSet presAssocID="{4872DE37-0670-A54D-8A99-E34BD733D5CC}" presName="sibTrans" presStyleCnt="0"/>
      <dgm:spPr/>
    </dgm:pt>
    <dgm:pt modelId="{53AA459C-73D4-3B4C-AC2D-120608D5B1D8}" type="pres">
      <dgm:prSet presAssocID="{D1080FA4-DE5F-634C-BFAE-03D92DC0502A}" presName="textNode" presStyleLbl="node1" presStyleIdx="1" presStyleCnt="6" custScaleX="105985" custScaleY="69171" custLinFactNeighborX="15692" custLinFactNeighborY="-2600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C199430-00B8-414F-87E6-B134E939A194}" type="pres">
      <dgm:prSet presAssocID="{0E5753BE-E9CB-FE45-B946-77D485E6F147}" presName="sibTrans" presStyleCnt="0"/>
      <dgm:spPr/>
    </dgm:pt>
    <dgm:pt modelId="{354DA062-F763-2645-807F-701B9807D568}" type="pres">
      <dgm:prSet presAssocID="{89CE276D-B0FD-514A-AE62-3F6489493C09}" presName="textNode" presStyleLbl="node1" presStyleIdx="2" presStyleCnt="6" custScaleX="55977" custScaleY="68047" custLinFactNeighborX="-55405" custLinFactNeighborY="-2645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E2DA63E-8F26-764C-BC54-10B9DF92ECAC}" type="pres">
      <dgm:prSet presAssocID="{76475D07-A618-8542-BFCD-9F7FFA35CA7C}" presName="sibTrans" presStyleCnt="0"/>
      <dgm:spPr/>
    </dgm:pt>
    <dgm:pt modelId="{AE4D9D9A-B6CD-704E-9E53-33F19F36D592}" type="pres">
      <dgm:prSet presAssocID="{81C1A24F-BC54-1141-AE0A-3CB102A08CBB}" presName="textNode" presStyleLbl="node1" presStyleIdx="3" presStyleCnt="6" custScaleX="103851" custScaleY="70089" custLinFactX="-3721" custLinFactNeighborX="-100000" custLinFactNeighborY="-2796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B32E6E4-B36B-7D46-B4E9-1FAAF52C4BFE}" type="pres">
      <dgm:prSet presAssocID="{BE876A0B-37C7-104F-B58C-45409DE39366}" presName="sibTrans" presStyleCnt="0"/>
      <dgm:spPr/>
    </dgm:pt>
    <dgm:pt modelId="{C9DCF045-7491-3243-BA05-70AA0AAA038F}" type="pres">
      <dgm:prSet presAssocID="{6851DAB6-0C26-7240-BB39-986FE5B96A43}" presName="textNode" presStyleLbl="node1" presStyleIdx="4" presStyleCnt="6" custScaleX="74819" custScaleY="68047" custLinFactX="-16295" custLinFactNeighborX="-100000" custLinFactNeighborY="-2741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EFEDC6A-06A1-6443-9205-9ACD6D51B8DC}" type="pres">
      <dgm:prSet presAssocID="{F4A4CE6D-28A0-5443-8F38-933B1295A7E9}" presName="sibTrans" presStyleCnt="0"/>
      <dgm:spPr/>
    </dgm:pt>
    <dgm:pt modelId="{1983768E-4E98-BB43-A910-BB42114F55B0}" type="pres">
      <dgm:prSet presAssocID="{36ED97ED-1EE5-274B-A97F-125967C5EFE4}" presName="textNode" presStyleLbl="node1" presStyleIdx="5" presStyleCnt="6" custScaleX="44850" custScaleY="52608" custLinFactX="21014" custLinFactNeighborX="100000" custLinFactNeighborY="1373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B5661F1-9D89-834B-8C86-0A276ED410FE}" srcId="{5EDC9B23-8D9D-8E4D-961F-21E3BA9FA811}" destId="{6851DAB6-0C26-7240-BB39-986FE5B96A43}" srcOrd="4" destOrd="0" parTransId="{A8FC8826-FB66-B249-AAFD-34FBD5F0251E}" sibTransId="{F4A4CE6D-28A0-5443-8F38-933B1295A7E9}"/>
    <dgm:cxn modelId="{E3314C69-8521-416E-9F7F-4A4AF4EC2F73}" type="presOf" srcId="{D1080FA4-DE5F-634C-BFAE-03D92DC0502A}" destId="{53AA459C-73D4-3B4C-AC2D-120608D5B1D8}" srcOrd="0" destOrd="0" presId="urn:microsoft.com/office/officeart/2005/8/layout/hProcess9"/>
    <dgm:cxn modelId="{7D28D97C-9592-4D96-BC4E-D667A579344B}" type="presOf" srcId="{6851DAB6-0C26-7240-BB39-986FE5B96A43}" destId="{C9DCF045-7491-3243-BA05-70AA0AAA038F}" srcOrd="0" destOrd="0" presId="urn:microsoft.com/office/officeart/2005/8/layout/hProcess9"/>
    <dgm:cxn modelId="{920D87ED-7FE9-4683-AB83-27F5F2DB95BA}" type="presOf" srcId="{7596F618-6306-8A4C-AEF3-B7CA7AC334C9}" destId="{057256C1-62AB-124D-A597-A936E0854DFF}" srcOrd="0" destOrd="0" presId="urn:microsoft.com/office/officeart/2005/8/layout/hProcess9"/>
    <dgm:cxn modelId="{D2D3D9FA-6E88-4D1C-92AA-21EAE35A68AB}" type="presOf" srcId="{81C1A24F-BC54-1141-AE0A-3CB102A08CBB}" destId="{AE4D9D9A-B6CD-704E-9E53-33F19F36D592}" srcOrd="0" destOrd="0" presId="urn:microsoft.com/office/officeart/2005/8/layout/hProcess9"/>
    <dgm:cxn modelId="{549DB2C9-20B2-5244-9967-073E6B8F2534}" srcId="{5EDC9B23-8D9D-8E4D-961F-21E3BA9FA811}" destId="{36ED97ED-1EE5-274B-A97F-125967C5EFE4}" srcOrd="5" destOrd="0" parTransId="{0E5E22C1-D9CB-0E4F-9EE1-C0313F7008D9}" sibTransId="{EDFBE321-C36A-EF40-9DD6-281C841DCD02}"/>
    <dgm:cxn modelId="{18E8BFB3-6F19-424F-9821-0BDD669CE62A}" type="presOf" srcId="{36ED97ED-1EE5-274B-A97F-125967C5EFE4}" destId="{1983768E-4E98-BB43-A910-BB42114F55B0}" srcOrd="0" destOrd="0" presId="urn:microsoft.com/office/officeart/2005/8/layout/hProcess9"/>
    <dgm:cxn modelId="{2B440942-710C-6944-8250-756DDBE45041}" srcId="{5EDC9B23-8D9D-8E4D-961F-21E3BA9FA811}" destId="{81C1A24F-BC54-1141-AE0A-3CB102A08CBB}" srcOrd="3" destOrd="0" parTransId="{DCC410F3-6858-B04A-B77B-9BC1F10E8219}" sibTransId="{BE876A0B-37C7-104F-B58C-45409DE39366}"/>
    <dgm:cxn modelId="{5BD53582-BB38-B24E-B352-BE51CDC3EBBC}" srcId="{5EDC9B23-8D9D-8E4D-961F-21E3BA9FA811}" destId="{7596F618-6306-8A4C-AEF3-B7CA7AC334C9}" srcOrd="0" destOrd="0" parTransId="{1138B191-69EC-E349-8605-97FABF66C2AE}" sibTransId="{4872DE37-0670-A54D-8A99-E34BD733D5CC}"/>
    <dgm:cxn modelId="{FE579EB5-7888-C842-9610-AC7C992C41AE}" srcId="{5EDC9B23-8D9D-8E4D-961F-21E3BA9FA811}" destId="{89CE276D-B0FD-514A-AE62-3F6489493C09}" srcOrd="2" destOrd="0" parTransId="{F66B6B66-3744-2A4F-B62B-49534374DCAC}" sibTransId="{76475D07-A618-8542-BFCD-9F7FFA35CA7C}"/>
    <dgm:cxn modelId="{BB8B4077-A216-4821-9A23-179CE111B3A3}" type="presOf" srcId="{5EDC9B23-8D9D-8E4D-961F-21E3BA9FA811}" destId="{1EACA7C3-E3FF-8447-9085-70816DB55216}" srcOrd="0" destOrd="0" presId="urn:microsoft.com/office/officeart/2005/8/layout/hProcess9"/>
    <dgm:cxn modelId="{11E2308F-E250-4AB4-BA4F-0FBAB4FE03CA}" type="presOf" srcId="{89CE276D-B0FD-514A-AE62-3F6489493C09}" destId="{354DA062-F763-2645-807F-701B9807D568}" srcOrd="0" destOrd="0" presId="urn:microsoft.com/office/officeart/2005/8/layout/hProcess9"/>
    <dgm:cxn modelId="{7383DA0E-B75F-DD48-9BBF-30931609B378}" srcId="{5EDC9B23-8D9D-8E4D-961F-21E3BA9FA811}" destId="{D1080FA4-DE5F-634C-BFAE-03D92DC0502A}" srcOrd="1" destOrd="0" parTransId="{84211705-D30F-0543-8A10-1DD4BF10C20E}" sibTransId="{0E5753BE-E9CB-FE45-B946-77D485E6F147}"/>
    <dgm:cxn modelId="{72CAF3F3-2BFE-4273-B237-991C891855E6}" type="presParOf" srcId="{1EACA7C3-E3FF-8447-9085-70816DB55216}" destId="{641849E4-038D-AB40-9205-B9773C33C628}" srcOrd="0" destOrd="0" presId="urn:microsoft.com/office/officeart/2005/8/layout/hProcess9"/>
    <dgm:cxn modelId="{F1A443EA-6A47-46C8-990A-71B4D50D5384}" type="presParOf" srcId="{1EACA7C3-E3FF-8447-9085-70816DB55216}" destId="{70C15AB2-8F31-8C4D-B810-4500D89518DD}" srcOrd="1" destOrd="0" presId="urn:microsoft.com/office/officeart/2005/8/layout/hProcess9"/>
    <dgm:cxn modelId="{2045DA17-AD74-475A-8EE8-28CA3640C688}" type="presParOf" srcId="{70C15AB2-8F31-8C4D-B810-4500D89518DD}" destId="{057256C1-62AB-124D-A597-A936E0854DFF}" srcOrd="0" destOrd="0" presId="urn:microsoft.com/office/officeart/2005/8/layout/hProcess9"/>
    <dgm:cxn modelId="{1672E56C-86E8-4E49-A525-2002298E876E}" type="presParOf" srcId="{70C15AB2-8F31-8C4D-B810-4500D89518DD}" destId="{494EEB35-B9AF-CF46-808A-0D82FF32D239}" srcOrd="1" destOrd="0" presId="urn:microsoft.com/office/officeart/2005/8/layout/hProcess9"/>
    <dgm:cxn modelId="{B5641E9F-9E21-4367-9829-B82BB1C3E3DB}" type="presParOf" srcId="{70C15AB2-8F31-8C4D-B810-4500D89518DD}" destId="{53AA459C-73D4-3B4C-AC2D-120608D5B1D8}" srcOrd="2" destOrd="0" presId="urn:microsoft.com/office/officeart/2005/8/layout/hProcess9"/>
    <dgm:cxn modelId="{B842F2CA-F498-4EF9-ABFA-9ECC4F729921}" type="presParOf" srcId="{70C15AB2-8F31-8C4D-B810-4500D89518DD}" destId="{1C199430-00B8-414F-87E6-B134E939A194}" srcOrd="3" destOrd="0" presId="urn:microsoft.com/office/officeart/2005/8/layout/hProcess9"/>
    <dgm:cxn modelId="{FC0A1A85-CF6E-4DFA-B367-9759E2E0EE36}" type="presParOf" srcId="{70C15AB2-8F31-8C4D-B810-4500D89518DD}" destId="{354DA062-F763-2645-807F-701B9807D568}" srcOrd="4" destOrd="0" presId="urn:microsoft.com/office/officeart/2005/8/layout/hProcess9"/>
    <dgm:cxn modelId="{873A0C22-15A0-473E-87E4-CAE91FA9BA9B}" type="presParOf" srcId="{70C15AB2-8F31-8C4D-B810-4500D89518DD}" destId="{FE2DA63E-8F26-764C-BC54-10B9DF92ECAC}" srcOrd="5" destOrd="0" presId="urn:microsoft.com/office/officeart/2005/8/layout/hProcess9"/>
    <dgm:cxn modelId="{F1584B75-C567-4F84-84F4-FB53E64113B3}" type="presParOf" srcId="{70C15AB2-8F31-8C4D-B810-4500D89518DD}" destId="{AE4D9D9A-B6CD-704E-9E53-33F19F36D592}" srcOrd="6" destOrd="0" presId="urn:microsoft.com/office/officeart/2005/8/layout/hProcess9"/>
    <dgm:cxn modelId="{20148DD6-8C45-41DB-9B01-930AF7F3E472}" type="presParOf" srcId="{70C15AB2-8F31-8C4D-B810-4500D89518DD}" destId="{0B32E6E4-B36B-7D46-B4E9-1FAAF52C4BFE}" srcOrd="7" destOrd="0" presId="urn:microsoft.com/office/officeart/2005/8/layout/hProcess9"/>
    <dgm:cxn modelId="{E223422C-7601-4ADD-B7E1-E1DCEE99A789}" type="presParOf" srcId="{70C15AB2-8F31-8C4D-B810-4500D89518DD}" destId="{C9DCF045-7491-3243-BA05-70AA0AAA038F}" srcOrd="8" destOrd="0" presId="urn:microsoft.com/office/officeart/2005/8/layout/hProcess9"/>
    <dgm:cxn modelId="{8DBDE713-7AAB-4B28-8DB3-C8A84FE7EF41}" type="presParOf" srcId="{70C15AB2-8F31-8C4D-B810-4500D89518DD}" destId="{1EFEDC6A-06A1-6443-9205-9ACD6D51B8DC}" srcOrd="9" destOrd="0" presId="urn:microsoft.com/office/officeart/2005/8/layout/hProcess9"/>
    <dgm:cxn modelId="{365753A3-868F-4760-A791-EB4FB71BE05C}" type="presParOf" srcId="{70C15AB2-8F31-8C4D-B810-4500D89518DD}" destId="{1983768E-4E98-BB43-A910-BB42114F55B0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451ED-1D6E-4394-982D-EAA1CF754849}">
      <dsp:nvSpPr>
        <dsp:cNvPr id="0" name=""/>
        <dsp:cNvSpPr/>
      </dsp:nvSpPr>
      <dsp:spPr>
        <a:xfrm>
          <a:off x="1983281" y="637471"/>
          <a:ext cx="4918934" cy="4918934"/>
        </a:xfrm>
        <a:prstGeom prst="blockArc">
          <a:avLst>
            <a:gd name="adj1" fmla="val 10660383"/>
            <a:gd name="adj2" fmla="val 17182972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F9FFF-F346-4315-B3BD-9FCB6138A1A6}">
      <dsp:nvSpPr>
        <dsp:cNvPr id="0" name=""/>
        <dsp:cNvSpPr/>
      </dsp:nvSpPr>
      <dsp:spPr>
        <a:xfrm>
          <a:off x="1983281" y="832559"/>
          <a:ext cx="4918934" cy="4918934"/>
        </a:xfrm>
        <a:prstGeom prst="blockArc">
          <a:avLst>
            <a:gd name="adj1" fmla="val 4417028"/>
            <a:gd name="adj2" fmla="val 10939617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DF5B97-7C84-46B1-AF3B-2236247D4057}">
      <dsp:nvSpPr>
        <dsp:cNvPr id="0" name=""/>
        <dsp:cNvSpPr/>
      </dsp:nvSpPr>
      <dsp:spPr>
        <a:xfrm>
          <a:off x="3345611" y="834651"/>
          <a:ext cx="4918934" cy="4918934"/>
        </a:xfrm>
        <a:prstGeom prst="blockArc">
          <a:avLst>
            <a:gd name="adj1" fmla="val 21457387"/>
            <a:gd name="adj2" fmla="val 6393532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47BAE-3061-4AE8-95DB-99820768049E}">
      <dsp:nvSpPr>
        <dsp:cNvPr id="0" name=""/>
        <dsp:cNvSpPr/>
      </dsp:nvSpPr>
      <dsp:spPr>
        <a:xfrm>
          <a:off x="3345611" y="635378"/>
          <a:ext cx="4918934" cy="4918934"/>
        </a:xfrm>
        <a:prstGeom prst="blockArc">
          <a:avLst>
            <a:gd name="adj1" fmla="val 15206468"/>
            <a:gd name="adj2" fmla="val 142613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5C714-6537-4953-BF3E-15CD52D950EC}">
      <dsp:nvSpPr>
        <dsp:cNvPr id="0" name=""/>
        <dsp:cNvSpPr/>
      </dsp:nvSpPr>
      <dsp:spPr>
        <a:xfrm>
          <a:off x="3358498" y="2063486"/>
          <a:ext cx="3523752" cy="2261991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kern="1200" dirty="0" smtClean="0"/>
            <a:t>心臓血管外科専門医</a:t>
          </a:r>
          <a:endParaRPr kumimoji="1" lang="ja-JP" altLang="en-US" sz="3600" kern="1200" dirty="0"/>
        </a:p>
      </dsp:txBody>
      <dsp:txXfrm>
        <a:off x="3874540" y="2394747"/>
        <a:ext cx="2491668" cy="1599469"/>
      </dsp:txXfrm>
    </dsp:sp>
    <dsp:sp modelId="{7B69E65E-FCCE-4321-A826-F8895C469222}">
      <dsp:nvSpPr>
        <dsp:cNvPr id="0" name=""/>
        <dsp:cNvSpPr/>
      </dsp:nvSpPr>
      <dsp:spPr>
        <a:xfrm>
          <a:off x="3330791" y="320"/>
          <a:ext cx="3579167" cy="1583393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/>
            <a:t>成人心臓・胸部大血管</a:t>
          </a:r>
          <a:endParaRPr kumimoji="1" lang="ja-JP" altLang="en-US" sz="3200" kern="1200" dirty="0"/>
        </a:p>
      </dsp:txBody>
      <dsp:txXfrm>
        <a:off x="3854948" y="232203"/>
        <a:ext cx="2530853" cy="1119627"/>
      </dsp:txXfrm>
    </dsp:sp>
    <dsp:sp modelId="{1E8DB41E-3A61-406D-BEE9-A32798C4DAC3}">
      <dsp:nvSpPr>
        <dsp:cNvPr id="0" name=""/>
        <dsp:cNvSpPr/>
      </dsp:nvSpPr>
      <dsp:spPr>
        <a:xfrm>
          <a:off x="7125609" y="2402785"/>
          <a:ext cx="2159733" cy="1583393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/>
            <a:t>腹部大動脈・末梢血管</a:t>
          </a:r>
          <a:endParaRPr kumimoji="1" lang="ja-JP" altLang="en-US" sz="3200" kern="1200" dirty="0"/>
        </a:p>
      </dsp:txBody>
      <dsp:txXfrm>
        <a:off x="7441895" y="2634668"/>
        <a:ext cx="1527161" cy="1119627"/>
      </dsp:txXfrm>
    </dsp:sp>
    <dsp:sp modelId="{D09CF81D-2292-48D7-ADAC-E9907AEB9BD2}">
      <dsp:nvSpPr>
        <dsp:cNvPr id="0" name=""/>
        <dsp:cNvSpPr/>
      </dsp:nvSpPr>
      <dsp:spPr>
        <a:xfrm>
          <a:off x="3704868" y="4805250"/>
          <a:ext cx="2831013" cy="1583393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800" kern="1200" dirty="0"/>
        </a:p>
      </dsp:txBody>
      <dsp:txXfrm>
        <a:off x="4119460" y="5037133"/>
        <a:ext cx="2001829" cy="1119627"/>
      </dsp:txXfrm>
    </dsp:sp>
    <dsp:sp modelId="{BCDE3DF1-908A-4C4C-8720-C3C10CCE9644}">
      <dsp:nvSpPr>
        <dsp:cNvPr id="0" name=""/>
        <dsp:cNvSpPr/>
      </dsp:nvSpPr>
      <dsp:spPr>
        <a:xfrm>
          <a:off x="925520" y="2402785"/>
          <a:ext cx="2233488" cy="1583393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kern="1200" dirty="0" smtClean="0"/>
            <a:t>先天性心疾患</a:t>
          </a:r>
          <a:endParaRPr kumimoji="1" lang="ja-JP" altLang="en-US" sz="3600" kern="1200" dirty="0"/>
        </a:p>
      </dsp:txBody>
      <dsp:txXfrm>
        <a:off x="1252607" y="2634668"/>
        <a:ext cx="1579314" cy="1119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849E4-038D-AB40-9205-B9773C33C628}">
      <dsp:nvSpPr>
        <dsp:cNvPr id="0" name=""/>
        <dsp:cNvSpPr/>
      </dsp:nvSpPr>
      <dsp:spPr>
        <a:xfrm>
          <a:off x="2" y="742060"/>
          <a:ext cx="8456705" cy="37151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7256C1-62AB-124D-A597-A936E0854DFF}">
      <dsp:nvSpPr>
        <dsp:cNvPr id="0" name=""/>
        <dsp:cNvSpPr/>
      </dsp:nvSpPr>
      <dsp:spPr>
        <a:xfrm>
          <a:off x="702076" y="1191691"/>
          <a:ext cx="1270229" cy="2842195"/>
        </a:xfrm>
        <a:prstGeom prst="round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b="1" kern="1200" dirty="0" smtClean="0">
              <a:solidFill>
                <a:srgbClr val="FF0000"/>
              </a:solidFill>
            </a:rPr>
            <a:t>初期臨床</a:t>
          </a:r>
          <a:endParaRPr kumimoji="1" lang="en-US" altLang="ja-JP" sz="1800" b="1" kern="1200" dirty="0" smtClean="0">
            <a:solidFill>
              <a:srgbClr val="FF00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b="1" kern="1200" dirty="0" smtClean="0">
              <a:solidFill>
                <a:srgbClr val="FF0000"/>
              </a:solidFill>
            </a:rPr>
            <a:t>研修</a:t>
          </a:r>
          <a:endParaRPr kumimoji="1" lang="en-US" altLang="ja-JP" sz="1800" b="1" kern="1200" dirty="0" smtClean="0">
            <a:solidFill>
              <a:srgbClr val="FF00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b="1" kern="1200" dirty="0" smtClean="0">
              <a:solidFill>
                <a:srgbClr val="FF0000"/>
              </a:solidFill>
            </a:rPr>
            <a:t>2</a:t>
          </a:r>
          <a:r>
            <a:rPr kumimoji="1" lang="ja-JP" altLang="en-US" sz="1800" b="1" kern="1200" dirty="0" smtClean="0">
              <a:solidFill>
                <a:srgbClr val="FF0000"/>
              </a:solidFill>
            </a:rPr>
            <a:t>年</a:t>
          </a:r>
          <a:endParaRPr kumimoji="1" lang="en-US" altLang="ja-JP" sz="1800" b="1" kern="1200" dirty="0" smtClean="0">
            <a:solidFill>
              <a:srgbClr val="FF00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600" b="1" kern="1200" dirty="0">
            <a:solidFill>
              <a:srgbClr val="FF0000"/>
            </a:solidFill>
          </a:endParaRPr>
        </a:p>
      </dsp:txBody>
      <dsp:txXfrm>
        <a:off x="764083" y="1253698"/>
        <a:ext cx="1146215" cy="2718181"/>
      </dsp:txXfrm>
    </dsp:sp>
    <dsp:sp modelId="{53AA459C-73D4-3B4C-AC2D-120608D5B1D8}">
      <dsp:nvSpPr>
        <dsp:cNvPr id="0" name=""/>
        <dsp:cNvSpPr/>
      </dsp:nvSpPr>
      <dsp:spPr>
        <a:xfrm>
          <a:off x="2130880" y="1214805"/>
          <a:ext cx="1346252" cy="1304631"/>
        </a:xfrm>
        <a:prstGeom prst="round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600" b="1" kern="1200" dirty="0">
            <a:solidFill>
              <a:srgbClr val="FF0000"/>
            </a:solidFill>
          </a:endParaRPr>
        </a:p>
      </dsp:txBody>
      <dsp:txXfrm>
        <a:off x="2194567" y="1278492"/>
        <a:ext cx="1218878" cy="1177257"/>
      </dsp:txXfrm>
    </dsp:sp>
    <dsp:sp modelId="{354DA062-F763-2645-807F-701B9807D568}">
      <dsp:nvSpPr>
        <dsp:cNvPr id="0" name=""/>
        <dsp:cNvSpPr/>
      </dsp:nvSpPr>
      <dsp:spPr>
        <a:xfrm>
          <a:off x="3538322" y="1216918"/>
          <a:ext cx="711036" cy="1283431"/>
        </a:xfrm>
        <a:prstGeom prst="round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600" b="1" kern="1200" dirty="0" smtClean="0"/>
            <a:t>外科専門医試験</a:t>
          </a:r>
          <a:endParaRPr kumimoji="1" lang="ja-JP" altLang="en-US" sz="1600" b="1" kern="1200" dirty="0"/>
        </a:p>
      </dsp:txBody>
      <dsp:txXfrm>
        <a:off x="3573032" y="1251628"/>
        <a:ext cx="641616" cy="1214011"/>
      </dsp:txXfrm>
    </dsp:sp>
    <dsp:sp modelId="{AE4D9D9A-B6CD-704E-9E53-33F19F36D592}">
      <dsp:nvSpPr>
        <dsp:cNvPr id="0" name=""/>
        <dsp:cNvSpPr/>
      </dsp:nvSpPr>
      <dsp:spPr>
        <a:xfrm>
          <a:off x="4319388" y="1169237"/>
          <a:ext cx="1319145" cy="13219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600" b="1" kern="1200" dirty="0" smtClean="0">
              <a:solidFill>
                <a:srgbClr val="FF0000"/>
              </a:solidFill>
            </a:rPr>
            <a:t>心臓血管外科修練</a:t>
          </a:r>
          <a:r>
            <a:rPr kumimoji="1" lang="en-US" altLang="ja-JP" sz="1600" b="1" kern="1200" dirty="0" smtClean="0">
              <a:solidFill>
                <a:srgbClr val="FF0000"/>
              </a:solidFill>
            </a:rPr>
            <a:t>3</a:t>
          </a:r>
          <a:r>
            <a:rPr kumimoji="1" lang="ja-JP" altLang="en-US" sz="1600" b="1" kern="1200" dirty="0" smtClean="0">
              <a:solidFill>
                <a:srgbClr val="FF0000"/>
              </a:solidFill>
            </a:rPr>
            <a:t>年以上</a:t>
          </a:r>
          <a:endParaRPr kumimoji="1" lang="ja-JP" altLang="en-US" sz="1600" b="1" kern="1200" dirty="0">
            <a:solidFill>
              <a:srgbClr val="FF0000"/>
            </a:solidFill>
          </a:endParaRPr>
        </a:p>
      </dsp:txBody>
      <dsp:txXfrm>
        <a:off x="4383783" y="1233632"/>
        <a:ext cx="1190355" cy="1193155"/>
      </dsp:txXfrm>
    </dsp:sp>
    <dsp:sp modelId="{C9DCF045-7491-3243-BA05-70AA0AAA038F}">
      <dsp:nvSpPr>
        <dsp:cNvPr id="0" name=""/>
        <dsp:cNvSpPr/>
      </dsp:nvSpPr>
      <dsp:spPr>
        <a:xfrm>
          <a:off x="5690520" y="1198924"/>
          <a:ext cx="950372" cy="1283431"/>
        </a:xfrm>
        <a:prstGeom prst="round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600" b="1" kern="1200" dirty="0" smtClean="0"/>
            <a:t>心臓血管外科専門医試験</a:t>
          </a:r>
          <a:endParaRPr kumimoji="1" lang="ja-JP" altLang="en-US" sz="1600" b="1" kern="1200" dirty="0"/>
        </a:p>
      </dsp:txBody>
      <dsp:txXfrm>
        <a:off x="5736913" y="1245317"/>
        <a:ext cx="857586" cy="1190645"/>
      </dsp:txXfrm>
    </dsp:sp>
    <dsp:sp modelId="{1983768E-4E98-BB43-A910-BB42114F55B0}">
      <dsp:nvSpPr>
        <dsp:cNvPr id="0" name=""/>
        <dsp:cNvSpPr/>
      </dsp:nvSpPr>
      <dsp:spPr>
        <a:xfrm>
          <a:off x="7749917" y="2120575"/>
          <a:ext cx="569697" cy="992237"/>
        </a:xfrm>
        <a:prstGeom prst="round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600" b="1" kern="1200" dirty="0" smtClean="0"/>
            <a:t>更新</a:t>
          </a:r>
          <a:endParaRPr kumimoji="1" lang="ja-JP" altLang="en-US" sz="1600" b="1" kern="1200" dirty="0"/>
        </a:p>
      </dsp:txBody>
      <dsp:txXfrm>
        <a:off x="7777727" y="2148385"/>
        <a:ext cx="514077" cy="9366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FB5DA-9AB2-4268-9FCC-097D8573B3D2}" type="datetimeFigureOut">
              <a:rPr kumimoji="1" lang="ja-JP" altLang="en-US" smtClean="0"/>
              <a:t>2018/4/7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84A8F-3B89-4651-9968-647B560BD7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2709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D6112-18B8-F941-8295-0ADBC8697ED9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1308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9350" y="1233488"/>
            <a:ext cx="443706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週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例（年間</a:t>
            </a:r>
            <a:r>
              <a:rPr kumimoji="1" lang="en-US" altLang="ja-JP" dirty="0" smtClean="0"/>
              <a:t>150</a:t>
            </a:r>
            <a:r>
              <a:rPr kumimoji="1" lang="ja-JP" altLang="en-US" dirty="0" smtClean="0"/>
              <a:t>例）の施設では、各学年１名（症例数／</a:t>
            </a:r>
            <a:r>
              <a:rPr kumimoji="1" lang="en-US" altLang="ja-JP" dirty="0" smtClean="0"/>
              <a:t>50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研修基幹病院は、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指導医／専攻医手術比率を</a:t>
            </a:r>
            <a:r>
              <a:rPr kumimoji="1" lang="en-US" altLang="ja-JP" dirty="0" smtClean="0"/>
              <a:t>50%</a:t>
            </a:r>
          </a:p>
          <a:p>
            <a:r>
              <a:rPr kumimoji="1" lang="ja-JP" altLang="en-US" dirty="0" smtClean="0"/>
              <a:t>年間</a:t>
            </a:r>
            <a:r>
              <a:rPr kumimoji="1" lang="en-US" altLang="ja-JP" dirty="0" smtClean="0"/>
              <a:t>300</a:t>
            </a:r>
            <a:r>
              <a:rPr kumimoji="1" lang="ja-JP" altLang="en-US" dirty="0" smtClean="0"/>
              <a:t>例の施設</a:t>
            </a:r>
            <a:endParaRPr kumimoji="1" lang="en-US" altLang="ja-JP" dirty="0" smtClean="0"/>
          </a:p>
          <a:p>
            <a:r>
              <a:rPr kumimoji="1" lang="ja-JP" altLang="en-US" dirty="0" smtClean="0"/>
              <a:t>各年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名</a:t>
            </a:r>
            <a:endParaRPr kumimoji="1" lang="en-US" altLang="ja-JP" dirty="0" smtClean="0"/>
          </a:p>
          <a:p>
            <a:r>
              <a:rPr kumimoji="1" lang="ja-JP" altLang="en-US" dirty="0" smtClean="0"/>
              <a:t>研修者は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名まで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例えば「福島医大プログラム」</a:t>
            </a:r>
            <a:endParaRPr kumimoji="1" lang="en-US" altLang="ja-JP" dirty="0" smtClean="0"/>
          </a:p>
          <a:p>
            <a:r>
              <a:rPr kumimoji="1" lang="ja-JP" altLang="en-US" dirty="0" smtClean="0"/>
              <a:t>大学、西ノ内、いわき共立で各学年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名まで</a:t>
            </a:r>
            <a:endParaRPr kumimoji="1" lang="en-US" altLang="ja-JP" dirty="0" smtClean="0"/>
          </a:p>
          <a:p>
            <a:r>
              <a:rPr kumimoji="1" lang="ja-JP" altLang="en-US" dirty="0" smtClean="0"/>
              <a:t>他は期限限定研修関連病院（何箇所？何ヶ月まで？）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2B03-2A66-AD4B-A8F1-D0629D54A046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3283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56EF-172F-4C70-A32A-C350FEF7CF1D}" type="datetimeFigureOut">
              <a:rPr kumimoji="1" lang="ja-JP" altLang="en-US" smtClean="0"/>
              <a:t>2018/4/7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0F7E-43AE-4DD6-BE75-33998BC749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2143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56EF-172F-4C70-A32A-C350FEF7CF1D}" type="datetimeFigureOut">
              <a:rPr kumimoji="1" lang="ja-JP" altLang="en-US" smtClean="0"/>
              <a:t>2018/4/7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0F7E-43AE-4DD6-BE75-33998BC749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43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56EF-172F-4C70-A32A-C350FEF7CF1D}" type="datetimeFigureOut">
              <a:rPr kumimoji="1" lang="ja-JP" altLang="en-US" smtClean="0"/>
              <a:t>2018/4/7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0F7E-43AE-4DD6-BE75-33998BC749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9884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56EF-172F-4C70-A32A-C350FEF7CF1D}" type="datetimeFigureOut">
              <a:rPr kumimoji="1" lang="ja-JP" altLang="en-US" smtClean="0"/>
              <a:t>2018/4/7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0F7E-43AE-4DD6-BE75-33998BC749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388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56EF-172F-4C70-A32A-C350FEF7CF1D}" type="datetimeFigureOut">
              <a:rPr kumimoji="1" lang="ja-JP" altLang="en-US" smtClean="0"/>
              <a:t>2018/4/7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0F7E-43AE-4DD6-BE75-33998BC749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186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56EF-172F-4C70-A32A-C350FEF7CF1D}" type="datetimeFigureOut">
              <a:rPr kumimoji="1" lang="ja-JP" altLang="en-US" smtClean="0"/>
              <a:t>2018/4/7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0F7E-43AE-4DD6-BE75-33998BC749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754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56EF-172F-4C70-A32A-C350FEF7CF1D}" type="datetimeFigureOut">
              <a:rPr kumimoji="1" lang="ja-JP" altLang="en-US" smtClean="0"/>
              <a:t>2018/4/7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0F7E-43AE-4DD6-BE75-33998BC749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1514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56EF-172F-4C70-A32A-C350FEF7CF1D}" type="datetimeFigureOut">
              <a:rPr kumimoji="1" lang="ja-JP" altLang="en-US" smtClean="0"/>
              <a:t>2018/4/7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0F7E-43AE-4DD6-BE75-33998BC749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3543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56EF-172F-4C70-A32A-C350FEF7CF1D}" type="datetimeFigureOut">
              <a:rPr kumimoji="1" lang="ja-JP" altLang="en-US" smtClean="0"/>
              <a:t>2018/4/7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0F7E-43AE-4DD6-BE75-33998BC749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39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56EF-172F-4C70-A32A-C350FEF7CF1D}" type="datetimeFigureOut">
              <a:rPr kumimoji="1" lang="ja-JP" altLang="en-US" smtClean="0"/>
              <a:t>2018/4/7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0F7E-43AE-4DD6-BE75-33998BC749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085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56EF-172F-4C70-A32A-C350FEF7CF1D}" type="datetimeFigureOut">
              <a:rPr kumimoji="1" lang="ja-JP" altLang="en-US" smtClean="0"/>
              <a:t>2018/4/7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0F7E-43AE-4DD6-BE75-33998BC749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9538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A56EF-172F-4C70-A32A-C350FEF7CF1D}" type="datetimeFigureOut">
              <a:rPr kumimoji="1" lang="ja-JP" altLang="en-US" smtClean="0"/>
              <a:t>2018/4/7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50F7E-43AE-4DD6-BE75-33998BC749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854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Microsoft_Excel_97-2003_______1.xls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vs.umin.jp/off-the-job.ppt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724149"/>
            <a:ext cx="9133866" cy="1102415"/>
          </a:xfrm>
        </p:spPr>
        <p:txBody>
          <a:bodyPr>
            <a:normAutofit fontScale="90000"/>
          </a:bodyPr>
          <a:lstStyle/>
          <a:p>
            <a:r>
              <a:rPr lang="ja-JP" altLang="en-US" sz="4000" dirty="0"/>
              <a:t>新制度</a:t>
            </a:r>
            <a:r>
              <a:rPr lang="ja-JP" altLang="en-US" sz="4000" dirty="0" smtClean="0"/>
              <a:t>に</a:t>
            </a:r>
            <a:r>
              <a:rPr lang="ja-JP" altLang="en-US" sz="4000" dirty="0"/>
              <a:t>向</a:t>
            </a:r>
            <a:r>
              <a:rPr lang="ja-JP" altLang="en-US" sz="4000" dirty="0" smtClean="0"/>
              <a:t>けての</a:t>
            </a:r>
            <a:r>
              <a:rPr lang="ja-JP" altLang="en-US" sz="4000" dirty="0"/>
              <a:t>取り組</a:t>
            </a:r>
            <a:r>
              <a:rPr lang="ja-JP" altLang="en-US" sz="4000" dirty="0" smtClean="0"/>
              <a:t>みと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外科</a:t>
            </a:r>
            <a:r>
              <a:rPr lang="ja-JP" altLang="en-US" sz="4000" dirty="0"/>
              <a:t>プログラム</a:t>
            </a:r>
            <a:r>
              <a:rPr lang="ja-JP" altLang="en-US" sz="4000" dirty="0" smtClean="0"/>
              <a:t>への</a:t>
            </a:r>
            <a:r>
              <a:rPr lang="ja-JP" altLang="en-US" sz="4000" dirty="0"/>
              <a:t>要望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68848" y="4625343"/>
            <a:ext cx="7237397" cy="2317172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dirty="0" smtClean="0"/>
              <a:t>3</a:t>
            </a:r>
            <a:r>
              <a:rPr kumimoji="1" lang="ja-JP" altLang="en-US" dirty="0" smtClean="0"/>
              <a:t>学会構成心臓血管外科専門医認定機構 </a:t>
            </a:r>
            <a:endParaRPr kumimoji="1" lang="en-US" altLang="ja-JP" dirty="0" smtClean="0"/>
          </a:p>
          <a:p>
            <a:pPr algn="l"/>
            <a:r>
              <a:rPr lang="ja-JP" altLang="en-US" dirty="0" smtClean="0"/>
              <a:t>川崎医科大学心臓血管</a:t>
            </a:r>
            <a:r>
              <a:rPr lang="ja-JP" altLang="en-US" dirty="0"/>
              <a:t>外科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lang="ja-JP" altLang="en-US" sz="3200" dirty="0"/>
              <a:t>種本</a:t>
            </a:r>
            <a:r>
              <a:rPr lang="ja-JP" altLang="en-US" sz="3200" dirty="0" smtClean="0"/>
              <a:t>和雄</a:t>
            </a:r>
            <a:endParaRPr lang="en-US" altLang="ja-JP" sz="3200" dirty="0" smtClean="0"/>
          </a:p>
          <a:p>
            <a:pPr algn="r"/>
            <a:r>
              <a:rPr kumimoji="1" lang="en-US" altLang="ja-JP" sz="2600" dirty="0" smtClean="0"/>
              <a:t>tanemoto@med.kawasaki-m.ac.jp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181" y="111760"/>
            <a:ext cx="2207771" cy="217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59636" y="616228"/>
            <a:ext cx="8984974" cy="5393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1200" b="1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altLang="ja-JP" sz="10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altLang="ja-JP" sz="1200" b="1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altLang="ja-JP" sz="10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altLang="ja-JP" sz="36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心臓血管</a:t>
            </a:r>
            <a:r>
              <a:rPr lang="ja-JP" altLang="ja-JP" sz="3600" b="1" kern="100" dirty="0" smtClean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外科</a:t>
            </a:r>
            <a:r>
              <a:rPr lang="ja-JP" altLang="en-US" sz="36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修練</a:t>
            </a:r>
            <a:r>
              <a:rPr lang="ja-JP" altLang="ja-JP" sz="3600" b="1" kern="100" dirty="0" smtClean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カリキュラム</a:t>
            </a:r>
            <a:r>
              <a:rPr lang="ja-JP" altLang="ja-JP" sz="36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整備</a:t>
            </a:r>
            <a:r>
              <a:rPr lang="ja-JP" altLang="ja-JP" sz="3600" b="1" kern="100" dirty="0" smtClean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基準</a:t>
            </a:r>
            <a:endParaRPr lang="en-US" altLang="ja-JP" sz="3600" b="1" kern="100" dirty="0" smtClean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altLang="ja-JP" sz="3600" b="1" kern="100" dirty="0" smtClean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（</a:t>
            </a:r>
            <a:r>
              <a:rPr lang="ja-JP" altLang="ja-JP" sz="36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試案）</a:t>
            </a:r>
            <a:endParaRPr lang="ja-JP" altLang="ja-JP" sz="36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altLang="ja-JP" sz="1400" b="1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altLang="ja-JP" sz="10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r>
              <a:rPr lang="en-US" altLang="ja-JP" sz="16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altLang="ja-JP" sz="10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altLang="ja-JP" sz="16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altLang="ja-JP" sz="10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altLang="ja-JP" sz="16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altLang="ja-JP" sz="10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tabLst>
                <a:tab pos="3810000" algn="l"/>
              </a:tabLst>
            </a:pPr>
            <a:r>
              <a:rPr lang="en-US" altLang="ja-JP" sz="16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	</a:t>
            </a:r>
            <a:endParaRPr lang="ja-JP" altLang="ja-JP" sz="10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altLang="ja-JP" sz="16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altLang="ja-JP" sz="10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altLang="ja-JP" sz="16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altLang="ja-JP" sz="10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altLang="ja-JP" sz="16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altLang="ja-JP" sz="10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altLang="ja-JP" sz="16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altLang="ja-JP" sz="10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altLang="ja-JP" sz="16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altLang="ja-JP" sz="10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altLang="ja-JP" sz="16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altLang="ja-JP" sz="10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altLang="ja-JP" sz="16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2018</a:t>
            </a:r>
            <a:r>
              <a:rPr lang="ja-JP" altLang="ja-JP" sz="1600" kern="100" dirty="0" smtClean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年</a:t>
            </a:r>
            <a:r>
              <a:rPr lang="en-US" altLang="ja-JP" sz="1600" kern="100" dirty="0" smtClean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1600" kern="100" dirty="0" smtClean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月</a:t>
            </a:r>
            <a:endParaRPr lang="ja-JP" altLang="ja-JP" sz="10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altLang="ja-JP" sz="16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altLang="ja-JP" sz="10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ja-JP" sz="16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altLang="ja-JP" sz="10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altLang="ja-JP" sz="16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心臓血管外科専門医認定機構</a:t>
            </a:r>
            <a:endParaRPr lang="ja-JP" altLang="ja-JP" sz="1000" b="1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altLang="ja-JP" sz="1050" b="1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altLang="ja-JP" sz="10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33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>
          <a:xfrm>
            <a:off x="3291657" y="139899"/>
            <a:ext cx="5409478" cy="72008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" name="直方体 3"/>
          <p:cNvSpPr/>
          <p:nvPr/>
        </p:nvSpPr>
        <p:spPr>
          <a:xfrm>
            <a:off x="879768" y="4982829"/>
            <a:ext cx="8203847" cy="1440160"/>
          </a:xfrm>
          <a:prstGeom prst="cube">
            <a:avLst/>
          </a:prstGeom>
          <a:solidFill>
            <a:srgbClr val="FF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直方体 21"/>
          <p:cNvSpPr/>
          <p:nvPr/>
        </p:nvSpPr>
        <p:spPr>
          <a:xfrm>
            <a:off x="916693" y="3429000"/>
            <a:ext cx="2688299" cy="1855658"/>
          </a:xfrm>
          <a:prstGeom prst="cube">
            <a:avLst>
              <a:gd name="adj" fmla="val 14805"/>
            </a:avLst>
          </a:prstGeom>
          <a:solidFill>
            <a:srgbClr val="0070C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474514" y="5611104"/>
            <a:ext cx="52148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000" dirty="0">
                <a:solidFill>
                  <a:srgbClr val="FFFF00"/>
                </a:solidFill>
                <a:latin typeface="ＭＳ Ｐゴシック" panose="020B0600070205080204" pitchFamily="50" charset="-128"/>
              </a:rPr>
              <a:t>外科専門医</a:t>
            </a:r>
            <a:r>
              <a:rPr lang="en-US" altLang="ja-JP" sz="4000" dirty="0">
                <a:solidFill>
                  <a:srgbClr val="FFFF00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en-US" sz="4000" dirty="0">
                <a:solidFill>
                  <a:srgbClr val="FFFF00"/>
                </a:solidFill>
                <a:latin typeface="ＭＳ Ｐゴシック" panose="020B0600070205080204" pitchFamily="50" charset="-128"/>
              </a:rPr>
              <a:t>基本領域）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51249" y="3717032"/>
            <a:ext cx="677108" cy="14764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日本呼吸器</a:t>
            </a:r>
            <a:endParaRPr lang="en-US" altLang="ja-JP" sz="1600" dirty="0">
              <a:solidFill>
                <a:schemeClr val="bg1"/>
              </a:solidFill>
              <a:latin typeface="ＭＳ Ｐゴシック" panose="020B0600070205080204" pitchFamily="50" charset="-128"/>
            </a:endParaRPr>
          </a:p>
          <a:p>
            <a:pPr algn="ctr"/>
            <a:r>
              <a:rPr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外科学会</a:t>
            </a:r>
          </a:p>
        </p:txBody>
      </p:sp>
      <p:sp>
        <p:nvSpPr>
          <p:cNvPr id="13" name="直方体 12"/>
          <p:cNvSpPr/>
          <p:nvPr/>
        </p:nvSpPr>
        <p:spPr>
          <a:xfrm>
            <a:off x="3476974" y="3429000"/>
            <a:ext cx="1568743" cy="1855658"/>
          </a:xfrm>
          <a:prstGeom prst="cube">
            <a:avLst>
              <a:gd name="adj" fmla="val 21936"/>
            </a:avLst>
          </a:prstGeom>
          <a:solidFill>
            <a:srgbClr val="0070C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300733" y="4221088"/>
            <a:ext cx="2050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rgbClr val="FFFFFF"/>
                </a:solidFill>
                <a:latin typeface="ＭＳ Ｐゴシック" panose="020B0600070205080204" pitchFamily="50" charset="-128"/>
              </a:rPr>
              <a:t>消化器外科</a:t>
            </a:r>
            <a:endParaRPr lang="en-US" altLang="ja-JP" dirty="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algn="ctr"/>
            <a:r>
              <a:rPr lang="ja-JP" altLang="en-US" dirty="0">
                <a:solidFill>
                  <a:srgbClr val="FFFFFF"/>
                </a:solidFill>
                <a:latin typeface="ＭＳ Ｐゴシック" panose="020B0600070205080204" pitchFamily="50" charset="-128"/>
              </a:rPr>
              <a:t>専門医</a:t>
            </a:r>
          </a:p>
        </p:txBody>
      </p:sp>
      <p:sp>
        <p:nvSpPr>
          <p:cNvPr id="9" name="直方体 8"/>
          <p:cNvSpPr/>
          <p:nvPr/>
        </p:nvSpPr>
        <p:spPr>
          <a:xfrm>
            <a:off x="936808" y="2492896"/>
            <a:ext cx="1044000" cy="1207586"/>
          </a:xfrm>
          <a:prstGeom prst="cube">
            <a:avLst/>
          </a:prstGeom>
          <a:solidFill>
            <a:srgbClr val="99FF33"/>
          </a:solidFill>
          <a:ln>
            <a:solidFill>
              <a:srgbClr val="008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88676" y="2924953"/>
            <a:ext cx="935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200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食道外科</a:t>
            </a:r>
            <a:endParaRPr lang="en-US" altLang="ja-JP" sz="1200" b="1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algn="ctr"/>
            <a:r>
              <a:rPr lang="ja-JP" altLang="en-US" sz="1200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専門医</a:t>
            </a:r>
          </a:p>
        </p:txBody>
      </p:sp>
      <p:sp>
        <p:nvSpPr>
          <p:cNvPr id="32" name="直方体 31"/>
          <p:cNvSpPr/>
          <p:nvPr/>
        </p:nvSpPr>
        <p:spPr>
          <a:xfrm>
            <a:off x="2580880" y="2492896"/>
            <a:ext cx="1025509" cy="1207586"/>
          </a:xfrm>
          <a:prstGeom prst="cube">
            <a:avLst/>
          </a:prstGeom>
          <a:solidFill>
            <a:srgbClr val="CC3399"/>
          </a:solidFill>
          <a:ln>
            <a:solidFill>
              <a:srgbClr val="80008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25" name="台形 24"/>
          <p:cNvSpPr/>
          <p:nvPr/>
        </p:nvSpPr>
        <p:spPr>
          <a:xfrm>
            <a:off x="1492759" y="2771510"/>
            <a:ext cx="1350535" cy="919549"/>
          </a:xfrm>
          <a:prstGeom prst="trapezoid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7" name="平行四辺形 26"/>
          <p:cNvSpPr/>
          <p:nvPr/>
        </p:nvSpPr>
        <p:spPr>
          <a:xfrm>
            <a:off x="1727011" y="2498348"/>
            <a:ext cx="1158666" cy="266847"/>
          </a:xfrm>
          <a:prstGeom prst="parallelogram">
            <a:avLst>
              <a:gd name="adj" fmla="val 98217"/>
            </a:avLst>
          </a:prstGeom>
          <a:solidFill>
            <a:srgbClr val="FF9966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644885" y="2852945"/>
            <a:ext cx="8110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200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肝胆膵</a:t>
            </a:r>
            <a:endParaRPr lang="en-US" altLang="ja-JP" sz="1200" b="1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algn="ctr"/>
            <a:r>
              <a:rPr lang="ja-JP" altLang="en-US" sz="1200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外科高度技能</a:t>
            </a:r>
            <a:endParaRPr lang="en-US" altLang="ja-JP" sz="1200" b="1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algn="ctr"/>
            <a:r>
              <a:rPr lang="ja-JP" altLang="en-US" sz="1200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専門医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1684776" y="2996961"/>
            <a:ext cx="1020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200" b="1" dirty="0">
                <a:latin typeface="ＭＳ Ｐゴシック" panose="020B0600070205080204" pitchFamily="50" charset="-128"/>
              </a:rPr>
              <a:t>内視鏡外科技術認定医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300636" y="30866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ja-JP" altLang="en-US" dirty="0"/>
          </a:p>
        </p:txBody>
      </p:sp>
      <p:sp>
        <p:nvSpPr>
          <p:cNvPr id="30" name="上矢印 29"/>
          <p:cNvSpPr/>
          <p:nvPr/>
        </p:nvSpPr>
        <p:spPr>
          <a:xfrm>
            <a:off x="211044" y="1899248"/>
            <a:ext cx="524934" cy="4487333"/>
          </a:xfrm>
          <a:prstGeom prst="upArrow">
            <a:avLst/>
          </a:prstGeom>
          <a:gradFill flip="none" rotWithShape="1">
            <a:gsLst>
              <a:gs pos="5100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" y="5289802"/>
            <a:ext cx="1270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/>
              <a:t>卒</a:t>
            </a:r>
            <a:r>
              <a:rPr lang="ja-JP" altLang="en-US" sz="1600" b="1" dirty="0" smtClean="0"/>
              <a:t>後</a:t>
            </a:r>
            <a:r>
              <a:rPr lang="en-US" altLang="ja-JP" sz="1600" b="1" dirty="0" smtClean="0"/>
              <a:t>5</a:t>
            </a:r>
            <a:r>
              <a:rPr lang="ja-JP" altLang="en-US" sz="1600" b="1" dirty="0" smtClean="0"/>
              <a:t>年</a:t>
            </a:r>
            <a:endParaRPr lang="en-US" altLang="ja-JP" sz="1600" b="1" dirty="0" smtClean="0"/>
          </a:p>
          <a:p>
            <a:r>
              <a:rPr lang="ja-JP" altLang="en-US" sz="1600" b="1" dirty="0" smtClean="0"/>
              <a:t>　以上</a:t>
            </a:r>
            <a:endParaRPr lang="ja-JP" altLang="en-US" sz="1600" b="1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0" y="3689984"/>
            <a:ext cx="149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/>
              <a:t>卒後</a:t>
            </a:r>
            <a:r>
              <a:rPr lang="en-US" altLang="ja-JP" sz="1600" b="1" dirty="0" smtClean="0"/>
              <a:t>7</a:t>
            </a:r>
            <a:r>
              <a:rPr lang="ja-JP" altLang="en-US" sz="1600" b="1" dirty="0" smtClean="0"/>
              <a:t>年</a:t>
            </a:r>
            <a:endParaRPr lang="en-US" altLang="ja-JP" sz="1600" b="1" dirty="0" smtClean="0"/>
          </a:p>
          <a:p>
            <a:r>
              <a:rPr lang="ja-JP" altLang="en-US" sz="1600" b="1" dirty="0" smtClean="0"/>
              <a:t>　以上</a:t>
            </a:r>
            <a:endParaRPr lang="ja-JP" altLang="en-US" sz="1600" b="1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0" y="2176946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/>
              <a:t>卒後</a:t>
            </a:r>
            <a:r>
              <a:rPr lang="en-US" altLang="ja-JP" sz="1600" b="1" dirty="0"/>
              <a:t>10〜15</a:t>
            </a:r>
            <a:r>
              <a:rPr lang="ja-JP" altLang="en-US" sz="1600" b="1" dirty="0"/>
              <a:t>年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980697" y="5373221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/>
              </a:rPr>
              <a:t>１階</a:t>
            </a:r>
            <a:endParaRPr lang="ja-JP" altLang="en-US" sz="240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980697" y="3789045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/>
              </a:rPr>
              <a:t>２階</a:t>
            </a:r>
            <a:endParaRPr lang="ja-JP" altLang="en-US" sz="240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1438192" y="1924923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/>
              </a:rPr>
              <a:t>３階</a:t>
            </a:r>
            <a:endParaRPr lang="ja-JP" altLang="en-US" sz="2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41" name="直方体 40"/>
          <p:cNvSpPr/>
          <p:nvPr/>
        </p:nvSpPr>
        <p:spPr>
          <a:xfrm>
            <a:off x="4878755" y="3429000"/>
            <a:ext cx="1514649" cy="1855658"/>
          </a:xfrm>
          <a:prstGeom prst="cube">
            <a:avLst>
              <a:gd name="adj" fmla="val 21936"/>
            </a:avLst>
          </a:prstGeom>
          <a:solidFill>
            <a:srgbClr val="0070C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42" name="直方体 41"/>
          <p:cNvSpPr/>
          <p:nvPr/>
        </p:nvSpPr>
        <p:spPr>
          <a:xfrm>
            <a:off x="6259646" y="3429000"/>
            <a:ext cx="1457600" cy="1855658"/>
          </a:xfrm>
          <a:prstGeom prst="cube">
            <a:avLst>
              <a:gd name="adj" fmla="val 21936"/>
            </a:avLst>
          </a:prstGeom>
          <a:solidFill>
            <a:srgbClr val="0070C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3204944" y="4149080"/>
            <a:ext cx="1733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rgbClr val="FFFFFF"/>
                </a:solidFill>
                <a:latin typeface="ＭＳ Ｐゴシック" panose="020B0600070205080204" pitchFamily="50" charset="-128"/>
              </a:rPr>
              <a:t>心臓血管外科</a:t>
            </a:r>
            <a:endParaRPr lang="en-US" altLang="ja-JP" dirty="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algn="ctr"/>
            <a:r>
              <a:rPr lang="ja-JP" altLang="en-US" dirty="0">
                <a:solidFill>
                  <a:srgbClr val="FFFFFF"/>
                </a:solidFill>
                <a:latin typeface="ＭＳ Ｐゴシック" panose="020B0600070205080204" pitchFamily="50" charset="-128"/>
              </a:rPr>
              <a:t>専門医</a:t>
            </a:r>
          </a:p>
        </p:txBody>
      </p:sp>
      <p:sp>
        <p:nvSpPr>
          <p:cNvPr id="44" name="正方形/長方形 43"/>
          <p:cNvSpPr/>
          <p:nvPr/>
        </p:nvSpPr>
        <p:spPr>
          <a:xfrm>
            <a:off x="4628362" y="4149080"/>
            <a:ext cx="1733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rgbClr val="FFFFFF"/>
                </a:solidFill>
                <a:latin typeface="ＭＳ Ｐゴシック" panose="020B0600070205080204" pitchFamily="50" charset="-128"/>
              </a:rPr>
              <a:t>呼吸器器外科</a:t>
            </a:r>
            <a:endParaRPr lang="en-US" altLang="ja-JP" dirty="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algn="ctr"/>
            <a:r>
              <a:rPr lang="ja-JP" altLang="en-US" dirty="0">
                <a:solidFill>
                  <a:srgbClr val="FFFFFF"/>
                </a:solidFill>
                <a:latin typeface="ＭＳ Ｐゴシック" panose="020B0600070205080204" pitchFamily="50" charset="-128"/>
              </a:rPr>
              <a:t>専門医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5947608" y="4149080"/>
            <a:ext cx="1733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rgbClr val="FFFFFF"/>
                </a:solidFill>
                <a:latin typeface="ＭＳ Ｐゴシック" panose="020B0600070205080204" pitchFamily="50" charset="-128"/>
              </a:rPr>
              <a:t>小児外科</a:t>
            </a:r>
            <a:endParaRPr lang="en-US" altLang="ja-JP" dirty="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algn="ctr"/>
            <a:r>
              <a:rPr lang="ja-JP" altLang="en-US" dirty="0">
                <a:solidFill>
                  <a:srgbClr val="FFFFFF"/>
                </a:solidFill>
                <a:latin typeface="ＭＳ Ｐゴシック" panose="020B0600070205080204" pitchFamily="50" charset="-128"/>
              </a:rPr>
              <a:t>専門医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462030" y="190922"/>
            <a:ext cx="8229600" cy="720080"/>
          </a:xfrm>
        </p:spPr>
        <p:txBody>
          <a:bodyPr>
            <a:normAutofit/>
          </a:bodyPr>
          <a:lstStyle/>
          <a:p>
            <a:r>
              <a:rPr lang="ja-JP" altLang="en-US" sz="3200" dirty="0"/>
              <a:t>外科領域専門医制度の骨格</a:t>
            </a:r>
          </a:p>
        </p:txBody>
      </p:sp>
      <p:sp>
        <p:nvSpPr>
          <p:cNvPr id="6" name="円/楕円 5"/>
          <p:cNvSpPr/>
          <p:nvPr/>
        </p:nvSpPr>
        <p:spPr>
          <a:xfrm>
            <a:off x="1536591" y="3702425"/>
            <a:ext cx="1514375" cy="1620952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6266482" y="3693459"/>
            <a:ext cx="1219146" cy="1620952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115623" y="101169"/>
            <a:ext cx="735882" cy="725511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29586" y="254453"/>
            <a:ext cx="2396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</a:rPr>
              <a:t>カリキュラム制</a:t>
            </a:r>
          </a:p>
        </p:txBody>
      </p:sp>
      <p:sp>
        <p:nvSpPr>
          <p:cNvPr id="49" name="円/楕円 48"/>
          <p:cNvSpPr/>
          <p:nvPr/>
        </p:nvSpPr>
        <p:spPr>
          <a:xfrm>
            <a:off x="97694" y="1015570"/>
            <a:ext cx="735882" cy="725511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811657" y="1168854"/>
            <a:ext cx="2159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</a:rPr>
              <a:t>プログラム制</a:t>
            </a:r>
          </a:p>
        </p:txBody>
      </p:sp>
      <p:sp>
        <p:nvSpPr>
          <p:cNvPr id="51" name="直方体 50"/>
          <p:cNvSpPr/>
          <p:nvPr/>
        </p:nvSpPr>
        <p:spPr>
          <a:xfrm>
            <a:off x="7660265" y="3455935"/>
            <a:ext cx="685964" cy="1834473"/>
          </a:xfrm>
          <a:prstGeom prst="cube">
            <a:avLst>
              <a:gd name="adj" fmla="val 21936"/>
            </a:avLst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7393970" y="4154830"/>
            <a:ext cx="115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 smtClean="0">
                <a:solidFill>
                  <a:srgbClr val="FFFFFF"/>
                </a:solidFill>
                <a:latin typeface="ＭＳ Ｐゴシック" panose="020B0600070205080204" pitchFamily="50" charset="-128"/>
              </a:rPr>
              <a:t>乳腺</a:t>
            </a:r>
            <a:endParaRPr lang="en-US" altLang="ja-JP" dirty="0" smtClean="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algn="ctr"/>
            <a:r>
              <a:rPr lang="ja-JP" altLang="en-US" dirty="0" smtClean="0">
                <a:solidFill>
                  <a:srgbClr val="FFFFFF"/>
                </a:solidFill>
                <a:latin typeface="ＭＳ Ｐゴシック" panose="020B0600070205080204" pitchFamily="50" charset="-128"/>
              </a:rPr>
              <a:t>専門医</a:t>
            </a:r>
            <a:endParaRPr lang="ja-JP" altLang="en-US" dirty="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53" name="円/楕円 52"/>
          <p:cNvSpPr/>
          <p:nvPr/>
        </p:nvSpPr>
        <p:spPr>
          <a:xfrm>
            <a:off x="7595094" y="3690641"/>
            <a:ext cx="697766" cy="1620952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4" name="直方体 53"/>
          <p:cNvSpPr/>
          <p:nvPr/>
        </p:nvSpPr>
        <p:spPr>
          <a:xfrm>
            <a:off x="8364755" y="3470313"/>
            <a:ext cx="616995" cy="1834473"/>
          </a:xfrm>
          <a:prstGeom prst="cube">
            <a:avLst>
              <a:gd name="adj" fmla="val 21936"/>
            </a:avLst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8132964" y="4169208"/>
            <a:ext cx="115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 smtClean="0">
                <a:solidFill>
                  <a:srgbClr val="FFFFFF"/>
                </a:solidFill>
                <a:latin typeface="ＭＳ Ｐゴシック" panose="020B0600070205080204" pitchFamily="50" charset="-128"/>
              </a:rPr>
              <a:t>内分泌</a:t>
            </a:r>
            <a:endParaRPr lang="en-US" altLang="ja-JP" dirty="0" smtClean="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algn="ctr"/>
            <a:r>
              <a:rPr lang="ja-JP" altLang="en-US" dirty="0" smtClean="0">
                <a:solidFill>
                  <a:srgbClr val="FFFFFF"/>
                </a:solidFill>
                <a:latin typeface="ＭＳ Ｐゴシック" panose="020B0600070205080204" pitchFamily="50" charset="-128"/>
              </a:rPr>
              <a:t>専門医</a:t>
            </a:r>
            <a:endParaRPr lang="ja-JP" altLang="en-US" dirty="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56" name="円/楕円 55"/>
          <p:cNvSpPr/>
          <p:nvPr/>
        </p:nvSpPr>
        <p:spPr>
          <a:xfrm>
            <a:off x="8355413" y="3705019"/>
            <a:ext cx="710949" cy="1620952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7" name="円形吹き出し 56"/>
          <p:cNvSpPr/>
          <p:nvPr/>
        </p:nvSpPr>
        <p:spPr>
          <a:xfrm>
            <a:off x="3382905" y="990851"/>
            <a:ext cx="3431214" cy="1727313"/>
          </a:xfrm>
          <a:prstGeom prst="wedgeEllipseCallout">
            <a:avLst>
              <a:gd name="adj1" fmla="val -22123"/>
              <a:gd name="adj2" fmla="val 88222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dirty="0">
                <a:solidFill>
                  <a:srgbClr val="FFFF00"/>
                </a:solidFill>
              </a:rPr>
              <a:t>　　血管外科医</a:t>
            </a:r>
            <a:endParaRPr lang="en-US" altLang="ja-JP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dirty="0">
                <a:solidFill>
                  <a:srgbClr val="FFFF00"/>
                </a:solidFill>
              </a:rPr>
              <a:t>　　成人心臓外科医</a:t>
            </a:r>
            <a:endParaRPr lang="en-US" altLang="ja-JP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dirty="0">
                <a:solidFill>
                  <a:srgbClr val="FFFF00"/>
                </a:solidFill>
              </a:rPr>
              <a:t>　　小児心臓</a:t>
            </a:r>
            <a:r>
              <a:rPr lang="ja-JP" altLang="en-US" dirty="0" smtClean="0">
                <a:solidFill>
                  <a:srgbClr val="FFFF00"/>
                </a:solidFill>
              </a:rPr>
              <a:t>外科医</a:t>
            </a:r>
            <a:endParaRPr lang="en-US" altLang="ja-JP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dirty="0" smtClean="0">
                <a:solidFill>
                  <a:srgbClr val="FFFF00"/>
                </a:solidFill>
              </a:rPr>
              <a:t>　　血管内治療</a:t>
            </a:r>
            <a:endParaRPr lang="ja-JP" altLang="en-US" dirty="0">
              <a:solidFill>
                <a:srgbClr val="FFFF00"/>
              </a:solidFill>
            </a:endParaRPr>
          </a:p>
        </p:txBody>
      </p:sp>
      <p:sp>
        <p:nvSpPr>
          <p:cNvPr id="58" name="直方体 57"/>
          <p:cNvSpPr/>
          <p:nvPr/>
        </p:nvSpPr>
        <p:spPr>
          <a:xfrm>
            <a:off x="6925709" y="2377643"/>
            <a:ext cx="2183811" cy="711659"/>
          </a:xfrm>
          <a:prstGeom prst="cube">
            <a:avLst>
              <a:gd name="adj" fmla="val 21936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7035648" y="2578449"/>
            <a:ext cx="1978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 smtClean="0">
                <a:solidFill>
                  <a:srgbClr val="FFFFFF"/>
                </a:solidFill>
                <a:latin typeface="ＭＳ Ｐゴシック" panose="020B0600070205080204" pitchFamily="50" charset="-128"/>
              </a:rPr>
              <a:t>他の基本領域から</a:t>
            </a:r>
            <a:endParaRPr lang="ja-JP" altLang="en-US" dirty="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6" name="下矢印 15"/>
          <p:cNvSpPr/>
          <p:nvPr/>
        </p:nvSpPr>
        <p:spPr>
          <a:xfrm>
            <a:off x="7892221" y="3118538"/>
            <a:ext cx="420778" cy="296626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下矢印 59"/>
          <p:cNvSpPr/>
          <p:nvPr/>
        </p:nvSpPr>
        <p:spPr>
          <a:xfrm>
            <a:off x="8527694" y="3115669"/>
            <a:ext cx="420778" cy="296626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2106572" y="5572385"/>
            <a:ext cx="6026391" cy="792179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3262612" y="3695335"/>
            <a:ext cx="1514375" cy="1620952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4708648" y="3674066"/>
            <a:ext cx="1514375" cy="1620952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3423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601362" y="263611"/>
            <a:ext cx="7735330" cy="136473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3062" y="302780"/>
            <a:ext cx="7886700" cy="1325563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新専門医制度に対応した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心臓血管外科の対応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1335" y="1825624"/>
            <a:ext cx="8510155" cy="47822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u="sng" dirty="0" smtClean="0">
                <a:solidFill>
                  <a:srgbClr val="FF0000"/>
                </a:solidFill>
              </a:rPr>
              <a:t>決定事項</a:t>
            </a:r>
            <a:endParaRPr kumimoji="1" lang="en-US" altLang="ja-JP" sz="3600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3200" dirty="0"/>
              <a:t>①</a:t>
            </a:r>
            <a:r>
              <a:rPr lang="ja-JP" altLang="en-US" sz="3200" dirty="0" smtClean="0"/>
              <a:t>サブスペシャルティとしての心臓血管外科専門医制度は</a:t>
            </a:r>
            <a:r>
              <a:rPr lang="ja-JP" altLang="en-US" sz="3200" dirty="0"/>
              <a:t>、</a:t>
            </a:r>
            <a:r>
              <a:rPr lang="ja-JP" altLang="en-US" sz="3200" b="1" u="sng" dirty="0" smtClean="0">
                <a:solidFill>
                  <a:srgbClr val="00B0F0"/>
                </a:solidFill>
              </a:rPr>
              <a:t>カリキュラム制</a:t>
            </a:r>
            <a:r>
              <a:rPr lang="ja-JP" altLang="en-US" sz="3200" dirty="0" smtClean="0"/>
              <a:t>を採用する。</a:t>
            </a:r>
            <a:endParaRPr lang="en-US" altLang="ja-JP" sz="3200" dirty="0" smtClean="0"/>
          </a:p>
          <a:p>
            <a:pPr marL="0" indent="0">
              <a:buNone/>
            </a:pPr>
            <a:r>
              <a:rPr lang="ja-JP" altLang="en-US" sz="3200" dirty="0" smtClean="0"/>
              <a:t>②</a:t>
            </a:r>
            <a:r>
              <a:rPr kumimoji="1" lang="ja-JP" altLang="en-US" sz="3200" dirty="0" smtClean="0">
                <a:solidFill>
                  <a:srgbClr val="0070C0"/>
                </a:solidFill>
              </a:rPr>
              <a:t>成人心臓・胸部大血管</a:t>
            </a:r>
            <a:r>
              <a:rPr kumimoji="1" lang="ja-JP" altLang="en-US" sz="3200" dirty="0" smtClean="0"/>
              <a:t>、</a:t>
            </a:r>
            <a:r>
              <a:rPr kumimoji="1" lang="ja-JP" altLang="en-US" sz="3200" dirty="0" smtClean="0">
                <a:solidFill>
                  <a:srgbClr val="0070C0"/>
                </a:solidFill>
              </a:rPr>
              <a:t>先天性心疾患</a:t>
            </a:r>
            <a:r>
              <a:rPr kumimoji="1" lang="ja-JP" altLang="en-US" sz="3200" dirty="0" smtClean="0"/>
              <a:t>、</a:t>
            </a:r>
            <a:r>
              <a:rPr kumimoji="1" lang="ja-JP" altLang="en-US" sz="3200" dirty="0" smtClean="0">
                <a:solidFill>
                  <a:srgbClr val="0070C0"/>
                </a:solidFill>
              </a:rPr>
              <a:t>腹部大動脈・末梢血管</a:t>
            </a:r>
            <a:r>
              <a:rPr kumimoji="1" lang="ja-JP" altLang="en-US" sz="3200" dirty="0" smtClean="0"/>
              <a:t>、</a:t>
            </a:r>
            <a:r>
              <a:rPr kumimoji="1" lang="ja-JP" altLang="en-US" sz="3200" dirty="0" smtClean="0">
                <a:solidFill>
                  <a:srgbClr val="0070C0"/>
                </a:solidFill>
              </a:rPr>
              <a:t>血管内治療</a:t>
            </a:r>
            <a:r>
              <a:rPr kumimoji="1" lang="ja-JP" altLang="en-US" sz="3200" dirty="0" smtClean="0"/>
              <a:t>の</a:t>
            </a:r>
            <a:r>
              <a:rPr kumimoji="1" lang="en-US" altLang="ja-JP" sz="3200" dirty="0" smtClean="0"/>
              <a:t>4</a:t>
            </a:r>
            <a:r>
              <a:rPr kumimoji="1" lang="ja-JP" altLang="en-US" sz="3200" dirty="0" smtClean="0"/>
              <a:t>領域のうち、</a:t>
            </a:r>
            <a:r>
              <a:rPr kumimoji="1" lang="en-US" altLang="ja-JP" sz="3200" dirty="0" smtClean="0"/>
              <a:t>3</a:t>
            </a:r>
            <a:r>
              <a:rPr kumimoji="1" lang="ja-JP" altLang="en-US" sz="3200" dirty="0" smtClean="0"/>
              <a:t>領域の経験を必須とする。</a:t>
            </a:r>
            <a:endParaRPr kumimoji="1" lang="en-US" altLang="ja-JP" sz="3200" dirty="0" smtClean="0"/>
          </a:p>
          <a:p>
            <a:pPr marL="0" indent="0">
              <a:buNone/>
            </a:pPr>
            <a:r>
              <a:rPr lang="en-US" altLang="ja-JP" sz="3200" dirty="0">
                <a:solidFill>
                  <a:srgbClr val="00B050"/>
                </a:solidFill>
              </a:rPr>
              <a:t> </a:t>
            </a:r>
            <a:r>
              <a:rPr lang="ja-JP" altLang="en-US" sz="3200" dirty="0" smtClean="0">
                <a:solidFill>
                  <a:srgbClr val="00B050"/>
                </a:solidFill>
              </a:rPr>
              <a:t>　　</a:t>
            </a:r>
            <a:r>
              <a:rPr lang="en-US" altLang="ja-JP" sz="3200" dirty="0" smtClean="0">
                <a:solidFill>
                  <a:srgbClr val="00B050"/>
                </a:solidFill>
              </a:rPr>
              <a:t> Minimum requirement</a:t>
            </a:r>
            <a:r>
              <a:rPr lang="ja-JP" altLang="en-US" sz="3200" dirty="0" smtClean="0">
                <a:solidFill>
                  <a:srgbClr val="00B050"/>
                </a:solidFill>
              </a:rPr>
              <a:t>は</a:t>
            </a:r>
            <a:r>
              <a:rPr kumimoji="1" lang="ja-JP" altLang="en-US" sz="3200" dirty="0" smtClean="0">
                <a:solidFill>
                  <a:srgbClr val="00B050"/>
                </a:solidFill>
              </a:rPr>
              <a:t>各</a:t>
            </a:r>
            <a:r>
              <a:rPr kumimoji="1" lang="en-US" altLang="ja-JP" sz="3200" dirty="0" smtClean="0">
                <a:solidFill>
                  <a:srgbClr val="00B050"/>
                </a:solidFill>
              </a:rPr>
              <a:t>10</a:t>
            </a:r>
            <a:r>
              <a:rPr kumimoji="1" lang="ja-JP" altLang="en-US" sz="3200" dirty="0" smtClean="0">
                <a:solidFill>
                  <a:srgbClr val="00B050"/>
                </a:solidFill>
              </a:rPr>
              <a:t>症例の</a:t>
            </a:r>
            <a:endParaRPr kumimoji="1" lang="en-US" altLang="ja-JP" sz="32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kumimoji="1" lang="ja-JP" altLang="en-US" sz="3200" dirty="0" smtClean="0">
                <a:solidFill>
                  <a:srgbClr val="00B050"/>
                </a:solidFill>
              </a:rPr>
              <a:t>　　手術経験（術者、助手を問わない）となる。</a:t>
            </a:r>
            <a:endParaRPr kumimoji="1" lang="ja-JP" alt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7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2080803"/>
              </p:ext>
            </p:extLst>
          </p:nvPr>
        </p:nvGraphicFramePr>
        <p:xfrm>
          <a:off x="-509154" y="261215"/>
          <a:ext cx="10203873" cy="6388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255819" y="5534561"/>
            <a:ext cx="33112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血管内治療</a:t>
            </a:r>
          </a:p>
          <a:p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37677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4900" y="-895350"/>
            <a:ext cx="14649450" cy="824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2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角丸四角形 48"/>
          <p:cNvSpPr/>
          <p:nvPr/>
        </p:nvSpPr>
        <p:spPr>
          <a:xfrm>
            <a:off x="4974310" y="829056"/>
            <a:ext cx="2211682" cy="6155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角丸四角形 47"/>
          <p:cNvSpPr/>
          <p:nvPr/>
        </p:nvSpPr>
        <p:spPr>
          <a:xfrm>
            <a:off x="2526765" y="822960"/>
            <a:ext cx="1682417" cy="6155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429769" y="47347"/>
            <a:ext cx="8247887" cy="706255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aphicFrame>
        <p:nvGraphicFramePr>
          <p:cNvPr id="3" name="図表 2"/>
          <p:cNvGraphicFramePr/>
          <p:nvPr>
            <p:extLst/>
          </p:nvPr>
        </p:nvGraphicFramePr>
        <p:xfrm>
          <a:off x="331920" y="1278151"/>
          <a:ext cx="8456710" cy="4715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7880" y="204225"/>
            <a:ext cx="8433072" cy="384756"/>
          </a:xfrm>
        </p:spPr>
        <p:txBody>
          <a:bodyPr>
            <a:noAutofit/>
          </a:bodyPr>
          <a:lstStyle/>
          <a:p>
            <a:r>
              <a:rPr kumimoji="1" lang="ja-JP" altLang="en-US" sz="3200" dirty="0" smtClean="0"/>
              <a:t>外科専門研修と心臓血管外科修練の連携</a:t>
            </a:r>
            <a:endParaRPr kumimoji="1"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79322" y="1405478"/>
            <a:ext cx="648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2</a:t>
            </a:r>
            <a:r>
              <a:rPr lang="ja-JP" altLang="en-US" sz="2400" dirty="0"/>
              <a:t>年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99881" y="1384895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3</a:t>
            </a:r>
            <a:r>
              <a:rPr lang="ja-JP" altLang="en-US" sz="2400" dirty="0" smtClean="0"/>
              <a:t>年</a:t>
            </a:r>
            <a:endParaRPr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68994" y="1374425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3</a:t>
            </a:r>
            <a:r>
              <a:rPr lang="ja-JP" altLang="en-US" sz="2400" dirty="0"/>
              <a:t>年～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907130" y="2821270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5</a:t>
            </a:r>
            <a:r>
              <a:rPr lang="ja-JP" altLang="en-US" sz="2400" dirty="0"/>
              <a:t>年毎</a:t>
            </a:r>
          </a:p>
        </p:txBody>
      </p:sp>
      <p:sp>
        <p:nvSpPr>
          <p:cNvPr id="17" name="右中かっこ 16"/>
          <p:cNvSpPr/>
          <p:nvPr/>
        </p:nvSpPr>
        <p:spPr>
          <a:xfrm rot="5400000" flipH="1">
            <a:off x="3275147" y="797259"/>
            <a:ext cx="288873" cy="2246753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sz="2400"/>
          </a:p>
        </p:txBody>
      </p:sp>
      <p:sp>
        <p:nvSpPr>
          <p:cNvPr id="18" name="右中かっこ 17"/>
          <p:cNvSpPr/>
          <p:nvPr/>
        </p:nvSpPr>
        <p:spPr>
          <a:xfrm rot="5400000" flipH="1">
            <a:off x="5690209" y="838461"/>
            <a:ext cx="321325" cy="2142181"/>
          </a:xfrm>
          <a:prstGeom prst="rightBrace">
            <a:avLst>
              <a:gd name="adj1" fmla="val 5904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sz="240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97269" y="778138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外科専門研修</a:t>
            </a:r>
            <a:endParaRPr lang="en-US" altLang="ja-JP" sz="2000" dirty="0" smtClean="0"/>
          </a:p>
          <a:p>
            <a:pPr algn="ctr"/>
            <a:r>
              <a:rPr lang="ja-JP" altLang="en-US" sz="2000" dirty="0"/>
              <a:t>プログラム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886311" y="801823"/>
            <a:ext cx="236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/>
              <a:t>心臓</a:t>
            </a:r>
            <a:r>
              <a:rPr lang="ja-JP" altLang="en-US" sz="2000" dirty="0"/>
              <a:t>血管</a:t>
            </a:r>
            <a:r>
              <a:rPr lang="ja-JP" altLang="en-US" sz="2000" dirty="0" smtClean="0"/>
              <a:t>外科修練</a:t>
            </a:r>
            <a:endParaRPr lang="en-US" altLang="ja-JP" sz="2000" dirty="0" smtClean="0"/>
          </a:p>
          <a:p>
            <a:pPr algn="ctr"/>
            <a:r>
              <a:rPr lang="ja-JP" altLang="en-US" sz="2000" dirty="0" smtClean="0"/>
              <a:t>カリキュラム</a:t>
            </a:r>
            <a:endParaRPr lang="ja-JP" altLang="en-US" sz="2000" dirty="0"/>
          </a:p>
        </p:txBody>
      </p:sp>
      <p:sp>
        <p:nvSpPr>
          <p:cNvPr id="6" name="等号 5"/>
          <p:cNvSpPr/>
          <p:nvPr/>
        </p:nvSpPr>
        <p:spPr>
          <a:xfrm rot="5400000">
            <a:off x="4364810" y="1129472"/>
            <a:ext cx="484681" cy="298033"/>
          </a:xfrm>
          <a:prstGeom prst="mathEqual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4681727" y="4043616"/>
            <a:ext cx="967281" cy="12936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b="1" dirty="0" smtClean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6674" y="5673386"/>
            <a:ext cx="812113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 smtClean="0"/>
              <a:t>外科専門研修プログラムで、心臓血管外科修練施設において</a:t>
            </a:r>
            <a:endParaRPr lang="en-US" altLang="ja-JP" sz="2400" dirty="0" smtClean="0"/>
          </a:p>
          <a:p>
            <a:pPr algn="ctr"/>
            <a:r>
              <a:rPr lang="ja-JP" altLang="en-US" sz="2400" dirty="0" smtClean="0"/>
              <a:t>心臓血管外科の研修を</a:t>
            </a:r>
            <a:r>
              <a:rPr lang="en-US" altLang="ja-JP" sz="2400" dirty="0" smtClean="0"/>
              <a:t>1</a:t>
            </a:r>
            <a:r>
              <a:rPr lang="ja-JP" altLang="en-US" sz="2400" dirty="0" smtClean="0"/>
              <a:t>年以上行った専攻</a:t>
            </a:r>
            <a:r>
              <a:rPr lang="ja-JP" altLang="en-US" sz="2400" dirty="0"/>
              <a:t>医</a:t>
            </a:r>
            <a:r>
              <a:rPr lang="ja-JP" altLang="en-US" sz="2400" dirty="0" smtClean="0"/>
              <a:t>は</a:t>
            </a:r>
            <a:endParaRPr lang="en-US" altLang="ja-JP" sz="2400" dirty="0" smtClean="0"/>
          </a:p>
          <a:p>
            <a:pPr algn="ctr"/>
            <a:r>
              <a:rPr lang="ja-JP" altLang="en-US" sz="2400" dirty="0" smtClean="0"/>
              <a:t>心臓血管外科修練期間を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2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年にまで短縮</a:t>
            </a:r>
            <a:r>
              <a:rPr lang="ja-JP" altLang="en-US" sz="2400" dirty="0" smtClean="0"/>
              <a:t>できる。</a:t>
            </a:r>
            <a:endParaRPr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77346" y="1383911"/>
            <a:ext cx="2866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＝卒後</a:t>
            </a:r>
            <a:r>
              <a:rPr lang="en-US" altLang="ja-JP" sz="2400" b="1" dirty="0" smtClean="0">
                <a:solidFill>
                  <a:srgbClr val="FF0000"/>
                </a:solidFill>
                <a:latin typeface="+mj-ea"/>
                <a:ea typeface="+mj-ea"/>
              </a:rPr>
              <a:t>8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年以上必要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725361" y="4555800"/>
            <a:ext cx="2424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＝卒後</a:t>
            </a:r>
            <a:r>
              <a:rPr lang="en-US" altLang="ja-JP" sz="2400" b="1" dirty="0" smtClean="0">
                <a:solidFill>
                  <a:srgbClr val="FF0000"/>
                </a:solidFill>
                <a:latin typeface="+mj-ea"/>
                <a:ea typeface="+mj-ea"/>
              </a:rPr>
              <a:t>7</a:t>
            </a:r>
            <a:r>
              <a:rPr lang="ja-JP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年にまで</a:t>
            </a:r>
            <a:endParaRPr lang="en-US" altLang="ja-JP" sz="2400" b="1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　 短縮可</a:t>
            </a:r>
          </a:p>
        </p:txBody>
      </p:sp>
      <p:grpSp>
        <p:nvGrpSpPr>
          <p:cNvPr id="25" name="グループ化 24"/>
          <p:cNvGrpSpPr/>
          <p:nvPr/>
        </p:nvGrpSpPr>
        <p:grpSpPr>
          <a:xfrm>
            <a:off x="2471901" y="4052880"/>
            <a:ext cx="1328052" cy="1260546"/>
            <a:chOff x="1745140" y="1566012"/>
            <a:chExt cx="1466710" cy="513300"/>
          </a:xfrm>
          <a:solidFill>
            <a:srgbClr val="92D050"/>
          </a:solidFill>
        </p:grpSpPr>
        <p:sp>
          <p:nvSpPr>
            <p:cNvPr id="26" name="角丸四角形 25"/>
            <p:cNvSpPr/>
            <p:nvPr/>
          </p:nvSpPr>
          <p:spPr>
            <a:xfrm>
              <a:off x="1745140" y="1566012"/>
              <a:ext cx="1466710" cy="51330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角丸四角形 4"/>
            <p:cNvSpPr/>
            <p:nvPr/>
          </p:nvSpPr>
          <p:spPr>
            <a:xfrm>
              <a:off x="1770197" y="1591069"/>
              <a:ext cx="1416596" cy="4631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1" lang="ja-JP" altLang="en-US" sz="1600" b="1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5694657" y="4053852"/>
            <a:ext cx="935093" cy="1283431"/>
            <a:chOff x="6100396" y="1380307"/>
            <a:chExt cx="931390" cy="1283431"/>
          </a:xfrm>
        </p:grpSpPr>
        <p:sp>
          <p:nvSpPr>
            <p:cNvPr id="29" name="角丸四角形 28"/>
            <p:cNvSpPr/>
            <p:nvPr/>
          </p:nvSpPr>
          <p:spPr>
            <a:xfrm>
              <a:off x="6100396" y="1380307"/>
              <a:ext cx="931390" cy="128343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30" name="角丸四角形 4"/>
            <p:cNvSpPr/>
            <p:nvPr/>
          </p:nvSpPr>
          <p:spPr>
            <a:xfrm>
              <a:off x="6145863" y="1425774"/>
              <a:ext cx="840456" cy="11924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1600" b="1" kern="1200" dirty="0" smtClean="0"/>
                <a:t>心臓血管外科専門医試験</a:t>
              </a:r>
              <a:endParaRPr kumimoji="1" lang="ja-JP" altLang="en-US" sz="1600" b="1" kern="1200" dirty="0"/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3874164" y="4048475"/>
            <a:ext cx="747043" cy="1288808"/>
            <a:chOff x="3291588" y="1363823"/>
            <a:chExt cx="821020" cy="1283431"/>
          </a:xfrm>
        </p:grpSpPr>
        <p:sp>
          <p:nvSpPr>
            <p:cNvPr id="32" name="角丸四角形 31"/>
            <p:cNvSpPr/>
            <p:nvPr/>
          </p:nvSpPr>
          <p:spPr>
            <a:xfrm>
              <a:off x="3291588" y="1363823"/>
              <a:ext cx="821020" cy="128343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33" name="角丸四角形 4"/>
            <p:cNvSpPr/>
            <p:nvPr/>
          </p:nvSpPr>
          <p:spPr>
            <a:xfrm>
              <a:off x="3331667" y="1403902"/>
              <a:ext cx="740862" cy="12032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1600" b="1" kern="1200" dirty="0" smtClean="0"/>
                <a:t>外科専門医試験</a:t>
              </a:r>
              <a:endParaRPr kumimoji="1" lang="en-US" altLang="ja-JP" sz="1600" b="1" kern="1200" dirty="0" smtClean="0"/>
            </a:p>
          </p:txBody>
        </p:sp>
      </p:grpSp>
      <p:sp>
        <p:nvSpPr>
          <p:cNvPr id="20" name="正方形/長方形 19"/>
          <p:cNvSpPr/>
          <p:nvPr/>
        </p:nvSpPr>
        <p:spPr>
          <a:xfrm>
            <a:off x="4637992" y="4273639"/>
            <a:ext cx="1087058" cy="8265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>
                <a:solidFill>
                  <a:srgbClr val="FF0000"/>
                </a:solidFill>
              </a:rPr>
              <a:t>心臓血管</a:t>
            </a:r>
            <a:endParaRPr lang="en-US" altLang="ja-JP" sz="1600" b="1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z="1600" b="1" dirty="0" smtClean="0">
                <a:solidFill>
                  <a:srgbClr val="FF0000"/>
                </a:solidFill>
              </a:rPr>
              <a:t>外科修練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2</a:t>
            </a:r>
            <a:r>
              <a:rPr lang="ja-JP" altLang="en-US" sz="1600" b="1" dirty="0" smtClean="0">
                <a:solidFill>
                  <a:srgbClr val="FF0000"/>
                </a:solidFill>
              </a:rPr>
              <a:t>年</a:t>
            </a:r>
            <a:endParaRPr lang="ja-JP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41" name="直線コネクタ 40"/>
          <p:cNvCxnSpPr/>
          <p:nvPr/>
        </p:nvCxnSpPr>
        <p:spPr>
          <a:xfrm flipV="1">
            <a:off x="2471901" y="3904917"/>
            <a:ext cx="4568979" cy="14790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正方形/長方形 39"/>
          <p:cNvSpPr/>
          <p:nvPr/>
        </p:nvSpPr>
        <p:spPr>
          <a:xfrm>
            <a:off x="2667281" y="4052879"/>
            <a:ext cx="246766" cy="1260547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2768831" y="2506918"/>
            <a:ext cx="93214" cy="1282159"/>
          </a:xfrm>
          <a:prstGeom prst="rect">
            <a:avLst/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3140794" y="4052881"/>
            <a:ext cx="445404" cy="1257498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692918" y="4267472"/>
            <a:ext cx="973801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b="1" dirty="0">
                <a:solidFill>
                  <a:srgbClr val="FF0000"/>
                </a:solidFill>
              </a:rPr>
              <a:t>外科専門研修</a:t>
            </a:r>
            <a:endParaRPr lang="en-US" altLang="ja-JP" b="1" dirty="0">
              <a:solidFill>
                <a:srgbClr val="FF0000"/>
              </a:solidFill>
            </a:endParaRP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ja-JP" b="1" dirty="0" smtClean="0">
                <a:solidFill>
                  <a:srgbClr val="FF0000"/>
                </a:solidFill>
              </a:rPr>
              <a:t>3</a:t>
            </a:r>
            <a:r>
              <a:rPr lang="ja-JP" altLang="en-US" b="1" dirty="0" smtClean="0">
                <a:solidFill>
                  <a:srgbClr val="FF0000"/>
                </a:solidFill>
              </a:rPr>
              <a:t>年</a:t>
            </a:r>
            <a:endParaRPr lang="ja-JP" altLang="en-US" b="1" dirty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7" name="正方形/長方形 46"/>
          <p:cNvSpPr/>
          <p:nvPr/>
        </p:nvSpPr>
        <p:spPr>
          <a:xfrm>
            <a:off x="3159760" y="2511250"/>
            <a:ext cx="96520" cy="1274736"/>
          </a:xfrm>
          <a:prstGeom prst="rect">
            <a:avLst/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689870" y="2572784"/>
            <a:ext cx="973801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b="1" dirty="0">
                <a:solidFill>
                  <a:srgbClr val="FF0000"/>
                </a:solidFill>
              </a:rPr>
              <a:t>外科専門研修</a:t>
            </a:r>
            <a:endParaRPr lang="en-US" altLang="ja-JP" b="1" dirty="0">
              <a:solidFill>
                <a:srgbClr val="FF0000"/>
              </a:solidFill>
            </a:endParaRP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ja-JP" b="1" dirty="0" smtClean="0">
                <a:solidFill>
                  <a:srgbClr val="FF0000"/>
                </a:solidFill>
              </a:rPr>
              <a:t>3</a:t>
            </a:r>
            <a:r>
              <a:rPr lang="ja-JP" altLang="en-US" b="1" dirty="0" smtClean="0">
                <a:solidFill>
                  <a:srgbClr val="FF0000"/>
                </a:solidFill>
              </a:rPr>
              <a:t>年</a:t>
            </a:r>
            <a:endParaRPr lang="ja-JP" altLang="en-US" b="1" dirty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35" name="上カーブ矢印 34"/>
          <p:cNvSpPr/>
          <p:nvPr/>
        </p:nvSpPr>
        <p:spPr>
          <a:xfrm>
            <a:off x="3451280" y="5392768"/>
            <a:ext cx="1752441" cy="315461"/>
          </a:xfrm>
          <a:prstGeom prst="curvedUpArrow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50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429769" y="219470"/>
            <a:ext cx="8247887" cy="1276314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18329" y="440891"/>
            <a:ext cx="8433072" cy="886394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3200" dirty="0" smtClean="0"/>
              <a:t>外科専門研修と心臓血管外科修練の連携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lang="en-US" altLang="ja-JP" sz="3200" dirty="0"/>
              <a:t>2</a:t>
            </a:r>
            <a:r>
              <a:rPr lang="ja-JP" altLang="en-US" sz="3200" dirty="0"/>
              <a:t>年間</a:t>
            </a:r>
            <a:r>
              <a:rPr lang="ja-JP" altLang="en-US" sz="3200" dirty="0" smtClean="0"/>
              <a:t>の</a:t>
            </a:r>
            <a:r>
              <a:rPr lang="ja-JP" altLang="en-US" sz="3200" dirty="0"/>
              <a:t>オーバーラップ</a:t>
            </a:r>
            <a:r>
              <a:rPr lang="ja-JP" altLang="en-US" sz="3200" dirty="0" smtClean="0"/>
              <a:t>を認める場合</a:t>
            </a:r>
            <a:endParaRPr kumimoji="1" lang="ja-JP" altLang="en-US" sz="3200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623536" y="2007902"/>
            <a:ext cx="1270229" cy="2842195"/>
            <a:chOff x="702076" y="1191691"/>
            <a:chExt cx="1270229" cy="2842195"/>
          </a:xfrm>
        </p:grpSpPr>
        <p:sp>
          <p:nvSpPr>
            <p:cNvPr id="6" name="角丸四角形 5"/>
            <p:cNvSpPr/>
            <p:nvPr/>
          </p:nvSpPr>
          <p:spPr>
            <a:xfrm>
              <a:off x="702076" y="1191691"/>
              <a:ext cx="1270229" cy="2842195"/>
            </a:xfrm>
            <a:prstGeom prst="roundRect">
              <a:avLst/>
            </a:prstGeom>
            <a:solidFill>
              <a:srgbClr val="FFC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角丸四角形 4"/>
            <p:cNvSpPr/>
            <p:nvPr/>
          </p:nvSpPr>
          <p:spPr>
            <a:xfrm>
              <a:off x="764083" y="1253698"/>
              <a:ext cx="1146215" cy="27181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2400" b="1" kern="1200" dirty="0" smtClean="0">
                  <a:solidFill>
                    <a:srgbClr val="FF0000"/>
                  </a:solidFill>
                </a:rPr>
                <a:t>初期</a:t>
              </a:r>
              <a:endParaRPr kumimoji="1" lang="en-US" altLang="ja-JP" sz="2400" b="1" kern="1200" dirty="0" smtClean="0">
                <a:solidFill>
                  <a:srgbClr val="FF0000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2400" b="1" kern="1200" dirty="0" smtClean="0">
                  <a:solidFill>
                    <a:srgbClr val="FF0000"/>
                  </a:solidFill>
                </a:rPr>
                <a:t>臨床</a:t>
              </a:r>
              <a:endParaRPr kumimoji="1" lang="en-US" altLang="ja-JP" sz="2400" b="1" kern="1200" dirty="0" smtClean="0">
                <a:solidFill>
                  <a:srgbClr val="FF0000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2400" b="1" kern="1200" dirty="0" smtClean="0">
                  <a:solidFill>
                    <a:srgbClr val="FF0000"/>
                  </a:solidFill>
                </a:rPr>
                <a:t>研修</a:t>
              </a:r>
              <a:endParaRPr kumimoji="1" lang="en-US" altLang="ja-JP" sz="2400" b="1" kern="1200" dirty="0" smtClean="0">
                <a:solidFill>
                  <a:srgbClr val="FF0000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ja-JP" sz="2400" b="1" kern="1200" dirty="0" smtClean="0">
                  <a:solidFill>
                    <a:srgbClr val="FF0000"/>
                  </a:solidFill>
                </a:rPr>
                <a:t>2</a:t>
              </a:r>
              <a:r>
                <a:rPr kumimoji="1" lang="ja-JP" altLang="en-US" sz="2400" b="1" kern="1200" dirty="0" smtClean="0">
                  <a:solidFill>
                    <a:srgbClr val="FF0000"/>
                  </a:solidFill>
                </a:rPr>
                <a:t>年</a:t>
              </a:r>
              <a:endParaRPr kumimoji="1" lang="en-US" altLang="ja-JP" sz="2400" b="1" kern="1200" dirty="0" smtClean="0">
                <a:solidFill>
                  <a:srgbClr val="FF0000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1" lang="ja-JP" altLang="en-US" sz="1600" b="1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1974414" y="2007902"/>
            <a:ext cx="3597672" cy="1304631"/>
            <a:chOff x="2130880" y="1214805"/>
            <a:chExt cx="1346252" cy="1304631"/>
          </a:xfrm>
        </p:grpSpPr>
        <p:sp>
          <p:nvSpPr>
            <p:cNvPr id="12" name="角丸四角形 11"/>
            <p:cNvSpPr/>
            <p:nvPr/>
          </p:nvSpPr>
          <p:spPr>
            <a:xfrm>
              <a:off x="2130880" y="1214805"/>
              <a:ext cx="1346252" cy="1304631"/>
            </a:xfrm>
            <a:prstGeom prst="roundRect">
              <a:avLst/>
            </a:prstGeom>
            <a:solidFill>
              <a:srgbClr val="92D05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角丸四角形 4"/>
            <p:cNvSpPr/>
            <p:nvPr/>
          </p:nvSpPr>
          <p:spPr>
            <a:xfrm>
              <a:off x="2194567" y="1278492"/>
              <a:ext cx="1218878" cy="11772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1" lang="ja-JP" altLang="en-US" sz="1600" b="1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4765638" y="2010015"/>
            <a:ext cx="796065" cy="1283431"/>
            <a:chOff x="3538322" y="1216918"/>
            <a:chExt cx="711036" cy="1283431"/>
          </a:xfrm>
        </p:grpSpPr>
        <p:sp>
          <p:nvSpPr>
            <p:cNvPr id="10" name="角丸四角形 9"/>
            <p:cNvSpPr/>
            <p:nvPr/>
          </p:nvSpPr>
          <p:spPr>
            <a:xfrm>
              <a:off x="3538322" y="1216918"/>
              <a:ext cx="711036" cy="128343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1" name="角丸四角形 6"/>
            <p:cNvSpPr/>
            <p:nvPr/>
          </p:nvSpPr>
          <p:spPr>
            <a:xfrm>
              <a:off x="3573032" y="1251628"/>
              <a:ext cx="641616" cy="12140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1600" b="1" kern="1200" dirty="0" smtClean="0"/>
                <a:t>外科専門医試験</a:t>
              </a:r>
              <a:endParaRPr kumimoji="1" lang="ja-JP" altLang="en-US" sz="1600" b="1" kern="1200" dirty="0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3095003" y="3365158"/>
            <a:ext cx="3597672" cy="1304631"/>
            <a:chOff x="2130880" y="1214805"/>
            <a:chExt cx="1346252" cy="1304631"/>
          </a:xfrm>
          <a:solidFill>
            <a:srgbClr val="00B0F0"/>
          </a:solidFill>
        </p:grpSpPr>
        <p:sp>
          <p:nvSpPr>
            <p:cNvPr id="15" name="角丸四角形 14"/>
            <p:cNvSpPr/>
            <p:nvPr/>
          </p:nvSpPr>
          <p:spPr>
            <a:xfrm>
              <a:off x="2130880" y="1214805"/>
              <a:ext cx="1346252" cy="1304631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角丸四角形 4"/>
            <p:cNvSpPr/>
            <p:nvPr/>
          </p:nvSpPr>
          <p:spPr>
            <a:xfrm>
              <a:off x="2154307" y="1278492"/>
              <a:ext cx="1218878" cy="11772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2000" b="1" kern="1200" dirty="0" smtClean="0">
                  <a:solidFill>
                    <a:schemeClr val="tx1"/>
                  </a:solidFill>
                </a:rPr>
                <a:t>心臓血管外科修練</a:t>
              </a:r>
              <a:endParaRPr kumimoji="1" lang="ja-JP" altLang="en-US" sz="20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5886227" y="3367271"/>
            <a:ext cx="796065" cy="1283431"/>
            <a:chOff x="3538322" y="1216918"/>
            <a:chExt cx="711036" cy="1283431"/>
          </a:xfrm>
        </p:grpSpPr>
        <p:sp>
          <p:nvSpPr>
            <p:cNvPr id="18" name="角丸四角形 17"/>
            <p:cNvSpPr/>
            <p:nvPr/>
          </p:nvSpPr>
          <p:spPr>
            <a:xfrm>
              <a:off x="3538322" y="1216918"/>
              <a:ext cx="711036" cy="128343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9" name="角丸四角形 6"/>
            <p:cNvSpPr/>
            <p:nvPr/>
          </p:nvSpPr>
          <p:spPr>
            <a:xfrm>
              <a:off x="3573032" y="1251628"/>
              <a:ext cx="641616" cy="12140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1600" b="1" kern="1200" dirty="0" smtClean="0"/>
                <a:t>心臓血管外科専門医試験</a:t>
              </a:r>
              <a:endParaRPr kumimoji="1" lang="ja-JP" altLang="en-US" sz="1600" b="1" kern="1200" dirty="0"/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2783769" y="2475551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外科専門研修</a:t>
            </a:r>
            <a:endParaRPr kumimoji="1" lang="ja-JP" altLang="en-US" sz="2000" dirty="0"/>
          </a:p>
        </p:txBody>
      </p:sp>
      <p:cxnSp>
        <p:nvCxnSpPr>
          <p:cNvPr id="21" name="直線矢印コネクタ 20"/>
          <p:cNvCxnSpPr/>
          <p:nvPr/>
        </p:nvCxnSpPr>
        <p:spPr>
          <a:xfrm flipV="1">
            <a:off x="2038962" y="4206240"/>
            <a:ext cx="0" cy="83909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387267" y="5045334"/>
            <a:ext cx="2414444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外科専門研修</a:t>
            </a:r>
            <a:endParaRPr kumimoji="1" lang="en-US" altLang="ja-JP" sz="2800" dirty="0" smtClean="0"/>
          </a:p>
          <a:p>
            <a:pPr algn="ctr"/>
            <a:r>
              <a:rPr kumimoji="1" lang="ja-JP" altLang="en-US" sz="2800" dirty="0" smtClean="0"/>
              <a:t>開始登録</a:t>
            </a:r>
            <a:endParaRPr kumimoji="1" lang="ja-JP" altLang="en-US" sz="2800" dirty="0"/>
          </a:p>
        </p:txBody>
      </p:sp>
      <p:cxnSp>
        <p:nvCxnSpPr>
          <p:cNvPr id="30" name="直線矢印コネクタ 29"/>
          <p:cNvCxnSpPr/>
          <p:nvPr/>
        </p:nvCxnSpPr>
        <p:spPr>
          <a:xfrm flipV="1">
            <a:off x="3116518" y="4971827"/>
            <a:ext cx="0" cy="83909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2906354" y="5810921"/>
            <a:ext cx="3057247" cy="95410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心臓血管外科修練</a:t>
            </a:r>
            <a:endParaRPr kumimoji="1" lang="en-US" altLang="ja-JP" sz="2800" dirty="0" smtClean="0"/>
          </a:p>
          <a:p>
            <a:pPr algn="ctr"/>
            <a:r>
              <a:rPr lang="ja-JP" altLang="en-US" sz="2800" dirty="0" smtClean="0"/>
              <a:t>開始</a:t>
            </a:r>
            <a:r>
              <a:rPr lang="ja-JP" altLang="en-US" sz="2800" dirty="0"/>
              <a:t>登録</a:t>
            </a:r>
            <a:endParaRPr kumimoji="1" lang="ja-JP" altLang="en-US" sz="28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146600" y="2684522"/>
            <a:ext cx="1885453" cy="1200329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600" dirty="0" smtClean="0"/>
              <a:t>卒後６年</a:t>
            </a:r>
            <a:endParaRPr kumimoji="1" lang="en-US" altLang="ja-JP" sz="3600" dirty="0" smtClean="0"/>
          </a:p>
          <a:p>
            <a:pPr algn="ctr"/>
            <a:r>
              <a:rPr kumimoji="1" lang="ja-JP" altLang="en-US" sz="3600" dirty="0" smtClean="0"/>
              <a:t>（</a:t>
            </a:r>
            <a:r>
              <a:rPr lang="en-US" altLang="ja-JP" sz="3600" dirty="0" smtClean="0"/>
              <a:t>2+1+3</a:t>
            </a:r>
            <a:r>
              <a:rPr lang="ja-JP" altLang="en-US" sz="3600" dirty="0" smtClean="0"/>
              <a:t>）</a:t>
            </a:r>
            <a:endParaRPr kumimoji="1" lang="ja-JP" altLang="en-US" sz="3600" dirty="0"/>
          </a:p>
        </p:txBody>
      </p:sp>
      <p:sp>
        <p:nvSpPr>
          <p:cNvPr id="33" name="右中かっこ 32"/>
          <p:cNvSpPr/>
          <p:nvPr/>
        </p:nvSpPr>
        <p:spPr>
          <a:xfrm>
            <a:off x="6724945" y="2115477"/>
            <a:ext cx="284341" cy="239197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152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429769" y="219470"/>
            <a:ext cx="8247887" cy="1276314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18329" y="440891"/>
            <a:ext cx="8433072" cy="886394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3200" dirty="0" smtClean="0"/>
              <a:t>外科専門研修と心臓血管外科修練の連携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lang="en-US" altLang="ja-JP" sz="3200" dirty="0"/>
              <a:t>2</a:t>
            </a:r>
            <a:r>
              <a:rPr lang="ja-JP" altLang="en-US" sz="3200" dirty="0"/>
              <a:t>年間</a:t>
            </a:r>
            <a:r>
              <a:rPr lang="ja-JP" altLang="en-US" sz="3200" dirty="0" smtClean="0"/>
              <a:t>の</a:t>
            </a:r>
            <a:r>
              <a:rPr lang="ja-JP" altLang="en-US" sz="3200" dirty="0"/>
              <a:t>オーバーラップ</a:t>
            </a:r>
            <a:r>
              <a:rPr lang="ja-JP" altLang="en-US" sz="3200" dirty="0" smtClean="0"/>
              <a:t>を認める場合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7810" y="2366682"/>
            <a:ext cx="902683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・外科専門研修中、当該サブス</a:t>
            </a:r>
            <a:r>
              <a:rPr kumimoji="1" lang="ja-JP" altLang="en-US" sz="2800" dirty="0" err="1" smtClean="0"/>
              <a:t>ぺ</a:t>
            </a:r>
            <a:r>
              <a:rPr kumimoji="1" lang="ja-JP" altLang="en-US" sz="2800" dirty="0" smtClean="0"/>
              <a:t>シャルティ以外の領域の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研修を</a:t>
            </a:r>
            <a:r>
              <a:rPr kumimoji="1" lang="en-US" altLang="ja-JP" sz="2800" dirty="0" smtClean="0"/>
              <a:t>1</a:t>
            </a:r>
            <a:r>
              <a:rPr kumimoji="1" lang="ja-JP" altLang="en-US" sz="2800" dirty="0" smtClean="0"/>
              <a:t>年で完了する必要がある。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・</a:t>
            </a:r>
            <a:r>
              <a:rPr lang="ja-JP" altLang="en-US" sz="2800" dirty="0" smtClean="0">
                <a:solidFill>
                  <a:srgbClr val="FF0000"/>
                </a:solidFill>
              </a:rPr>
              <a:t>各領域の</a:t>
            </a:r>
            <a:r>
              <a:rPr lang="en-US" altLang="ja-JP" sz="2800" dirty="0" smtClean="0">
                <a:solidFill>
                  <a:srgbClr val="FF0000"/>
                </a:solidFill>
              </a:rPr>
              <a:t>minimum requirement</a:t>
            </a:r>
            <a:r>
              <a:rPr lang="ja-JP" altLang="en-US" sz="2800" dirty="0" smtClean="0">
                <a:solidFill>
                  <a:srgbClr val="FF0000"/>
                </a:solidFill>
              </a:rPr>
              <a:t>を</a:t>
            </a:r>
            <a:r>
              <a:rPr lang="en-US" altLang="ja-JP" sz="2800" dirty="0" smtClean="0">
                <a:solidFill>
                  <a:srgbClr val="FF0000"/>
                </a:solidFill>
              </a:rPr>
              <a:t>10</a:t>
            </a:r>
            <a:r>
              <a:rPr lang="ja-JP" altLang="en-US" sz="2800" dirty="0" smtClean="0">
                <a:solidFill>
                  <a:srgbClr val="FF0000"/>
                </a:solidFill>
              </a:rPr>
              <a:t>例</a:t>
            </a:r>
            <a:r>
              <a:rPr lang="ja-JP" altLang="en-US" sz="2800" dirty="0" smtClean="0"/>
              <a:t>として、よりサブ</a:t>
            </a:r>
            <a:endParaRPr lang="en-US" altLang="ja-JP" sz="2800" dirty="0" smtClean="0"/>
          </a:p>
          <a:p>
            <a:r>
              <a:rPr lang="ja-JP" altLang="en-US" sz="2800" dirty="0" smtClean="0"/>
              <a:t>スペシャルティに特化した外科専門研修が可能な制度への</a:t>
            </a:r>
            <a:endParaRPr lang="en-US" altLang="ja-JP" sz="2800" dirty="0" smtClean="0"/>
          </a:p>
          <a:p>
            <a:r>
              <a:rPr kumimoji="1" lang="ja-JP" altLang="en-US" sz="2800" dirty="0"/>
              <a:t>変更</a:t>
            </a:r>
            <a:r>
              <a:rPr kumimoji="1" lang="ja-JP" altLang="en-US" sz="2800" dirty="0" smtClean="0"/>
              <a:t>を</a:t>
            </a:r>
            <a:r>
              <a:rPr kumimoji="1" lang="ja-JP" altLang="en-US" sz="2800" dirty="0"/>
              <a:t>求</a:t>
            </a:r>
            <a:r>
              <a:rPr kumimoji="1" lang="ja-JP" altLang="en-US" sz="2800" dirty="0" smtClean="0"/>
              <a:t>める。</a:t>
            </a:r>
            <a:endParaRPr kumimoji="1"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　</a:t>
            </a:r>
            <a:r>
              <a:rPr lang="ja-JP" altLang="en-US" sz="2800" dirty="0" smtClean="0">
                <a:solidFill>
                  <a:srgbClr val="FF0000"/>
                </a:solidFill>
              </a:rPr>
              <a:t>到達目標</a:t>
            </a:r>
            <a:r>
              <a:rPr lang="en-US" altLang="ja-JP" sz="2800" dirty="0" smtClean="0">
                <a:solidFill>
                  <a:srgbClr val="FF0000"/>
                </a:solidFill>
              </a:rPr>
              <a:t>3</a:t>
            </a:r>
            <a:r>
              <a:rPr lang="ja-JP" altLang="en-US" sz="2800" dirty="0" smtClean="0">
                <a:solidFill>
                  <a:srgbClr val="FF0000"/>
                </a:solidFill>
              </a:rPr>
              <a:t>　①消化器および腹部内蔵　</a:t>
            </a:r>
            <a:r>
              <a:rPr lang="en-US" altLang="ja-JP" sz="2800" dirty="0" smtClean="0">
                <a:solidFill>
                  <a:srgbClr val="FF0000"/>
                </a:solidFill>
              </a:rPr>
              <a:t>50</a:t>
            </a:r>
            <a:r>
              <a:rPr lang="ja-JP" altLang="en-US" sz="2800" dirty="0" smtClean="0">
                <a:solidFill>
                  <a:srgbClr val="FF0000"/>
                </a:solidFill>
              </a:rPr>
              <a:t>例→</a:t>
            </a:r>
            <a:r>
              <a:rPr lang="en-US" altLang="ja-JP" sz="2800" dirty="0" smtClean="0">
                <a:solidFill>
                  <a:srgbClr val="FF0000"/>
                </a:solidFill>
              </a:rPr>
              <a:t>10</a:t>
            </a:r>
            <a:r>
              <a:rPr lang="ja-JP" altLang="en-US" sz="2800" dirty="0" smtClean="0">
                <a:solidFill>
                  <a:srgbClr val="FF0000"/>
                </a:solidFill>
              </a:rPr>
              <a:t>例</a:t>
            </a:r>
            <a:endParaRPr kumimoji="1" lang="en-US" altLang="ja-JP" sz="2800" dirty="0" smtClean="0">
              <a:solidFill>
                <a:srgbClr val="FF0000"/>
              </a:solidFill>
            </a:endParaRPr>
          </a:p>
          <a:p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8111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429769" y="337805"/>
            <a:ext cx="8247887" cy="985386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18329" y="419375"/>
            <a:ext cx="8433072" cy="886394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3200" dirty="0" smtClean="0"/>
              <a:t>血管内治療を外科術式として認定を！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7810" y="1699704"/>
            <a:ext cx="8727838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外科専門医修練カリキュラム（平成</a:t>
            </a:r>
            <a:r>
              <a:rPr kumimoji="1" lang="en-US" altLang="ja-JP" sz="3200" dirty="0" smtClean="0"/>
              <a:t>30</a:t>
            </a:r>
            <a:r>
              <a:rPr kumimoji="1" lang="ja-JP" altLang="en-US" sz="3200" dirty="0" smtClean="0"/>
              <a:t>年度版）</a:t>
            </a:r>
            <a:endParaRPr kumimoji="1" lang="en-US" altLang="ja-JP" sz="3200" dirty="0" smtClean="0"/>
          </a:p>
          <a:p>
            <a:r>
              <a:rPr lang="ja-JP" altLang="en-US" sz="2800" dirty="0"/>
              <a:t>　</a:t>
            </a:r>
            <a:r>
              <a:rPr lang="en-US" altLang="ja-JP" sz="2800" dirty="0" smtClean="0"/>
              <a:t>2 </a:t>
            </a:r>
            <a:r>
              <a:rPr lang="ja-JP" altLang="en-US" sz="2800" dirty="0" smtClean="0"/>
              <a:t>到達目標　</a:t>
            </a:r>
            <a:r>
              <a:rPr lang="en-US" altLang="ja-JP" sz="2800" dirty="0" smtClean="0"/>
              <a:t>3)</a:t>
            </a:r>
            <a:r>
              <a:rPr lang="ja-JP" altLang="en-US" sz="2800" dirty="0" smtClean="0"/>
              <a:t>到達目標</a:t>
            </a:r>
            <a:r>
              <a:rPr lang="en-US" altLang="ja-JP" sz="2800" dirty="0" smtClean="0"/>
              <a:t>3</a:t>
            </a:r>
          </a:p>
          <a:p>
            <a:r>
              <a:rPr kumimoji="1" lang="ja-JP" altLang="en-US" sz="2800" dirty="0"/>
              <a:t>　</a:t>
            </a:r>
            <a:r>
              <a:rPr kumimoji="1" lang="ja-JP" altLang="en-US" sz="2800" dirty="0" smtClean="0"/>
              <a:t>〇手術経験症例数についての基本的解釈</a:t>
            </a:r>
            <a:endParaRPr kumimoji="1"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　</a:t>
            </a:r>
            <a:r>
              <a:rPr lang="en-US" altLang="ja-JP" sz="2800" dirty="0" smtClean="0">
                <a:solidFill>
                  <a:srgbClr val="FF0000"/>
                </a:solidFill>
              </a:rPr>
              <a:t>2</a:t>
            </a:r>
            <a:r>
              <a:rPr lang="ja-JP" altLang="en-US" sz="2800" dirty="0" smtClean="0">
                <a:solidFill>
                  <a:srgbClr val="FF0000"/>
                </a:solidFill>
              </a:rPr>
              <a:t>）手術と同等の効果をもつ内視鏡治療や</a:t>
            </a:r>
            <a:r>
              <a:rPr lang="en-US" altLang="ja-JP" sz="2800" dirty="0" smtClean="0">
                <a:solidFill>
                  <a:srgbClr val="FF0000"/>
                </a:solidFill>
              </a:rPr>
              <a:t>IVR</a:t>
            </a:r>
            <a:r>
              <a:rPr lang="ja-JP" altLang="en-US" sz="2800" dirty="0" smtClean="0">
                <a:solidFill>
                  <a:srgbClr val="FF0000"/>
                </a:solidFill>
              </a:rPr>
              <a:t>などの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r>
              <a:rPr kumimoji="1" lang="ja-JP" altLang="en-US" sz="2800" dirty="0">
                <a:solidFill>
                  <a:srgbClr val="FF0000"/>
                </a:solidFill>
              </a:rPr>
              <a:t>　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　低侵襲治療法は、</a:t>
            </a:r>
            <a:r>
              <a:rPr kumimoji="1" lang="ja-JP" altLang="en-US" sz="2800" b="1" u="sng" dirty="0" smtClean="0">
                <a:solidFill>
                  <a:srgbClr val="FF0000"/>
                </a:solidFill>
              </a:rPr>
              <a:t>「一定レベルの手術を適切に実施</a:t>
            </a:r>
            <a:endParaRPr kumimoji="1" lang="en-US" altLang="ja-JP" sz="2800" b="1" u="sng" dirty="0" smtClean="0">
              <a:solidFill>
                <a:srgbClr val="FF0000"/>
              </a:solidFill>
            </a:endParaRPr>
          </a:p>
          <a:p>
            <a:r>
              <a:rPr lang="ja-JP" altLang="en-US" sz="2800" b="1" dirty="0">
                <a:solidFill>
                  <a:srgbClr val="FF0000"/>
                </a:solidFill>
              </a:rPr>
              <a:t>　　</a:t>
            </a:r>
            <a:r>
              <a:rPr lang="ja-JP" altLang="en-US" sz="2800" b="1" u="sng" dirty="0" smtClean="0">
                <a:solidFill>
                  <a:srgbClr val="FF0000"/>
                </a:solidFill>
              </a:rPr>
              <a:t>できる能力」を養成するのには適当ではないので、</a:t>
            </a:r>
            <a:endParaRPr lang="en-US" altLang="ja-JP" sz="2800" b="1" u="sng" dirty="0" smtClean="0">
              <a:solidFill>
                <a:srgbClr val="FF0000"/>
              </a:solidFill>
            </a:endParaRPr>
          </a:p>
          <a:p>
            <a:r>
              <a:rPr kumimoji="1" lang="ja-JP" altLang="en-US" sz="2800" b="1" dirty="0">
                <a:solidFill>
                  <a:srgbClr val="FF0000"/>
                </a:solidFill>
              </a:rPr>
              <a:t>　</a:t>
            </a:r>
            <a:r>
              <a:rPr kumimoji="1" lang="ja-JP" altLang="en-US" sz="2800" b="1" dirty="0" smtClean="0">
                <a:solidFill>
                  <a:srgbClr val="FF0000"/>
                </a:solidFill>
              </a:rPr>
              <a:t>　</a:t>
            </a:r>
            <a:r>
              <a:rPr kumimoji="1" lang="ja-JP" altLang="en-US" sz="2800" b="1" u="sng" dirty="0" smtClean="0">
                <a:solidFill>
                  <a:srgbClr val="FF0000"/>
                </a:solidFill>
              </a:rPr>
              <a:t>原則として含めない。</a:t>
            </a:r>
            <a:endParaRPr kumimoji="1" lang="en-US" altLang="ja-JP" sz="2800" b="1" u="sng" dirty="0" smtClean="0">
              <a:solidFill>
                <a:srgbClr val="FF0000"/>
              </a:solidFill>
            </a:endParaRPr>
          </a:p>
          <a:p>
            <a:r>
              <a:rPr lang="ja-JP" altLang="en-US" sz="2800" dirty="0" smtClean="0">
                <a:solidFill>
                  <a:srgbClr val="FF0000"/>
                </a:solidFill>
              </a:rPr>
              <a:t>　</a:t>
            </a:r>
            <a:r>
              <a:rPr lang="en-US" altLang="ja-JP" sz="2800" dirty="0" smtClean="0"/>
              <a:t>Q&amp;A 3</a:t>
            </a:r>
          </a:p>
          <a:p>
            <a:r>
              <a:rPr kumimoji="1" lang="en-US" altLang="ja-JP" sz="2800" dirty="0">
                <a:solidFill>
                  <a:srgbClr val="FF0000"/>
                </a:solidFill>
              </a:rPr>
              <a:t>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    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経皮的処置・操作のみであれば、全身麻酔下で行って</a:t>
            </a:r>
            <a:endParaRPr kumimoji="1" lang="en-US" altLang="ja-JP" sz="2800" dirty="0" smtClean="0">
              <a:solidFill>
                <a:srgbClr val="FF0000"/>
              </a:solidFill>
            </a:endParaRPr>
          </a:p>
          <a:p>
            <a:r>
              <a:rPr lang="ja-JP" altLang="en-US" sz="2800" dirty="0">
                <a:solidFill>
                  <a:srgbClr val="FF0000"/>
                </a:solidFill>
              </a:rPr>
              <a:t>　</a:t>
            </a:r>
            <a:r>
              <a:rPr lang="ja-JP" altLang="en-US" sz="2800" dirty="0" smtClean="0">
                <a:solidFill>
                  <a:srgbClr val="FF0000"/>
                </a:solidFill>
              </a:rPr>
              <a:t>　もカウントできません。ただし「⑤末梢血管（</a:t>
            </a:r>
            <a:r>
              <a:rPr lang="en-US" altLang="ja-JP" sz="2800" dirty="0" smtClean="0">
                <a:solidFill>
                  <a:srgbClr val="FF0000"/>
                </a:solidFill>
              </a:rPr>
              <a:t>a. </a:t>
            </a:r>
            <a:r>
              <a:rPr lang="ja-JP" altLang="en-US" sz="2800" dirty="0" smtClean="0">
                <a:solidFill>
                  <a:srgbClr val="FF0000"/>
                </a:solidFill>
              </a:rPr>
              <a:t>動脈</a:t>
            </a:r>
            <a:r>
              <a:rPr lang="ja-JP" altLang="en-US" sz="2800" dirty="0" err="1" smtClean="0">
                <a:solidFill>
                  <a:srgbClr val="FF0000"/>
                </a:solidFill>
              </a:rPr>
              <a:t>ー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r>
              <a:rPr kumimoji="1" lang="ja-JP" altLang="en-US" sz="2800" dirty="0">
                <a:solidFill>
                  <a:srgbClr val="FF0000"/>
                </a:solidFill>
              </a:rPr>
              <a:t>　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　閉塞性疾患に対する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PTA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・ステント）」だけは例外です。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0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1307" y="-807720"/>
            <a:ext cx="11426613" cy="642747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399" y="4846320"/>
            <a:ext cx="6932159" cy="3794760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-381000" y="-1112520"/>
            <a:ext cx="1676399" cy="8702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8092440" y="-960120"/>
            <a:ext cx="1676399" cy="8702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807720" y="-15240"/>
            <a:ext cx="1954530" cy="3803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2091689" y="1474470"/>
            <a:ext cx="5996939" cy="5289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106929" y="3318510"/>
            <a:ext cx="5996939" cy="5289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816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グラフ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7091110"/>
              </p:ext>
            </p:extLst>
          </p:nvPr>
        </p:nvGraphicFramePr>
        <p:xfrm>
          <a:off x="322730" y="1516828"/>
          <a:ext cx="8192622" cy="4980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73336" y="269761"/>
            <a:ext cx="8230109" cy="897976"/>
          </a:xfr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b="1" dirty="0" smtClean="0">
                <a:solidFill>
                  <a:srgbClr val="0000FF"/>
                </a:solidFill>
              </a:rPr>
              <a:t>心臓血管外科専門医数</a:t>
            </a:r>
            <a:r>
              <a:rPr lang="ja-JP" altLang="en-US" b="1" dirty="0">
                <a:solidFill>
                  <a:srgbClr val="0000FF"/>
                </a:solidFill>
              </a:rPr>
              <a:t>の推移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86262" y="1715867"/>
            <a:ext cx="2249334" cy="415498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100" dirty="0"/>
              <a:t>移行による認定者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20369" y="4527623"/>
            <a:ext cx="2069797" cy="415498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100" dirty="0"/>
              <a:t>新規試験合格者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47035" y="1700808"/>
            <a:ext cx="992579" cy="415498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100" dirty="0"/>
              <a:t>更新者</a:t>
            </a:r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1602889" y="2110174"/>
            <a:ext cx="438377" cy="1300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>
            <a:off x="6932276" y="4920039"/>
            <a:ext cx="1215716" cy="6543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>
            <a:off x="4018969" y="2093223"/>
            <a:ext cx="738603" cy="1914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7172257" y="1798971"/>
            <a:ext cx="1531188" cy="415498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100" dirty="0"/>
              <a:t>専門医総数</a:t>
            </a:r>
          </a:p>
        </p:txBody>
      </p:sp>
      <p:cxnSp>
        <p:nvCxnSpPr>
          <p:cNvPr id="19" name="直線矢印コネクタ 18"/>
          <p:cNvCxnSpPr/>
          <p:nvPr/>
        </p:nvCxnSpPr>
        <p:spPr>
          <a:xfrm flipH="1">
            <a:off x="6932276" y="2191386"/>
            <a:ext cx="650519" cy="5286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24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86125" y="-949366"/>
            <a:ext cx="14800935" cy="8325526"/>
          </a:xfrm>
          <a:prstGeom prst="rect">
            <a:avLst/>
          </a:prstGeom>
        </p:spPr>
      </p:pic>
      <p:sp>
        <p:nvSpPr>
          <p:cNvPr id="4" name="円/楕円 3"/>
          <p:cNvSpPr/>
          <p:nvPr/>
        </p:nvSpPr>
        <p:spPr>
          <a:xfrm>
            <a:off x="628650" y="-15240"/>
            <a:ext cx="2133600" cy="6623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963930" y="5669280"/>
            <a:ext cx="2133600" cy="6623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2967432" y="5776331"/>
            <a:ext cx="3890568" cy="74110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911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8711" y="134788"/>
            <a:ext cx="7943850" cy="1967150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dirty="0" smtClean="0"/>
              <a:t>修練施設群の考え方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sz="3100" dirty="0"/>
              <a:t>目安</a:t>
            </a:r>
            <a:r>
              <a:rPr lang="ja-JP" altLang="en-US" sz="3100" dirty="0" smtClean="0"/>
              <a:t>として施設</a:t>
            </a:r>
            <a:r>
              <a:rPr lang="ja-JP" altLang="en-US" sz="3100" dirty="0"/>
              <a:t>群</a:t>
            </a:r>
            <a:r>
              <a:rPr lang="ja-JP" altLang="en-US" sz="3100" dirty="0" smtClean="0"/>
              <a:t>で年間</a:t>
            </a:r>
            <a:r>
              <a:rPr lang="en-US" altLang="ja-JP" sz="3100" dirty="0" smtClean="0"/>
              <a:t>500</a:t>
            </a:r>
            <a:r>
              <a:rPr lang="ja-JP" altLang="en-US" sz="3100" dirty="0" smtClean="0"/>
              <a:t>例以上の</a:t>
            </a:r>
            <a:r>
              <a:rPr lang="en-US" altLang="ja-JP" sz="3100" dirty="0" smtClean="0"/>
              <a:t/>
            </a:r>
            <a:br>
              <a:rPr lang="en-US" altLang="ja-JP" sz="3100" dirty="0" smtClean="0"/>
            </a:br>
            <a:r>
              <a:rPr lang="ja-JP" altLang="en-US" sz="3100" dirty="0" smtClean="0"/>
              <a:t>症例数を確保すること。</a:t>
            </a:r>
            <a:r>
              <a:rPr lang="en-US" altLang="ja-JP" sz="3100" dirty="0" smtClean="0"/>
              <a:t/>
            </a:r>
            <a:br>
              <a:rPr lang="en-US" altLang="ja-JP" sz="3100" dirty="0" smtClean="0"/>
            </a:br>
            <a:r>
              <a:rPr lang="en-US" altLang="ja-JP" sz="3100" dirty="0" smtClean="0"/>
              <a:t>4</a:t>
            </a:r>
            <a:r>
              <a:rPr lang="ja-JP" altLang="en-US" sz="3100" dirty="0"/>
              <a:t>領域</a:t>
            </a:r>
            <a:r>
              <a:rPr lang="ja-JP" altLang="en-US" sz="3100" dirty="0" smtClean="0"/>
              <a:t>の修練を提供できること。</a:t>
            </a:r>
            <a:r>
              <a:rPr lang="en-US" altLang="ja-JP" sz="3100" dirty="0" smtClean="0"/>
              <a:t/>
            </a:r>
            <a:br>
              <a:rPr lang="en-US" altLang="ja-JP" sz="3100" dirty="0" smtClean="0"/>
            </a:br>
            <a:r>
              <a:rPr lang="ja-JP" altLang="en-US" sz="3100" dirty="0" smtClean="0"/>
              <a:t>専門医</a:t>
            </a:r>
            <a:r>
              <a:rPr lang="en-US" altLang="ja-JP" sz="3100" dirty="0"/>
              <a:t>1</a:t>
            </a:r>
            <a:r>
              <a:rPr lang="ja-JP" altLang="en-US" sz="3100" dirty="0" smtClean="0"/>
              <a:t>名に対して専攻医</a:t>
            </a:r>
            <a:r>
              <a:rPr lang="en-US" altLang="ja-JP" sz="3100" dirty="0" smtClean="0"/>
              <a:t>2</a:t>
            </a:r>
            <a:r>
              <a:rPr lang="ja-JP" altLang="en-US" sz="3100" dirty="0" smtClean="0"/>
              <a:t>名を越えない。</a:t>
            </a:r>
            <a:endParaRPr kumimoji="1" lang="ja-JP" altLang="en-US" sz="3100" dirty="0"/>
          </a:p>
        </p:txBody>
      </p:sp>
      <p:sp>
        <p:nvSpPr>
          <p:cNvPr id="3" name="円/楕円 2"/>
          <p:cNvSpPr/>
          <p:nvPr/>
        </p:nvSpPr>
        <p:spPr>
          <a:xfrm>
            <a:off x="158614" y="2152651"/>
            <a:ext cx="5164362" cy="41729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5457825" y="2152650"/>
            <a:ext cx="3590925" cy="42005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86927" y="2662860"/>
            <a:ext cx="3236784" cy="138499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srgbClr val="0070C0"/>
                </a:solidFill>
              </a:rPr>
              <a:t>修練統括施設</a:t>
            </a:r>
            <a:endParaRPr lang="en-US" altLang="ja-JP" sz="2800" dirty="0" smtClean="0">
              <a:solidFill>
                <a:srgbClr val="0070C0"/>
              </a:solidFill>
            </a:endParaRPr>
          </a:p>
          <a:p>
            <a:pPr algn="ctr"/>
            <a:r>
              <a:rPr kumimoji="1" lang="ja-JP" altLang="en-US" sz="2800" dirty="0" smtClean="0">
                <a:solidFill>
                  <a:srgbClr val="0070C0"/>
                </a:solidFill>
              </a:rPr>
              <a:t>（複数の修練指導者</a:t>
            </a:r>
            <a:endParaRPr kumimoji="1" lang="en-US" altLang="ja-JP" sz="2800" dirty="0" smtClean="0">
              <a:solidFill>
                <a:srgbClr val="0070C0"/>
              </a:solidFill>
            </a:endParaRPr>
          </a:p>
          <a:p>
            <a:pPr algn="ctr"/>
            <a:r>
              <a:rPr kumimoji="1" lang="ja-JP" altLang="en-US" sz="2800" dirty="0" smtClean="0">
                <a:solidFill>
                  <a:srgbClr val="0070C0"/>
                </a:solidFill>
              </a:rPr>
              <a:t>のいる基幹施設）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03370" y="3524250"/>
            <a:ext cx="3244498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srgbClr val="0070C0"/>
                </a:solidFill>
              </a:rPr>
              <a:t>修練統括施設</a:t>
            </a:r>
            <a:endParaRPr lang="en-US" altLang="ja-JP" sz="2800" dirty="0" smtClean="0">
              <a:solidFill>
                <a:srgbClr val="0070C0"/>
              </a:solidFill>
            </a:endParaRPr>
          </a:p>
          <a:p>
            <a:pPr algn="ctr"/>
            <a:r>
              <a:rPr kumimoji="1" lang="ja-JP" altLang="en-US" sz="2800" dirty="0" smtClean="0">
                <a:solidFill>
                  <a:srgbClr val="0070C0"/>
                </a:solidFill>
              </a:rPr>
              <a:t>（複数の修練指導者</a:t>
            </a:r>
            <a:endParaRPr kumimoji="1" lang="en-US" altLang="ja-JP" sz="2800" dirty="0" smtClean="0">
              <a:solidFill>
                <a:srgbClr val="0070C0"/>
              </a:solidFill>
            </a:endParaRPr>
          </a:p>
          <a:p>
            <a:pPr algn="ctr"/>
            <a:r>
              <a:rPr kumimoji="1" lang="ja-JP" altLang="en-US" sz="2800" dirty="0" smtClean="0">
                <a:solidFill>
                  <a:srgbClr val="0070C0"/>
                </a:solidFill>
              </a:rPr>
              <a:t>のいる基幹施設）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8470" y="4335921"/>
            <a:ext cx="1620957" cy="52322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chemeClr val="bg1"/>
                </a:solidFill>
              </a:rPr>
              <a:t>基幹施設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77520" y="5009871"/>
            <a:ext cx="1620957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chemeClr val="bg1"/>
                </a:solidFill>
              </a:rPr>
              <a:t>関連施設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70681" y="4678688"/>
            <a:ext cx="1620957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chemeClr val="bg1"/>
                </a:solidFill>
              </a:rPr>
              <a:t>関連施設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 rot="19927785">
            <a:off x="2674885" y="4192626"/>
            <a:ext cx="3186998" cy="42005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92263" y="6325582"/>
            <a:ext cx="237744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srgbClr val="0070C0"/>
                </a:solidFill>
              </a:rPr>
              <a:t>修練統括施設</a:t>
            </a:r>
            <a:endParaRPr lang="en-US" altLang="ja-JP" sz="2800" dirty="0" smtClean="0">
              <a:solidFill>
                <a:srgbClr val="0070C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699485" y="5303332"/>
            <a:ext cx="1620957" cy="52322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chemeClr val="bg1"/>
                </a:solidFill>
              </a:rPr>
              <a:t>基幹施設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35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628650" y="644847"/>
            <a:ext cx="7735330" cy="76611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専攻医の修練状況モニタリング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08821" y="1970410"/>
            <a:ext cx="71263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3600" dirty="0"/>
              <a:t>　専攻医の修練進捗状況について</a:t>
            </a:r>
            <a:r>
              <a:rPr lang="ja-JP" altLang="ja-JP" sz="3600" dirty="0" smtClean="0"/>
              <a:t>は</a:t>
            </a:r>
            <a:r>
              <a:rPr lang="ja-JP" altLang="ja-JP" sz="3600" dirty="0" smtClean="0">
                <a:solidFill>
                  <a:srgbClr val="FF0000"/>
                </a:solidFill>
              </a:rPr>
              <a:t>毎年</a:t>
            </a:r>
            <a:r>
              <a:rPr lang="ja-JP" altLang="ja-JP" sz="3600" dirty="0">
                <a:solidFill>
                  <a:srgbClr val="FF0000"/>
                </a:solidFill>
              </a:rPr>
              <a:t>モニタリング</a:t>
            </a:r>
            <a:r>
              <a:rPr lang="ja-JP" altLang="ja-JP" sz="3600" dirty="0"/>
              <a:t>を行う。疑義のある施設群に対して、心臓血管外科専門医認定機構は状況を聴取し、改善策を求めることが出来る。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4965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628650" y="644847"/>
            <a:ext cx="7735330" cy="76611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/>
              <a:t>外科専門医制度へのお願い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5609" y="1970410"/>
            <a:ext cx="82618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・血管内治療などの</a:t>
            </a:r>
            <a:r>
              <a:rPr lang="ja-JP" altLang="en-US" sz="3600" dirty="0" smtClean="0">
                <a:solidFill>
                  <a:srgbClr val="FF0000"/>
                </a:solidFill>
              </a:rPr>
              <a:t>低侵襲治療法</a:t>
            </a:r>
            <a:r>
              <a:rPr lang="ja-JP" altLang="en-US" sz="3600" dirty="0" smtClean="0"/>
              <a:t>を外科手技として認めてもらいたい。</a:t>
            </a:r>
            <a:endParaRPr lang="en-US" altLang="ja-JP" sz="3600" dirty="0" smtClean="0"/>
          </a:p>
          <a:p>
            <a:r>
              <a:rPr lang="ja-JP" altLang="en-US" sz="3600" dirty="0" smtClean="0"/>
              <a:t>・基本領域とサブスペシャルティ領域のオーバーラップを</a:t>
            </a:r>
            <a:r>
              <a:rPr lang="en-US" altLang="ja-JP" sz="3600" dirty="0" smtClean="0"/>
              <a:t>2</a:t>
            </a:r>
            <a:r>
              <a:rPr lang="ja-JP" altLang="en-US" sz="3600" dirty="0" smtClean="0"/>
              <a:t>年間認めるなら、</a:t>
            </a:r>
            <a:r>
              <a:rPr lang="ja-JP" altLang="en-US" sz="3600" dirty="0"/>
              <a:t>到達目標</a:t>
            </a:r>
            <a:r>
              <a:rPr lang="en-US" altLang="ja-JP" sz="3600" dirty="0"/>
              <a:t>3</a:t>
            </a:r>
            <a:r>
              <a:rPr lang="ja-JP" altLang="en-US" sz="3600" dirty="0"/>
              <a:t>　</a:t>
            </a:r>
            <a:r>
              <a:rPr lang="ja-JP" altLang="en-US" sz="3600" dirty="0">
                <a:solidFill>
                  <a:srgbClr val="FF0000"/>
                </a:solidFill>
              </a:rPr>
              <a:t>①消化器および腹部内蔵</a:t>
            </a:r>
            <a:r>
              <a:rPr lang="ja-JP" altLang="en-US" sz="3600" dirty="0"/>
              <a:t>　</a:t>
            </a:r>
            <a:r>
              <a:rPr lang="en-US" altLang="ja-JP" sz="3600" dirty="0"/>
              <a:t>50</a:t>
            </a:r>
            <a:r>
              <a:rPr lang="ja-JP" altLang="en-US" sz="3600" dirty="0" smtClean="0"/>
              <a:t>例を</a:t>
            </a:r>
            <a:r>
              <a:rPr lang="en-US" altLang="ja-JP" sz="3600" dirty="0" smtClean="0"/>
              <a:t>10</a:t>
            </a:r>
            <a:r>
              <a:rPr lang="ja-JP" altLang="en-US" sz="3600" dirty="0" smtClean="0"/>
              <a:t>例にして頂きたい。</a:t>
            </a:r>
            <a:endParaRPr lang="en-US" altLang="ja-JP" sz="3600" dirty="0"/>
          </a:p>
          <a:p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14467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8752" y="242997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ja-JP" altLang="en-US" sz="8800" dirty="0" smtClean="0"/>
              <a:t>終</a:t>
            </a:r>
            <a:endParaRPr kumimoji="1" lang="ja-JP" altLang="en-US" sz="8800" dirty="0"/>
          </a:p>
        </p:txBody>
      </p:sp>
    </p:spTree>
    <p:extLst>
      <p:ext uri="{BB962C8B-B14F-4D97-AF65-F5344CB8AC3E}">
        <p14:creationId xmlns:p14="http://schemas.microsoft.com/office/powerpoint/2010/main" val="30976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コンテンツ プレースホルダー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2263801"/>
              </p:ext>
            </p:extLst>
          </p:nvPr>
        </p:nvGraphicFramePr>
        <p:xfrm>
          <a:off x="219075" y="1438275"/>
          <a:ext cx="8891588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" name="ワークシート" r:id="rId4" imgW="8467585" imgH="4886497" progId="Excel.Sheet.8">
                  <p:embed/>
                </p:oleObj>
              </mc:Choice>
              <mc:Fallback>
                <p:oleObj name="ワークシート" r:id="rId4" imgW="8467585" imgH="4886497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" y="1438275"/>
                        <a:ext cx="8891588" cy="5130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テキスト ボックス 1"/>
          <p:cNvSpPr txBox="1">
            <a:spLocks noChangeArrowheads="1"/>
          </p:cNvSpPr>
          <p:nvPr/>
        </p:nvSpPr>
        <p:spPr bwMode="auto">
          <a:xfrm>
            <a:off x="6863046" y="4926507"/>
            <a:ext cx="662361" cy="42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133" dirty="0" smtClean="0">
                <a:solidFill>
                  <a:srgbClr val="FF0000"/>
                </a:solidFill>
              </a:rPr>
              <a:t>39.4</a:t>
            </a:r>
            <a:endParaRPr lang="ja-JP" altLang="en-US" sz="2133" dirty="0">
              <a:solidFill>
                <a:srgbClr val="FF0000"/>
              </a:solidFill>
            </a:endParaRPr>
          </a:p>
        </p:txBody>
      </p:sp>
      <p:sp>
        <p:nvSpPr>
          <p:cNvPr id="3080" name="テキスト ボックス 8"/>
          <p:cNvSpPr txBox="1">
            <a:spLocks noChangeArrowheads="1"/>
          </p:cNvSpPr>
          <p:nvPr/>
        </p:nvSpPr>
        <p:spPr bwMode="auto">
          <a:xfrm>
            <a:off x="5529819" y="4926507"/>
            <a:ext cx="662361" cy="42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133" dirty="0">
                <a:solidFill>
                  <a:srgbClr val="FF0000"/>
                </a:solidFill>
              </a:rPr>
              <a:t>39.3</a:t>
            </a:r>
            <a:endParaRPr lang="ja-JP" altLang="en-US" sz="2133" dirty="0">
              <a:solidFill>
                <a:srgbClr val="FF0000"/>
              </a:solidFill>
            </a:endParaRPr>
          </a:p>
        </p:txBody>
      </p:sp>
      <p:sp>
        <p:nvSpPr>
          <p:cNvPr id="3081" name="テキスト ボックス 9"/>
          <p:cNvSpPr txBox="1">
            <a:spLocks noChangeArrowheads="1"/>
          </p:cNvSpPr>
          <p:nvPr/>
        </p:nvSpPr>
        <p:spPr bwMode="auto">
          <a:xfrm>
            <a:off x="6444208" y="4723319"/>
            <a:ext cx="662361" cy="42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133" dirty="0">
                <a:solidFill>
                  <a:srgbClr val="FF0000"/>
                </a:solidFill>
              </a:rPr>
              <a:t>39.5</a:t>
            </a:r>
            <a:endParaRPr lang="ja-JP" altLang="en-US" sz="2133" dirty="0">
              <a:solidFill>
                <a:srgbClr val="FF0000"/>
              </a:solidFill>
            </a:endParaRPr>
          </a:p>
        </p:txBody>
      </p:sp>
      <p:sp>
        <p:nvSpPr>
          <p:cNvPr id="3082" name="テキスト ボックス 10"/>
          <p:cNvSpPr txBox="1">
            <a:spLocks noChangeArrowheads="1"/>
          </p:cNvSpPr>
          <p:nvPr/>
        </p:nvSpPr>
        <p:spPr bwMode="auto">
          <a:xfrm>
            <a:off x="5940152" y="4723319"/>
            <a:ext cx="662361" cy="42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133" dirty="0">
                <a:solidFill>
                  <a:srgbClr val="FF0000"/>
                </a:solidFill>
              </a:rPr>
              <a:t>39.5</a:t>
            </a:r>
            <a:endParaRPr lang="ja-JP" altLang="en-US" sz="2133" dirty="0">
              <a:solidFill>
                <a:srgbClr val="FF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 rot="20337209">
            <a:off x="4747193" y="2711281"/>
            <a:ext cx="2743059" cy="96770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ja-JP" altLang="en-US" sz="2844" dirty="0">
                <a:ln w="11430">
                  <a:noFill/>
                </a:ln>
                <a:solidFill>
                  <a:schemeClr val="accent2"/>
                </a:solidFill>
                <a:latin typeface="+mn-ea"/>
                <a:ea typeface="+mn-ea"/>
              </a:rPr>
              <a:t>受験年齢は上昇</a:t>
            </a:r>
            <a:endParaRPr lang="en-US" altLang="ja-JP" sz="2844" dirty="0">
              <a:ln w="11430">
                <a:noFill/>
              </a:ln>
              <a:solidFill>
                <a:schemeClr val="accent2"/>
              </a:solidFill>
              <a:latin typeface="+mn-ea"/>
              <a:ea typeface="+mn-ea"/>
            </a:endParaRPr>
          </a:p>
          <a:p>
            <a:pPr algn="ctr">
              <a:defRPr/>
            </a:pPr>
            <a:r>
              <a:rPr lang="ja-JP" altLang="en-US" sz="2844" dirty="0">
                <a:ln w="11430">
                  <a:noFill/>
                </a:ln>
                <a:solidFill>
                  <a:schemeClr val="accent2"/>
                </a:solidFill>
                <a:latin typeface="+mn-ea"/>
                <a:ea typeface="+mn-ea"/>
              </a:rPr>
              <a:t>今年は</a:t>
            </a:r>
            <a:r>
              <a:rPr lang="en-US" altLang="ja-JP" sz="2844" dirty="0" smtClean="0">
                <a:ln w="11430">
                  <a:noFill/>
                </a:ln>
                <a:solidFill>
                  <a:schemeClr val="accent2"/>
                </a:solidFill>
                <a:latin typeface="+mn-ea"/>
                <a:ea typeface="+mn-ea"/>
              </a:rPr>
              <a:t>39.4</a:t>
            </a:r>
            <a:r>
              <a:rPr lang="ja-JP" altLang="en-US" sz="2844" dirty="0" smtClean="0">
                <a:ln w="11430">
                  <a:noFill/>
                </a:ln>
                <a:solidFill>
                  <a:schemeClr val="accent2"/>
                </a:solidFill>
                <a:latin typeface="+mn-ea"/>
                <a:ea typeface="+mn-ea"/>
              </a:rPr>
              <a:t>歳</a:t>
            </a:r>
            <a:endParaRPr lang="ja-JP" altLang="en-US" sz="2844" dirty="0">
              <a:ln w="11430">
                <a:noFill/>
              </a:ln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3" name="テキスト ボックス 5"/>
          <p:cNvSpPr txBox="1">
            <a:spLocks noChangeArrowheads="1"/>
          </p:cNvSpPr>
          <p:nvPr/>
        </p:nvSpPr>
        <p:spPr bwMode="auto">
          <a:xfrm>
            <a:off x="7617396" y="3821917"/>
            <a:ext cx="275694" cy="31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400" dirty="0"/>
              <a:t>●</a:t>
            </a:r>
          </a:p>
        </p:txBody>
      </p:sp>
      <p:sp>
        <p:nvSpPr>
          <p:cNvPr id="15" name="フローチャート : 判断 7"/>
          <p:cNvSpPr/>
          <p:nvPr/>
        </p:nvSpPr>
        <p:spPr>
          <a:xfrm flipV="1">
            <a:off x="7677941" y="3495696"/>
            <a:ext cx="181230" cy="202746"/>
          </a:xfrm>
          <a:prstGeom prst="flowChartDecision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704584" y="261468"/>
            <a:ext cx="7920681" cy="883042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vert="horz" lIns="81280" tIns="40640" rIns="81280" bIns="40640" rtlCol="0" anchor="ctr">
            <a:noAutofit/>
          </a:bodyPr>
          <a:lstStyle>
            <a:lvl1pPr algn="l" defTabSz="77157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71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ja-JP" altLang="en-US" sz="4000" dirty="0">
                <a:solidFill>
                  <a:srgbClr val="0000FF"/>
                </a:solidFill>
              </a:rPr>
              <a:t>新規受験者年齢（最高・最低・平均）</a:t>
            </a:r>
          </a:p>
        </p:txBody>
      </p:sp>
    </p:spTree>
    <p:extLst>
      <p:ext uri="{BB962C8B-B14F-4D97-AF65-F5344CB8AC3E}">
        <p14:creationId xmlns:p14="http://schemas.microsoft.com/office/powerpoint/2010/main" val="325033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205867" y="123568"/>
            <a:ext cx="5457825" cy="675502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80" y="17464"/>
            <a:ext cx="8229600" cy="904929"/>
          </a:xfrm>
        </p:spPr>
        <p:txBody>
          <a:bodyPr/>
          <a:lstStyle/>
          <a:p>
            <a:r>
              <a:rPr kumimoji="1" lang="ja-JP" altLang="en-US" dirty="0" smtClean="0"/>
              <a:t>　　　　</a:t>
            </a:r>
            <a:r>
              <a:rPr lang="ja-JP" altLang="en-US" dirty="0"/>
              <a:t> </a:t>
            </a:r>
            <a:r>
              <a:rPr lang="ja-JP" altLang="en-US" sz="4000" dirty="0"/>
              <a:t>手術難易度表の変更</a:t>
            </a: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/>
          </p:nvPr>
        </p:nvGraphicFramePr>
        <p:xfrm>
          <a:off x="441962" y="1463040"/>
          <a:ext cx="8397237" cy="5444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392"/>
                <a:gridCol w="261392"/>
                <a:gridCol w="2287186"/>
                <a:gridCol w="261392"/>
                <a:gridCol w="261392"/>
                <a:gridCol w="2287186"/>
                <a:gridCol w="261392"/>
                <a:gridCol w="261392"/>
                <a:gridCol w="2254513"/>
              </a:tblGrid>
              <a:tr h="13739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1.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先天性心疾患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1.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先天性心疾患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1.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先天性心疾患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3739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PDA</a:t>
                      </a:r>
                      <a:r>
                        <a:rPr lang="ja-JP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手術</a:t>
                      </a:r>
                      <a:endParaRPr lang="zh-TW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体－肺動脈短絡術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(1)</a:t>
                      </a:r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TOF</a:t>
                      </a:r>
                      <a:r>
                        <a:rPr lang="ja-JP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修復</a:t>
                      </a:r>
                      <a:r>
                        <a:rPr lang="ja-JP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術</a:t>
                      </a:r>
                      <a:endParaRPr lang="en-US" altLang="ja-JP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</a:tr>
              <a:tr h="13739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altLang="ja-JP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ASD</a:t>
                      </a:r>
                      <a:r>
                        <a:rPr lang="ja-JP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閉鎖術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CoA</a:t>
                      </a:r>
                      <a:r>
                        <a:rPr lang="ja-JP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手術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(2)</a:t>
                      </a:r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TGA</a:t>
                      </a:r>
                      <a:r>
                        <a:rPr lang="ja-JP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手術</a:t>
                      </a:r>
                      <a:endParaRPr lang="en-US" altLang="zh-TW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</a:tr>
              <a:tr h="13739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altLang="ja-JP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VSD</a:t>
                      </a:r>
                      <a:r>
                        <a:rPr lang="ja-JP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（肺動脈弁下単独型）閉鎖術</a:t>
                      </a:r>
                      <a:endParaRPr lang="zh-TW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VSD</a:t>
                      </a:r>
                      <a:r>
                        <a:rPr lang="ja-JP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（膜様部／筋性部単独型）閉鎖術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(3)</a:t>
                      </a:r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DORV</a:t>
                      </a:r>
                      <a:r>
                        <a:rPr lang="ja-JP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手術</a:t>
                      </a:r>
                      <a:endParaRPr lang="zh-TW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altLang="ja-JP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肺動脈弁切開術</a:t>
                      </a:r>
                      <a:endParaRPr lang="zh-TW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PAPVR</a:t>
                      </a:r>
                      <a:r>
                        <a:rPr lang="ja-JP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修復術</a:t>
                      </a:r>
                      <a:endParaRPr lang="zh-TW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(4)</a:t>
                      </a:r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TAPVR</a:t>
                      </a:r>
                      <a:r>
                        <a:rPr lang="ja-JP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手術</a:t>
                      </a:r>
                      <a:endParaRPr lang="zh-TW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</a:tr>
              <a:tr h="13739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(5)</a:t>
                      </a:r>
                      <a:endParaRPr lang="en-US" altLang="ja-JP" sz="11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肺動脈絞扼術（主肺動脈）</a:t>
                      </a:r>
                      <a:endParaRPr lang="ja-JP" alt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(5)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AVSD</a:t>
                      </a:r>
                      <a:r>
                        <a:rPr lang="ja-JP" altLang="en-US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（</a:t>
                      </a:r>
                      <a:r>
                        <a:rPr lang="en-US" altLang="ja-JP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partial</a:t>
                      </a:r>
                      <a:r>
                        <a:rPr lang="ja-JP" altLang="en-US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）手術</a:t>
                      </a:r>
                      <a:r>
                        <a:rPr lang="ja-JP" alt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(5)</a:t>
                      </a:r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AVSD</a:t>
                      </a:r>
                      <a:r>
                        <a:rPr lang="ja-JP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（</a:t>
                      </a:r>
                      <a:r>
                        <a:rPr lang="en-US" altLang="ja-JP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  <a:r>
                        <a:rPr lang="ja-JP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）手術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/>
                </a:tc>
              </a:tr>
              <a:tr h="13739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(6)</a:t>
                      </a:r>
                      <a:endParaRPr lang="ja-JP" alt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肺動脈絞扼術（左右両側肺動脈）</a:t>
                      </a:r>
                      <a:endParaRPr lang="ja-JP" alt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(6)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バルサルバ洞動脈瘤手術</a:t>
                      </a:r>
                      <a:r>
                        <a:rPr lang="ja-JP" alt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(6)</a:t>
                      </a:r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Fontan</a:t>
                      </a:r>
                      <a:r>
                        <a:rPr lang="ja-JP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型手術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/>
                </a:tc>
              </a:tr>
              <a:tr h="13739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(7)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DCRV</a:t>
                      </a:r>
                      <a:r>
                        <a:rPr lang="ja-JP" altLang="en-US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手術</a:t>
                      </a:r>
                      <a:r>
                        <a:rPr lang="ja-JP" alt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(7)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Truncus</a:t>
                      </a:r>
                      <a:r>
                        <a:rPr lang="ja-JP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手術</a:t>
                      </a:r>
                      <a:endParaRPr lang="zh-TW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/>
                </a:tc>
              </a:tr>
              <a:tr h="13739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(8)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右室流出路形成術</a:t>
                      </a:r>
                      <a:r>
                        <a:rPr lang="ja-JP" alt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(8)</a:t>
                      </a:r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1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Ebstein</a:t>
                      </a:r>
                      <a:r>
                        <a:rPr lang="ja-JP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手術</a:t>
                      </a:r>
                      <a:endParaRPr lang="zh-TW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</a:tr>
              <a:tr h="13739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(9)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大動脈弁切開術</a:t>
                      </a:r>
                      <a:r>
                        <a:rPr lang="ja-JP" alt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(9)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Norwood</a:t>
                      </a:r>
                      <a:r>
                        <a:rPr lang="ja-JP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手術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</a:tr>
              <a:tr h="13739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(10)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冠状動脈瘻手術</a:t>
                      </a:r>
                      <a:r>
                        <a:rPr lang="ja-JP" alt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(10)</a:t>
                      </a:r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大動脈弁上／弁下狭窄手術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</a:tr>
              <a:tr h="13739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(11)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両方向性</a:t>
                      </a:r>
                      <a:r>
                        <a:rPr lang="en-US" altLang="ja-JP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Glenn</a:t>
                      </a:r>
                      <a:r>
                        <a:rPr lang="ja-JP" altLang="en-US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手術</a:t>
                      </a:r>
                      <a:r>
                        <a:rPr lang="ja-JP" alt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(11)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冠状動脈起始異常手術</a:t>
                      </a:r>
                      <a:endParaRPr lang="zh-TW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altLang="ja-JP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12)</a:t>
                      </a:r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CoA</a:t>
                      </a:r>
                      <a:r>
                        <a:rPr lang="ja-JP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（</a:t>
                      </a:r>
                      <a:r>
                        <a:rPr lang="en-US" altLang="ja-JP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Complex</a:t>
                      </a:r>
                      <a:r>
                        <a:rPr lang="ja-JP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）／</a:t>
                      </a:r>
                      <a:r>
                        <a:rPr lang="en-US" altLang="ja-JP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IAAA</a:t>
                      </a:r>
                      <a:r>
                        <a:rPr lang="ja-JP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手術</a:t>
                      </a:r>
                      <a:endParaRPr lang="zh-TW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</a:tr>
              <a:tr h="137392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(13)</a:t>
                      </a:r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末梢肺動脈形成術</a:t>
                      </a:r>
                      <a:endParaRPr lang="zh-TW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</a:tr>
              <a:tr h="137392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(14)</a:t>
                      </a:r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Ross</a:t>
                      </a:r>
                      <a:r>
                        <a:rPr lang="ja-JP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手術</a:t>
                      </a:r>
                      <a:endParaRPr lang="zh-TW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</a:tr>
              <a:tr h="137392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(15)</a:t>
                      </a:r>
                      <a:endParaRPr lang="en-US" altLang="ja-JP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VSD</a:t>
                      </a:r>
                      <a:r>
                        <a:rPr lang="ja-JP" alt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（多発型）閉鎖術</a:t>
                      </a:r>
                      <a:endParaRPr lang="zh-TW" alt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</a:tr>
              <a:tr h="137392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37392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乳児（１歳未満）は、難易度を</a:t>
                      </a:r>
                      <a:r>
                        <a:rPr lang="en-US" altLang="ja-JP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</a:t>
                      </a:r>
                      <a:r>
                        <a:rPr lang="ja-JP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つ上げる。（</a:t>
                      </a:r>
                      <a:r>
                        <a:rPr lang="en-US" altLang="ja-JP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</a:t>
                      </a:r>
                      <a:r>
                        <a:rPr lang="ja-JP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→</a:t>
                      </a:r>
                      <a:r>
                        <a:rPr lang="en-US" altLang="ja-JP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B</a:t>
                      </a:r>
                      <a:r>
                        <a:rPr lang="ja-JP" altLang="en-U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、</a:t>
                      </a:r>
                      <a:r>
                        <a:rPr lang="en-US" altLang="ja-JP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B</a:t>
                      </a:r>
                      <a:r>
                        <a:rPr lang="ja-JP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→</a:t>
                      </a:r>
                      <a:r>
                        <a:rPr lang="en-US" altLang="ja-JP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C</a:t>
                      </a:r>
                      <a:r>
                        <a:rPr lang="ja-JP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）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37392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3739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2.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弁膜症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2.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弁膜症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弁膜症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3739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>
                          <a:effectLst/>
                        </a:rPr>
                        <a:t>(1)</a:t>
                      </a:r>
                      <a:endParaRPr lang="en-US" altLang="ja-JP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三尖弁形成</a:t>
                      </a:r>
                      <a:endParaRPr lang="zh-TW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>
                          <a:effectLst/>
                        </a:rPr>
                        <a:t>(1)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大動脈弁置換術</a:t>
                      </a:r>
                      <a:endParaRPr lang="zh-TW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>
                          <a:effectLst/>
                          <a:latin typeface="+mn-lt"/>
                        </a:rPr>
                        <a:t>(1)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僧帽弁形成術</a:t>
                      </a:r>
                      <a:endParaRPr lang="zh-TW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</a:tr>
              <a:tr h="13739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房室弁交連切開術</a:t>
                      </a:r>
                      <a:endParaRPr lang="zh-TW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(2)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僧帽弁置換術</a:t>
                      </a:r>
                      <a:r>
                        <a:rPr lang="ja-JP" alt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(2)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大動脈弁形成術</a:t>
                      </a:r>
                      <a:r>
                        <a:rPr lang="ja-JP" alt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</a:tr>
              <a:tr h="13739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(3)</a:t>
                      </a:r>
                      <a:endParaRPr lang="ja-JP" alt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TAVR (TAVI) </a:t>
                      </a:r>
                      <a:r>
                        <a:rPr lang="ja-JP" altLang="en-US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（開胸を伴わない）</a:t>
                      </a:r>
                      <a:r>
                        <a:rPr lang="ja-JP" alt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(3)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複合弁手術</a:t>
                      </a:r>
                      <a:r>
                        <a:rPr lang="ja-JP" alt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</a:tr>
              <a:tr h="13739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(4)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その他単独弁置換術</a:t>
                      </a:r>
                      <a:r>
                        <a:rPr lang="ja-JP" alt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(4)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大動脈弁輪拡大術</a:t>
                      </a:r>
                      <a:r>
                        <a:rPr lang="ja-JP" alt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</a:tr>
              <a:tr h="13739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(5)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大動脈基部再建術</a:t>
                      </a:r>
                      <a:r>
                        <a:rPr lang="ja-JP" alt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</a:tr>
              <a:tr h="13739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(6)</a:t>
                      </a:r>
                      <a:endParaRPr lang="ja-JP" alt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TAVR (TAVI) </a:t>
                      </a:r>
                      <a:r>
                        <a:rPr lang="ja-JP" altLang="en-US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（開胸を伴う）</a:t>
                      </a:r>
                      <a:r>
                        <a:rPr lang="ja-JP" alt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</a:tr>
              <a:tr h="137392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37392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虚血性心疾患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</a:t>
                      </a:r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虚血性心疾患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13739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CABG</a:t>
                      </a:r>
                      <a:r>
                        <a:rPr lang="ja-JP" altLang="en-US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（</a:t>
                      </a:r>
                      <a:r>
                        <a:rPr lang="en-US" altLang="ja-JP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ja-JP" altLang="en-US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枝）</a:t>
                      </a:r>
                      <a:endParaRPr lang="ja-JP" altLang="en-US" sz="1100" b="1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(1)</a:t>
                      </a:r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CABG</a:t>
                      </a:r>
                      <a:r>
                        <a:rPr lang="ja-JP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（２枝以上）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</a:tr>
              <a:tr h="13739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(2)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心筋梗塞合併症手術</a:t>
                      </a:r>
                      <a:r>
                        <a:rPr lang="ja-JP" alt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</a:tr>
              <a:tr h="13739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</a:tr>
            </a:tbl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172993" y="34803"/>
            <a:ext cx="88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新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98504" y="123569"/>
            <a:ext cx="2390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赤字：</a:t>
            </a:r>
            <a:r>
              <a:rPr lang="ja-JP" altLang="en-US" sz="2400" dirty="0">
                <a:solidFill>
                  <a:srgbClr val="FF0000"/>
                </a:solidFill>
              </a:rPr>
              <a:t>追加、</a:t>
            </a:r>
            <a:endParaRPr lang="en-US" altLang="ja-JP" sz="2400" dirty="0">
              <a:solidFill>
                <a:srgbClr val="FF0000"/>
              </a:solidFill>
            </a:endParaRPr>
          </a:p>
          <a:p>
            <a:r>
              <a:rPr lang="ja-JP" altLang="en-US" sz="2400" dirty="0">
                <a:solidFill>
                  <a:srgbClr val="FF0000"/>
                </a:solidFill>
              </a:rPr>
              <a:t>難易度変更術式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3667" y="918431"/>
            <a:ext cx="8372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難易度</a:t>
            </a:r>
            <a:r>
              <a:rPr lang="en-US" altLang="ja-JP" sz="3200" dirty="0"/>
              <a:t>A</a:t>
            </a:r>
            <a:r>
              <a:rPr lang="ja-JP" altLang="en-US" sz="3200" dirty="0"/>
              <a:t>　　　　　　　難易度</a:t>
            </a:r>
            <a:r>
              <a:rPr lang="en-US" altLang="ja-JP" sz="3200" dirty="0"/>
              <a:t>B</a:t>
            </a:r>
            <a:r>
              <a:rPr lang="ja-JP" altLang="en-US" sz="3200" dirty="0"/>
              <a:t>　　　　　　難易度</a:t>
            </a:r>
            <a:r>
              <a:rPr lang="en-US" altLang="ja-JP" sz="3200" dirty="0"/>
              <a:t>C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1907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/>
          <p:cNvGraphicFramePr>
            <a:graphicFrameLocks noGrp="1"/>
          </p:cNvGraphicFramePr>
          <p:nvPr>
            <p:extLst/>
          </p:nvPr>
        </p:nvGraphicFramePr>
        <p:xfrm>
          <a:off x="182880" y="1578599"/>
          <a:ext cx="8736213" cy="5246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944"/>
                <a:gridCol w="271944"/>
                <a:gridCol w="2379514"/>
                <a:gridCol w="271944"/>
                <a:gridCol w="271944"/>
                <a:gridCol w="2379514"/>
                <a:gridCol w="271944"/>
                <a:gridCol w="271944"/>
                <a:gridCol w="2345521"/>
              </a:tblGrid>
              <a:tr h="15392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3.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その他の心疾患手術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4.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その他の心疾患手術</a:t>
                      </a:r>
                      <a:endParaRPr lang="en-US" altLang="ja-JP" sz="1100" b="1" i="0" u="none" strike="noStrike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4.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その他の心疾患手術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5392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心膜切開／開窓術</a:t>
                      </a:r>
                      <a:endParaRPr lang="zh-TW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心臓腫瘍摘出術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(1)</a:t>
                      </a:r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心室頻拍手術</a:t>
                      </a:r>
                      <a:endParaRPr lang="en-US" altLang="ja-JP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</a:tr>
              <a:tr h="15392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（術後タンポナーデ例は除く）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収縮性心膜炎手術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(2)</a:t>
                      </a:r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左室形成術</a:t>
                      </a:r>
                      <a:endParaRPr lang="en-US" altLang="zh-TW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</a:tr>
              <a:tr h="15392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肺静脈隔離術</a:t>
                      </a:r>
                      <a:endParaRPr lang="zh-TW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(3)</a:t>
                      </a:r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Maze</a:t>
                      </a:r>
                      <a:r>
                        <a:rPr lang="ja-JP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手術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(3)</a:t>
                      </a:r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人工心臓装着術</a:t>
                      </a:r>
                      <a:endParaRPr lang="zh-TW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</a:tr>
              <a:tr h="17142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</a:tr>
              <a:tr h="153926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5.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大動脈</a:t>
                      </a:r>
                      <a:endParaRPr lang="en-US" altLang="ja-JP" sz="1100" b="1" i="0" u="none" strike="noStrike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5.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大動脈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15392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(1)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上行大動脈手術</a:t>
                      </a:r>
                      <a:r>
                        <a:rPr lang="ja-JP" alt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(1)</a:t>
                      </a:r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弓部大動脈手術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/>
                </a:tc>
              </a:tr>
              <a:tr h="15392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(2)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下行大動脈手術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(2)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胸腹部大動脈手術</a:t>
                      </a:r>
                      <a:endParaRPr lang="zh-TW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/>
                </a:tc>
              </a:tr>
              <a:tr h="15392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(3)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腹部大動脈手術</a:t>
                      </a:r>
                      <a:r>
                        <a:rPr lang="ja-JP" alt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（含腸骨動脈）</a:t>
                      </a:r>
                      <a:endParaRPr lang="ja-JP" alt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(3)</a:t>
                      </a:r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腎動脈遮断を伴う腹部大動脈手術</a:t>
                      </a:r>
                      <a:endParaRPr lang="zh-TW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</a:tr>
              <a:tr h="15392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(4)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ステントグラフト内挿術</a:t>
                      </a:r>
                      <a:r>
                        <a:rPr lang="ja-JP" alt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(4)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大動脈解離手術（人工血管置換）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</a:tr>
              <a:tr h="15392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(5)</a:t>
                      </a:r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感染症／炎症性腹部大動脈瘤手術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</a:tr>
              <a:tr h="15392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(6)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大動脈瘤手術（破裂性）</a:t>
                      </a:r>
                      <a:endParaRPr lang="zh-TW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/>
                </a:tc>
              </a:tr>
              <a:tr h="15392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(7)</a:t>
                      </a:r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異型</a:t>
                      </a:r>
                      <a:r>
                        <a:rPr lang="en-US" altLang="ja-JP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CoA</a:t>
                      </a:r>
                      <a:r>
                        <a:rPr lang="ja-JP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手術</a:t>
                      </a:r>
                      <a:endParaRPr lang="zh-TW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</a:tr>
              <a:tr h="153926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(8)</a:t>
                      </a:r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分枝再建を伴うステントグラフト内挿術</a:t>
                      </a:r>
                      <a:endParaRPr lang="zh-TW" altLang="en-US" sz="105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</a:tr>
              <a:tr h="287481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(9)</a:t>
                      </a:r>
                      <a:endParaRPr lang="en-US" altLang="ja-JP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内腸骨動脈瘤に対する内腸骨再建を伴う腹部大動脈瘤手術</a:t>
                      </a:r>
                      <a:endParaRPr lang="zh-TW" altLang="en-US" sz="105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</a:tr>
              <a:tr h="153926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</a:tr>
              <a:tr h="15392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4.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動脈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6.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動脈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6.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動脈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5392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>
                          <a:effectLst/>
                        </a:rPr>
                        <a:t>(1)</a:t>
                      </a:r>
                      <a:endParaRPr lang="en-US" altLang="ja-JP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動脈血栓摘除術</a:t>
                      </a:r>
                      <a:endParaRPr lang="zh-TW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脛骨腓骨動脈幹以上の血行再建術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(1)</a:t>
                      </a:r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下腿３分枝以下の血行再建術</a:t>
                      </a:r>
                      <a:endParaRPr lang="ja-JP" alt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005" marR="8005" marT="8005" marB="0" anchor="ctr"/>
                </a:tc>
              </a:tr>
              <a:tr h="15392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>
                          <a:effectLst/>
                        </a:rPr>
                        <a:t>(2)</a:t>
                      </a:r>
                      <a:endParaRPr lang="en-US" altLang="ja-JP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下肢の非解剖学的バイパス術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>
                          <a:effectLst/>
                        </a:rPr>
                        <a:t>(2)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  <a:latin typeface="+mn-ea"/>
                          <a:ea typeface="+mn-ea"/>
                        </a:rPr>
                        <a:t>上肢の血行再建術（腋窩動脈含む）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(2)</a:t>
                      </a:r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頸動脈内膜摘除術</a:t>
                      </a:r>
                      <a:endParaRPr lang="zh-TW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005" marR="8005" marT="8005" marB="0" anchor="ctr"/>
                </a:tc>
              </a:tr>
              <a:tr h="15392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>
                          <a:effectLst/>
                        </a:rPr>
                        <a:t>(3)</a:t>
                      </a:r>
                      <a:endParaRPr lang="en-US" altLang="ja-JP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末梢動脈瘤手術</a:t>
                      </a:r>
                      <a:endParaRPr lang="zh-TW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(3)</a:t>
                      </a:r>
                      <a:endParaRPr lang="en-US" altLang="ja-JP" sz="11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頸動脈ステント留置術</a:t>
                      </a:r>
                      <a:endParaRPr lang="ja-JP" alt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(3)</a:t>
                      </a:r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椎骨動脈血行再建術</a:t>
                      </a:r>
                      <a:endParaRPr lang="zh-TW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005" marR="8005" marT="8005" marB="0" anchor="ctr"/>
                </a:tc>
              </a:tr>
              <a:tr h="15392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>
                          <a:effectLst/>
                        </a:rPr>
                        <a:t>(4)</a:t>
                      </a:r>
                      <a:endParaRPr lang="en-US" altLang="ja-JP" sz="1100" b="1" i="0" u="none" strike="noStrike">
                        <a:solidFill>
                          <a:srgbClr val="00B05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末梢動脈血管内治療</a:t>
                      </a:r>
                      <a:endParaRPr lang="zh-TW" alt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(4)</a:t>
                      </a:r>
                      <a:endParaRPr lang="en-US" altLang="ja-JP" sz="11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1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肺動脈血栓摘除術（</a:t>
                      </a:r>
                      <a:r>
                        <a:rPr lang="zh-TW" altLang="en-US" sz="11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急性</a:t>
                      </a:r>
                      <a:r>
                        <a:rPr lang="ja-JP" altLang="en-US" sz="1100" b="1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、</a:t>
                      </a:r>
                      <a:r>
                        <a:rPr lang="ja-JP" altLang="en-US" sz="11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直達術</a:t>
                      </a:r>
                      <a:r>
                        <a:rPr lang="zh-TW" altLang="en-US" sz="11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  <a:endParaRPr lang="zh-TW" alt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(4)</a:t>
                      </a:r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腹部内臓動脈血行再建術（含腎動脈）</a:t>
                      </a:r>
                      <a:endParaRPr lang="zh-TW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005" marR="8005" marT="8005" marB="0" anchor="ctr"/>
                </a:tc>
              </a:tr>
              <a:tr h="15392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(5)</a:t>
                      </a:r>
                      <a:endParaRPr lang="en-US" altLang="ja-JP" sz="11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腹部内臓動脈に対する</a:t>
                      </a:r>
                      <a:r>
                        <a:rPr lang="ja-JP" altLang="en-US" sz="11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血管内</a:t>
                      </a:r>
                      <a:r>
                        <a:rPr lang="ja-JP" altLang="en-US" sz="1100" b="1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治療</a:t>
                      </a:r>
                      <a:endParaRPr lang="ja-JP" alt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(5)</a:t>
                      </a:r>
                      <a:endParaRPr lang="en-US" altLang="ja-JP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100" b="1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人工血管・動脈感染に対する根治術</a:t>
                      </a:r>
                      <a:endParaRPr lang="ja-JP" alt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005" marR="8005" marT="8005" marB="0"/>
                </a:tc>
              </a:tr>
              <a:tr h="15392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B0F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B0F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(6)</a:t>
                      </a:r>
                      <a:endParaRPr lang="en-US" altLang="ja-JP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100" b="1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上肢の血行再建術（末梢側吻合が</a:t>
                      </a:r>
                      <a:endParaRPr lang="ja-JP" alt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005" marR="8005" marT="8005" marB="0"/>
                </a:tc>
              </a:tr>
              <a:tr h="15392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b="1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上腕動脈以遠）</a:t>
                      </a:r>
                      <a:endParaRPr lang="zh-TW" alt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005" marR="8005" marT="8005" marB="0"/>
                </a:tc>
              </a:tr>
              <a:tr h="15392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(7)</a:t>
                      </a:r>
                      <a:endParaRPr lang="en-US" altLang="ja-JP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b="1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拡大大腿深動脈形成術（大腿深動脈</a:t>
                      </a:r>
                      <a:endParaRPr lang="zh-TW" altLang="en-US" sz="105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005" marR="8005" marT="8005" marB="0" anchor="ctr"/>
                </a:tc>
              </a:tr>
              <a:tr h="15392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末梢へのバイパス術を含む）</a:t>
                      </a:r>
                      <a:endParaRPr lang="ja-JP" alt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005" marR="8005" marT="8005" marB="0" anchor="ctr"/>
                </a:tc>
              </a:tr>
              <a:tr h="15392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(8)</a:t>
                      </a:r>
                      <a:endParaRPr lang="en-US" altLang="ja-JP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血行再建を伴う胸郭出口症候群手術</a:t>
                      </a:r>
                      <a:endParaRPr lang="ja-JP" alt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005" marR="8005" marT="8005" marB="0" anchor="ctr"/>
                </a:tc>
              </a:tr>
              <a:tr h="15392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(9)</a:t>
                      </a:r>
                      <a:endParaRPr lang="ja-JP" alt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b="1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破裂性末梢動脈瘤手術</a:t>
                      </a:r>
                      <a:endParaRPr lang="zh-TW" alt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005" marR="8005" marT="8005" marB="0"/>
                </a:tc>
              </a:tr>
              <a:tr h="15392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(10)</a:t>
                      </a:r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肺動脈内膜摘除術（慢性）</a:t>
                      </a:r>
                      <a:endParaRPr lang="zh-TW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005" marR="8005" marT="8005" marB="0" anchor="ctr"/>
                </a:tc>
              </a:tr>
            </a:tbl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158137" y="0"/>
            <a:ext cx="88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新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1160147" y="161926"/>
            <a:ext cx="5457825" cy="65362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prstClr val="black"/>
                </a:solidFill>
                <a:latin typeface="Calibri Light"/>
                <a:cs typeface="+mj-cs"/>
              </a:rPr>
              <a:t>手術難易度表の変更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52784" y="123569"/>
            <a:ext cx="2390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赤字：</a:t>
            </a:r>
            <a:r>
              <a:rPr lang="ja-JP" altLang="en-US" sz="2400" dirty="0">
                <a:solidFill>
                  <a:srgbClr val="FF0000"/>
                </a:solidFill>
              </a:rPr>
              <a:t>追加、</a:t>
            </a:r>
            <a:endParaRPr lang="en-US" altLang="ja-JP" sz="2400" dirty="0">
              <a:solidFill>
                <a:srgbClr val="FF0000"/>
              </a:solidFill>
            </a:endParaRPr>
          </a:p>
          <a:p>
            <a:r>
              <a:rPr lang="ja-JP" altLang="en-US" sz="2400" dirty="0">
                <a:solidFill>
                  <a:srgbClr val="FF0000"/>
                </a:solidFill>
              </a:rPr>
              <a:t>難易度変更術式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6507" y="933671"/>
            <a:ext cx="8372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難易度</a:t>
            </a:r>
            <a:r>
              <a:rPr lang="en-US" altLang="ja-JP" sz="3200" dirty="0"/>
              <a:t>A</a:t>
            </a:r>
            <a:r>
              <a:rPr lang="ja-JP" altLang="en-US" sz="3200" dirty="0"/>
              <a:t>　　　　　　　難易度</a:t>
            </a:r>
            <a:r>
              <a:rPr lang="en-US" altLang="ja-JP" sz="3200" dirty="0"/>
              <a:t>B</a:t>
            </a:r>
            <a:r>
              <a:rPr lang="ja-JP" altLang="en-US" sz="3200" dirty="0"/>
              <a:t>　　　　　　難易度</a:t>
            </a:r>
            <a:r>
              <a:rPr lang="en-US" altLang="ja-JP" sz="3200" dirty="0"/>
              <a:t>C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7828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/>
          <p:cNvGraphicFramePr>
            <a:graphicFrameLocks noGrp="1"/>
          </p:cNvGraphicFramePr>
          <p:nvPr>
            <p:extLst/>
          </p:nvPr>
        </p:nvGraphicFramePr>
        <p:xfrm>
          <a:off x="192322" y="2148839"/>
          <a:ext cx="9619466" cy="43537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438"/>
                <a:gridCol w="299438"/>
                <a:gridCol w="2620089"/>
                <a:gridCol w="299438"/>
                <a:gridCol w="299438"/>
                <a:gridCol w="2620089"/>
                <a:gridCol w="299438"/>
                <a:gridCol w="299438"/>
                <a:gridCol w="2582660"/>
              </a:tblGrid>
              <a:tr h="22621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5.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静脈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7.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静脈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7.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静脈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2621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>
                          <a:effectLst/>
                        </a:rPr>
                        <a:t>(1)</a:t>
                      </a:r>
                      <a:endParaRPr lang="en-US" altLang="ja-JP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静脈血栓摘除術</a:t>
                      </a:r>
                      <a:endParaRPr lang="zh-TW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>
                          <a:effectLst/>
                        </a:rPr>
                        <a:t>(1)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末梢静脈血行再建術</a:t>
                      </a:r>
                      <a:endParaRPr lang="zh-TW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>
                          <a:effectLst/>
                        </a:rPr>
                        <a:t>(1)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大静脈血行再建術</a:t>
                      </a:r>
                      <a:endParaRPr lang="zh-TW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005" marR="8005" marT="8005" marB="0" anchor="ctr"/>
                </a:tc>
              </a:tr>
              <a:tr h="22621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(2)</a:t>
                      </a:r>
                      <a:endParaRPr lang="en-US" altLang="ja-JP" sz="11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1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下肢静脈瘤手術</a:t>
                      </a:r>
                      <a:endParaRPr lang="zh-TW" alt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</a:tr>
              <a:tr h="22621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(3)</a:t>
                      </a:r>
                      <a:endParaRPr lang="en-US" altLang="ja-JP" sz="1100" b="1" i="0" u="none" strike="noStrike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末梢静脈血管内治療</a:t>
                      </a:r>
                      <a:endParaRPr lang="ja-JP" alt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</a:tr>
              <a:tr h="24744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(4)</a:t>
                      </a:r>
                      <a:endParaRPr lang="en-US" altLang="ja-JP" sz="1100" b="1" i="0" u="none" strike="noStrike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下大静脈フィルター留置術</a:t>
                      </a:r>
                      <a:endParaRPr lang="ja-JP" alt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</a:tr>
              <a:tr h="23713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ja-JP" altLang="en-US" sz="1100" b="1" i="0" u="none" strike="noStrike">
                        <a:solidFill>
                          <a:srgbClr val="00B0F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00B0F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</a:tr>
              <a:tr h="22621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6.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その他の心血管系手術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8.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その他の血管系手術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100" b="1" u="none" strike="noStrike" dirty="0" smtClean="0">
                          <a:effectLst/>
                        </a:rPr>
                        <a:t>8.</a:t>
                      </a:r>
                      <a:endParaRPr lang="en-US" altLang="ja-JP" sz="1100" b="1" i="0" u="none" strike="noStrike" dirty="0">
                        <a:solidFill>
                          <a:srgbClr val="FFC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その他の血管系手術</a:t>
                      </a:r>
                      <a:endParaRPr lang="ja-JP" altLang="en-US" sz="1100" b="1" i="0" u="none" strike="noStrike" dirty="0">
                        <a:solidFill>
                          <a:srgbClr val="FFC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2621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>
                          <a:effectLst/>
                        </a:rPr>
                        <a:t>(1)</a:t>
                      </a:r>
                      <a:endParaRPr lang="en-US" altLang="ja-JP" sz="1100" b="1" i="0" u="none" strike="noStrike">
                        <a:solidFill>
                          <a:srgbClr val="00B05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血管アクセス手術</a:t>
                      </a:r>
                      <a:endParaRPr lang="ja-JP" altLang="en-US" sz="1100" b="1" i="0" u="none" strike="noStrike">
                        <a:solidFill>
                          <a:srgbClr val="00B05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>
                          <a:effectLst/>
                        </a:rPr>
                        <a:t>(1)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血管外傷手術</a:t>
                      </a:r>
                      <a:endParaRPr lang="zh-TW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FFC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ja-JP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(1)</a:t>
                      </a:r>
                      <a:endParaRPr lang="en-US" altLang="ja-JP" sz="1100" b="1" i="0" u="none" strike="noStrike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体腔内の血管外傷手術</a:t>
                      </a:r>
                      <a:endParaRPr lang="ja-JP" altLang="en-US" sz="1100" b="1" i="0" u="none" strike="noStrike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</a:tr>
              <a:tr h="22621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(2)</a:t>
                      </a:r>
                      <a:endParaRPr lang="en-US" altLang="ja-JP" sz="11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交感神経切除・焼灼術</a:t>
                      </a:r>
                      <a:endParaRPr lang="ja-JP" alt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>
                          <a:effectLst/>
                        </a:rPr>
                        <a:t>(2)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胸隔出口症候群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(2)</a:t>
                      </a:r>
                      <a:endParaRPr lang="en-US" altLang="ja-JP" sz="11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リンパ管微小静脈吻合術</a:t>
                      </a:r>
                      <a:endParaRPr lang="ja-JP" alt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</a:tr>
              <a:tr h="22621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(3)</a:t>
                      </a:r>
                      <a:endParaRPr lang="en-US" altLang="ja-JP" sz="1100" b="1" i="0" u="none" strike="noStrike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虚血肢大切断術</a:t>
                      </a:r>
                      <a:endParaRPr lang="zh-CN" alt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(3)</a:t>
                      </a:r>
                      <a:endParaRPr lang="en-US" altLang="ja-JP" sz="11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血管アクセス手術（人工血管使用、</a:t>
                      </a:r>
                      <a:endParaRPr lang="ja-JP" alt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FFC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FFC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FFC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</a:tr>
              <a:tr h="22621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(4)</a:t>
                      </a:r>
                      <a:endParaRPr lang="en-US" altLang="ja-JP" sz="1100" b="1" i="0" u="none" strike="noStrike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1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膝窩動脈捕捉症候群筋切離術</a:t>
                      </a:r>
                      <a:endParaRPr lang="zh-TW" alt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静脈表在化内シャント）</a:t>
                      </a:r>
                      <a:endParaRPr lang="ja-JP" alt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FFC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FFC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rgbClr val="FFC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</a:tr>
              <a:tr h="22621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(5)</a:t>
                      </a:r>
                      <a:endParaRPr lang="en-US" altLang="ja-JP" sz="1100" b="1" i="0" u="none" strike="noStrike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1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外膜嚢腫手術</a:t>
                      </a:r>
                      <a:endParaRPr lang="zh-TW" alt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FFC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FFC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rgbClr val="FFC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</a:tr>
              <a:tr h="22621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(6)</a:t>
                      </a:r>
                      <a:endParaRPr lang="en-US" altLang="ja-JP" sz="1100" b="1" i="0" u="none" strike="noStrike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動脈グラフト採取術</a:t>
                      </a:r>
                      <a:endParaRPr lang="ja-JP" alt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</a:tr>
              <a:tr h="22621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(7)</a:t>
                      </a:r>
                      <a:endParaRPr lang="en-US" altLang="ja-JP" sz="11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静脈グラフト採取術</a:t>
                      </a:r>
                      <a:endParaRPr lang="zh-TW" alt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</a:tr>
              <a:tr h="4421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(8)</a:t>
                      </a:r>
                      <a:endParaRPr lang="en-US" altLang="ja-JP" sz="11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IABP,</a:t>
                      </a:r>
                      <a:r>
                        <a:rPr lang="en-US" altLang="zh-TW" sz="11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PCPS, ECMO</a:t>
                      </a:r>
                      <a:r>
                        <a:rPr lang="ja-JP" altLang="en-US" sz="11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　外科的挿入又は抜去</a:t>
                      </a:r>
                      <a:endParaRPr lang="zh-TW" alt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</a:tr>
              <a:tr h="26013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ja-JP" sz="11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</a:tr>
              <a:tr h="22621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7.</a:t>
                      </a:r>
                    </a:p>
                  </a:txBody>
                  <a:tcPr marL="8005" marR="8005" marT="800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これに準ずる手術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9.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これに準ずる手術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9.</a:t>
                      </a:r>
                      <a:endParaRPr lang="en-US" altLang="ja-JP" sz="1100" b="1" i="0" u="none" strike="noStrike" dirty="0">
                        <a:solidFill>
                          <a:srgbClr val="FFC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これに準ずる手術</a:t>
                      </a:r>
                      <a:endParaRPr lang="ja-JP" altLang="en-US" sz="1100" b="1" i="0" u="none" strike="noStrike" dirty="0">
                        <a:solidFill>
                          <a:srgbClr val="FFC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22621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ja-JP" altLang="en-US" sz="1100" b="1" i="0" u="none" strike="noStrike">
                        <a:solidFill>
                          <a:srgbClr val="00B0F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00B0F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>
                          <a:effectLst/>
                        </a:rPr>
                        <a:t>　</a:t>
                      </a:r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　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005" marR="8005" marT="8005" marB="0" anchor="ctr"/>
                </a:tc>
              </a:tr>
            </a:tbl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207563" y="205489"/>
            <a:ext cx="88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新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1190627" y="340344"/>
            <a:ext cx="5457825" cy="65362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prstClr val="black"/>
                </a:solidFill>
                <a:latin typeface="Calibri Light"/>
                <a:cs typeface="+mj-cs"/>
              </a:rPr>
              <a:t>手術難易度表の変更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83264" y="250569"/>
            <a:ext cx="2390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赤字：</a:t>
            </a:r>
            <a:r>
              <a:rPr lang="ja-JP" altLang="en-US" sz="2400" dirty="0">
                <a:solidFill>
                  <a:srgbClr val="FF0000"/>
                </a:solidFill>
              </a:rPr>
              <a:t>追加、</a:t>
            </a:r>
            <a:endParaRPr lang="en-US" altLang="ja-JP" sz="2400" dirty="0">
              <a:solidFill>
                <a:srgbClr val="FF0000"/>
              </a:solidFill>
            </a:endParaRPr>
          </a:p>
          <a:p>
            <a:r>
              <a:rPr lang="ja-JP" altLang="en-US" sz="2400" dirty="0">
                <a:solidFill>
                  <a:srgbClr val="FF0000"/>
                </a:solidFill>
              </a:rPr>
              <a:t>難易度変更術式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7467" y="1395951"/>
            <a:ext cx="8372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難易度</a:t>
            </a:r>
            <a:r>
              <a:rPr lang="en-US" altLang="ja-JP" sz="3200" dirty="0"/>
              <a:t>A</a:t>
            </a:r>
            <a:r>
              <a:rPr lang="ja-JP" altLang="en-US" sz="3200" dirty="0"/>
              <a:t>　　　　　　　難易度</a:t>
            </a:r>
            <a:r>
              <a:rPr lang="en-US" altLang="ja-JP" sz="3200" dirty="0"/>
              <a:t>B</a:t>
            </a:r>
            <a:r>
              <a:rPr lang="ja-JP" altLang="en-US" sz="3200" dirty="0"/>
              <a:t>　　　　　　難易度</a:t>
            </a:r>
            <a:r>
              <a:rPr lang="en-US" altLang="ja-JP" sz="3200" dirty="0"/>
              <a:t>C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71863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1026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kumimoji="1" lang="en-US" altLang="ja-JP" dirty="0" smtClean="0"/>
              <a:t>Off the Job Training</a:t>
            </a:r>
            <a:r>
              <a:rPr kumimoji="1" lang="ja-JP" altLang="en-US" dirty="0" smtClean="0"/>
              <a:t>について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47650" y="1581150"/>
            <a:ext cx="9050876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3200" dirty="0"/>
              <a:t>　</a:t>
            </a:r>
            <a:r>
              <a:rPr lang="ja-JP" altLang="en-US" sz="3200" dirty="0" smtClean="0"/>
              <a:t>　</a:t>
            </a:r>
            <a:r>
              <a:rPr lang="en-US" altLang="ja-JP" sz="3200" dirty="0" smtClean="0"/>
              <a:t>3</a:t>
            </a:r>
            <a:r>
              <a:rPr lang="ja-JP" altLang="ja-JP" sz="3200" dirty="0"/>
              <a:t>学会構成心臓血管外科専門医認定機構で</a:t>
            </a:r>
            <a:r>
              <a:rPr lang="ja-JP" altLang="ja-JP" sz="3200" dirty="0" smtClean="0"/>
              <a:t>は</a:t>
            </a:r>
            <a:endParaRPr lang="en-US" altLang="ja-JP" sz="3200" dirty="0" smtClean="0"/>
          </a:p>
          <a:p>
            <a:r>
              <a:rPr lang="en-US" altLang="ja-JP" sz="3200" dirty="0" smtClean="0"/>
              <a:t>2017</a:t>
            </a:r>
            <a:r>
              <a:rPr lang="ja-JP" altLang="ja-JP" sz="3200" dirty="0"/>
              <a:t>年の新規専門医申請から、</a:t>
            </a:r>
            <a:r>
              <a:rPr lang="en-US" altLang="ja-JP" sz="3200" dirty="0">
                <a:solidFill>
                  <a:srgbClr val="FF0000"/>
                </a:solidFill>
              </a:rPr>
              <a:t>30</a:t>
            </a:r>
            <a:r>
              <a:rPr lang="ja-JP" altLang="ja-JP" sz="3200" dirty="0">
                <a:solidFill>
                  <a:srgbClr val="FF0000"/>
                </a:solidFill>
              </a:rPr>
              <a:t>時間の</a:t>
            </a:r>
            <a:r>
              <a:rPr lang="en-US" altLang="ja-JP" sz="3200" dirty="0">
                <a:solidFill>
                  <a:srgbClr val="FF0000"/>
                </a:solidFill>
              </a:rPr>
              <a:t>OFF-JT</a:t>
            </a:r>
            <a:r>
              <a:rPr lang="ja-JP" altLang="ja-JP" sz="3200" dirty="0" smtClean="0">
                <a:solidFill>
                  <a:srgbClr val="FF0000"/>
                </a:solidFill>
              </a:rPr>
              <a:t>を</a:t>
            </a:r>
            <a:endParaRPr lang="en-US" altLang="ja-JP" sz="3200" dirty="0" smtClean="0">
              <a:solidFill>
                <a:srgbClr val="FF0000"/>
              </a:solidFill>
            </a:endParaRPr>
          </a:p>
          <a:p>
            <a:r>
              <a:rPr lang="ja-JP" altLang="ja-JP" sz="3200" dirty="0" smtClean="0">
                <a:solidFill>
                  <a:srgbClr val="FF0000"/>
                </a:solidFill>
              </a:rPr>
              <a:t>申請</a:t>
            </a:r>
            <a:r>
              <a:rPr lang="ja-JP" altLang="ja-JP" sz="3200" dirty="0">
                <a:solidFill>
                  <a:srgbClr val="FF0000"/>
                </a:solidFill>
              </a:rPr>
              <a:t>要件に加える</a:t>
            </a:r>
            <a:r>
              <a:rPr lang="ja-JP" altLang="ja-JP" sz="3200" dirty="0"/>
              <a:t>ことになり、既に実施されている</a:t>
            </a:r>
            <a:r>
              <a:rPr lang="ja-JP" altLang="ja-JP" sz="3200" dirty="0" smtClean="0"/>
              <a:t>。</a:t>
            </a:r>
            <a:endParaRPr lang="en-US" altLang="ja-JP" sz="3200" dirty="0" smtClean="0"/>
          </a:p>
          <a:p>
            <a:r>
              <a:rPr lang="ja-JP" altLang="en-US" sz="3200" dirty="0" smtClean="0"/>
              <a:t>　</a:t>
            </a:r>
            <a:r>
              <a:rPr lang="ja-JP" altLang="ja-JP" sz="3200" dirty="0"/>
              <a:t>　心臓血管外科専門医新規申請の様式</a:t>
            </a:r>
            <a:r>
              <a:rPr lang="en-US" altLang="ja-JP" sz="3200" dirty="0"/>
              <a:t>7</a:t>
            </a:r>
            <a:r>
              <a:rPr lang="ja-JP" altLang="ja-JP" sz="3200" dirty="0"/>
              <a:t>に</a:t>
            </a:r>
            <a:r>
              <a:rPr lang="ja-JP" altLang="ja-JP" sz="3200" dirty="0" smtClean="0"/>
              <a:t>、</a:t>
            </a:r>
            <a:endParaRPr lang="en-US" altLang="ja-JP" sz="3200" dirty="0" smtClean="0"/>
          </a:p>
          <a:p>
            <a:r>
              <a:rPr lang="ja-JP" altLang="ja-JP" sz="3200" dirty="0" smtClean="0"/>
              <a:t>「</a:t>
            </a:r>
            <a:r>
              <a:rPr lang="en-US" altLang="ja-JP" sz="3200" dirty="0"/>
              <a:t>Off the Job Training</a:t>
            </a:r>
            <a:r>
              <a:rPr lang="ja-JP" altLang="ja-JP" sz="3200" dirty="0"/>
              <a:t>経験とは、</a:t>
            </a:r>
            <a:r>
              <a:rPr lang="en-US" altLang="ja-JP" sz="3200" dirty="0"/>
              <a:t>Simulation, Dry </a:t>
            </a:r>
            <a:r>
              <a:rPr lang="en-US" altLang="ja-JP" sz="3200" dirty="0" err="1"/>
              <a:t>Labo</a:t>
            </a:r>
            <a:r>
              <a:rPr lang="en-US" altLang="ja-JP" sz="3200" dirty="0" smtClean="0"/>
              <a:t>,</a:t>
            </a:r>
          </a:p>
          <a:p>
            <a:r>
              <a:rPr lang="en-US" altLang="ja-JP" sz="3200" dirty="0" smtClean="0"/>
              <a:t> </a:t>
            </a:r>
            <a:r>
              <a:rPr lang="en-US" altLang="ja-JP" sz="3200" dirty="0"/>
              <a:t>Wet </a:t>
            </a:r>
            <a:r>
              <a:rPr lang="en-US" altLang="ja-JP" sz="3200" dirty="0" err="1"/>
              <a:t>Labo</a:t>
            </a:r>
            <a:r>
              <a:rPr lang="en-US" altLang="ja-JP" sz="3200" dirty="0"/>
              <a:t>, Animal </a:t>
            </a:r>
            <a:r>
              <a:rPr lang="en-US" altLang="ja-JP" sz="3200" dirty="0" err="1"/>
              <a:t>Labo</a:t>
            </a:r>
            <a:r>
              <a:rPr lang="ja-JP" altLang="ja-JP" sz="3200" dirty="0"/>
              <a:t>等を行うことです」と記載</a:t>
            </a:r>
            <a:r>
              <a:rPr lang="ja-JP" altLang="ja-JP" sz="3200" dirty="0" smtClean="0"/>
              <a:t>され</a:t>
            </a:r>
            <a:endParaRPr lang="en-US" altLang="ja-JP" sz="3200" dirty="0" smtClean="0"/>
          </a:p>
          <a:p>
            <a:r>
              <a:rPr lang="ja-JP" altLang="ja-JP" sz="3200" dirty="0" smtClean="0"/>
              <a:t>て</a:t>
            </a:r>
            <a:r>
              <a:rPr lang="ja-JP" altLang="ja-JP" sz="3200" dirty="0"/>
              <a:t>いる</a:t>
            </a:r>
            <a:r>
              <a:rPr lang="ja-JP" altLang="ja-JP" sz="3200" dirty="0" smtClean="0"/>
              <a:t>。心臓</a:t>
            </a:r>
            <a:r>
              <a:rPr lang="ja-JP" altLang="ja-JP" sz="3200" dirty="0"/>
              <a:t>血管外科専門医認定機構で</a:t>
            </a:r>
            <a:r>
              <a:rPr lang="ja-JP" altLang="ja-JP" sz="3200" dirty="0" smtClean="0"/>
              <a:t>は心臓</a:t>
            </a:r>
            <a:endParaRPr lang="en-US" altLang="ja-JP" sz="3200" dirty="0" smtClean="0"/>
          </a:p>
          <a:p>
            <a:r>
              <a:rPr lang="ja-JP" altLang="ja-JP" sz="3200" dirty="0" smtClean="0"/>
              <a:t>血管</a:t>
            </a:r>
            <a:r>
              <a:rPr lang="ja-JP" altLang="ja-JP" sz="3200" dirty="0"/>
              <a:t>外科手技（血管内治療を含む）に特化した</a:t>
            </a:r>
            <a:r>
              <a:rPr lang="ja-JP" altLang="ja-JP" sz="3200" dirty="0" smtClean="0"/>
              <a:t>手技</a:t>
            </a:r>
            <a:endParaRPr lang="en-US" altLang="ja-JP" sz="3200" dirty="0" smtClean="0"/>
          </a:p>
          <a:p>
            <a:r>
              <a:rPr lang="ja-JP" altLang="ja-JP" sz="3200" dirty="0" smtClean="0"/>
              <a:t>の</a:t>
            </a:r>
            <a:r>
              <a:rPr lang="ja-JP" altLang="ja-JP" sz="3200" dirty="0"/>
              <a:t>トレーニングに限って</a:t>
            </a:r>
            <a:r>
              <a:rPr lang="en-US" altLang="ja-JP" sz="3200" dirty="0"/>
              <a:t>OFF-JT</a:t>
            </a:r>
            <a:r>
              <a:rPr lang="ja-JP" altLang="ja-JP" sz="3200" dirty="0"/>
              <a:t>として認めること</a:t>
            </a:r>
            <a:r>
              <a:rPr lang="ja-JP" altLang="ja-JP" sz="3200" dirty="0" smtClean="0"/>
              <a:t>に</a:t>
            </a:r>
            <a:endParaRPr lang="en-US" altLang="ja-JP" sz="3200" dirty="0" smtClean="0"/>
          </a:p>
          <a:p>
            <a:r>
              <a:rPr lang="ja-JP" altLang="ja-JP" sz="3200" dirty="0" smtClean="0"/>
              <a:t>なって</a:t>
            </a:r>
            <a:r>
              <a:rPr lang="ja-JP" altLang="ja-JP" sz="3200" dirty="0"/>
              <a:t>いる。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1551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31720" y="90807"/>
            <a:ext cx="4501134" cy="65900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 smtClean="0"/>
              <a:t>OFF JT</a:t>
            </a:r>
            <a:r>
              <a:rPr kumimoji="1" lang="ja-JP" altLang="en-US" dirty="0" smtClean="0"/>
              <a:t>証明書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345664" y="1129284"/>
            <a:ext cx="6381016" cy="511606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844699" y="6395085"/>
            <a:ext cx="3454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u="sng" dirty="0">
                <a:hlinkClick r:id="rId3"/>
              </a:rPr>
              <a:t>http://</a:t>
            </a:r>
            <a:r>
              <a:rPr lang="en-US" altLang="ja-JP" u="sng" dirty="0" smtClean="0">
                <a:hlinkClick r:id="rId3"/>
              </a:rPr>
              <a:t>cvs.umin.jp/off-the-job.pptx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14736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45257" y="2407570"/>
            <a:ext cx="78021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dirty="0" smtClean="0"/>
              <a:t>新専門医制度の中の</a:t>
            </a:r>
            <a:endParaRPr kumimoji="1" lang="en-US" altLang="ja-JP" sz="5400" dirty="0" smtClean="0"/>
          </a:p>
          <a:p>
            <a:pPr algn="ctr"/>
            <a:r>
              <a:rPr kumimoji="1" lang="ja-JP" altLang="en-US" sz="5400" dirty="0" smtClean="0"/>
              <a:t>心臓血管外科専門医制度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35166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1923</TotalTime>
  <Words>1647</Words>
  <Application>Microsoft Office PowerPoint</Application>
  <PresentationFormat>画面に合わせる (4:3)</PresentationFormat>
  <Paragraphs>631</Paragraphs>
  <Slides>24</Slides>
  <Notes>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6" baseType="lpstr">
      <vt:lpstr>ＭＳ Ｐゴシック</vt:lpstr>
      <vt:lpstr>ＭＳ 明朝</vt:lpstr>
      <vt:lpstr>新細明體</vt:lpstr>
      <vt:lpstr>宋体</vt:lpstr>
      <vt:lpstr>Arial</vt:lpstr>
      <vt:lpstr>Calibri</vt:lpstr>
      <vt:lpstr>Calibri Light</vt:lpstr>
      <vt:lpstr>Century</vt:lpstr>
      <vt:lpstr>Times New Roman</vt:lpstr>
      <vt:lpstr>Wingdings</vt:lpstr>
      <vt:lpstr>Office テーマ</vt:lpstr>
      <vt:lpstr>ワークシート</vt:lpstr>
      <vt:lpstr>新制度に向けての取り組みと 外科プログラムへの要望</vt:lpstr>
      <vt:lpstr>心臓血管外科専門医数の推移</vt:lpstr>
      <vt:lpstr>PowerPoint プレゼンテーション</vt:lpstr>
      <vt:lpstr>　　　　 手術難易度表の変更</vt:lpstr>
      <vt:lpstr>PowerPoint プレゼンテーション</vt:lpstr>
      <vt:lpstr>PowerPoint プレゼンテーション</vt:lpstr>
      <vt:lpstr>Off the Job Trainingについて</vt:lpstr>
      <vt:lpstr>OFF JT証明書</vt:lpstr>
      <vt:lpstr>PowerPoint プレゼンテーション</vt:lpstr>
      <vt:lpstr>PowerPoint プレゼンテーション</vt:lpstr>
      <vt:lpstr>外科領域専門医制度の骨格</vt:lpstr>
      <vt:lpstr>新専門医制度に対応した 心臓血管外科の対応</vt:lpstr>
      <vt:lpstr>PowerPoint プレゼンテーション</vt:lpstr>
      <vt:lpstr>PowerPoint プレゼンテーション</vt:lpstr>
      <vt:lpstr>外科専門研修と心臓血管外科修練の連携</vt:lpstr>
      <vt:lpstr>外科専門研修と心臓血管外科修練の連携 2年間のオーバーラップを認める場合</vt:lpstr>
      <vt:lpstr>外科専門研修と心臓血管外科修練の連携 2年間のオーバーラップを認める場合</vt:lpstr>
      <vt:lpstr>血管内治療を外科術式として認定を！</vt:lpstr>
      <vt:lpstr>PowerPoint プレゼンテーション</vt:lpstr>
      <vt:lpstr>PowerPoint プレゼンテーション</vt:lpstr>
      <vt:lpstr>修練施設群の考え方 目安として施設群で年間500例以上の 症例数を確保すること。 4領域の修練を提供できること。 専門医1名に対して専攻医2名を越えない。</vt:lpstr>
      <vt:lpstr>専攻医の修練状況モニタリング</vt:lpstr>
      <vt:lpstr>外科専門医制度へのお願い</vt:lpstr>
      <vt:lpstr>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新専門医制度に対応した心臓血管外科専門医制度の対応</dc:title>
  <dc:creator>Tanemoto</dc:creator>
  <cp:lastModifiedBy>種本和雄</cp:lastModifiedBy>
  <cp:revision>218</cp:revision>
  <cp:lastPrinted>2018-04-05T05:09:32Z</cp:lastPrinted>
  <dcterms:created xsi:type="dcterms:W3CDTF">2017-09-08T08:40:25Z</dcterms:created>
  <dcterms:modified xsi:type="dcterms:W3CDTF">2018-04-07T00:34:07Z</dcterms:modified>
</cp:coreProperties>
</file>