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586" r:id="rId3"/>
    <p:sldId id="295" r:id="rId4"/>
    <p:sldId id="304" r:id="rId5"/>
    <p:sldId id="472" r:id="rId6"/>
    <p:sldId id="473" r:id="rId7"/>
    <p:sldId id="474" r:id="rId8"/>
    <p:sldId id="431" r:id="rId9"/>
    <p:sldId id="465" r:id="rId10"/>
    <p:sldId id="480" r:id="rId11"/>
    <p:sldId id="432" r:id="rId12"/>
    <p:sldId id="299" r:id="rId13"/>
    <p:sldId id="300" r:id="rId14"/>
    <p:sldId id="259" r:id="rId15"/>
    <p:sldId id="301" r:id="rId16"/>
    <p:sldId id="487" r:id="rId17"/>
    <p:sldId id="401" r:id="rId18"/>
    <p:sldId id="402" r:id="rId19"/>
    <p:sldId id="404" r:id="rId20"/>
    <p:sldId id="405" r:id="rId21"/>
    <p:sldId id="409" r:id="rId22"/>
    <p:sldId id="302" r:id="rId23"/>
    <p:sldId id="460" r:id="rId24"/>
    <p:sldId id="287" r:id="rId25"/>
    <p:sldId id="478" r:id="rId26"/>
    <p:sldId id="564" r:id="rId27"/>
    <p:sldId id="560" r:id="rId28"/>
    <p:sldId id="504" r:id="rId29"/>
    <p:sldId id="570" r:id="rId30"/>
    <p:sldId id="563" r:id="rId31"/>
    <p:sldId id="561" r:id="rId32"/>
    <p:sldId id="275" r:id="rId33"/>
    <p:sldId id="571" r:id="rId34"/>
    <p:sldId id="572" r:id="rId35"/>
    <p:sldId id="587" r:id="rId36"/>
    <p:sldId id="477" r:id="rId37"/>
    <p:sldId id="554" r:id="rId38"/>
    <p:sldId id="555" r:id="rId39"/>
    <p:sldId id="556" r:id="rId40"/>
    <p:sldId id="557" r:id="rId41"/>
    <p:sldId id="558" r:id="rId42"/>
    <p:sldId id="408" r:id="rId43"/>
    <p:sldId id="573" r:id="rId44"/>
    <p:sldId id="581" r:id="rId45"/>
    <p:sldId id="574" r:id="rId46"/>
    <p:sldId id="575" r:id="rId47"/>
    <p:sldId id="576" r:id="rId48"/>
    <p:sldId id="577" r:id="rId49"/>
    <p:sldId id="578" r:id="rId50"/>
    <p:sldId id="579" r:id="rId51"/>
    <p:sldId id="580" r:id="rId52"/>
    <p:sldId id="582" r:id="rId53"/>
    <p:sldId id="585" r:id="rId54"/>
    <p:sldId id="584" r:id="rId55"/>
    <p:sldId id="257" r:id="rId56"/>
    <p:sldId id="277"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1" autoAdjust="0"/>
    <p:restoredTop sz="94660"/>
  </p:normalViewPr>
  <p:slideViewPr>
    <p:cSldViewPr snapToGrid="0">
      <p:cViewPr varScale="1">
        <p:scale>
          <a:sx n="77" d="100"/>
          <a:sy n="77" d="100"/>
        </p:scale>
        <p:origin x="864" y="235"/>
      </p:cViewPr>
      <p:guideLst/>
    </p:cSldViewPr>
  </p:slideViewPr>
  <p:notesTextViewPr>
    <p:cViewPr>
      <p:scale>
        <a:sx n="1" d="1"/>
        <a:sy n="1" d="1"/>
      </p:scale>
      <p:origin x="0" y="0"/>
    </p:cViewPr>
  </p:notesTextViewPr>
  <p:sorterViewPr>
    <p:cViewPr>
      <p:scale>
        <a:sx n="100" d="100"/>
        <a:sy n="100" d="100"/>
      </p:scale>
      <p:origin x="0" y="-1468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循環器専門医</c:v>
                </c:pt>
              </c:strCache>
            </c:strRef>
          </c:tx>
          <c:spPr>
            <a:ln w="38100" cap="rnd">
              <a:solidFill>
                <a:schemeClr val="accent1"/>
              </a:solidFill>
              <a:round/>
            </a:ln>
            <a:effectLst/>
          </c:spPr>
          <c:marker>
            <c:symbol val="none"/>
          </c:marker>
          <c:cat>
            <c:numRef>
              <c:f>Sheet1!$A$2:$A$31</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Sheet1!$B$2:$B$31</c:f>
              <c:numCache>
                <c:formatCode>General</c:formatCode>
                <c:ptCount val="30"/>
                <c:pt idx="0">
                  <c:v>90.9</c:v>
                </c:pt>
                <c:pt idx="1">
                  <c:v>91.1</c:v>
                </c:pt>
                <c:pt idx="2">
                  <c:v>90.2</c:v>
                </c:pt>
                <c:pt idx="3">
                  <c:v>90</c:v>
                </c:pt>
                <c:pt idx="4">
                  <c:v>90.4</c:v>
                </c:pt>
                <c:pt idx="5">
                  <c:v>87.7</c:v>
                </c:pt>
                <c:pt idx="6">
                  <c:v>89.6</c:v>
                </c:pt>
                <c:pt idx="7">
                  <c:v>90.3</c:v>
                </c:pt>
                <c:pt idx="8">
                  <c:v>90.4</c:v>
                </c:pt>
                <c:pt idx="9">
                  <c:v>90.4</c:v>
                </c:pt>
                <c:pt idx="10">
                  <c:v>86.1</c:v>
                </c:pt>
                <c:pt idx="11">
                  <c:v>87.1</c:v>
                </c:pt>
                <c:pt idx="12">
                  <c:v>86.2</c:v>
                </c:pt>
                <c:pt idx="13">
                  <c:v>88.2</c:v>
                </c:pt>
                <c:pt idx="14">
                  <c:v>86.3</c:v>
                </c:pt>
                <c:pt idx="15">
                  <c:v>87.4</c:v>
                </c:pt>
                <c:pt idx="16">
                  <c:v>84.3</c:v>
                </c:pt>
                <c:pt idx="17">
                  <c:v>88</c:v>
                </c:pt>
                <c:pt idx="18">
                  <c:v>86.1</c:v>
                </c:pt>
                <c:pt idx="19">
                  <c:v>87.3</c:v>
                </c:pt>
                <c:pt idx="20">
                  <c:v>83.8</c:v>
                </c:pt>
                <c:pt idx="21">
                  <c:v>85.4</c:v>
                </c:pt>
                <c:pt idx="22">
                  <c:v>87.4</c:v>
                </c:pt>
                <c:pt idx="23">
                  <c:v>89.5</c:v>
                </c:pt>
                <c:pt idx="24">
                  <c:v>86.6</c:v>
                </c:pt>
                <c:pt idx="25">
                  <c:v>85.8</c:v>
                </c:pt>
                <c:pt idx="26">
                  <c:v>89.1</c:v>
                </c:pt>
                <c:pt idx="27">
                  <c:v>92</c:v>
                </c:pt>
                <c:pt idx="28">
                  <c:v>91.2</c:v>
                </c:pt>
              </c:numCache>
            </c:numRef>
          </c:val>
          <c:smooth val="0"/>
          <c:extLst>
            <c:ext xmlns:c16="http://schemas.microsoft.com/office/drawing/2014/chart" uri="{C3380CC4-5D6E-409C-BE32-E72D297353CC}">
              <c16:uniqueId val="{00000000-DDFB-49E6-A7C6-10CCF557557A}"/>
            </c:ext>
          </c:extLst>
        </c:ser>
        <c:ser>
          <c:idx val="1"/>
          <c:order val="1"/>
          <c:tx>
            <c:strRef>
              <c:f>Sheet1!$C$1</c:f>
              <c:strCache>
                <c:ptCount val="1"/>
                <c:pt idx="0">
                  <c:v>心臓血管外科専門医</c:v>
                </c:pt>
              </c:strCache>
            </c:strRef>
          </c:tx>
          <c:spPr>
            <a:ln w="76200" cap="rnd">
              <a:solidFill>
                <a:srgbClr val="FF0000"/>
              </a:solidFill>
              <a:round/>
            </a:ln>
            <a:effectLst/>
          </c:spPr>
          <c:marker>
            <c:symbol val="none"/>
          </c:marker>
          <c:cat>
            <c:numRef>
              <c:f>Sheet1!$A$2:$A$31</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Sheet1!$C$2:$C$31</c:f>
              <c:numCache>
                <c:formatCode>General</c:formatCode>
                <c:ptCount val="30"/>
                <c:pt idx="14">
                  <c:v>72.22</c:v>
                </c:pt>
                <c:pt idx="15">
                  <c:v>67.95</c:v>
                </c:pt>
                <c:pt idx="16">
                  <c:v>69.91</c:v>
                </c:pt>
                <c:pt idx="17">
                  <c:v>74</c:v>
                </c:pt>
                <c:pt idx="18">
                  <c:v>66.67</c:v>
                </c:pt>
                <c:pt idx="19">
                  <c:v>76.58</c:v>
                </c:pt>
                <c:pt idx="20">
                  <c:v>75.19</c:v>
                </c:pt>
                <c:pt idx="21">
                  <c:v>71.7</c:v>
                </c:pt>
                <c:pt idx="22">
                  <c:v>75.5</c:v>
                </c:pt>
                <c:pt idx="23">
                  <c:v>71.650000000000006</c:v>
                </c:pt>
                <c:pt idx="24">
                  <c:v>71.069999999999993</c:v>
                </c:pt>
                <c:pt idx="25">
                  <c:v>70.650000000000006</c:v>
                </c:pt>
                <c:pt idx="26">
                  <c:v>76.5</c:v>
                </c:pt>
                <c:pt idx="27">
                  <c:v>77.47</c:v>
                </c:pt>
                <c:pt idx="28">
                  <c:v>88.14</c:v>
                </c:pt>
                <c:pt idx="29">
                  <c:v>87.82</c:v>
                </c:pt>
              </c:numCache>
            </c:numRef>
          </c:val>
          <c:smooth val="0"/>
          <c:extLst>
            <c:ext xmlns:c16="http://schemas.microsoft.com/office/drawing/2014/chart" uri="{C3380CC4-5D6E-409C-BE32-E72D297353CC}">
              <c16:uniqueId val="{00000001-DDFB-49E6-A7C6-10CCF557557A}"/>
            </c:ext>
          </c:extLst>
        </c:ser>
        <c:ser>
          <c:idx val="2"/>
          <c:order val="2"/>
          <c:tx>
            <c:strRef>
              <c:f>Sheet1!$D$1</c:f>
              <c:strCache>
                <c:ptCount val="1"/>
                <c:pt idx="0">
                  <c:v>脈管専門医</c:v>
                </c:pt>
              </c:strCache>
            </c:strRef>
          </c:tx>
          <c:spPr>
            <a:ln w="38100" cap="rnd">
              <a:solidFill>
                <a:srgbClr val="6EDC93"/>
              </a:solidFill>
              <a:round/>
            </a:ln>
            <a:effectLst/>
          </c:spPr>
          <c:marker>
            <c:symbol val="none"/>
          </c:marker>
          <c:dPt>
            <c:idx val="19"/>
            <c:marker>
              <c:symbol val="none"/>
            </c:marker>
            <c:bubble3D val="0"/>
            <c:extLst>
              <c:ext xmlns:c16="http://schemas.microsoft.com/office/drawing/2014/chart" uri="{C3380CC4-5D6E-409C-BE32-E72D297353CC}">
                <c16:uniqueId val="{00000002-DDFB-49E6-A7C6-10CCF557557A}"/>
              </c:ext>
            </c:extLst>
          </c:dPt>
          <c:dPt>
            <c:idx val="20"/>
            <c:marker>
              <c:symbol val="none"/>
            </c:marker>
            <c:bubble3D val="0"/>
            <c:extLst>
              <c:ext xmlns:c16="http://schemas.microsoft.com/office/drawing/2014/chart" uri="{C3380CC4-5D6E-409C-BE32-E72D297353CC}">
                <c16:uniqueId val="{00000003-DDFB-49E6-A7C6-10CCF557557A}"/>
              </c:ext>
            </c:extLst>
          </c:dPt>
          <c:dPt>
            <c:idx val="21"/>
            <c:marker>
              <c:symbol val="none"/>
            </c:marker>
            <c:bubble3D val="0"/>
            <c:extLst>
              <c:ext xmlns:c16="http://schemas.microsoft.com/office/drawing/2014/chart" uri="{C3380CC4-5D6E-409C-BE32-E72D297353CC}">
                <c16:uniqueId val="{00000004-DDFB-49E6-A7C6-10CCF557557A}"/>
              </c:ext>
            </c:extLst>
          </c:dPt>
          <c:dPt>
            <c:idx val="22"/>
            <c:marker>
              <c:symbol val="none"/>
            </c:marker>
            <c:bubble3D val="0"/>
            <c:extLst>
              <c:ext xmlns:c16="http://schemas.microsoft.com/office/drawing/2014/chart" uri="{C3380CC4-5D6E-409C-BE32-E72D297353CC}">
                <c16:uniqueId val="{00000005-DDFB-49E6-A7C6-10CCF557557A}"/>
              </c:ext>
            </c:extLst>
          </c:dPt>
          <c:dPt>
            <c:idx val="23"/>
            <c:marker>
              <c:symbol val="none"/>
            </c:marker>
            <c:bubble3D val="0"/>
            <c:extLst>
              <c:ext xmlns:c16="http://schemas.microsoft.com/office/drawing/2014/chart" uri="{C3380CC4-5D6E-409C-BE32-E72D297353CC}">
                <c16:uniqueId val="{00000006-DDFB-49E6-A7C6-10CCF557557A}"/>
              </c:ext>
            </c:extLst>
          </c:dPt>
          <c:dPt>
            <c:idx val="24"/>
            <c:marker>
              <c:symbol val="none"/>
            </c:marker>
            <c:bubble3D val="0"/>
            <c:extLst>
              <c:ext xmlns:c16="http://schemas.microsoft.com/office/drawing/2014/chart" uri="{C3380CC4-5D6E-409C-BE32-E72D297353CC}">
                <c16:uniqueId val="{00000007-DDFB-49E6-A7C6-10CCF557557A}"/>
              </c:ext>
            </c:extLst>
          </c:dPt>
          <c:dPt>
            <c:idx val="25"/>
            <c:marker>
              <c:symbol val="none"/>
            </c:marker>
            <c:bubble3D val="0"/>
            <c:extLst>
              <c:ext xmlns:c16="http://schemas.microsoft.com/office/drawing/2014/chart" uri="{C3380CC4-5D6E-409C-BE32-E72D297353CC}">
                <c16:uniqueId val="{00000008-DDFB-49E6-A7C6-10CCF557557A}"/>
              </c:ext>
            </c:extLst>
          </c:dPt>
          <c:dPt>
            <c:idx val="26"/>
            <c:marker>
              <c:symbol val="none"/>
            </c:marker>
            <c:bubble3D val="0"/>
            <c:extLst>
              <c:ext xmlns:c16="http://schemas.microsoft.com/office/drawing/2014/chart" uri="{C3380CC4-5D6E-409C-BE32-E72D297353CC}">
                <c16:uniqueId val="{00000009-DDFB-49E6-A7C6-10CCF557557A}"/>
              </c:ext>
            </c:extLst>
          </c:dPt>
          <c:dPt>
            <c:idx val="27"/>
            <c:marker>
              <c:symbol val="none"/>
            </c:marker>
            <c:bubble3D val="0"/>
            <c:extLst>
              <c:ext xmlns:c16="http://schemas.microsoft.com/office/drawing/2014/chart" uri="{C3380CC4-5D6E-409C-BE32-E72D297353CC}">
                <c16:uniqueId val="{0000000A-DDFB-49E6-A7C6-10CCF557557A}"/>
              </c:ext>
            </c:extLst>
          </c:dPt>
          <c:dPt>
            <c:idx val="28"/>
            <c:marker>
              <c:symbol val="none"/>
            </c:marker>
            <c:bubble3D val="0"/>
            <c:extLst>
              <c:ext xmlns:c16="http://schemas.microsoft.com/office/drawing/2014/chart" uri="{C3380CC4-5D6E-409C-BE32-E72D297353CC}">
                <c16:uniqueId val="{0000000B-DDFB-49E6-A7C6-10CCF557557A}"/>
              </c:ext>
            </c:extLst>
          </c:dPt>
          <c:dPt>
            <c:idx val="29"/>
            <c:marker>
              <c:symbol val="none"/>
            </c:marker>
            <c:bubble3D val="0"/>
            <c:extLst>
              <c:ext xmlns:c16="http://schemas.microsoft.com/office/drawing/2014/chart" uri="{C3380CC4-5D6E-409C-BE32-E72D297353CC}">
                <c16:uniqueId val="{0000000C-DDFB-49E6-A7C6-10CCF557557A}"/>
              </c:ext>
            </c:extLst>
          </c:dPt>
          <c:cat>
            <c:numRef>
              <c:f>Sheet1!$A$2:$A$31</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Sheet1!$D$2:$D$31</c:f>
              <c:numCache>
                <c:formatCode>General</c:formatCode>
                <c:ptCount val="30"/>
                <c:pt idx="19">
                  <c:v>84.69</c:v>
                </c:pt>
                <c:pt idx="20">
                  <c:v>83.82</c:v>
                </c:pt>
                <c:pt idx="21">
                  <c:v>85.08</c:v>
                </c:pt>
                <c:pt idx="22">
                  <c:v>84.83</c:v>
                </c:pt>
                <c:pt idx="23">
                  <c:v>86.07</c:v>
                </c:pt>
                <c:pt idx="24">
                  <c:v>92.08</c:v>
                </c:pt>
                <c:pt idx="25">
                  <c:v>84.11</c:v>
                </c:pt>
                <c:pt idx="26">
                  <c:v>84.15</c:v>
                </c:pt>
                <c:pt idx="27">
                  <c:v>85.59</c:v>
                </c:pt>
                <c:pt idx="28">
                  <c:v>86.91</c:v>
                </c:pt>
                <c:pt idx="29">
                  <c:v>86.08</c:v>
                </c:pt>
              </c:numCache>
            </c:numRef>
          </c:val>
          <c:smooth val="0"/>
          <c:extLst>
            <c:ext xmlns:c16="http://schemas.microsoft.com/office/drawing/2014/chart" uri="{C3380CC4-5D6E-409C-BE32-E72D297353CC}">
              <c16:uniqueId val="{0000000D-DDFB-49E6-A7C6-10CCF557557A}"/>
            </c:ext>
          </c:extLst>
        </c:ser>
        <c:ser>
          <c:idx val="3"/>
          <c:order val="3"/>
          <c:tx>
            <c:strRef>
              <c:f>Sheet1!$E$1</c:f>
              <c:strCache>
                <c:ptCount val="1"/>
                <c:pt idx="0">
                  <c:v>外科専門医予備試験</c:v>
                </c:pt>
              </c:strCache>
            </c:strRef>
          </c:tx>
          <c:spPr>
            <a:ln w="38100" cap="rnd">
              <a:solidFill>
                <a:schemeClr val="accent4"/>
              </a:solidFill>
              <a:round/>
            </a:ln>
            <a:effectLst/>
          </c:spPr>
          <c:marker>
            <c:symbol val="none"/>
          </c:marker>
          <c:cat>
            <c:numRef>
              <c:f>Sheet1!$A$2:$A$31</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Sheet1!$E$2:$E$31</c:f>
              <c:numCache>
                <c:formatCode>General</c:formatCode>
                <c:ptCount val="30"/>
                <c:pt idx="16">
                  <c:v>82.8</c:v>
                </c:pt>
                <c:pt idx="17">
                  <c:v>80.3</c:v>
                </c:pt>
                <c:pt idx="18">
                  <c:v>82.7</c:v>
                </c:pt>
                <c:pt idx="19">
                  <c:v>82.1</c:v>
                </c:pt>
                <c:pt idx="20">
                  <c:v>80.8</c:v>
                </c:pt>
                <c:pt idx="21">
                  <c:v>81.599999999999994</c:v>
                </c:pt>
                <c:pt idx="22">
                  <c:v>81</c:v>
                </c:pt>
                <c:pt idx="23">
                  <c:v>80.7</c:v>
                </c:pt>
                <c:pt idx="24">
                  <c:v>82.1</c:v>
                </c:pt>
                <c:pt idx="25">
                  <c:v>81.3</c:v>
                </c:pt>
                <c:pt idx="26">
                  <c:v>81.400000000000006</c:v>
                </c:pt>
                <c:pt idx="27">
                  <c:v>81.2</c:v>
                </c:pt>
                <c:pt idx="28">
                  <c:v>82.2</c:v>
                </c:pt>
                <c:pt idx="29">
                  <c:v>82</c:v>
                </c:pt>
              </c:numCache>
            </c:numRef>
          </c:val>
          <c:smooth val="0"/>
          <c:extLst>
            <c:ext xmlns:c16="http://schemas.microsoft.com/office/drawing/2014/chart" uri="{C3380CC4-5D6E-409C-BE32-E72D297353CC}">
              <c16:uniqueId val="{0000000E-DDFB-49E6-A7C6-10CCF557557A}"/>
            </c:ext>
          </c:extLst>
        </c:ser>
        <c:ser>
          <c:idx val="4"/>
          <c:order val="4"/>
          <c:tx>
            <c:strRef>
              <c:f>Sheet1!$F$1</c:f>
              <c:strCache>
                <c:ptCount val="1"/>
                <c:pt idx="0">
                  <c:v>呼吸器外科専門医認定試験</c:v>
                </c:pt>
              </c:strCache>
            </c:strRef>
          </c:tx>
          <c:spPr>
            <a:ln w="38100" cap="rnd">
              <a:solidFill>
                <a:srgbClr val="7030A0"/>
              </a:solidFill>
              <a:round/>
            </a:ln>
            <a:effectLst/>
          </c:spPr>
          <c:marker>
            <c:symbol val="none"/>
          </c:marker>
          <c:cat>
            <c:numRef>
              <c:f>Sheet1!$A$2:$A$31</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Sheet1!$F$2:$F$31</c:f>
              <c:numCache>
                <c:formatCode>General</c:formatCode>
                <c:ptCount val="30"/>
                <c:pt idx="13">
                  <c:v>80.8</c:v>
                </c:pt>
                <c:pt idx="14">
                  <c:v>70.5</c:v>
                </c:pt>
                <c:pt idx="15">
                  <c:v>70.099999999999994</c:v>
                </c:pt>
                <c:pt idx="16">
                  <c:v>70.400000000000006</c:v>
                </c:pt>
                <c:pt idx="17">
                  <c:v>69.400000000000006</c:v>
                </c:pt>
                <c:pt idx="18">
                  <c:v>75</c:v>
                </c:pt>
                <c:pt idx="19">
                  <c:v>81.3</c:v>
                </c:pt>
                <c:pt idx="20">
                  <c:v>69.099999999999994</c:v>
                </c:pt>
                <c:pt idx="21">
                  <c:v>80.8</c:v>
                </c:pt>
                <c:pt idx="22">
                  <c:v>74</c:v>
                </c:pt>
                <c:pt idx="23">
                  <c:v>70.8</c:v>
                </c:pt>
                <c:pt idx="24">
                  <c:v>70.099999999999994</c:v>
                </c:pt>
                <c:pt idx="25">
                  <c:v>78.2</c:v>
                </c:pt>
                <c:pt idx="26">
                  <c:v>77.400000000000006</c:v>
                </c:pt>
                <c:pt idx="27">
                  <c:v>79.3</c:v>
                </c:pt>
                <c:pt idx="28">
                  <c:v>81.099999999999994</c:v>
                </c:pt>
              </c:numCache>
            </c:numRef>
          </c:val>
          <c:smooth val="0"/>
          <c:extLst>
            <c:ext xmlns:c16="http://schemas.microsoft.com/office/drawing/2014/chart" uri="{C3380CC4-5D6E-409C-BE32-E72D297353CC}">
              <c16:uniqueId val="{0000000F-DDFB-49E6-A7C6-10CCF557557A}"/>
            </c:ext>
          </c:extLst>
        </c:ser>
        <c:dLbls>
          <c:showLegendKey val="0"/>
          <c:showVal val="0"/>
          <c:showCatName val="0"/>
          <c:showSerName val="0"/>
          <c:showPercent val="0"/>
          <c:showBubbleSize val="0"/>
        </c:dLbls>
        <c:smooth val="0"/>
        <c:axId val="433557824"/>
        <c:axId val="433560960"/>
      </c:lineChart>
      <c:catAx>
        <c:axId val="43355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33560960"/>
        <c:crosses val="autoZero"/>
        <c:auto val="1"/>
        <c:lblAlgn val="ctr"/>
        <c:lblOffset val="100"/>
        <c:noMultiLvlLbl val="0"/>
      </c:catAx>
      <c:valAx>
        <c:axId val="433560960"/>
        <c:scaling>
          <c:orientation val="minMax"/>
          <c:max val="100"/>
          <c:min val="6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33557824"/>
        <c:crosses val="autoZero"/>
        <c:crossBetween val="between"/>
        <c:majorUnit val="5"/>
        <c:minorUnit val="4"/>
      </c:valAx>
      <c:spPr>
        <a:noFill/>
        <a:ln>
          <a:noFill/>
        </a:ln>
        <a:effectLst/>
      </c:spPr>
    </c:plotArea>
    <c:legend>
      <c:legendPos val="b"/>
      <c:legendEntry>
        <c:idx val="2"/>
        <c:txPr>
          <a:bodyPr rot="0" spcFirstLastPara="1" vertOverflow="ellipsis" vert="horz" wrap="square" anchor="ctr" anchorCtr="1"/>
          <a:lstStyle/>
          <a:p>
            <a:pPr>
              <a:defRPr sz="870" b="0" i="0" u="none" strike="noStrike" kern="1200" baseline="0">
                <a:solidFill>
                  <a:schemeClr val="tx1">
                    <a:lumMod val="65000"/>
                    <a:lumOff val="35000"/>
                  </a:schemeClr>
                </a:solidFill>
                <a:latin typeface="+mn-lt"/>
                <a:ea typeface="+mn-ea"/>
                <a:cs typeface="+mn-cs"/>
              </a:defRPr>
            </a:pPr>
            <a:endParaRPr lang="ja-JP"/>
          </a:p>
        </c:txPr>
      </c:legendEntry>
      <c:layout>
        <c:manualLayout>
          <c:xMode val="edge"/>
          <c:yMode val="edge"/>
          <c:x val="3.5286861960948337E-2"/>
          <c:y val="0.94914665354330707"/>
          <c:w val="0.89298093718040572"/>
          <c:h val="5.040392836347328E-2"/>
        </c:manualLayout>
      </c:layout>
      <c:overlay val="0"/>
      <c:spPr>
        <a:noFill/>
        <a:ln>
          <a:noFill/>
        </a:ln>
        <a:effectLst/>
      </c:spPr>
      <c:txPr>
        <a:bodyPr rot="0" spcFirstLastPara="1" vertOverflow="ellipsis" vert="horz" wrap="square" anchor="ctr" anchorCtr="1"/>
        <a:lstStyle/>
        <a:p>
          <a:pPr>
            <a:defRPr sz="87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drawing1.xml><?xml version="1.0" encoding="utf-8"?>
<c:userShapes xmlns:c="http://schemas.openxmlformats.org/drawingml/2006/chart">
  <cdr:relSizeAnchor xmlns:cdr="http://schemas.openxmlformats.org/drawingml/2006/chartDrawing">
    <cdr:from>
      <cdr:x>0.40476</cdr:x>
      <cdr:y>0.40442</cdr:y>
    </cdr:from>
    <cdr:to>
      <cdr:x>0.51003</cdr:x>
      <cdr:y>0.56274</cdr:y>
    </cdr:to>
    <cdr:sp macro="" textlink="">
      <cdr:nvSpPr>
        <cdr:cNvPr id="2" name="テキスト ボックス 1"/>
        <cdr:cNvSpPr txBox="1"/>
      </cdr:nvSpPr>
      <cdr:spPr>
        <a:xfrm xmlns:a="http://schemas.openxmlformats.org/drawingml/2006/main">
          <a:off x="3516086" y="233584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0.3396</cdr:x>
      <cdr:y>0.45908</cdr:y>
    </cdr:from>
    <cdr:to>
      <cdr:x>0.44486</cdr:x>
      <cdr:y>0.6174</cdr:y>
    </cdr:to>
    <cdr:sp macro="" textlink="">
      <cdr:nvSpPr>
        <cdr:cNvPr id="3" name="テキスト ボックス 2"/>
        <cdr:cNvSpPr txBox="1"/>
      </cdr:nvSpPr>
      <cdr:spPr>
        <a:xfrm xmlns:a="http://schemas.openxmlformats.org/drawingml/2006/main">
          <a:off x="2950028" y="265153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0.35464</cdr:x>
      <cdr:y>0.38692</cdr:y>
    </cdr:from>
    <cdr:to>
      <cdr:x>0.5188</cdr:x>
      <cdr:y>0.44966</cdr:y>
    </cdr:to>
    <cdr:sp macro="" textlink="">
      <cdr:nvSpPr>
        <cdr:cNvPr id="4" name="テキスト ボックス 3"/>
        <cdr:cNvSpPr txBox="1"/>
      </cdr:nvSpPr>
      <cdr:spPr>
        <a:xfrm xmlns:a="http://schemas.openxmlformats.org/drawingml/2006/main">
          <a:off x="3080657" y="2234724"/>
          <a:ext cx="1426029" cy="36238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400" dirty="0">
              <a:solidFill>
                <a:schemeClr val="accent4">
                  <a:lumMod val="75000"/>
                </a:schemeClr>
              </a:solidFill>
            </a:rPr>
            <a:t>外科専門医</a:t>
          </a:r>
        </a:p>
      </cdr:txBody>
    </cdr:sp>
  </cdr:relSizeAnchor>
  <cdr:relSizeAnchor xmlns:cdr="http://schemas.openxmlformats.org/drawingml/2006/chartDrawing">
    <cdr:from>
      <cdr:x>0.16093</cdr:x>
      <cdr:y>0.46863</cdr:y>
    </cdr:from>
    <cdr:to>
      <cdr:x>0.40291</cdr:x>
      <cdr:y>0.53137</cdr:y>
    </cdr:to>
    <cdr:sp macro="" textlink="">
      <cdr:nvSpPr>
        <cdr:cNvPr id="5" name="テキスト ボックス 1"/>
        <cdr:cNvSpPr txBox="1"/>
      </cdr:nvSpPr>
      <cdr:spPr>
        <a:xfrm xmlns:a="http://schemas.openxmlformats.org/drawingml/2006/main">
          <a:off x="1397957" y="2706676"/>
          <a:ext cx="2102071" cy="362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2400" dirty="0">
              <a:solidFill>
                <a:srgbClr val="7030A0"/>
              </a:solidFill>
            </a:rPr>
            <a:t>呼吸器外科専門医</a:t>
          </a:r>
        </a:p>
      </cdr:txBody>
    </cdr:sp>
  </cdr:relSizeAnchor>
  <cdr:relSizeAnchor xmlns:cdr="http://schemas.openxmlformats.org/drawingml/2006/chartDrawing">
    <cdr:from>
      <cdr:x>0.16093</cdr:x>
      <cdr:y>0.70925</cdr:y>
    </cdr:from>
    <cdr:to>
      <cdr:x>0.40291</cdr:x>
      <cdr:y>0.77199</cdr:y>
    </cdr:to>
    <cdr:sp macro="" textlink="">
      <cdr:nvSpPr>
        <cdr:cNvPr id="6" name="テキスト ボックス 1"/>
        <cdr:cNvSpPr txBox="1"/>
      </cdr:nvSpPr>
      <cdr:spPr>
        <a:xfrm xmlns:a="http://schemas.openxmlformats.org/drawingml/2006/main">
          <a:off x="1397957" y="4096417"/>
          <a:ext cx="2102071" cy="362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2400" b="1" dirty="0">
              <a:solidFill>
                <a:srgbClr val="FF0000"/>
              </a:solidFill>
            </a:rPr>
            <a:t>心臓血管外科専門医</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1D162-F03D-4238-ADF4-E712B70774DA}" type="datetimeFigureOut">
              <a:rPr kumimoji="1" lang="ja-JP" altLang="en-US" smtClean="0"/>
              <a:t>2022/2/19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2CACD-7558-474A-A570-35A921FE543D}" type="slidenum">
              <a:rPr kumimoji="1" lang="ja-JP" altLang="en-US" smtClean="0"/>
              <a:t>‹#›</a:t>
            </a:fld>
            <a:endParaRPr kumimoji="1" lang="ja-JP" altLang="en-US"/>
          </a:p>
        </p:txBody>
      </p:sp>
    </p:spTree>
    <p:extLst>
      <p:ext uri="{BB962C8B-B14F-4D97-AF65-F5344CB8AC3E}">
        <p14:creationId xmlns:p14="http://schemas.microsoft.com/office/powerpoint/2010/main" val="42039729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fontAlgn="base">
              <a:spcBef>
                <a:spcPct val="0"/>
              </a:spcBef>
              <a:spcAft>
                <a:spcPct val="0"/>
              </a:spcAft>
            </a:pPr>
            <a:fld id="{89862EC3-1947-4236-AC57-7C1DD0487B6D}" type="slidenum">
              <a:rPr lang="en-US" altLang="ja-JP">
                <a:latin typeface="Times New Roman" pitchFamily="18" charset="0"/>
              </a:rPr>
              <a:pPr fontAlgn="base">
                <a:spcBef>
                  <a:spcPct val="0"/>
                </a:spcBef>
                <a:spcAft>
                  <a:spcPct val="0"/>
                </a:spcAft>
              </a:pPr>
              <a:t>2</a:t>
            </a:fld>
            <a:endParaRPr lang="en-US" altLang="ja-JP">
              <a:latin typeface="Times New Roman" pitchFamily="18" charset="0"/>
            </a:endParaRPr>
          </a:p>
        </p:txBody>
      </p:sp>
      <p:sp>
        <p:nvSpPr>
          <p:cNvPr id="4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ja-JP"/>
          </a:p>
        </p:txBody>
      </p:sp>
    </p:spTree>
    <p:extLst>
      <p:ext uri="{BB962C8B-B14F-4D97-AF65-F5344CB8AC3E}">
        <p14:creationId xmlns:p14="http://schemas.microsoft.com/office/powerpoint/2010/main" val="426166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AD6112-18B8-F941-8295-0ADBC8697ED9}" type="slidenum">
              <a:rPr kumimoji="1" lang="ja-JP" altLang="en-US" smtClean="0"/>
              <a:pPr/>
              <a:t>9</a:t>
            </a:fld>
            <a:endParaRPr kumimoji="1" lang="ja-JP" altLang="en-US"/>
          </a:p>
        </p:txBody>
      </p:sp>
    </p:spTree>
    <p:extLst>
      <p:ext uri="{BB962C8B-B14F-4D97-AF65-F5344CB8AC3E}">
        <p14:creationId xmlns:p14="http://schemas.microsoft.com/office/powerpoint/2010/main" val="3770623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BC7F69-7308-4630-85B5-5A6D26525254}" type="slidenum">
              <a:rPr kumimoji="1" lang="ja-JP" altLang="en-US" smtClean="0"/>
              <a:t>23</a:t>
            </a:fld>
            <a:endParaRPr kumimoji="1" lang="ja-JP" altLang="en-US"/>
          </a:p>
        </p:txBody>
      </p:sp>
    </p:spTree>
    <p:extLst>
      <p:ext uri="{BB962C8B-B14F-4D97-AF65-F5344CB8AC3E}">
        <p14:creationId xmlns:p14="http://schemas.microsoft.com/office/powerpoint/2010/main" val="1569823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E1BF96-F7E2-41B6-A2C4-3A8F7541DD46}" type="slidenum">
              <a:rPr kumimoji="1" lang="ja-JP" altLang="en-US" smtClean="0"/>
              <a:t>36</a:t>
            </a:fld>
            <a:endParaRPr kumimoji="1" lang="ja-JP" altLang="en-US"/>
          </a:p>
        </p:txBody>
      </p:sp>
    </p:spTree>
    <p:extLst>
      <p:ext uri="{BB962C8B-B14F-4D97-AF65-F5344CB8AC3E}">
        <p14:creationId xmlns:p14="http://schemas.microsoft.com/office/powerpoint/2010/main" val="2143588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972096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2154494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47767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357596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2661782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125094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1542705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405841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127565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166758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755362-A2D1-4872-A9F4-4F26FF970EDA}" type="datetimeFigureOut">
              <a:rPr kumimoji="1" lang="ja-JP" altLang="en-US" smtClean="0"/>
              <a:t>2022/2/19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220399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755362-A2D1-4872-A9F4-4F26FF970EDA}" type="datetimeFigureOut">
              <a:rPr kumimoji="1" lang="ja-JP" altLang="en-US" smtClean="0"/>
              <a:t>2022/2/19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AD274-C672-4493-8332-2EEB2B729BC2}" type="slidenum">
              <a:rPr kumimoji="1" lang="ja-JP" altLang="en-US" smtClean="0"/>
              <a:t>‹#›</a:t>
            </a:fld>
            <a:endParaRPr kumimoji="1" lang="ja-JP" altLang="en-US"/>
          </a:p>
        </p:txBody>
      </p:sp>
    </p:spTree>
    <p:extLst>
      <p:ext uri="{BB962C8B-B14F-4D97-AF65-F5344CB8AC3E}">
        <p14:creationId xmlns:p14="http://schemas.microsoft.com/office/powerpoint/2010/main" val="366603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hyperlink" Target="https://publicdomainq.net/doctor-man-0004261/"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quare.umin.ac.jp/jscvs/#rinen2012"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3.m4a"/><Relationship Id="rId7" Type="http://schemas.openxmlformats.org/officeDocument/2006/relationships/image" Target="../media/image16.wmf"/><Relationship Id="rId12" Type="http://schemas.openxmlformats.org/officeDocument/2006/relationships/image" Target="../media/image3.pn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3.m4a"/><Relationship Id="rId9" Type="http://schemas.openxmlformats.org/officeDocument/2006/relationships/image" Target="../media/image17.wmf"/></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3.png"/><Relationship Id="rId2" Type="http://schemas.microsoft.com/office/2007/relationships/media" Target="../media/media34.m4a"/><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4.bin"/><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3.png"/><Relationship Id="rId2" Type="http://schemas.microsoft.com/office/2007/relationships/media" Target="../media/media35.m4a"/><Relationship Id="rId1" Type="http://schemas.openxmlformats.org/officeDocument/2006/relationships/vmlDrawing" Target="../drawings/vmlDrawing3.vml"/><Relationship Id="rId6" Type="http://schemas.openxmlformats.org/officeDocument/2006/relationships/image" Target="../media/image20.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3.png"/><Relationship Id="rId2" Type="http://schemas.microsoft.com/office/2007/relationships/media" Target="../media/media43.m4a"/><Relationship Id="rId1" Type="http://schemas.openxmlformats.org/officeDocument/2006/relationships/vmlDrawing" Target="../drawings/vmlDrawing4.vml"/><Relationship Id="rId6" Type="http://schemas.openxmlformats.org/officeDocument/2006/relationships/image" Target="../media/image21.wmf"/><Relationship Id="rId5" Type="http://schemas.openxmlformats.org/officeDocument/2006/relationships/oleObject" Target="../embeddings/oleObject6.bin"/><Relationship Id="rId4"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5.m4a"/><Relationship Id="rId7" Type="http://schemas.openxmlformats.org/officeDocument/2006/relationships/image" Target="../media/image22.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slideLayout" Target="../slideLayouts/slideLayout6.xml"/><Relationship Id="rId4" Type="http://schemas.openxmlformats.org/officeDocument/2006/relationships/audio" Target="../media/media45.m4a"/></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7" Type="http://schemas.openxmlformats.org/officeDocument/2006/relationships/image" Target="../media/image3.png"/><Relationship Id="rId2" Type="http://schemas.microsoft.com/office/2007/relationships/media" Target="../media/media46.m4a"/><Relationship Id="rId1" Type="http://schemas.openxmlformats.org/officeDocument/2006/relationships/vmlDrawing" Target="../drawings/vmlDrawing6.vml"/><Relationship Id="rId6" Type="http://schemas.openxmlformats.org/officeDocument/2006/relationships/image" Target="../media/image23.wmf"/><Relationship Id="rId5" Type="http://schemas.openxmlformats.org/officeDocument/2006/relationships/oleObject" Target="../embeddings/oleObject8.bin"/><Relationship Id="rId4"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audio" Target="../media/media47.m4a"/><Relationship Id="rId7" Type="http://schemas.openxmlformats.org/officeDocument/2006/relationships/oleObject" Target="../embeddings/oleObject10.bin"/><Relationship Id="rId2" Type="http://schemas.microsoft.com/office/2007/relationships/media" Target="../media/media47.m4a"/><Relationship Id="rId1" Type="http://schemas.openxmlformats.org/officeDocument/2006/relationships/vmlDrawing" Target="../drawings/vmlDrawing7.vml"/><Relationship Id="rId6" Type="http://schemas.openxmlformats.org/officeDocument/2006/relationships/image" Target="../media/image24.wmf"/><Relationship Id="rId5" Type="http://schemas.openxmlformats.org/officeDocument/2006/relationships/oleObject" Target="../embeddings/oleObject9.bin"/><Relationship Id="rId4" Type="http://schemas.openxmlformats.org/officeDocument/2006/relationships/slideLayout" Target="../slideLayouts/slideLayout6.xml"/><Relationship Id="rId9"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audio" Target="../media/media48.m4a"/><Relationship Id="rId7" Type="http://schemas.openxmlformats.org/officeDocument/2006/relationships/image" Target="../media/image3.png"/><Relationship Id="rId2" Type="http://schemas.microsoft.com/office/2007/relationships/media" Target="../media/media48.m4a"/><Relationship Id="rId1" Type="http://schemas.openxmlformats.org/officeDocument/2006/relationships/vmlDrawing" Target="../drawings/vmlDrawing8.vml"/><Relationship Id="rId6" Type="http://schemas.openxmlformats.org/officeDocument/2006/relationships/image" Target="../media/image26.wmf"/><Relationship Id="rId5" Type="http://schemas.openxmlformats.org/officeDocument/2006/relationships/oleObject" Target="../embeddings/oleObject11.bin"/><Relationship Id="rId4"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audio" Target="../media/media49.m4a"/><Relationship Id="rId7" Type="http://schemas.openxmlformats.org/officeDocument/2006/relationships/oleObject" Target="../embeddings/oleObject13.bin"/><Relationship Id="rId2" Type="http://schemas.microsoft.com/office/2007/relationships/media" Target="../media/media49.m4a"/><Relationship Id="rId1" Type="http://schemas.openxmlformats.org/officeDocument/2006/relationships/vmlDrawing" Target="../drawings/vmlDrawing9.vml"/><Relationship Id="rId6" Type="http://schemas.openxmlformats.org/officeDocument/2006/relationships/image" Target="../media/image27.wmf"/><Relationship Id="rId5" Type="http://schemas.openxmlformats.org/officeDocument/2006/relationships/oleObject" Target="../embeddings/oleObject12.bin"/><Relationship Id="rId4" Type="http://schemas.openxmlformats.org/officeDocument/2006/relationships/slideLayout" Target="../slideLayouts/slideLayout6.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audio" Target="../media/media50.m4a"/><Relationship Id="rId7" Type="http://schemas.openxmlformats.org/officeDocument/2006/relationships/oleObject" Target="../embeddings/oleObject15.bin"/><Relationship Id="rId2" Type="http://schemas.microsoft.com/office/2007/relationships/media" Target="../media/media50.m4a"/><Relationship Id="rId1" Type="http://schemas.openxmlformats.org/officeDocument/2006/relationships/vmlDrawing" Target="../drawings/vmlDrawing10.vml"/><Relationship Id="rId6" Type="http://schemas.openxmlformats.org/officeDocument/2006/relationships/image" Target="../media/image29.wmf"/><Relationship Id="rId5" Type="http://schemas.openxmlformats.org/officeDocument/2006/relationships/oleObject" Target="../embeddings/oleObject14.bin"/><Relationship Id="rId4" Type="http://schemas.openxmlformats.org/officeDocument/2006/relationships/slideLayout" Target="../slideLayouts/slideLayout6.xml"/><Relationship Id="rId9"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3.png"/><Relationship Id="rId4" Type="http://schemas.openxmlformats.org/officeDocument/2006/relationships/image" Target="../media/image31.jp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image" Target="../media/image32.jp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3.png"/><Relationship Id="rId4" Type="http://schemas.openxmlformats.org/officeDocument/2006/relationships/image" Target="../media/image33.jp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3.png"/><Relationship Id="rId4" Type="http://schemas.openxmlformats.org/officeDocument/2006/relationships/image" Target="../media/image34.jpg"/></Relationships>
</file>

<file path=ppt/slides/_rels/slide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8.jp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8599F7-8BF5-41F6-A7CA-1EFDFD87ACF1}"/>
              </a:ext>
            </a:extLst>
          </p:cNvPr>
          <p:cNvSpPr>
            <a:spLocks noGrp="1"/>
          </p:cNvSpPr>
          <p:nvPr>
            <p:ph type="ctrTitle"/>
          </p:nvPr>
        </p:nvSpPr>
        <p:spPr>
          <a:xfrm>
            <a:off x="386255" y="-364332"/>
            <a:ext cx="8371490" cy="2387600"/>
          </a:xfrm>
        </p:spPr>
        <p:txBody>
          <a:bodyPr>
            <a:normAutofit/>
          </a:bodyPr>
          <a:lstStyle/>
          <a:p>
            <a:r>
              <a:rPr lang="ja-JP" altLang="en-US" sz="4000" dirty="0">
                <a:latin typeface="ＭＳ ゴシック" panose="020B0609070205080204" pitchFamily="49" charset="-128"/>
                <a:ea typeface="ＭＳ ゴシック" panose="020B0609070205080204" pitchFamily="49" charset="-128"/>
              </a:rPr>
              <a:t>新専門医制度下での</a:t>
            </a:r>
            <a:br>
              <a:rPr lang="en-US" altLang="ja-JP" sz="4000" dirty="0">
                <a:latin typeface="ＭＳ ゴシック" panose="020B0609070205080204" pitchFamily="49" charset="-128"/>
                <a:ea typeface="ＭＳ ゴシック" panose="020B0609070205080204" pitchFamily="49" charset="-128"/>
              </a:rPr>
            </a:br>
            <a:r>
              <a:rPr lang="ja-JP" altLang="en-US" sz="4000" dirty="0">
                <a:latin typeface="ＭＳ ゴシック" panose="020B0609070205080204" pitchFamily="49" charset="-128"/>
                <a:ea typeface="ＭＳ ゴシック" panose="020B0609070205080204" pitchFamily="49" charset="-128"/>
              </a:rPr>
              <a:t>心臓血管外科専門医認定活動</a:t>
            </a:r>
            <a:endParaRPr kumimoji="1" lang="ja-JP" altLang="en-US" sz="4000" dirty="0">
              <a:latin typeface="ＭＳ ゴシック" panose="020B0609070205080204" pitchFamily="49" charset="-128"/>
              <a:ea typeface="ＭＳ ゴシック" panose="020B0609070205080204" pitchFamily="49" charset="-128"/>
            </a:endParaRPr>
          </a:p>
        </p:txBody>
      </p:sp>
      <p:sp>
        <p:nvSpPr>
          <p:cNvPr id="3" name="字幕 2">
            <a:extLst>
              <a:ext uri="{FF2B5EF4-FFF2-40B4-BE49-F238E27FC236}">
                <a16:creationId xmlns:a16="http://schemas.microsoft.com/office/drawing/2014/main" id="{8AB0DFE6-1D1E-49EA-855D-D6101A1E3BB1}"/>
              </a:ext>
            </a:extLst>
          </p:cNvPr>
          <p:cNvSpPr>
            <a:spLocks noGrp="1"/>
          </p:cNvSpPr>
          <p:nvPr>
            <p:ph type="subTitle" idx="1"/>
          </p:nvPr>
        </p:nvSpPr>
        <p:spPr>
          <a:xfrm>
            <a:off x="3310760" y="5202238"/>
            <a:ext cx="6858000" cy="1655762"/>
          </a:xfrm>
        </p:spPr>
        <p:txBody>
          <a:bodyPr>
            <a:normAutofit lnSpcReduction="10000"/>
          </a:bodyPr>
          <a:lstStyle/>
          <a:p>
            <a:pPr algn="l"/>
            <a:r>
              <a:rPr lang="ja-JP" altLang="en-US" dirty="0">
                <a:latin typeface="ＭＳ ゴシック" panose="020B0609070205080204" pitchFamily="49" charset="-128"/>
                <a:ea typeface="ＭＳ ゴシック" panose="020B0609070205080204" pitchFamily="49" charset="-128"/>
              </a:rPr>
              <a:t>心臓血管外科専門医認定機構</a:t>
            </a:r>
            <a:endParaRPr lang="en-US" altLang="ja-JP" dirty="0">
              <a:latin typeface="ＭＳ ゴシック" panose="020B0609070205080204" pitchFamily="49" charset="-128"/>
              <a:ea typeface="ＭＳ ゴシック" panose="020B0609070205080204" pitchFamily="49" charset="-128"/>
            </a:endParaRPr>
          </a:p>
          <a:p>
            <a:pPr algn="l"/>
            <a:r>
              <a:rPr lang="ja-JP" altLang="en-US" dirty="0">
                <a:latin typeface="ＭＳ ゴシック" panose="020B0609070205080204" pitchFamily="49" charset="-128"/>
                <a:ea typeface="ＭＳ ゴシック" panose="020B0609070205080204" pitchFamily="49" charset="-128"/>
              </a:rPr>
              <a:t>川崎医科大学心臓血管外科</a:t>
            </a:r>
            <a:endParaRPr lang="en-US" altLang="ja-JP" dirty="0">
              <a:latin typeface="ＭＳ ゴシック" panose="020B0609070205080204" pitchFamily="49" charset="-128"/>
              <a:ea typeface="ＭＳ ゴシック" panose="020B0609070205080204" pitchFamily="49" charset="-128"/>
            </a:endParaRPr>
          </a:p>
          <a:p>
            <a:r>
              <a:rPr kumimoji="1" lang="ja-JP" altLang="en-US" dirty="0">
                <a:latin typeface="ＭＳ ゴシック" panose="020B0609070205080204" pitchFamily="49" charset="-128"/>
                <a:ea typeface="ＭＳ ゴシック" panose="020B0609070205080204" pitchFamily="49" charset="-128"/>
              </a:rPr>
              <a:t>種本和雄</a:t>
            </a:r>
            <a:endParaRPr kumimoji="1" lang="en-US" altLang="ja-JP" dirty="0">
              <a:latin typeface="ＭＳ ゴシック" panose="020B0609070205080204" pitchFamily="49" charset="-128"/>
              <a:ea typeface="ＭＳ ゴシック" panose="020B0609070205080204" pitchFamily="49" charset="-128"/>
            </a:endParaRPr>
          </a:p>
          <a:p>
            <a:pPr algn="l"/>
            <a:r>
              <a:rPr lang="en-US" altLang="ja-JP" dirty="0">
                <a:latin typeface="ＭＳ ゴシック" panose="020B0609070205080204" pitchFamily="49" charset="-128"/>
                <a:ea typeface="ＭＳ ゴシック" panose="020B0609070205080204" pitchFamily="49" charset="-128"/>
              </a:rPr>
              <a:t>  tanemoto@med.kawasaki-m.ac.jp</a:t>
            </a:r>
            <a:endParaRPr kumimoji="1" lang="ja-JP" altLang="en-US" dirty="0">
              <a:latin typeface="ＭＳ ゴシック" panose="020B0609070205080204" pitchFamily="49" charset="-128"/>
              <a:ea typeface="ＭＳ ゴシック" panose="020B0609070205080204" pitchFamily="49" charset="-128"/>
            </a:endParaRPr>
          </a:p>
        </p:txBody>
      </p:sp>
      <p:pic>
        <p:nvPicPr>
          <p:cNvPr id="6" name="図 5">
            <a:extLst>
              <a:ext uri="{FF2B5EF4-FFF2-40B4-BE49-F238E27FC236}">
                <a16:creationId xmlns:a16="http://schemas.microsoft.com/office/drawing/2014/main" id="{07207AF3-C999-4903-A42D-06C21100462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13547" y="2428004"/>
            <a:ext cx="2118883" cy="2450019"/>
          </a:xfrm>
          <a:prstGeom prst="rect">
            <a:avLst/>
          </a:prstGeom>
        </p:spPr>
      </p:pic>
      <p:pic>
        <p:nvPicPr>
          <p:cNvPr id="5" name="図 4">
            <a:extLst>
              <a:ext uri="{FF2B5EF4-FFF2-40B4-BE49-F238E27FC236}">
                <a16:creationId xmlns:a16="http://schemas.microsoft.com/office/drawing/2014/main" id="{20C1396E-8922-40B2-B805-0C293D1482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2320350"/>
            <a:ext cx="2624667" cy="2584806"/>
          </a:xfrm>
          <a:prstGeom prst="rect">
            <a:avLst/>
          </a:prstGeom>
        </p:spPr>
      </p:pic>
      <p:sp>
        <p:nvSpPr>
          <p:cNvPr id="4" name="テキスト ボックス 3">
            <a:extLst>
              <a:ext uri="{FF2B5EF4-FFF2-40B4-BE49-F238E27FC236}">
                <a16:creationId xmlns:a16="http://schemas.microsoft.com/office/drawing/2014/main" id="{F2521AA0-0DE8-4AA5-8CBF-70D0393AB453}"/>
              </a:ext>
            </a:extLst>
          </p:cNvPr>
          <p:cNvSpPr txBox="1"/>
          <p:nvPr/>
        </p:nvSpPr>
        <p:spPr>
          <a:xfrm>
            <a:off x="0" y="94657"/>
            <a:ext cx="9833158" cy="338554"/>
          </a:xfrm>
          <a:prstGeom prst="rect">
            <a:avLst/>
          </a:prstGeom>
          <a:noFill/>
        </p:spPr>
        <p:txBody>
          <a:bodyPr wrap="square" rtlCol="0">
            <a:spAutoFit/>
          </a:bodyPr>
          <a:lstStyle/>
          <a:p>
            <a:r>
              <a:rPr kumimoji="1" lang="ja-JP" altLang="en-US" sz="1600" dirty="0">
                <a:solidFill>
                  <a:srgbClr val="0070C0"/>
                </a:solidFill>
              </a:rPr>
              <a:t>第</a:t>
            </a:r>
            <a:r>
              <a:rPr kumimoji="1" lang="en-US" altLang="ja-JP" sz="1600" dirty="0">
                <a:solidFill>
                  <a:srgbClr val="0070C0"/>
                </a:solidFill>
              </a:rPr>
              <a:t>52</a:t>
            </a:r>
            <a:r>
              <a:rPr kumimoji="1" lang="ja-JP" altLang="en-US" sz="1600" dirty="0">
                <a:solidFill>
                  <a:srgbClr val="0070C0"/>
                </a:solidFill>
              </a:rPr>
              <a:t>回日本心臓血管外科学会学術総会 特別企画</a:t>
            </a:r>
            <a:r>
              <a:rPr kumimoji="1" lang="en-US" altLang="ja-JP" sz="1600" dirty="0">
                <a:solidFill>
                  <a:srgbClr val="0070C0"/>
                </a:solidFill>
              </a:rPr>
              <a:t>5</a:t>
            </a:r>
            <a:r>
              <a:rPr kumimoji="1" lang="ja-JP" altLang="en-US" sz="1600" dirty="0">
                <a:solidFill>
                  <a:srgbClr val="0070C0"/>
                </a:solidFill>
              </a:rPr>
              <a:t>「サブスペシャルティ新専門医制度の現状と展望」</a:t>
            </a:r>
          </a:p>
        </p:txBody>
      </p:sp>
      <p:pic>
        <p:nvPicPr>
          <p:cNvPr id="7" name="オーディオ 6">
            <a:hlinkClick r:id="" action="ppaction://media"/>
            <a:extLst>
              <a:ext uri="{FF2B5EF4-FFF2-40B4-BE49-F238E27FC236}">
                <a16:creationId xmlns:a16="http://schemas.microsoft.com/office/drawing/2014/main" id="{1ABA1951-B007-429F-80BE-ADDEC8330F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05324546"/>
      </p:ext>
    </p:extLst>
  </p:cSld>
  <p:clrMapOvr>
    <a:masterClrMapping/>
  </p:clrMapOvr>
  <mc:AlternateContent xmlns:mc="http://schemas.openxmlformats.org/markup-compatibility/2006">
    <mc:Choice xmlns:p14="http://schemas.microsoft.com/office/powerpoint/2010/main" Requires="p14">
      <p:transition spd="slow" p14:dur="2000" advTm="19948"/>
    </mc:Choice>
    <mc:Fallback>
      <p:transition spd="slow" advTm="1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940565-1356-451F-A1BA-715CC5BCA3AA}"/>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B0673800-9B4A-4A67-962B-7536A6E32B53}"/>
              </a:ext>
            </a:extLst>
          </p:cNvPr>
          <p:cNvPicPr>
            <a:picLocks noGrp="1" noChangeAspect="1"/>
          </p:cNvPicPr>
          <p:nvPr>
            <p:ph idx="1"/>
          </p:nvPr>
        </p:nvPicPr>
        <p:blipFill>
          <a:blip r:embed="rId4"/>
          <a:stretch>
            <a:fillRect/>
          </a:stretch>
        </p:blipFill>
        <p:spPr>
          <a:xfrm>
            <a:off x="1724025" y="-47341"/>
            <a:ext cx="6058183" cy="6952682"/>
          </a:xfrm>
          <a:prstGeom prst="rect">
            <a:avLst/>
          </a:prstGeom>
        </p:spPr>
      </p:pic>
      <p:pic>
        <p:nvPicPr>
          <p:cNvPr id="3" name="オーディオ 2">
            <a:hlinkClick r:id="" action="ppaction://media"/>
            <a:extLst>
              <a:ext uri="{FF2B5EF4-FFF2-40B4-BE49-F238E27FC236}">
                <a16:creationId xmlns:a16="http://schemas.microsoft.com/office/drawing/2014/main" id="{A6820C31-94B3-433F-8F71-05DD54770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31347391"/>
      </p:ext>
    </p:extLst>
  </p:cSld>
  <p:clrMapOvr>
    <a:masterClrMapping/>
  </p:clrMapOvr>
  <mc:AlternateContent xmlns:mc="http://schemas.openxmlformats.org/markup-compatibility/2006">
    <mc:Choice xmlns:p14="http://schemas.microsoft.com/office/powerpoint/2010/main" Requires="p14">
      <p:transition spd="slow" p14:dur="2000" advTm="24011"/>
    </mc:Choice>
    <mc:Fallback>
      <p:transition spd="slow" advTm="2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1313997"/>
            <a:ext cx="8447314" cy="1325563"/>
          </a:xfrm>
        </p:spPr>
        <p:txBody>
          <a:bodyPr>
            <a:normAutofit/>
          </a:bodyPr>
          <a:lstStyle/>
          <a:p>
            <a:r>
              <a:rPr lang="en-US" altLang="ja-JP" sz="2000" b="1" dirty="0"/>
              <a:t>2018/4     2019/4     2020/4     2021/4     2022/4     2023/4     2024/4     2025/4</a:t>
            </a:r>
            <a:endParaRPr kumimoji="1" lang="ja-JP" altLang="en-US" sz="2000" b="1" dirty="0"/>
          </a:p>
        </p:txBody>
      </p:sp>
      <p:sp>
        <p:nvSpPr>
          <p:cNvPr id="4" name="正方形/長方形 3"/>
          <p:cNvSpPr/>
          <p:nvPr/>
        </p:nvSpPr>
        <p:spPr>
          <a:xfrm>
            <a:off x="729342" y="2702266"/>
            <a:ext cx="3102429" cy="1088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外科専門研修</a:t>
            </a:r>
            <a:r>
              <a:rPr kumimoji="1" lang="en-US" altLang="ja-JP" sz="2400" dirty="0"/>
              <a:t>3</a:t>
            </a:r>
            <a:r>
              <a:rPr kumimoji="1" lang="ja-JP" altLang="en-US" sz="2400" dirty="0"/>
              <a:t>年間</a:t>
            </a:r>
          </a:p>
        </p:txBody>
      </p:sp>
      <p:cxnSp>
        <p:nvCxnSpPr>
          <p:cNvPr id="7" name="直線矢印コネクタ 6"/>
          <p:cNvCxnSpPr/>
          <p:nvPr/>
        </p:nvCxnSpPr>
        <p:spPr>
          <a:xfrm>
            <a:off x="729342" y="2155371"/>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3842654" y="2155373"/>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1774370" y="2166257"/>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808513" y="2155371"/>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886200" y="2702264"/>
            <a:ext cx="3102429" cy="10885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心臓血管外科</a:t>
            </a:r>
            <a:endParaRPr kumimoji="1" lang="en-US" altLang="ja-JP" sz="2800" dirty="0"/>
          </a:p>
          <a:p>
            <a:pPr algn="ctr"/>
            <a:r>
              <a:rPr lang="ja-JP" altLang="en-US" sz="2800" dirty="0"/>
              <a:t>研修（通常型）</a:t>
            </a:r>
            <a:endParaRPr kumimoji="1" lang="ja-JP" altLang="en-US" sz="2400" dirty="0"/>
          </a:p>
        </p:txBody>
      </p:sp>
      <p:cxnSp>
        <p:nvCxnSpPr>
          <p:cNvPr id="13" name="直線矢印コネクタ 12"/>
          <p:cNvCxnSpPr/>
          <p:nvPr/>
        </p:nvCxnSpPr>
        <p:spPr>
          <a:xfrm>
            <a:off x="6999512" y="2155371"/>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4931228" y="2166255"/>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5965371" y="2155369"/>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763487" y="3937188"/>
            <a:ext cx="3102429" cy="10885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心臓血管外科</a:t>
            </a:r>
            <a:endParaRPr kumimoji="1" lang="en-US" altLang="ja-JP" sz="2800" dirty="0"/>
          </a:p>
          <a:p>
            <a:pPr algn="ctr"/>
            <a:r>
              <a:rPr lang="ja-JP" altLang="en-US" sz="2800" dirty="0"/>
              <a:t>研修（連動型）</a:t>
            </a:r>
            <a:endParaRPr kumimoji="1" lang="ja-JP" altLang="en-US" sz="2400" dirty="0"/>
          </a:p>
        </p:txBody>
      </p:sp>
      <p:sp>
        <p:nvSpPr>
          <p:cNvPr id="17" name="テキスト ボックス 16"/>
          <p:cNvSpPr txBox="1"/>
          <p:nvPr/>
        </p:nvSpPr>
        <p:spPr>
          <a:xfrm>
            <a:off x="3579850" y="6140322"/>
            <a:ext cx="2339102" cy="461665"/>
          </a:xfrm>
          <a:prstGeom prst="rect">
            <a:avLst/>
          </a:prstGeom>
          <a:noFill/>
        </p:spPr>
        <p:txBody>
          <a:bodyPr wrap="none" rtlCol="0">
            <a:spAutoFit/>
          </a:bodyPr>
          <a:lstStyle/>
          <a:p>
            <a:r>
              <a:rPr kumimoji="1" lang="ja-JP" altLang="en-US" sz="2400" dirty="0"/>
              <a:t>外科専門医試験</a:t>
            </a:r>
          </a:p>
        </p:txBody>
      </p:sp>
      <p:sp>
        <p:nvSpPr>
          <p:cNvPr id="18" name="テキスト ボックス 17"/>
          <p:cNvSpPr txBox="1"/>
          <p:nvPr/>
        </p:nvSpPr>
        <p:spPr>
          <a:xfrm>
            <a:off x="4684487" y="5309325"/>
            <a:ext cx="2031325" cy="830997"/>
          </a:xfrm>
          <a:prstGeom prst="rect">
            <a:avLst/>
          </a:prstGeom>
          <a:noFill/>
        </p:spPr>
        <p:txBody>
          <a:bodyPr wrap="none" rtlCol="0">
            <a:spAutoFit/>
          </a:bodyPr>
          <a:lstStyle/>
          <a:p>
            <a:pPr algn="ctr"/>
            <a:r>
              <a:rPr kumimoji="1" lang="ja-JP" altLang="en-US" sz="2400" dirty="0"/>
              <a:t>心臓血管外科</a:t>
            </a:r>
            <a:endParaRPr kumimoji="1" lang="en-US" altLang="ja-JP" sz="2400" dirty="0"/>
          </a:p>
          <a:p>
            <a:pPr algn="ctr"/>
            <a:r>
              <a:rPr kumimoji="1" lang="ja-JP" altLang="en-US" sz="2400" dirty="0"/>
              <a:t>専門医試験</a:t>
            </a:r>
          </a:p>
        </p:txBody>
      </p:sp>
      <p:cxnSp>
        <p:nvCxnSpPr>
          <p:cNvPr id="19" name="直線矢印コネクタ 18"/>
          <p:cNvCxnSpPr/>
          <p:nvPr/>
        </p:nvCxnSpPr>
        <p:spPr>
          <a:xfrm flipH="1" flipV="1">
            <a:off x="4383313" y="5349908"/>
            <a:ext cx="3629" cy="7819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5700148" y="4409181"/>
            <a:ext cx="3629" cy="7819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774543" y="4514665"/>
            <a:ext cx="2031325" cy="830997"/>
          </a:xfrm>
          <a:prstGeom prst="rect">
            <a:avLst/>
          </a:prstGeom>
          <a:noFill/>
        </p:spPr>
        <p:txBody>
          <a:bodyPr wrap="none" rtlCol="0">
            <a:spAutoFit/>
          </a:bodyPr>
          <a:lstStyle/>
          <a:p>
            <a:pPr algn="ctr"/>
            <a:r>
              <a:rPr kumimoji="1" lang="ja-JP" altLang="en-US" sz="2400" dirty="0"/>
              <a:t>心臓血管外科</a:t>
            </a:r>
            <a:endParaRPr kumimoji="1" lang="en-US" altLang="ja-JP" sz="2400" dirty="0"/>
          </a:p>
          <a:p>
            <a:pPr algn="ctr"/>
            <a:r>
              <a:rPr kumimoji="1" lang="ja-JP" altLang="en-US" sz="2400" dirty="0"/>
              <a:t>専門医試験</a:t>
            </a:r>
          </a:p>
        </p:txBody>
      </p:sp>
      <p:cxnSp>
        <p:nvCxnSpPr>
          <p:cNvPr id="25" name="直線矢印コネクタ 24"/>
          <p:cNvCxnSpPr/>
          <p:nvPr/>
        </p:nvCxnSpPr>
        <p:spPr>
          <a:xfrm flipH="1" flipV="1">
            <a:off x="7838591" y="3699530"/>
            <a:ext cx="3629" cy="7819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円形吹き出し 26"/>
          <p:cNvSpPr/>
          <p:nvPr/>
        </p:nvSpPr>
        <p:spPr>
          <a:xfrm>
            <a:off x="1589871" y="5548915"/>
            <a:ext cx="2035627" cy="1282485"/>
          </a:xfrm>
          <a:prstGeom prst="wedgeEllipseCallout">
            <a:avLst>
              <a:gd name="adj1" fmla="val 92672"/>
              <a:gd name="adj2" fmla="val -8756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t>Running here !</a:t>
            </a:r>
          </a:p>
        </p:txBody>
      </p:sp>
      <p:sp>
        <p:nvSpPr>
          <p:cNvPr id="3" name="円/楕円 2"/>
          <p:cNvSpPr/>
          <p:nvPr/>
        </p:nvSpPr>
        <p:spPr>
          <a:xfrm>
            <a:off x="4509180" y="5231436"/>
            <a:ext cx="2381937" cy="949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0FA9CC5-C369-49EA-89C2-0E63ED513082}"/>
              </a:ext>
            </a:extLst>
          </p:cNvPr>
          <p:cNvSpPr/>
          <p:nvPr/>
        </p:nvSpPr>
        <p:spPr>
          <a:xfrm>
            <a:off x="5552591" y="6126372"/>
            <a:ext cx="4572000" cy="738664"/>
          </a:xfrm>
          <a:prstGeom prst="rect">
            <a:avLst/>
          </a:prstGeom>
        </p:spPr>
        <p:txBody>
          <a:bodyPr>
            <a:spAutoFit/>
          </a:bodyPr>
          <a:lstStyle/>
          <a:p>
            <a:r>
              <a:rPr kumimoji="1" lang="ja-JP" altLang="en-US" sz="2400" dirty="0"/>
              <a:t>　　</a:t>
            </a:r>
            <a:r>
              <a:rPr kumimoji="1" lang="ja-JP" altLang="en-US" sz="2400" b="1" dirty="0"/>
              <a:t>延期</a:t>
            </a:r>
            <a:r>
              <a:rPr kumimoji="1" lang="ja-JP" altLang="en-US" sz="2400" dirty="0"/>
              <a:t>（</a:t>
            </a:r>
            <a:r>
              <a:rPr kumimoji="1" lang="ja-JP" altLang="en-US" dirty="0"/>
              <a:t>外科学会の証明に</a:t>
            </a:r>
            <a:endParaRPr kumimoji="1" lang="en-US" altLang="ja-JP" dirty="0"/>
          </a:p>
          <a:p>
            <a:r>
              <a:rPr kumimoji="1" lang="ja-JP" altLang="en-US" dirty="0"/>
              <a:t>よってサブス</a:t>
            </a:r>
            <a:r>
              <a:rPr kumimoji="1" lang="ja-JP" altLang="en-US" dirty="0" err="1"/>
              <a:t>ぺ</a:t>
            </a:r>
            <a:r>
              <a:rPr kumimoji="1" lang="ja-JP" altLang="en-US" dirty="0"/>
              <a:t>専門医試験受験可）</a:t>
            </a:r>
            <a:endParaRPr kumimoji="1" lang="en-US" altLang="ja-JP" dirty="0"/>
          </a:p>
        </p:txBody>
      </p:sp>
      <p:cxnSp>
        <p:nvCxnSpPr>
          <p:cNvPr id="26" name="直線矢印コネクタ 25">
            <a:extLst>
              <a:ext uri="{FF2B5EF4-FFF2-40B4-BE49-F238E27FC236}">
                <a16:creationId xmlns:a16="http://schemas.microsoft.com/office/drawing/2014/main" id="{409F999D-6285-4F79-9093-B9D8685AD3DD}"/>
              </a:ext>
            </a:extLst>
          </p:cNvPr>
          <p:cNvCxnSpPr>
            <a:cxnSpLocks/>
          </p:cNvCxnSpPr>
          <p:nvPr/>
        </p:nvCxnSpPr>
        <p:spPr>
          <a:xfrm>
            <a:off x="5879196" y="6324008"/>
            <a:ext cx="31776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ACF650AD-AE3A-4534-9F81-2283594D6C7D}"/>
              </a:ext>
            </a:extLst>
          </p:cNvPr>
          <p:cNvSpPr txBox="1"/>
          <p:nvPr/>
        </p:nvSpPr>
        <p:spPr>
          <a:xfrm>
            <a:off x="12473" y="375764"/>
            <a:ext cx="9144000" cy="523220"/>
          </a:xfrm>
          <a:prstGeom prst="rect">
            <a:avLst/>
          </a:prstGeom>
          <a:noFill/>
        </p:spPr>
        <p:txBody>
          <a:bodyPr wrap="square" rtlCol="0">
            <a:spAutoFit/>
          </a:bodyPr>
          <a:lstStyle/>
          <a:p>
            <a:pPr algn="ctr"/>
            <a:r>
              <a:rPr lang="ja-JP" altLang="en-US" sz="2800" b="1" dirty="0"/>
              <a:t>新専門医制度</a:t>
            </a:r>
            <a:r>
              <a:rPr lang="en-US" altLang="ja-JP" sz="2800" b="1" dirty="0"/>
              <a:t>1</a:t>
            </a:r>
            <a:r>
              <a:rPr lang="ja-JP" altLang="en-US" sz="2800" b="1" dirty="0"/>
              <a:t>年生（</a:t>
            </a:r>
            <a:r>
              <a:rPr lang="en-US" altLang="ja-JP" sz="2800" b="1" dirty="0"/>
              <a:t>2016</a:t>
            </a:r>
            <a:r>
              <a:rPr lang="ja-JP" altLang="en-US" sz="2800" b="1" dirty="0"/>
              <a:t>年初期臨床研修開始）の動き</a:t>
            </a:r>
            <a:endParaRPr kumimoji="1" lang="ja-JP" altLang="en-US" sz="2800" b="1" dirty="0"/>
          </a:p>
        </p:txBody>
      </p:sp>
      <p:pic>
        <p:nvPicPr>
          <p:cNvPr id="5" name="オーディオ 4">
            <a:hlinkClick r:id="" action="ppaction://media"/>
            <a:extLst>
              <a:ext uri="{FF2B5EF4-FFF2-40B4-BE49-F238E27FC236}">
                <a16:creationId xmlns:a16="http://schemas.microsoft.com/office/drawing/2014/main" id="{104DB64A-172C-4986-8C56-F205CC7FF9D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143112111"/>
      </p:ext>
    </p:extLst>
  </p:cSld>
  <p:clrMapOvr>
    <a:masterClrMapping/>
  </p:clrMapOvr>
  <mc:AlternateContent xmlns:mc="http://schemas.openxmlformats.org/markup-compatibility/2006">
    <mc:Choice xmlns:p14="http://schemas.microsoft.com/office/powerpoint/2010/main" Requires="p14">
      <p:transition spd="slow" p14:dur="2000" advTm="39111"/>
    </mc:Choice>
    <mc:Fallback>
      <p:transition spd="slow" advTm="3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2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6759"/>
            <a:ext cx="7886700" cy="1325563"/>
          </a:xfrm>
        </p:spPr>
        <p:txBody>
          <a:bodyPr/>
          <a:lstStyle/>
          <a:p>
            <a:pPr algn="ctr"/>
            <a:r>
              <a:rPr lang="ja-JP" altLang="en-US" dirty="0"/>
              <a:t>現行</a:t>
            </a:r>
            <a:r>
              <a:rPr kumimoji="1" lang="ja-JP" altLang="en-US" dirty="0"/>
              <a:t>制度</a:t>
            </a:r>
          </a:p>
        </p:txBody>
      </p:sp>
      <p:sp>
        <p:nvSpPr>
          <p:cNvPr id="4" name="円/楕円 3"/>
          <p:cNvSpPr/>
          <p:nvPr/>
        </p:nvSpPr>
        <p:spPr>
          <a:xfrm>
            <a:off x="6215743" y="1690689"/>
            <a:ext cx="696685" cy="6204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6269031" y="2786745"/>
            <a:ext cx="533400" cy="5225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807874" y="1690689"/>
            <a:ext cx="2031325" cy="584775"/>
          </a:xfrm>
          <a:prstGeom prst="rect">
            <a:avLst/>
          </a:prstGeom>
          <a:noFill/>
        </p:spPr>
        <p:txBody>
          <a:bodyPr wrap="none" rtlCol="0">
            <a:spAutoFit/>
          </a:bodyPr>
          <a:lstStyle/>
          <a:p>
            <a:r>
              <a:rPr kumimoji="1" lang="ja-JP" altLang="en-US" sz="3200" dirty="0"/>
              <a:t>：基幹施設</a:t>
            </a:r>
          </a:p>
        </p:txBody>
      </p:sp>
      <p:sp>
        <p:nvSpPr>
          <p:cNvPr id="7" name="テキスト ボックス 6"/>
          <p:cNvSpPr txBox="1"/>
          <p:nvPr/>
        </p:nvSpPr>
        <p:spPr>
          <a:xfrm>
            <a:off x="6818758" y="2746604"/>
            <a:ext cx="2031325" cy="584775"/>
          </a:xfrm>
          <a:prstGeom prst="rect">
            <a:avLst/>
          </a:prstGeom>
          <a:noFill/>
        </p:spPr>
        <p:txBody>
          <a:bodyPr wrap="none" rtlCol="0">
            <a:spAutoFit/>
          </a:bodyPr>
          <a:lstStyle/>
          <a:p>
            <a:r>
              <a:rPr kumimoji="1" lang="ja-JP" altLang="en-US" sz="3200" dirty="0"/>
              <a:t>：関連施設</a:t>
            </a:r>
          </a:p>
        </p:txBody>
      </p:sp>
      <p:sp>
        <p:nvSpPr>
          <p:cNvPr id="8" name="円/楕円 7"/>
          <p:cNvSpPr/>
          <p:nvPr/>
        </p:nvSpPr>
        <p:spPr>
          <a:xfrm>
            <a:off x="6411684" y="3962398"/>
            <a:ext cx="390746" cy="3483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829643" y="3780747"/>
            <a:ext cx="1620957" cy="584775"/>
          </a:xfrm>
          <a:prstGeom prst="rect">
            <a:avLst/>
          </a:prstGeom>
          <a:noFill/>
        </p:spPr>
        <p:txBody>
          <a:bodyPr wrap="none" rtlCol="0">
            <a:spAutoFit/>
          </a:bodyPr>
          <a:lstStyle/>
          <a:p>
            <a:r>
              <a:rPr kumimoji="1" lang="ja-JP" altLang="en-US" sz="3200" dirty="0"/>
              <a:t>：修練医</a:t>
            </a:r>
          </a:p>
        </p:txBody>
      </p:sp>
      <p:sp>
        <p:nvSpPr>
          <p:cNvPr id="10" name="円/楕円 9"/>
          <p:cNvSpPr/>
          <p:nvPr/>
        </p:nvSpPr>
        <p:spPr>
          <a:xfrm>
            <a:off x="587835" y="1843089"/>
            <a:ext cx="696685" cy="6204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315691" y="4114798"/>
            <a:ext cx="390746" cy="3483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1186547" y="4103909"/>
            <a:ext cx="390746" cy="3483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2667004" y="1843090"/>
            <a:ext cx="696685" cy="6204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4364034" y="1894115"/>
            <a:ext cx="533400" cy="5225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a:off x="3352800" y="2133599"/>
            <a:ext cx="1012371" cy="108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587835" y="2634343"/>
            <a:ext cx="283022" cy="13280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1055915" y="2645227"/>
            <a:ext cx="228605" cy="1317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2383971" y="4103912"/>
            <a:ext cx="390746" cy="3483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3222170" y="4103910"/>
            <a:ext cx="390746" cy="3483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p:cNvCxnSpPr/>
          <p:nvPr/>
        </p:nvCxnSpPr>
        <p:spPr>
          <a:xfrm flipV="1">
            <a:off x="2623463" y="2634343"/>
            <a:ext cx="283022" cy="13280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flipV="1">
            <a:off x="3124201" y="2645227"/>
            <a:ext cx="228605" cy="1317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円/楕円 29"/>
          <p:cNvSpPr/>
          <p:nvPr/>
        </p:nvSpPr>
        <p:spPr>
          <a:xfrm>
            <a:off x="4016830" y="4114795"/>
            <a:ext cx="390746" cy="3483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4855029" y="4114793"/>
            <a:ext cx="390746" cy="34834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p:nvPr/>
        </p:nvCxnSpPr>
        <p:spPr>
          <a:xfrm flipV="1">
            <a:off x="4256322" y="2645226"/>
            <a:ext cx="283022" cy="13280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flipV="1">
            <a:off x="4724402" y="2656110"/>
            <a:ext cx="228605" cy="1317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flipV="1">
            <a:off x="3461661" y="2645226"/>
            <a:ext cx="620489" cy="131717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上カーブ矢印 39"/>
          <p:cNvSpPr/>
          <p:nvPr/>
        </p:nvSpPr>
        <p:spPr>
          <a:xfrm>
            <a:off x="1404257" y="4659086"/>
            <a:ext cx="1611086" cy="5442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テキスト ボックス 40"/>
          <p:cNvSpPr txBox="1"/>
          <p:nvPr/>
        </p:nvSpPr>
        <p:spPr>
          <a:xfrm>
            <a:off x="315691" y="5376839"/>
            <a:ext cx="5729454" cy="523220"/>
          </a:xfrm>
          <a:prstGeom prst="rect">
            <a:avLst/>
          </a:prstGeom>
          <a:noFill/>
        </p:spPr>
        <p:txBody>
          <a:bodyPr wrap="none" rtlCol="0">
            <a:spAutoFit/>
          </a:bodyPr>
          <a:lstStyle/>
          <a:p>
            <a:r>
              <a:rPr kumimoji="1" lang="ja-JP" altLang="en-US" sz="2800" dirty="0"/>
              <a:t>施設の移動には制限を設けていない</a:t>
            </a:r>
          </a:p>
        </p:txBody>
      </p:sp>
      <p:pic>
        <p:nvPicPr>
          <p:cNvPr id="3" name="オーディオ 2">
            <a:hlinkClick r:id="" action="ppaction://media"/>
            <a:extLst>
              <a:ext uri="{FF2B5EF4-FFF2-40B4-BE49-F238E27FC236}">
                <a16:creationId xmlns:a16="http://schemas.microsoft.com/office/drawing/2014/main" id="{0895F80D-6C84-45AA-8C42-B6CBA71C04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42887821"/>
      </p:ext>
    </p:extLst>
  </p:cSld>
  <p:clrMapOvr>
    <a:masterClrMapping/>
  </p:clrMapOvr>
  <mc:AlternateContent xmlns:mc="http://schemas.openxmlformats.org/markup-compatibility/2006">
    <mc:Choice xmlns:p14="http://schemas.microsoft.com/office/powerpoint/2010/main" Requires="p14">
      <p:transition spd="slow" p14:dur="2000" advTm="14425"/>
    </mc:Choice>
    <mc:Fallback>
      <p:transition spd="slow" advTm="1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dirty="0"/>
              <a:t>新制度での施設の資格と役割</a:t>
            </a:r>
          </a:p>
        </p:txBody>
      </p:sp>
      <p:sp>
        <p:nvSpPr>
          <p:cNvPr id="3" name="コンテンツ プレースホルダー 2"/>
          <p:cNvSpPr>
            <a:spLocks noGrp="1"/>
          </p:cNvSpPr>
          <p:nvPr>
            <p:ph idx="1"/>
          </p:nvPr>
        </p:nvSpPr>
        <p:spPr/>
        <p:txBody>
          <a:bodyPr>
            <a:normAutofit/>
          </a:bodyPr>
          <a:lstStyle/>
          <a:p>
            <a:pPr marL="0" indent="0">
              <a:buNone/>
            </a:pPr>
            <a:r>
              <a:rPr kumimoji="1" lang="ja-JP" altLang="en-US" sz="4400" dirty="0">
                <a:solidFill>
                  <a:srgbClr val="FF0000"/>
                </a:solidFill>
              </a:rPr>
              <a:t>修練統括施設、連携施設</a:t>
            </a:r>
            <a:endParaRPr kumimoji="1" lang="en-US" altLang="ja-JP" sz="4400" dirty="0">
              <a:solidFill>
                <a:srgbClr val="FF0000"/>
              </a:solidFill>
            </a:endParaRPr>
          </a:p>
          <a:p>
            <a:pPr marL="0" indent="0">
              <a:buNone/>
            </a:pPr>
            <a:r>
              <a:rPr lang="ja-JP" altLang="en-US" sz="4400" dirty="0"/>
              <a:t>　　施設の役割的な名称</a:t>
            </a:r>
            <a:endParaRPr lang="en-US" altLang="ja-JP" sz="4400" dirty="0"/>
          </a:p>
          <a:p>
            <a:pPr marL="0" indent="0">
              <a:buNone/>
            </a:pPr>
            <a:endParaRPr kumimoji="1" lang="en-US" altLang="ja-JP" sz="4400" dirty="0"/>
          </a:p>
          <a:p>
            <a:pPr marL="0" indent="0">
              <a:buNone/>
            </a:pPr>
            <a:r>
              <a:rPr lang="ja-JP" altLang="en-US" sz="4400" dirty="0">
                <a:solidFill>
                  <a:srgbClr val="FFC000"/>
                </a:solidFill>
              </a:rPr>
              <a:t>基幹施設、関連施設</a:t>
            </a:r>
            <a:endParaRPr lang="en-US" altLang="ja-JP" sz="4400" dirty="0">
              <a:solidFill>
                <a:srgbClr val="FFC000"/>
              </a:solidFill>
            </a:endParaRPr>
          </a:p>
          <a:p>
            <a:pPr marL="0" indent="0">
              <a:buNone/>
            </a:pPr>
            <a:r>
              <a:rPr kumimoji="1" lang="ja-JP" altLang="en-US" sz="4400" dirty="0"/>
              <a:t>　　施設の資格的な名称</a:t>
            </a:r>
          </a:p>
        </p:txBody>
      </p:sp>
      <p:pic>
        <p:nvPicPr>
          <p:cNvPr id="4" name="オーディオ 3">
            <a:hlinkClick r:id="" action="ppaction://media"/>
            <a:extLst>
              <a:ext uri="{FF2B5EF4-FFF2-40B4-BE49-F238E27FC236}">
                <a16:creationId xmlns:a16="http://schemas.microsoft.com/office/drawing/2014/main" id="{0561C530-1DF0-48FA-9ECE-3792A46504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67426970"/>
      </p:ext>
    </p:extLst>
  </p:cSld>
  <p:clrMapOvr>
    <a:masterClrMapping/>
  </p:clrMapOvr>
  <mc:AlternateContent xmlns:mc="http://schemas.openxmlformats.org/markup-compatibility/2006">
    <mc:Choice xmlns:p14="http://schemas.microsoft.com/office/powerpoint/2010/main" Requires="p14">
      <p:transition spd="slow" p14:dur="2000" advTm="30902"/>
    </mc:Choice>
    <mc:Fallback>
      <p:transition spd="slow" advTm="3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601362" y="263611"/>
            <a:ext cx="7735330" cy="136473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13062" y="302780"/>
            <a:ext cx="7886700" cy="1325563"/>
          </a:xfrm>
        </p:spPr>
        <p:txBody>
          <a:bodyPr/>
          <a:lstStyle/>
          <a:p>
            <a:pPr algn="ctr"/>
            <a:r>
              <a:rPr kumimoji="1" lang="ja-JP" altLang="en-US" dirty="0"/>
              <a:t>新専門医制度に対応した</a:t>
            </a:r>
            <a:br>
              <a:rPr kumimoji="1" lang="en-US" altLang="ja-JP" dirty="0"/>
            </a:br>
            <a:r>
              <a:rPr kumimoji="1" lang="ja-JP" altLang="en-US" dirty="0"/>
              <a:t>心臓血管外科の対応</a:t>
            </a:r>
          </a:p>
        </p:txBody>
      </p:sp>
      <p:sp>
        <p:nvSpPr>
          <p:cNvPr id="3" name="コンテンツ プレースホルダー 2"/>
          <p:cNvSpPr>
            <a:spLocks noGrp="1"/>
          </p:cNvSpPr>
          <p:nvPr>
            <p:ph idx="1"/>
          </p:nvPr>
        </p:nvSpPr>
        <p:spPr>
          <a:xfrm>
            <a:off x="301335" y="1825624"/>
            <a:ext cx="8707198" cy="4782209"/>
          </a:xfrm>
        </p:spPr>
        <p:txBody>
          <a:bodyPr>
            <a:normAutofit/>
          </a:bodyPr>
          <a:lstStyle/>
          <a:p>
            <a:pPr marL="0" indent="0">
              <a:buNone/>
            </a:pPr>
            <a:endParaRPr kumimoji="1" lang="en-US" altLang="ja-JP" sz="3600" u="sng" dirty="0">
              <a:solidFill>
                <a:srgbClr val="FF0000"/>
              </a:solidFill>
            </a:endParaRPr>
          </a:p>
          <a:p>
            <a:pPr marL="0" indent="0">
              <a:buNone/>
            </a:pPr>
            <a:r>
              <a:rPr lang="ja-JP" altLang="en-US" sz="3200" dirty="0"/>
              <a:t>①サブスペシャルティとしての心臓血管外科専門医制度は、</a:t>
            </a:r>
            <a:r>
              <a:rPr lang="ja-JP" altLang="en-US" sz="3200" b="1" u="sng" dirty="0">
                <a:solidFill>
                  <a:srgbClr val="00B0F0"/>
                </a:solidFill>
              </a:rPr>
              <a:t>カリキュラム制</a:t>
            </a:r>
            <a:r>
              <a:rPr lang="ja-JP" altLang="en-US" sz="3200" dirty="0"/>
              <a:t>を採用する。</a:t>
            </a:r>
            <a:endParaRPr lang="en-US" altLang="ja-JP" sz="3200" dirty="0"/>
          </a:p>
          <a:p>
            <a:pPr marL="0" indent="0">
              <a:buNone/>
            </a:pPr>
            <a:r>
              <a:rPr lang="ja-JP" altLang="en-US" sz="3200" dirty="0"/>
              <a:t>②</a:t>
            </a:r>
            <a:r>
              <a:rPr kumimoji="1" lang="ja-JP" altLang="en-US" sz="3200" dirty="0">
                <a:solidFill>
                  <a:srgbClr val="0070C0"/>
                </a:solidFill>
              </a:rPr>
              <a:t>成人心臓・胸部大血管</a:t>
            </a:r>
            <a:r>
              <a:rPr kumimoji="1" lang="ja-JP" altLang="en-US" sz="3200" dirty="0"/>
              <a:t>、</a:t>
            </a:r>
            <a:r>
              <a:rPr kumimoji="1" lang="ja-JP" altLang="en-US" sz="3200" dirty="0">
                <a:solidFill>
                  <a:srgbClr val="0070C0"/>
                </a:solidFill>
              </a:rPr>
              <a:t>先天性心疾患</a:t>
            </a:r>
            <a:r>
              <a:rPr kumimoji="1" lang="ja-JP" altLang="en-US" sz="3200" dirty="0"/>
              <a:t>、</a:t>
            </a:r>
            <a:r>
              <a:rPr kumimoji="1" lang="ja-JP" altLang="en-US" sz="3200" dirty="0">
                <a:solidFill>
                  <a:srgbClr val="0070C0"/>
                </a:solidFill>
              </a:rPr>
              <a:t>腹部大動脈・末梢血管</a:t>
            </a:r>
            <a:r>
              <a:rPr kumimoji="1" lang="ja-JP" altLang="en-US" sz="3200" dirty="0"/>
              <a:t>、</a:t>
            </a:r>
            <a:r>
              <a:rPr kumimoji="1" lang="ja-JP" altLang="en-US" sz="3200" b="1" u="sng" dirty="0">
                <a:solidFill>
                  <a:srgbClr val="FF0000"/>
                </a:solidFill>
              </a:rPr>
              <a:t>血管内治療</a:t>
            </a:r>
            <a:r>
              <a:rPr kumimoji="1" lang="ja-JP" altLang="en-US" sz="3200" dirty="0"/>
              <a:t>の</a:t>
            </a:r>
            <a:r>
              <a:rPr kumimoji="1" lang="en-US" altLang="ja-JP" sz="3200" dirty="0"/>
              <a:t>4</a:t>
            </a:r>
            <a:r>
              <a:rPr kumimoji="1" lang="ja-JP" altLang="en-US" sz="3200" dirty="0"/>
              <a:t>領域のうち、</a:t>
            </a:r>
            <a:r>
              <a:rPr kumimoji="1" lang="en-US" altLang="ja-JP" sz="3200" dirty="0"/>
              <a:t>3</a:t>
            </a:r>
            <a:r>
              <a:rPr kumimoji="1" lang="ja-JP" altLang="en-US" sz="3200" dirty="0"/>
              <a:t>領域の経験を必須とする。</a:t>
            </a:r>
            <a:endParaRPr kumimoji="1" lang="en-US" altLang="ja-JP" sz="3200" dirty="0"/>
          </a:p>
          <a:p>
            <a:pPr marL="0" indent="0">
              <a:buNone/>
            </a:pPr>
            <a:r>
              <a:rPr lang="en-US" altLang="ja-JP" sz="3200" dirty="0">
                <a:solidFill>
                  <a:srgbClr val="00B050"/>
                </a:solidFill>
              </a:rPr>
              <a:t> </a:t>
            </a:r>
            <a:r>
              <a:rPr lang="ja-JP" altLang="en-US" sz="3200" dirty="0">
                <a:solidFill>
                  <a:srgbClr val="00B050"/>
                </a:solidFill>
              </a:rPr>
              <a:t>　　</a:t>
            </a:r>
            <a:r>
              <a:rPr lang="en-US" altLang="ja-JP" sz="3200" dirty="0">
                <a:solidFill>
                  <a:srgbClr val="00B050"/>
                </a:solidFill>
              </a:rPr>
              <a:t> Minimum requirement</a:t>
            </a:r>
            <a:r>
              <a:rPr lang="ja-JP" altLang="en-US" sz="3200" dirty="0">
                <a:solidFill>
                  <a:srgbClr val="00B050"/>
                </a:solidFill>
              </a:rPr>
              <a:t>は</a:t>
            </a:r>
            <a:r>
              <a:rPr kumimoji="1" lang="ja-JP" altLang="en-US" sz="3200" dirty="0">
                <a:solidFill>
                  <a:srgbClr val="00B050"/>
                </a:solidFill>
              </a:rPr>
              <a:t>各</a:t>
            </a:r>
            <a:r>
              <a:rPr kumimoji="1" lang="en-US" altLang="ja-JP" sz="3200" dirty="0">
                <a:solidFill>
                  <a:srgbClr val="00B050"/>
                </a:solidFill>
              </a:rPr>
              <a:t>10</a:t>
            </a:r>
            <a:r>
              <a:rPr kumimoji="1" lang="ja-JP" altLang="en-US" sz="3200" dirty="0">
                <a:solidFill>
                  <a:srgbClr val="00B050"/>
                </a:solidFill>
              </a:rPr>
              <a:t>症例の</a:t>
            </a:r>
            <a:endParaRPr kumimoji="1" lang="en-US" altLang="ja-JP" sz="3200" dirty="0">
              <a:solidFill>
                <a:srgbClr val="00B050"/>
              </a:solidFill>
            </a:endParaRPr>
          </a:p>
          <a:p>
            <a:pPr marL="0" indent="0">
              <a:buNone/>
            </a:pPr>
            <a:r>
              <a:rPr kumimoji="1" lang="ja-JP" altLang="en-US" sz="3200" dirty="0">
                <a:solidFill>
                  <a:srgbClr val="00B050"/>
                </a:solidFill>
              </a:rPr>
              <a:t>　手術経験（術者、助手を問わない）となる。</a:t>
            </a:r>
          </a:p>
        </p:txBody>
      </p:sp>
      <p:pic>
        <p:nvPicPr>
          <p:cNvPr id="4" name="オーディオ 3">
            <a:hlinkClick r:id="" action="ppaction://media"/>
            <a:extLst>
              <a:ext uri="{FF2B5EF4-FFF2-40B4-BE49-F238E27FC236}">
                <a16:creationId xmlns:a16="http://schemas.microsoft.com/office/drawing/2014/main" id="{051A9B5D-54F9-40E2-BAD0-F78B3E5B2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9074834"/>
      </p:ext>
    </p:extLst>
  </p:cSld>
  <p:clrMapOvr>
    <a:masterClrMapping/>
  </p:clrMapOvr>
  <mc:AlternateContent xmlns:mc="http://schemas.openxmlformats.org/markup-compatibility/2006">
    <mc:Choice xmlns:p14="http://schemas.microsoft.com/office/powerpoint/2010/main" Requires="p14">
      <p:transition spd="slow" p14:dur="2000" advTm="34290"/>
    </mc:Choice>
    <mc:Fallback>
      <p:transition spd="slow" advTm="3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2448" y="-238428"/>
            <a:ext cx="7886700" cy="1325563"/>
          </a:xfrm>
        </p:spPr>
        <p:txBody>
          <a:bodyPr/>
          <a:lstStyle/>
          <a:p>
            <a:pPr algn="ctr"/>
            <a:r>
              <a:rPr kumimoji="1" lang="ja-JP" altLang="en-US" dirty="0"/>
              <a:t>施設群の条件</a:t>
            </a:r>
          </a:p>
        </p:txBody>
      </p:sp>
      <p:sp>
        <p:nvSpPr>
          <p:cNvPr id="3" name="コンテンツ プレースホルダー 2"/>
          <p:cNvSpPr>
            <a:spLocks noGrp="1"/>
          </p:cNvSpPr>
          <p:nvPr>
            <p:ph idx="1"/>
          </p:nvPr>
        </p:nvSpPr>
        <p:spPr>
          <a:xfrm>
            <a:off x="25398" y="768046"/>
            <a:ext cx="9194800" cy="6291943"/>
          </a:xfrm>
        </p:spPr>
        <p:txBody>
          <a:bodyPr>
            <a:normAutofit fontScale="92500" lnSpcReduction="10000"/>
          </a:bodyPr>
          <a:lstStyle/>
          <a:p>
            <a:pPr marL="0" indent="0">
              <a:buNone/>
            </a:pPr>
            <a:r>
              <a:rPr lang="ja-JP" altLang="en-US" sz="3000" dirty="0">
                <a:solidFill>
                  <a:srgbClr val="FF0000"/>
                </a:solidFill>
              </a:rPr>
              <a:t>・ 先天性心疾患（</a:t>
            </a:r>
            <a:r>
              <a:rPr lang="en-US" altLang="ja-JP" sz="3000" dirty="0">
                <a:solidFill>
                  <a:srgbClr val="FF0000"/>
                </a:solidFill>
              </a:rPr>
              <a:t>adult congenital</a:t>
            </a:r>
            <a:r>
              <a:rPr lang="ja-JP" altLang="en-US" sz="3000" dirty="0">
                <a:solidFill>
                  <a:srgbClr val="FF0000"/>
                </a:solidFill>
              </a:rPr>
              <a:t>を含む）</a:t>
            </a:r>
            <a:endParaRPr lang="en-US" altLang="ja-JP" sz="3000" dirty="0">
              <a:solidFill>
                <a:srgbClr val="FF0000"/>
              </a:solidFill>
            </a:endParaRPr>
          </a:p>
          <a:p>
            <a:pPr marL="0" indent="0">
              <a:buNone/>
            </a:pPr>
            <a:r>
              <a:rPr kumimoji="1" lang="ja-JP" altLang="en-US" sz="3000" dirty="0">
                <a:solidFill>
                  <a:srgbClr val="FF0000"/>
                </a:solidFill>
              </a:rPr>
              <a:t>・ 成人心疾患・胸部大血管疾患</a:t>
            </a:r>
            <a:endParaRPr kumimoji="1" lang="en-US" altLang="ja-JP" sz="3000" dirty="0">
              <a:solidFill>
                <a:srgbClr val="FF0000"/>
              </a:solidFill>
            </a:endParaRPr>
          </a:p>
          <a:p>
            <a:pPr marL="0" indent="0">
              <a:buNone/>
            </a:pPr>
            <a:r>
              <a:rPr lang="ja-JP" altLang="en-US" sz="3000" dirty="0">
                <a:solidFill>
                  <a:srgbClr val="FF0000"/>
                </a:solidFill>
              </a:rPr>
              <a:t>・ 腹部・末梢血管疾患</a:t>
            </a:r>
            <a:endParaRPr lang="en-US" altLang="ja-JP" sz="3000" dirty="0">
              <a:solidFill>
                <a:srgbClr val="FF0000"/>
              </a:solidFill>
            </a:endParaRPr>
          </a:p>
          <a:p>
            <a:pPr marL="0" indent="0">
              <a:buNone/>
            </a:pPr>
            <a:r>
              <a:rPr kumimoji="1" lang="ja-JP" altLang="en-US" sz="3000" dirty="0">
                <a:solidFill>
                  <a:srgbClr val="FF0000"/>
                </a:solidFill>
              </a:rPr>
              <a:t>・ 血管内治療</a:t>
            </a:r>
            <a:endParaRPr kumimoji="1" lang="en-US" altLang="ja-JP" sz="3000" dirty="0">
              <a:solidFill>
                <a:srgbClr val="FF0000"/>
              </a:solidFill>
            </a:endParaRPr>
          </a:p>
          <a:p>
            <a:pPr marL="0" indent="0">
              <a:buNone/>
            </a:pPr>
            <a:r>
              <a:rPr lang="ja-JP" altLang="en-US" sz="2600" dirty="0"/>
              <a:t>　上記</a:t>
            </a:r>
            <a:r>
              <a:rPr lang="en-US" altLang="ja-JP" sz="2600" dirty="0"/>
              <a:t>4</a:t>
            </a:r>
            <a:r>
              <a:rPr lang="ja-JP" altLang="en-US" sz="2600" dirty="0"/>
              <a:t>領域の全ての症例経験を提供できるような施設群としてください。各施設が複数の施設群に属することは妨げず、また</a:t>
            </a:r>
            <a:r>
              <a:rPr lang="ja-JP" altLang="en-US" sz="2600" dirty="0">
                <a:solidFill>
                  <a:srgbClr val="0070C0"/>
                </a:solidFill>
              </a:rPr>
              <a:t>症例数や専門医数の按分も不要</a:t>
            </a:r>
            <a:r>
              <a:rPr lang="ja-JP" altLang="en-US" sz="2600" dirty="0"/>
              <a:t>です。</a:t>
            </a:r>
            <a:endParaRPr lang="en-US" altLang="ja-JP" sz="2600" dirty="0"/>
          </a:p>
          <a:p>
            <a:pPr marL="0" indent="0">
              <a:buNone/>
            </a:pPr>
            <a:r>
              <a:rPr lang="ja-JP" altLang="en-US" sz="2600" dirty="0"/>
              <a:t>　施設群で</a:t>
            </a:r>
            <a:r>
              <a:rPr lang="en-US" altLang="ja-JP" sz="2600" dirty="0"/>
              <a:t>NCD</a:t>
            </a:r>
            <a:r>
              <a:rPr lang="ja-JP" altLang="en-US" sz="2600" dirty="0"/>
              <a:t>登録心臓血管外科手術症例数が</a:t>
            </a:r>
            <a:r>
              <a:rPr lang="en-US" altLang="ja-JP" sz="2600" dirty="0">
                <a:solidFill>
                  <a:srgbClr val="0070C0"/>
                </a:solidFill>
              </a:rPr>
              <a:t>500</a:t>
            </a:r>
            <a:r>
              <a:rPr lang="ja-JP" altLang="en-US" sz="2600" dirty="0">
                <a:solidFill>
                  <a:srgbClr val="0070C0"/>
                </a:solidFill>
              </a:rPr>
              <a:t>例以上</a:t>
            </a:r>
            <a:r>
              <a:rPr lang="ja-JP" altLang="en-US" sz="2600" dirty="0"/>
              <a:t>になるようにしてください。</a:t>
            </a:r>
            <a:endParaRPr lang="en-US" altLang="ja-JP" sz="2600" dirty="0"/>
          </a:p>
          <a:p>
            <a:pPr marL="0" indent="0">
              <a:buNone/>
            </a:pPr>
            <a:r>
              <a:rPr kumimoji="1" lang="ja-JP" altLang="en-US" sz="2600" dirty="0"/>
              <a:t>　</a:t>
            </a:r>
            <a:r>
              <a:rPr kumimoji="1" lang="en-US" altLang="ja-JP" sz="2600" dirty="0"/>
              <a:t>3</a:t>
            </a:r>
            <a:r>
              <a:rPr kumimoji="1" lang="ja-JP" altLang="en-US" sz="2600" dirty="0"/>
              <a:t>年の研修期間中に</a:t>
            </a:r>
            <a:r>
              <a:rPr lang="ja-JP" altLang="en-US" sz="2600" dirty="0"/>
              <a:t>各領域の</a:t>
            </a:r>
            <a:r>
              <a:rPr lang="en-US" altLang="ja-JP" sz="2600" dirty="0"/>
              <a:t>minimum requirement</a:t>
            </a:r>
            <a:r>
              <a:rPr lang="ja-JP" altLang="en-US" sz="2600" dirty="0"/>
              <a:t>（</a:t>
            </a:r>
            <a:r>
              <a:rPr lang="en-US" altLang="ja-JP" sz="2600" dirty="0"/>
              <a:t>10</a:t>
            </a:r>
            <a:r>
              <a:rPr lang="ja-JP" altLang="en-US" sz="2600" dirty="0"/>
              <a:t>症例の手術経験、術者・助手を問わない）の</a:t>
            </a:r>
            <a:r>
              <a:rPr lang="ja-JP" altLang="en-US" sz="2600" dirty="0">
                <a:solidFill>
                  <a:srgbClr val="0070C0"/>
                </a:solidFill>
              </a:rPr>
              <a:t>研修を提供できると修練指導者が判断</a:t>
            </a:r>
            <a:r>
              <a:rPr lang="ja-JP" altLang="en-US" sz="2600" dirty="0"/>
              <a:t>したら、その領域の研修が可能な施設としてください。</a:t>
            </a:r>
            <a:endParaRPr lang="en-US" altLang="ja-JP" sz="2600" dirty="0"/>
          </a:p>
          <a:p>
            <a:pPr marL="0" indent="0">
              <a:buNone/>
            </a:pPr>
            <a:r>
              <a:rPr kumimoji="1" lang="ja-JP" altLang="en-US" sz="2600" dirty="0"/>
              <a:t>　</a:t>
            </a:r>
            <a:r>
              <a:rPr kumimoji="1" lang="en-US" altLang="ja-JP" sz="2600" dirty="0"/>
              <a:t>4</a:t>
            </a:r>
            <a:r>
              <a:rPr kumimoji="1" lang="ja-JP" altLang="en-US" sz="2600" dirty="0"/>
              <a:t>領域の研修が可能な施設で、複数の修練指導者が常勤していれば単独で修練施設群とすることも可能ですが、</a:t>
            </a:r>
            <a:r>
              <a:rPr kumimoji="1" lang="ja-JP" altLang="en-US" sz="2600" dirty="0">
                <a:solidFill>
                  <a:srgbClr val="0070C0"/>
                </a:solidFill>
              </a:rPr>
              <a:t>出来るだけ複数の施設での修練施設群</a:t>
            </a:r>
            <a:r>
              <a:rPr kumimoji="1" lang="ja-JP" altLang="en-US" sz="2600" dirty="0"/>
              <a:t>としてください。</a:t>
            </a:r>
            <a:endParaRPr kumimoji="1" lang="en-US" altLang="ja-JP" sz="2600" dirty="0"/>
          </a:p>
          <a:p>
            <a:pPr marL="0" indent="0">
              <a:buNone/>
            </a:pPr>
            <a:r>
              <a:rPr lang="ja-JP" altLang="en-US" sz="2600" dirty="0"/>
              <a:t>　</a:t>
            </a:r>
            <a:r>
              <a:rPr lang="ja-JP" altLang="en-US" sz="2600" dirty="0">
                <a:solidFill>
                  <a:srgbClr val="0070C0"/>
                </a:solidFill>
              </a:rPr>
              <a:t>専攻医</a:t>
            </a:r>
            <a:r>
              <a:rPr lang="en-US" altLang="ja-JP" sz="2600" dirty="0">
                <a:solidFill>
                  <a:srgbClr val="0070C0"/>
                </a:solidFill>
              </a:rPr>
              <a:t>2</a:t>
            </a:r>
            <a:r>
              <a:rPr lang="ja-JP" altLang="en-US" sz="2600" dirty="0">
                <a:solidFill>
                  <a:srgbClr val="0070C0"/>
                </a:solidFill>
              </a:rPr>
              <a:t>名あたり</a:t>
            </a:r>
            <a:r>
              <a:rPr lang="en-US" altLang="ja-JP" sz="2600" dirty="0">
                <a:solidFill>
                  <a:srgbClr val="0070C0"/>
                </a:solidFill>
              </a:rPr>
              <a:t>1</a:t>
            </a:r>
            <a:r>
              <a:rPr lang="ja-JP" altLang="en-US" sz="2600" dirty="0">
                <a:solidFill>
                  <a:srgbClr val="0070C0"/>
                </a:solidFill>
              </a:rPr>
              <a:t>名以上の専門医</a:t>
            </a:r>
            <a:r>
              <a:rPr lang="ja-JP" altLang="en-US" sz="2600" dirty="0"/>
              <a:t>が常勤していること。</a:t>
            </a:r>
            <a:endParaRPr kumimoji="1" lang="ja-JP" altLang="en-US" sz="2600" dirty="0"/>
          </a:p>
        </p:txBody>
      </p:sp>
      <p:pic>
        <p:nvPicPr>
          <p:cNvPr id="4" name="オーディオ 3">
            <a:hlinkClick r:id="" action="ppaction://media"/>
            <a:extLst>
              <a:ext uri="{FF2B5EF4-FFF2-40B4-BE49-F238E27FC236}">
                <a16:creationId xmlns:a16="http://schemas.microsoft.com/office/drawing/2014/main" id="{B63A7773-7E3A-4843-A3AA-7A88F76FBE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83368421"/>
      </p:ext>
    </p:extLst>
  </p:cSld>
  <p:clrMapOvr>
    <a:masterClrMapping/>
  </p:clrMapOvr>
  <mc:AlternateContent xmlns:mc="http://schemas.openxmlformats.org/markup-compatibility/2006">
    <mc:Choice xmlns:p14="http://schemas.microsoft.com/office/powerpoint/2010/main" Requires="p14">
      <p:transition spd="slow" p14:dur="2000" advTm="56878"/>
    </mc:Choice>
    <mc:Fallback>
      <p:transition spd="slow" advTm="5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833436" y="674730"/>
            <a:ext cx="7472363" cy="57458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628650" y="336551"/>
            <a:ext cx="7886700" cy="1325563"/>
          </a:xfrm>
        </p:spPr>
        <p:txBody>
          <a:bodyPr/>
          <a:lstStyle/>
          <a:p>
            <a:pPr algn="ctr"/>
            <a:r>
              <a:rPr kumimoji="1" lang="ja-JP" altLang="en-US" dirty="0"/>
              <a:t>学会所属の義務付けについて</a:t>
            </a:r>
          </a:p>
        </p:txBody>
      </p:sp>
      <p:sp>
        <p:nvSpPr>
          <p:cNvPr id="3" name="コンテンツ プレースホルダー 2"/>
          <p:cNvSpPr>
            <a:spLocks noGrp="1"/>
          </p:cNvSpPr>
          <p:nvPr>
            <p:ph idx="1"/>
          </p:nvPr>
        </p:nvSpPr>
        <p:spPr>
          <a:xfrm>
            <a:off x="521494" y="1752600"/>
            <a:ext cx="7993856" cy="4905375"/>
          </a:xfrm>
        </p:spPr>
        <p:txBody>
          <a:bodyPr>
            <a:normAutofit/>
          </a:bodyPr>
          <a:lstStyle/>
          <a:p>
            <a:pPr marL="0" indent="0">
              <a:buNone/>
            </a:pPr>
            <a:r>
              <a:rPr lang="ja-JP" altLang="en-US" sz="3300" dirty="0"/>
              <a:t>　外科専門医制度では</a:t>
            </a:r>
            <a:r>
              <a:rPr lang="ja-JP" altLang="en-US" sz="3300" b="1" u="sng" dirty="0">
                <a:solidFill>
                  <a:srgbClr val="FF0000"/>
                </a:solidFill>
              </a:rPr>
              <a:t>研修開始登録時</a:t>
            </a:r>
            <a:r>
              <a:rPr lang="ja-JP" altLang="en-US" sz="3300" dirty="0">
                <a:solidFill>
                  <a:srgbClr val="FF0000"/>
                </a:solidFill>
              </a:rPr>
              <a:t>に外科学会の会員</a:t>
            </a:r>
            <a:r>
              <a:rPr lang="ja-JP" altLang="en-US" sz="3300" dirty="0"/>
              <a:t>であることを求めている。</a:t>
            </a:r>
            <a:endParaRPr lang="en-US" altLang="ja-JP" sz="3300" dirty="0"/>
          </a:p>
          <a:p>
            <a:pPr marL="0" indent="0">
              <a:buNone/>
            </a:pPr>
            <a:endParaRPr lang="en-US" altLang="ja-JP" sz="3300" dirty="0"/>
          </a:p>
          <a:p>
            <a:pPr marL="0" indent="0">
              <a:buNone/>
            </a:pPr>
            <a:r>
              <a:rPr lang="ja-JP" altLang="en-US" sz="3300" dirty="0"/>
              <a:t>　新専門医制度では</a:t>
            </a:r>
            <a:r>
              <a:rPr lang="ja-JP" altLang="en-US" sz="3300" b="1" u="sng" dirty="0"/>
              <a:t>研修開始登録時</a:t>
            </a:r>
            <a:r>
              <a:rPr lang="ja-JP" altLang="en-US" sz="3300" dirty="0"/>
              <a:t>にも</a:t>
            </a:r>
            <a:r>
              <a:rPr lang="ja-JP" altLang="en-US" sz="3300" dirty="0">
                <a:solidFill>
                  <a:srgbClr val="00B0F0"/>
                </a:solidFill>
              </a:rPr>
              <a:t>構成</a:t>
            </a:r>
            <a:r>
              <a:rPr lang="en-US" altLang="ja-JP" sz="3300" dirty="0">
                <a:solidFill>
                  <a:srgbClr val="00B0F0"/>
                </a:solidFill>
              </a:rPr>
              <a:t>3</a:t>
            </a:r>
            <a:r>
              <a:rPr lang="ja-JP" altLang="en-US" sz="3300" dirty="0">
                <a:solidFill>
                  <a:srgbClr val="00B0F0"/>
                </a:solidFill>
              </a:rPr>
              <a:t>学会のうち</a:t>
            </a:r>
            <a:r>
              <a:rPr lang="en-US" altLang="ja-JP" sz="3300" dirty="0">
                <a:solidFill>
                  <a:srgbClr val="00B0F0"/>
                </a:solidFill>
              </a:rPr>
              <a:t>2</a:t>
            </a:r>
            <a:r>
              <a:rPr lang="ja-JP" altLang="en-US" sz="3300" dirty="0">
                <a:solidFill>
                  <a:srgbClr val="00B0F0"/>
                </a:solidFill>
              </a:rPr>
              <a:t>学会の会員</a:t>
            </a:r>
            <a:r>
              <a:rPr lang="ja-JP" altLang="en-US" sz="3300" dirty="0"/>
              <a:t>であることを求めます。</a:t>
            </a:r>
            <a:endParaRPr lang="en-US" altLang="ja-JP" sz="3300" dirty="0"/>
          </a:p>
          <a:p>
            <a:pPr marL="0" indent="0">
              <a:buNone/>
            </a:pPr>
            <a:r>
              <a:rPr lang="ja-JP" altLang="en-US" sz="3300" dirty="0"/>
              <a:t>　新専門医制度では専門医新規申請時に</a:t>
            </a:r>
            <a:r>
              <a:rPr lang="ja-JP" altLang="en-US" sz="3300" dirty="0">
                <a:solidFill>
                  <a:srgbClr val="00B0F0"/>
                </a:solidFill>
              </a:rPr>
              <a:t>構成</a:t>
            </a:r>
            <a:r>
              <a:rPr lang="en-US" altLang="ja-JP" sz="3300" dirty="0">
                <a:solidFill>
                  <a:srgbClr val="00B0F0"/>
                </a:solidFill>
              </a:rPr>
              <a:t>3</a:t>
            </a:r>
            <a:r>
              <a:rPr lang="ja-JP" altLang="en-US" sz="3300" dirty="0">
                <a:solidFill>
                  <a:srgbClr val="00B0F0"/>
                </a:solidFill>
              </a:rPr>
              <a:t>学会のうち</a:t>
            </a:r>
            <a:r>
              <a:rPr lang="en-US" altLang="ja-JP" sz="3300" dirty="0">
                <a:solidFill>
                  <a:srgbClr val="00B0F0"/>
                </a:solidFill>
              </a:rPr>
              <a:t>2</a:t>
            </a:r>
            <a:r>
              <a:rPr lang="ja-JP" altLang="en-US" sz="3300" dirty="0">
                <a:solidFill>
                  <a:srgbClr val="00B0F0"/>
                </a:solidFill>
              </a:rPr>
              <a:t>学会で</a:t>
            </a:r>
            <a:r>
              <a:rPr lang="en-US" altLang="ja-JP" sz="3300" dirty="0">
                <a:solidFill>
                  <a:srgbClr val="00B0F0"/>
                </a:solidFill>
              </a:rPr>
              <a:t>3</a:t>
            </a:r>
            <a:r>
              <a:rPr lang="ja-JP" altLang="en-US" sz="3300" dirty="0">
                <a:solidFill>
                  <a:srgbClr val="00B0F0"/>
                </a:solidFill>
              </a:rPr>
              <a:t>年以上の会員歴</a:t>
            </a:r>
            <a:r>
              <a:rPr lang="ja-JP" altLang="en-US" sz="3300" dirty="0"/>
              <a:t>を求めます。</a:t>
            </a:r>
            <a:endParaRPr lang="en-US" altLang="ja-JP" sz="3300" dirty="0"/>
          </a:p>
          <a:p>
            <a:pPr marL="0" indent="0">
              <a:buNone/>
            </a:pPr>
            <a:endParaRPr lang="en-US" altLang="ja-JP" sz="3300" dirty="0"/>
          </a:p>
          <a:p>
            <a:pPr marL="0" indent="0">
              <a:buNone/>
            </a:pPr>
            <a:endParaRPr lang="ja-JP" altLang="en-US" sz="2400" dirty="0"/>
          </a:p>
        </p:txBody>
      </p:sp>
      <p:pic>
        <p:nvPicPr>
          <p:cNvPr id="5" name="オーディオ 4">
            <a:hlinkClick r:id="" action="ppaction://media"/>
            <a:extLst>
              <a:ext uri="{FF2B5EF4-FFF2-40B4-BE49-F238E27FC236}">
                <a16:creationId xmlns:a16="http://schemas.microsoft.com/office/drawing/2014/main" id="{B156B19D-4065-4C86-A6BD-1122CE05B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95122791"/>
      </p:ext>
    </p:extLst>
  </p:cSld>
  <p:clrMapOvr>
    <a:masterClrMapping/>
  </p:clrMapOvr>
  <mc:AlternateContent xmlns:mc="http://schemas.openxmlformats.org/markup-compatibility/2006">
    <mc:Choice xmlns:p14="http://schemas.microsoft.com/office/powerpoint/2010/main" Requires="p14">
      <p:transition spd="slow" p14:dur="2000" advTm="29318"/>
    </mc:Choice>
    <mc:Fallback>
      <p:transition spd="slow" advTm="29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14486" y="180975"/>
            <a:ext cx="5915025" cy="756047"/>
          </a:xfrm>
          <a:solidFill>
            <a:srgbClr val="FFC000"/>
          </a:solidFill>
        </p:spPr>
        <p:txBody>
          <a:bodyPr/>
          <a:lstStyle/>
          <a:p>
            <a:pPr algn="ctr"/>
            <a:r>
              <a:rPr kumimoji="1" lang="ja-JP" altLang="en-US" dirty="0"/>
              <a:t>名称</a:t>
            </a:r>
          </a:p>
        </p:txBody>
      </p:sp>
      <p:sp>
        <p:nvSpPr>
          <p:cNvPr id="3" name="テキスト ボックス 2"/>
          <p:cNvSpPr txBox="1"/>
          <p:nvPr/>
        </p:nvSpPr>
        <p:spPr>
          <a:xfrm>
            <a:off x="171449" y="994172"/>
            <a:ext cx="8801100" cy="5693866"/>
          </a:xfrm>
          <a:prstGeom prst="rect">
            <a:avLst/>
          </a:prstGeom>
          <a:noFill/>
        </p:spPr>
        <p:txBody>
          <a:bodyPr wrap="square" rtlCol="0">
            <a:spAutoFit/>
          </a:bodyPr>
          <a:lstStyle/>
          <a:p>
            <a:r>
              <a:rPr lang="ja-JP" altLang="ja-JP" sz="2800" b="1" u="sng" dirty="0">
                <a:solidFill>
                  <a:srgbClr val="FF0000"/>
                </a:solidFill>
              </a:rPr>
              <a:t>専攻医</a:t>
            </a:r>
            <a:r>
              <a:rPr lang="ja-JP" altLang="ja-JP" sz="2800" dirty="0"/>
              <a:t>：心臓血管外科専門医取得に向けて</a:t>
            </a:r>
            <a:r>
              <a:rPr lang="ja-JP" altLang="en-US" sz="2800" dirty="0"/>
              <a:t>研修</a:t>
            </a:r>
            <a:r>
              <a:rPr lang="ja-JP" altLang="ja-JP" sz="2800" dirty="0"/>
              <a:t>を行っている医師</a:t>
            </a:r>
          </a:p>
          <a:p>
            <a:r>
              <a:rPr lang="ja-JP" altLang="ja-JP" sz="2800" b="1" u="sng" dirty="0">
                <a:solidFill>
                  <a:srgbClr val="FF0000"/>
                </a:solidFill>
              </a:rPr>
              <a:t>専門医</a:t>
            </a:r>
            <a:r>
              <a:rPr lang="ja-JP" altLang="ja-JP" sz="2800" dirty="0"/>
              <a:t>：</a:t>
            </a:r>
            <a:r>
              <a:rPr lang="ja-JP" altLang="en-US" sz="2800" dirty="0"/>
              <a:t>研修</a:t>
            </a:r>
            <a:r>
              <a:rPr lang="ja-JP" altLang="ja-JP" sz="2800" dirty="0"/>
              <a:t>カリキュラムを達成し、所定の試験に合格して専門医として認定された医師。</a:t>
            </a:r>
          </a:p>
          <a:p>
            <a:r>
              <a:rPr lang="ja-JP" altLang="ja-JP" sz="2800" b="1" u="sng" dirty="0">
                <a:solidFill>
                  <a:srgbClr val="FF0000"/>
                </a:solidFill>
              </a:rPr>
              <a:t>修練指導者</a:t>
            </a:r>
            <a:r>
              <a:rPr lang="ja-JP" altLang="ja-JP" sz="2800" dirty="0"/>
              <a:t>：</a:t>
            </a:r>
          </a:p>
          <a:p>
            <a:r>
              <a:rPr lang="ja-JP" altLang="ja-JP" sz="2800" dirty="0"/>
              <a:t>すべてを満たした者を申請により修練指導者とする．</a:t>
            </a:r>
          </a:p>
          <a:p>
            <a:r>
              <a:rPr lang="ja-JP" altLang="ja-JP" sz="2800" dirty="0"/>
              <a:t>・</a:t>
            </a:r>
            <a:r>
              <a:rPr lang="en-US" altLang="ja-JP" sz="2800" dirty="0"/>
              <a:t>1</a:t>
            </a:r>
            <a:r>
              <a:rPr lang="ja-JP" altLang="ja-JP" sz="2800" dirty="0"/>
              <a:t>回以上更新した心臓血管外科専門医、または</a:t>
            </a:r>
            <a:r>
              <a:rPr lang="ja-JP" altLang="en-US" sz="2800" dirty="0"/>
              <a:t>日本心臓血管外科学会国際会員</a:t>
            </a:r>
            <a:r>
              <a:rPr lang="ja-JP" altLang="ja-JP" sz="2800" dirty="0"/>
              <a:t>であること</a:t>
            </a:r>
          </a:p>
          <a:p>
            <a:r>
              <a:rPr lang="ja-JP" altLang="ja-JP" sz="2800" dirty="0"/>
              <a:t>・術者として心臓血管外科手術難易度表における難易度</a:t>
            </a:r>
            <a:r>
              <a:rPr lang="en-US" altLang="ja-JP" sz="2800" dirty="0"/>
              <a:t>B</a:t>
            </a:r>
            <a:r>
              <a:rPr lang="ja-JP" altLang="ja-JP" sz="2800" dirty="0"/>
              <a:t>以上の手術経験</a:t>
            </a:r>
            <a:r>
              <a:rPr lang="en-US" altLang="ja-JP" sz="2800" dirty="0"/>
              <a:t>100</a:t>
            </a:r>
            <a:r>
              <a:rPr lang="ja-JP" altLang="ja-JP" sz="2800" dirty="0"/>
              <a:t>例以上を有し、かつ内</a:t>
            </a:r>
            <a:r>
              <a:rPr lang="en-US" altLang="ja-JP" sz="2800" dirty="0"/>
              <a:t>30</a:t>
            </a:r>
            <a:r>
              <a:rPr lang="ja-JP" altLang="ja-JP" sz="2800" dirty="0"/>
              <a:t>例以上は難易度</a:t>
            </a:r>
            <a:r>
              <a:rPr lang="en-US" altLang="ja-JP" sz="2800" dirty="0"/>
              <a:t>C</a:t>
            </a:r>
            <a:r>
              <a:rPr lang="ja-JP" altLang="ja-JP" sz="2800" dirty="0"/>
              <a:t>であること（生涯における経験）</a:t>
            </a:r>
          </a:p>
          <a:p>
            <a:r>
              <a:rPr lang="ja-JP" altLang="ja-JP" sz="2800" dirty="0"/>
              <a:t>・査読制度のある心臓血管外科に関する筆頭論文を</a:t>
            </a:r>
            <a:r>
              <a:rPr lang="en-US" altLang="ja-JP" sz="2800" dirty="0"/>
              <a:t>5</a:t>
            </a:r>
            <a:r>
              <a:rPr lang="ja-JP" altLang="ja-JP" sz="2800" dirty="0"/>
              <a:t>編以上有すること</a:t>
            </a:r>
          </a:p>
        </p:txBody>
      </p:sp>
      <p:pic>
        <p:nvPicPr>
          <p:cNvPr id="4" name="オーディオ 3">
            <a:hlinkClick r:id="" action="ppaction://media"/>
            <a:extLst>
              <a:ext uri="{FF2B5EF4-FFF2-40B4-BE49-F238E27FC236}">
                <a16:creationId xmlns:a16="http://schemas.microsoft.com/office/drawing/2014/main" id="{DC7A5FFF-9158-409E-92CC-ED8142123F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21520843"/>
      </p:ext>
    </p:extLst>
  </p:cSld>
  <p:clrMapOvr>
    <a:masterClrMapping/>
  </p:clrMapOvr>
  <mc:AlternateContent xmlns:mc="http://schemas.openxmlformats.org/markup-compatibility/2006">
    <mc:Choice xmlns:p14="http://schemas.microsoft.com/office/powerpoint/2010/main" Requires="p14">
      <p:transition spd="slow" p14:dur="2000" advTm="10603"/>
    </mc:Choice>
    <mc:Fallback>
      <p:transition spd="slow" advTm="1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47650"/>
            <a:ext cx="7886700" cy="965178"/>
          </a:xfrm>
          <a:solidFill>
            <a:srgbClr val="FFC000"/>
          </a:solidFill>
        </p:spPr>
        <p:txBody>
          <a:bodyPr/>
          <a:lstStyle/>
          <a:p>
            <a:pPr algn="ctr"/>
            <a:r>
              <a:rPr kumimoji="1" lang="ja-JP" altLang="en-US" dirty="0"/>
              <a:t>名称</a:t>
            </a:r>
          </a:p>
        </p:txBody>
      </p:sp>
      <p:sp>
        <p:nvSpPr>
          <p:cNvPr id="3" name="テキスト ボックス 2"/>
          <p:cNvSpPr txBox="1"/>
          <p:nvPr/>
        </p:nvSpPr>
        <p:spPr>
          <a:xfrm>
            <a:off x="1162050" y="1708786"/>
            <a:ext cx="8003858" cy="4031873"/>
          </a:xfrm>
          <a:prstGeom prst="rect">
            <a:avLst/>
          </a:prstGeom>
          <a:noFill/>
        </p:spPr>
        <p:txBody>
          <a:bodyPr wrap="square" rtlCol="0">
            <a:spAutoFit/>
          </a:bodyPr>
          <a:lstStyle/>
          <a:p>
            <a:r>
              <a:rPr lang="ja-JP" altLang="ja-JP" sz="3200" b="1" u="sng" dirty="0">
                <a:solidFill>
                  <a:srgbClr val="FF0000"/>
                </a:solidFill>
              </a:rPr>
              <a:t>修練責任者</a:t>
            </a:r>
            <a:r>
              <a:rPr lang="ja-JP" altLang="ja-JP" sz="3200" dirty="0"/>
              <a:t>：基幹施設、関連施設の修練指導者</a:t>
            </a:r>
            <a:r>
              <a:rPr lang="ja-JP" altLang="en-US" sz="3200" dirty="0"/>
              <a:t>のうち一人を修練責任者とする</a:t>
            </a:r>
            <a:r>
              <a:rPr lang="ja-JP" altLang="ja-JP" sz="3200" dirty="0"/>
              <a:t>。</a:t>
            </a:r>
          </a:p>
          <a:p>
            <a:endParaRPr lang="en-US" altLang="ja-JP" sz="3200" dirty="0"/>
          </a:p>
          <a:p>
            <a:r>
              <a:rPr lang="ja-JP" altLang="ja-JP" sz="3200" b="1" u="sng" dirty="0">
                <a:solidFill>
                  <a:srgbClr val="FF0000"/>
                </a:solidFill>
              </a:rPr>
              <a:t>修練統括責任者（カリキュラムディレクター）</a:t>
            </a:r>
            <a:r>
              <a:rPr lang="ja-JP" altLang="ja-JP" sz="3200" dirty="0"/>
              <a:t>：修練統括施設の修練責任者。施設群全体の</a:t>
            </a:r>
            <a:r>
              <a:rPr lang="ja-JP" altLang="en-US" sz="3200" dirty="0"/>
              <a:t>研修</a:t>
            </a:r>
            <a:r>
              <a:rPr lang="ja-JP" altLang="ja-JP" sz="3200" dirty="0"/>
              <a:t>カリキュラムの管理運営の責任者となる。</a:t>
            </a:r>
            <a:endParaRPr lang="ja-JP" altLang="en-US" sz="3200" dirty="0"/>
          </a:p>
          <a:p>
            <a:endParaRPr lang="ja-JP" altLang="en-US" sz="3200"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445" y="3626558"/>
            <a:ext cx="994410" cy="540151"/>
          </a:xfrm>
          <a:prstGeom prst="rect">
            <a:avLst/>
          </a:prstGeom>
        </p:spPr>
      </p:pic>
      <p:pic>
        <p:nvPicPr>
          <p:cNvPr id="5" name="オーディオ 4">
            <a:hlinkClick r:id="" action="ppaction://media"/>
            <a:extLst>
              <a:ext uri="{FF2B5EF4-FFF2-40B4-BE49-F238E27FC236}">
                <a16:creationId xmlns:a16="http://schemas.microsoft.com/office/drawing/2014/main" id="{C0F63047-BAD9-4AF9-A7B1-1921AC5998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4246553"/>
      </p:ext>
    </p:extLst>
  </p:cSld>
  <p:clrMapOvr>
    <a:masterClrMapping/>
  </p:clrMapOvr>
  <mc:AlternateContent xmlns:mc="http://schemas.openxmlformats.org/markup-compatibility/2006">
    <mc:Choice xmlns:p14="http://schemas.microsoft.com/office/powerpoint/2010/main" Requires="p14">
      <p:transition spd="slow" p14:dur="2000" advTm="18617"/>
    </mc:Choice>
    <mc:Fallback>
      <p:transition spd="slow" advTm="18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19263" y="66675"/>
            <a:ext cx="5915025" cy="657225"/>
          </a:xfrm>
          <a:solidFill>
            <a:srgbClr val="FFC000"/>
          </a:solidFill>
        </p:spPr>
        <p:txBody>
          <a:bodyPr>
            <a:normAutofit fontScale="90000"/>
          </a:bodyPr>
          <a:lstStyle/>
          <a:p>
            <a:pPr algn="ctr"/>
            <a:r>
              <a:rPr kumimoji="1" lang="ja-JP" altLang="en-US" dirty="0"/>
              <a:t>施設名称</a:t>
            </a:r>
          </a:p>
        </p:txBody>
      </p:sp>
      <p:sp>
        <p:nvSpPr>
          <p:cNvPr id="3" name="テキスト ボックス 2"/>
          <p:cNvSpPr txBox="1"/>
          <p:nvPr/>
        </p:nvSpPr>
        <p:spPr>
          <a:xfrm>
            <a:off x="1136535" y="799618"/>
            <a:ext cx="7883640" cy="6986528"/>
          </a:xfrm>
          <a:prstGeom prst="rect">
            <a:avLst/>
          </a:prstGeom>
          <a:noFill/>
        </p:spPr>
        <p:txBody>
          <a:bodyPr wrap="square" rtlCol="0">
            <a:spAutoFit/>
          </a:bodyPr>
          <a:lstStyle/>
          <a:p>
            <a:r>
              <a:rPr lang="ja-JP" altLang="ja-JP" sz="2800" dirty="0">
                <a:solidFill>
                  <a:srgbClr val="FF0000"/>
                </a:solidFill>
              </a:rPr>
              <a:t>修練施設</a:t>
            </a:r>
            <a:r>
              <a:rPr lang="ja-JP" altLang="ja-JP" sz="2800" dirty="0"/>
              <a:t>　</a:t>
            </a:r>
            <a:r>
              <a:rPr lang="ja-JP" altLang="en-US" sz="2800" dirty="0"/>
              <a:t>基幹施設と関連施設の総称。</a:t>
            </a:r>
            <a:endParaRPr lang="en-US" altLang="ja-JP" sz="2800" dirty="0"/>
          </a:p>
          <a:p>
            <a:r>
              <a:rPr lang="ja-JP" altLang="ja-JP" sz="2800" dirty="0">
                <a:solidFill>
                  <a:srgbClr val="0070C0"/>
                </a:solidFill>
              </a:rPr>
              <a:t>基幹施設</a:t>
            </a:r>
            <a:r>
              <a:rPr lang="ja-JP" altLang="ja-JP" sz="2800" dirty="0"/>
              <a:t>　別に示す要件を満たす施設の名称。施設の資格的意味合い。</a:t>
            </a:r>
          </a:p>
          <a:p>
            <a:r>
              <a:rPr lang="ja-JP" altLang="en-US" sz="2800" dirty="0">
                <a:solidFill>
                  <a:srgbClr val="0070C0"/>
                </a:solidFill>
              </a:rPr>
              <a:t>関連</a:t>
            </a:r>
            <a:r>
              <a:rPr lang="ja-JP" altLang="ja-JP" sz="2800" dirty="0">
                <a:solidFill>
                  <a:srgbClr val="0070C0"/>
                </a:solidFill>
              </a:rPr>
              <a:t>施設</a:t>
            </a:r>
            <a:r>
              <a:rPr lang="ja-JP" altLang="ja-JP" sz="2800" dirty="0"/>
              <a:t>　別に示す要件を満たす施設の名称。施設の資格的意味合い。</a:t>
            </a:r>
            <a:endParaRPr lang="en-US" altLang="ja-JP" sz="2800" dirty="0"/>
          </a:p>
          <a:p>
            <a:endParaRPr lang="en-US" altLang="ja-JP" sz="2800" dirty="0"/>
          </a:p>
          <a:p>
            <a:r>
              <a:rPr lang="ja-JP" altLang="ja-JP" sz="2800" dirty="0">
                <a:solidFill>
                  <a:srgbClr val="FF0000"/>
                </a:solidFill>
              </a:rPr>
              <a:t>修練統括施設</a:t>
            </a:r>
            <a:r>
              <a:rPr lang="ja-JP" altLang="ja-JP" sz="2800" dirty="0"/>
              <a:t>　</a:t>
            </a:r>
            <a:r>
              <a:rPr lang="ja-JP" altLang="en-US" sz="2800" dirty="0"/>
              <a:t>修練</a:t>
            </a:r>
            <a:r>
              <a:rPr lang="ja-JP" altLang="ja-JP" sz="2800" dirty="0"/>
              <a:t>施設群のなかでその施設群全体の</a:t>
            </a:r>
            <a:r>
              <a:rPr lang="ja-JP" altLang="en-US" sz="2800" dirty="0"/>
              <a:t>研修</a:t>
            </a:r>
            <a:r>
              <a:rPr lang="ja-JP" altLang="ja-JP" sz="2800" dirty="0"/>
              <a:t>および専攻医について把握して管理する施設。施設群の中で</a:t>
            </a:r>
            <a:r>
              <a:rPr lang="en-US" altLang="ja-JP" sz="2800" dirty="0"/>
              <a:t>1</a:t>
            </a:r>
            <a:r>
              <a:rPr lang="ja-JP" altLang="ja-JP" sz="2800" dirty="0" err="1"/>
              <a:t>つの</a:t>
            </a:r>
            <a:r>
              <a:rPr lang="ja-JP" altLang="ja-JP" sz="2800" dirty="0"/>
              <a:t>基幹施設（複数の修練指導者を有することが必要）がこの役割を果たす。単独施設の場合にはその基幹施設（複数の修練指導者を有することが必要）が修練統括施設となる。資格ではなく施設の役割。</a:t>
            </a:r>
            <a:r>
              <a:rPr lang="ja-JP" altLang="en-US" sz="2800" dirty="0"/>
              <a:t>関連</a:t>
            </a:r>
            <a:r>
              <a:rPr lang="ja-JP" altLang="ja-JP" sz="2800" dirty="0"/>
              <a:t>施設は修練統括施設にはなれない。</a:t>
            </a:r>
          </a:p>
          <a:p>
            <a:endParaRPr lang="ja-JP" altLang="ja-JP" sz="2800" dirty="0"/>
          </a:p>
          <a:p>
            <a:endParaRPr lang="ja-JP" altLang="en-US" sz="2800"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 y="3647593"/>
            <a:ext cx="752097" cy="389108"/>
          </a:xfrm>
          <a:prstGeom prst="rect">
            <a:avLst/>
          </a:prstGeom>
        </p:spPr>
      </p:pic>
      <p:pic>
        <p:nvPicPr>
          <p:cNvPr id="5" name="オーディオ 4">
            <a:hlinkClick r:id="" action="ppaction://media"/>
            <a:extLst>
              <a:ext uri="{FF2B5EF4-FFF2-40B4-BE49-F238E27FC236}">
                <a16:creationId xmlns:a16="http://schemas.microsoft.com/office/drawing/2014/main" id="{01BC62E9-4189-4718-85A4-DF132E018B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76789309"/>
      </p:ext>
    </p:extLst>
  </p:cSld>
  <p:clrMapOvr>
    <a:masterClrMapping/>
  </p:clrMapOvr>
  <mc:AlternateContent xmlns:mc="http://schemas.openxmlformats.org/markup-compatibility/2006">
    <mc:Choice xmlns:p14="http://schemas.microsoft.com/office/powerpoint/2010/main" Requires="p14">
      <p:transition spd="slow" p14:dur="2000" advTm="19358"/>
    </mc:Choice>
    <mc:Fallback>
      <p:transition spd="slow" advTm="1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85775" y="922338"/>
            <a:ext cx="8237538" cy="2457450"/>
          </a:xfrm>
          <a:solidFill>
            <a:schemeClr val="bg1"/>
          </a:solidFill>
          <a:ln w="12700">
            <a:solidFill>
              <a:schemeClr val="tx1"/>
            </a:solidFill>
            <a:miter lim="800000"/>
            <a:headEnd/>
            <a:tailEnd/>
          </a:ln>
        </p:spPr>
        <p:txBody>
          <a:bodyPr/>
          <a:lstStyle/>
          <a:p>
            <a:pPr algn="ctr"/>
            <a:r>
              <a:rPr lang="ja-JP" altLang="en-US" sz="4800" dirty="0">
                <a:latin typeface="HG創英角ｺﾞｼｯｸUB" panose="020B0909000000000000" pitchFamily="49" charset="-128"/>
                <a:ea typeface="HG創英角ｺﾞｼｯｸUB" panose="020B0909000000000000" pitchFamily="49" charset="-128"/>
              </a:rPr>
              <a:t>発表者全員の利益相反</a:t>
            </a:r>
            <a:br>
              <a:rPr lang="en-US" altLang="ja-JP" sz="4800" dirty="0">
                <a:latin typeface="HG創英角ｺﾞｼｯｸUB" panose="020B0909000000000000" pitchFamily="49" charset="-128"/>
                <a:ea typeface="HG創英角ｺﾞｼｯｸUB" panose="020B0909000000000000" pitchFamily="49" charset="-128"/>
              </a:rPr>
            </a:br>
            <a:r>
              <a:rPr lang="ja-JP" altLang="en-US" sz="4800" dirty="0">
                <a:latin typeface="HG創英角ｺﾞｼｯｸUB" panose="020B0909000000000000" pitchFamily="49" charset="-128"/>
                <a:ea typeface="HG創英角ｺﾞｼｯｸUB" panose="020B0909000000000000" pitchFamily="49" charset="-128"/>
              </a:rPr>
              <a:t>自己申告書</a:t>
            </a:r>
            <a:br>
              <a:rPr lang="en-US" altLang="ja-JP" sz="4800" dirty="0">
                <a:latin typeface="HG創英角ｺﾞｼｯｸUB" panose="020B0909000000000000" pitchFamily="49" charset="-128"/>
                <a:ea typeface="HG創英角ｺﾞｼｯｸUB" panose="020B0909000000000000" pitchFamily="49" charset="-128"/>
              </a:rPr>
            </a:br>
            <a:r>
              <a:rPr lang="ja-JP" altLang="en-US" sz="1600" dirty="0">
                <a:latin typeface="HG創英角ｺﾞｼｯｸUB" panose="020B0909000000000000" pitchFamily="49" charset="-128"/>
                <a:ea typeface="HG創英角ｺﾞｼｯｸUB" panose="020B0909000000000000" pitchFamily="49" charset="-128"/>
              </a:rPr>
              <a:t>　</a:t>
            </a:r>
            <a:br>
              <a:rPr lang="en-US" altLang="ja-JP" sz="2400" i="1" dirty="0">
                <a:latin typeface="HG創英角ｺﾞｼｯｸUB" panose="020B0909000000000000" pitchFamily="49" charset="-128"/>
                <a:ea typeface="HG創英角ｺﾞｼｯｸUB" panose="020B0909000000000000" pitchFamily="49" charset="-128"/>
              </a:rPr>
            </a:br>
            <a:r>
              <a:rPr lang="ja-JP" altLang="en-US" sz="2400" i="1" dirty="0">
                <a:latin typeface="HG創英角ｺﾞｼｯｸUB" panose="020B0909000000000000" pitchFamily="49" charset="-128"/>
                <a:ea typeface="HG創英角ｺﾞｼｯｸUB" panose="020B0909000000000000" pitchFamily="49" charset="-128"/>
              </a:rPr>
              <a:t>筆頭発表者名：　種本</a:t>
            </a:r>
            <a:r>
              <a:rPr lang="en-US" altLang="ja-JP" sz="2400" i="1" dirty="0">
                <a:latin typeface="HG創英角ｺﾞｼｯｸUB" panose="020B0909000000000000" pitchFamily="49" charset="-128"/>
                <a:ea typeface="HG創英角ｺﾞｼｯｸUB" panose="020B0909000000000000" pitchFamily="49" charset="-128"/>
              </a:rPr>
              <a:t> </a:t>
            </a:r>
            <a:r>
              <a:rPr lang="ja-JP" altLang="en-US" sz="2400" i="1" dirty="0">
                <a:latin typeface="HG創英角ｺﾞｼｯｸUB" panose="020B0909000000000000" pitchFamily="49" charset="-128"/>
                <a:ea typeface="HG創英角ｺﾞｼｯｸUB" panose="020B0909000000000000" pitchFamily="49" charset="-128"/>
              </a:rPr>
              <a:t>和雄</a:t>
            </a:r>
            <a:endParaRPr lang="en-US" altLang="ja-JP" sz="2400" i="1" dirty="0">
              <a:latin typeface="HG創英角ｺﾞｼｯｸUB" panose="020B0909000000000000" pitchFamily="49" charset="-128"/>
              <a:ea typeface="HG創英角ｺﾞｼｯｸUB" panose="020B0909000000000000" pitchFamily="49" charset="-128"/>
            </a:endParaRPr>
          </a:p>
        </p:txBody>
      </p:sp>
      <p:sp>
        <p:nvSpPr>
          <p:cNvPr id="2051" name="Rectangle 3"/>
          <p:cNvSpPr>
            <a:spLocks noGrp="1" noChangeArrowheads="1"/>
          </p:cNvSpPr>
          <p:nvPr>
            <p:ph idx="1"/>
          </p:nvPr>
        </p:nvSpPr>
        <p:spPr>
          <a:xfrm>
            <a:off x="0" y="4133056"/>
            <a:ext cx="9144000" cy="1600200"/>
          </a:xfrm>
        </p:spPr>
        <p:txBody>
          <a:bodyPr lIns="72000" tIns="36000" rIns="72000" bIns="36000" anchor="ctr" anchorCtr="0">
            <a:normAutofit/>
          </a:bodyPr>
          <a:lstStyle/>
          <a:p>
            <a:pPr>
              <a:lnSpc>
                <a:spcPct val="80000"/>
              </a:lnSpc>
              <a:buFontTx/>
              <a:buNone/>
            </a:pPr>
            <a:endParaRPr lang="en-US" altLang="ja-JP" sz="3000" dirty="0">
              <a:solidFill>
                <a:schemeClr val="bg1"/>
              </a:solidFill>
              <a:latin typeface="HG創英角ｺﾞｼｯｸUB" panose="020B0909000000000000" pitchFamily="49" charset="-128"/>
              <a:ea typeface="HG創英角ｺﾞｼｯｸUB" panose="020B0909000000000000" pitchFamily="49" charset="-128"/>
            </a:endParaRPr>
          </a:p>
          <a:p>
            <a:pPr>
              <a:lnSpc>
                <a:spcPct val="80000"/>
              </a:lnSpc>
              <a:buFontTx/>
              <a:buNone/>
            </a:pPr>
            <a:r>
              <a:rPr lang="ja-JP" altLang="en-US" sz="3000" dirty="0">
                <a:latin typeface="HG創英角ｺﾞｼｯｸUB" panose="020B0909000000000000" pitchFamily="49" charset="-128"/>
                <a:ea typeface="HG創英角ｺﾞｼｯｸUB" panose="020B0909000000000000" pitchFamily="49" charset="-128"/>
              </a:rPr>
              <a:t>　本演題に関連し、開示すべき利益相反関係にある</a:t>
            </a:r>
            <a:endParaRPr lang="en-US" altLang="ja-JP" sz="3000" dirty="0">
              <a:latin typeface="HG創英角ｺﾞｼｯｸUB" panose="020B0909000000000000" pitchFamily="49" charset="-128"/>
              <a:ea typeface="HG創英角ｺﾞｼｯｸUB" panose="020B0909000000000000" pitchFamily="49" charset="-128"/>
            </a:endParaRPr>
          </a:p>
          <a:p>
            <a:pPr>
              <a:lnSpc>
                <a:spcPct val="80000"/>
              </a:lnSpc>
              <a:buFontTx/>
              <a:buNone/>
            </a:pPr>
            <a:r>
              <a:rPr lang="ja-JP" altLang="en-US" sz="3000" dirty="0">
                <a:latin typeface="HG創英角ｺﾞｼｯｸUB" panose="020B0909000000000000" pitchFamily="49" charset="-128"/>
                <a:ea typeface="HG創英角ｺﾞｼｯｸUB" panose="020B0909000000000000" pitchFamily="49" charset="-128"/>
              </a:rPr>
              <a:t>　企業・法人組織・団体などはありません</a:t>
            </a:r>
            <a:endParaRPr lang="en-US" altLang="ja-JP" sz="3000" i="1" dirty="0">
              <a:solidFill>
                <a:srgbClr val="FFFF1F"/>
              </a:solidFill>
              <a:latin typeface="HG創英角ｺﾞｼｯｸUB" panose="020B0909000000000000" pitchFamily="49" charset="-128"/>
              <a:ea typeface="HG創英角ｺﾞｼｯｸUB" panose="020B0909000000000000" pitchFamily="49" charset="-128"/>
            </a:endParaRPr>
          </a:p>
          <a:p>
            <a:pPr>
              <a:lnSpc>
                <a:spcPct val="80000"/>
              </a:lnSpc>
              <a:buFontTx/>
              <a:buNone/>
            </a:pPr>
            <a:endParaRPr lang="en-US" altLang="ja-JP" sz="3000" dirty="0">
              <a:solidFill>
                <a:schemeClr val="bg1"/>
              </a:solidFill>
              <a:latin typeface="HG創英角ｺﾞｼｯｸUB" panose="020B0909000000000000" pitchFamily="49" charset="-128"/>
              <a:ea typeface="HG創英角ｺﾞｼｯｸUB" panose="020B0909000000000000" pitchFamily="49" charset="-128"/>
            </a:endParaRPr>
          </a:p>
        </p:txBody>
      </p:sp>
      <p:pic>
        <p:nvPicPr>
          <p:cNvPr id="2055" name="Picture 7" descr="マーク">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48680"/>
            <a:ext cx="140017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2" name="オーディオ 1">
            <a:hlinkClick r:id="" action="ppaction://media"/>
            <a:extLst>
              <a:ext uri="{FF2B5EF4-FFF2-40B4-BE49-F238E27FC236}">
                <a16:creationId xmlns:a16="http://schemas.microsoft.com/office/drawing/2014/main" id="{3EE32434-F19C-47A1-9E9D-B7C26FCE56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60281700"/>
      </p:ext>
    </p:extLst>
  </p:cSld>
  <p:clrMapOvr>
    <a:masterClrMapping/>
  </p:clrMapOvr>
  <mc:AlternateContent xmlns:mc="http://schemas.openxmlformats.org/markup-compatibility/2006">
    <mc:Choice xmlns:p14="http://schemas.microsoft.com/office/powerpoint/2010/main" Requires="p14">
      <p:transition spd="slow" p14:dur="2000" advTm="3330"/>
    </mc:Choice>
    <mc:Fallback>
      <p:transition spd="slow" advTm="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36270" y="299549"/>
            <a:ext cx="5957888" cy="1856419"/>
          </a:xfrm>
        </p:spPr>
        <p:txBody>
          <a:bodyPr>
            <a:normAutofit fontScale="90000"/>
          </a:bodyPr>
          <a:lstStyle/>
          <a:p>
            <a:pPr algn="ctr"/>
            <a:r>
              <a:rPr kumimoji="1" lang="ja-JP" altLang="en-US" dirty="0"/>
              <a:t>修練施設群の考え方</a:t>
            </a:r>
            <a:br>
              <a:rPr kumimoji="1" lang="en-US" altLang="ja-JP" dirty="0"/>
            </a:br>
            <a:r>
              <a:rPr lang="ja-JP" altLang="en-US" sz="2325" dirty="0"/>
              <a:t>目安として施設群で年間</a:t>
            </a:r>
            <a:r>
              <a:rPr lang="en-US" altLang="ja-JP" sz="2325" dirty="0"/>
              <a:t>500</a:t>
            </a:r>
            <a:r>
              <a:rPr lang="ja-JP" altLang="en-US" sz="2325" dirty="0"/>
              <a:t>例以上の</a:t>
            </a:r>
            <a:br>
              <a:rPr lang="en-US" altLang="ja-JP" sz="2325" dirty="0"/>
            </a:br>
            <a:r>
              <a:rPr lang="ja-JP" altLang="en-US" sz="2325" dirty="0"/>
              <a:t>症例数を確保すること。</a:t>
            </a:r>
            <a:br>
              <a:rPr lang="en-US" altLang="ja-JP" sz="2325" dirty="0"/>
            </a:br>
            <a:r>
              <a:rPr lang="en-US" altLang="ja-JP" sz="2325" dirty="0"/>
              <a:t>4</a:t>
            </a:r>
            <a:r>
              <a:rPr lang="ja-JP" altLang="en-US" sz="2325" dirty="0"/>
              <a:t>領域の研修を提供できること。</a:t>
            </a:r>
            <a:br>
              <a:rPr lang="en-US" altLang="ja-JP" sz="2325" dirty="0"/>
            </a:br>
            <a:r>
              <a:rPr lang="ja-JP" altLang="en-US" sz="2325" dirty="0"/>
              <a:t>専門医</a:t>
            </a:r>
            <a:r>
              <a:rPr lang="en-US" altLang="ja-JP" sz="2325" dirty="0"/>
              <a:t>1</a:t>
            </a:r>
            <a:r>
              <a:rPr lang="ja-JP" altLang="en-US" sz="2325" dirty="0"/>
              <a:t>名に対して専攻医</a:t>
            </a:r>
            <a:r>
              <a:rPr lang="en-US" altLang="ja-JP" sz="2325" dirty="0"/>
              <a:t>2</a:t>
            </a:r>
            <a:r>
              <a:rPr lang="ja-JP" altLang="en-US" sz="2325" dirty="0"/>
              <a:t>名を越えない。</a:t>
            </a:r>
          </a:p>
        </p:txBody>
      </p:sp>
      <p:sp>
        <p:nvSpPr>
          <p:cNvPr id="3" name="円/楕円 2"/>
          <p:cNvSpPr/>
          <p:nvPr/>
        </p:nvSpPr>
        <p:spPr>
          <a:xfrm>
            <a:off x="1261960" y="2157413"/>
            <a:ext cx="3873272" cy="31296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円/楕円 3"/>
          <p:cNvSpPr/>
          <p:nvPr/>
        </p:nvSpPr>
        <p:spPr>
          <a:xfrm>
            <a:off x="5236370" y="2157414"/>
            <a:ext cx="2693194" cy="31503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テキスト ボックス 4"/>
          <p:cNvSpPr txBox="1"/>
          <p:nvPr/>
        </p:nvSpPr>
        <p:spPr>
          <a:xfrm>
            <a:off x="1942786" y="2540071"/>
            <a:ext cx="2608407" cy="1061829"/>
          </a:xfrm>
          <a:prstGeom prst="rect">
            <a:avLst/>
          </a:prstGeom>
          <a:solidFill>
            <a:srgbClr val="FFC000"/>
          </a:solidFill>
        </p:spPr>
        <p:txBody>
          <a:bodyPr wrap="none" rtlCol="0">
            <a:spAutoFit/>
          </a:bodyPr>
          <a:lstStyle/>
          <a:p>
            <a:pPr algn="ctr"/>
            <a:r>
              <a:rPr lang="ja-JP" altLang="en-US" sz="2100" dirty="0">
                <a:solidFill>
                  <a:srgbClr val="0070C0"/>
                </a:solidFill>
              </a:rPr>
              <a:t>修練統括施設</a:t>
            </a:r>
            <a:endParaRPr lang="en-US" altLang="ja-JP" sz="2100" dirty="0">
              <a:solidFill>
                <a:srgbClr val="0070C0"/>
              </a:solidFill>
            </a:endParaRPr>
          </a:p>
          <a:p>
            <a:pPr algn="ctr"/>
            <a:r>
              <a:rPr lang="ja-JP" altLang="en-US" sz="2100" dirty="0">
                <a:solidFill>
                  <a:srgbClr val="0070C0"/>
                </a:solidFill>
              </a:rPr>
              <a:t>（複数の修練指導者</a:t>
            </a:r>
            <a:endParaRPr lang="en-US" altLang="ja-JP" sz="2100" dirty="0">
              <a:solidFill>
                <a:srgbClr val="0070C0"/>
              </a:solidFill>
            </a:endParaRPr>
          </a:p>
          <a:p>
            <a:pPr algn="ctr"/>
            <a:r>
              <a:rPr lang="ja-JP" altLang="en-US" sz="2100" dirty="0">
                <a:solidFill>
                  <a:srgbClr val="0070C0"/>
                </a:solidFill>
              </a:rPr>
              <a:t>のいる基幹施設）</a:t>
            </a:r>
          </a:p>
        </p:txBody>
      </p:sp>
      <p:sp>
        <p:nvSpPr>
          <p:cNvPr id="6" name="テキスト ボックス 5"/>
          <p:cNvSpPr txBox="1"/>
          <p:nvPr/>
        </p:nvSpPr>
        <p:spPr>
          <a:xfrm>
            <a:off x="5239822" y="3186114"/>
            <a:ext cx="2689742" cy="1061829"/>
          </a:xfrm>
          <a:prstGeom prst="rect">
            <a:avLst/>
          </a:prstGeom>
          <a:solidFill>
            <a:srgbClr val="FFC000"/>
          </a:solidFill>
        </p:spPr>
        <p:txBody>
          <a:bodyPr wrap="square" rtlCol="0">
            <a:spAutoFit/>
          </a:bodyPr>
          <a:lstStyle/>
          <a:p>
            <a:pPr algn="ctr"/>
            <a:r>
              <a:rPr lang="ja-JP" altLang="en-US" sz="2100" dirty="0">
                <a:solidFill>
                  <a:srgbClr val="0070C0"/>
                </a:solidFill>
              </a:rPr>
              <a:t>修練統括施設</a:t>
            </a:r>
            <a:endParaRPr lang="en-US" altLang="ja-JP" sz="2100" dirty="0">
              <a:solidFill>
                <a:srgbClr val="0070C0"/>
              </a:solidFill>
            </a:endParaRPr>
          </a:p>
          <a:p>
            <a:pPr algn="ctr"/>
            <a:r>
              <a:rPr lang="ja-JP" altLang="en-US" sz="2100" dirty="0">
                <a:solidFill>
                  <a:srgbClr val="0070C0"/>
                </a:solidFill>
              </a:rPr>
              <a:t>（複数の修練指導者</a:t>
            </a:r>
            <a:endParaRPr lang="en-US" altLang="ja-JP" sz="2100" dirty="0">
              <a:solidFill>
                <a:srgbClr val="0070C0"/>
              </a:solidFill>
            </a:endParaRPr>
          </a:p>
          <a:p>
            <a:pPr algn="ctr"/>
            <a:r>
              <a:rPr lang="ja-JP" altLang="en-US" sz="2100" dirty="0">
                <a:solidFill>
                  <a:srgbClr val="0070C0"/>
                </a:solidFill>
              </a:rPr>
              <a:t>のいる基幹施設）</a:t>
            </a:r>
          </a:p>
        </p:txBody>
      </p:sp>
      <p:sp>
        <p:nvSpPr>
          <p:cNvPr id="7" name="テキスト ボックス 6"/>
          <p:cNvSpPr txBox="1"/>
          <p:nvPr/>
        </p:nvSpPr>
        <p:spPr>
          <a:xfrm>
            <a:off x="1636270" y="3794866"/>
            <a:ext cx="1261884" cy="415498"/>
          </a:xfrm>
          <a:prstGeom prst="rect">
            <a:avLst/>
          </a:prstGeom>
          <a:solidFill>
            <a:srgbClr val="00B050"/>
          </a:solidFill>
        </p:spPr>
        <p:txBody>
          <a:bodyPr wrap="none" rtlCol="0">
            <a:spAutoFit/>
          </a:bodyPr>
          <a:lstStyle/>
          <a:p>
            <a:pPr algn="ctr"/>
            <a:r>
              <a:rPr lang="ja-JP" altLang="en-US" sz="2100" dirty="0">
                <a:solidFill>
                  <a:schemeClr val="bg1"/>
                </a:solidFill>
              </a:rPr>
              <a:t>基幹施設</a:t>
            </a:r>
          </a:p>
        </p:txBody>
      </p:sp>
      <p:sp>
        <p:nvSpPr>
          <p:cNvPr id="8" name="テキスト ボックス 7"/>
          <p:cNvSpPr txBox="1"/>
          <p:nvPr/>
        </p:nvSpPr>
        <p:spPr>
          <a:xfrm>
            <a:off x="1778058" y="4300328"/>
            <a:ext cx="1261884" cy="415498"/>
          </a:xfrm>
          <a:prstGeom prst="rect">
            <a:avLst/>
          </a:prstGeom>
          <a:solidFill>
            <a:srgbClr val="0070C0"/>
          </a:solidFill>
        </p:spPr>
        <p:txBody>
          <a:bodyPr wrap="none" rtlCol="0">
            <a:spAutoFit/>
          </a:bodyPr>
          <a:lstStyle/>
          <a:p>
            <a:pPr algn="ctr"/>
            <a:r>
              <a:rPr lang="ja-JP" altLang="en-US" sz="2100" dirty="0">
                <a:solidFill>
                  <a:schemeClr val="bg1"/>
                </a:solidFill>
              </a:rPr>
              <a:t>関連施設</a:t>
            </a:r>
          </a:p>
        </p:txBody>
      </p:sp>
      <p:sp>
        <p:nvSpPr>
          <p:cNvPr id="9" name="テキスト ボックス 8"/>
          <p:cNvSpPr txBox="1"/>
          <p:nvPr/>
        </p:nvSpPr>
        <p:spPr>
          <a:xfrm>
            <a:off x="3497929" y="4051941"/>
            <a:ext cx="1261884" cy="415498"/>
          </a:xfrm>
          <a:prstGeom prst="rect">
            <a:avLst/>
          </a:prstGeom>
          <a:solidFill>
            <a:srgbClr val="0070C0"/>
          </a:solidFill>
        </p:spPr>
        <p:txBody>
          <a:bodyPr wrap="none" rtlCol="0">
            <a:spAutoFit/>
          </a:bodyPr>
          <a:lstStyle/>
          <a:p>
            <a:pPr algn="ctr"/>
            <a:r>
              <a:rPr lang="ja-JP" altLang="en-US" sz="2100" dirty="0">
                <a:solidFill>
                  <a:schemeClr val="bg1"/>
                </a:solidFill>
              </a:rPr>
              <a:t>関連施設</a:t>
            </a:r>
          </a:p>
        </p:txBody>
      </p:sp>
      <p:sp>
        <p:nvSpPr>
          <p:cNvPr id="10" name="円/楕円 9"/>
          <p:cNvSpPr/>
          <p:nvPr/>
        </p:nvSpPr>
        <p:spPr>
          <a:xfrm rot="19927785">
            <a:off x="3149164" y="3687396"/>
            <a:ext cx="2390249" cy="31503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テキスト ボックス 10"/>
          <p:cNvSpPr txBox="1"/>
          <p:nvPr/>
        </p:nvSpPr>
        <p:spPr>
          <a:xfrm>
            <a:off x="3762197" y="5287111"/>
            <a:ext cx="1783080" cy="415498"/>
          </a:xfrm>
          <a:prstGeom prst="rect">
            <a:avLst/>
          </a:prstGeom>
          <a:solidFill>
            <a:srgbClr val="FFC000"/>
          </a:solidFill>
        </p:spPr>
        <p:txBody>
          <a:bodyPr wrap="square" rtlCol="0">
            <a:spAutoFit/>
          </a:bodyPr>
          <a:lstStyle/>
          <a:p>
            <a:pPr algn="ctr"/>
            <a:r>
              <a:rPr lang="ja-JP" altLang="en-US" sz="2100" dirty="0">
                <a:solidFill>
                  <a:srgbClr val="0070C0"/>
                </a:solidFill>
              </a:rPr>
              <a:t>修練統括施設</a:t>
            </a:r>
            <a:endParaRPr lang="en-US" altLang="ja-JP" sz="2100" dirty="0">
              <a:solidFill>
                <a:srgbClr val="0070C0"/>
              </a:solidFill>
            </a:endParaRPr>
          </a:p>
        </p:txBody>
      </p:sp>
      <p:sp>
        <p:nvSpPr>
          <p:cNvPr id="12" name="テキスト ボックス 11"/>
          <p:cNvSpPr txBox="1"/>
          <p:nvPr/>
        </p:nvSpPr>
        <p:spPr>
          <a:xfrm>
            <a:off x="3144532" y="4520424"/>
            <a:ext cx="1261884" cy="415498"/>
          </a:xfrm>
          <a:prstGeom prst="rect">
            <a:avLst/>
          </a:prstGeom>
          <a:solidFill>
            <a:srgbClr val="00B050"/>
          </a:solidFill>
        </p:spPr>
        <p:txBody>
          <a:bodyPr wrap="none" rtlCol="0">
            <a:spAutoFit/>
          </a:bodyPr>
          <a:lstStyle/>
          <a:p>
            <a:pPr algn="ctr"/>
            <a:r>
              <a:rPr lang="ja-JP" altLang="en-US" sz="2100" dirty="0">
                <a:solidFill>
                  <a:schemeClr val="bg1"/>
                </a:solidFill>
              </a:rPr>
              <a:t>基幹施設</a:t>
            </a:r>
          </a:p>
        </p:txBody>
      </p:sp>
      <p:pic>
        <p:nvPicPr>
          <p:cNvPr id="13" name="オーディオ 12">
            <a:hlinkClick r:id="" action="ppaction://media"/>
            <a:extLst>
              <a:ext uri="{FF2B5EF4-FFF2-40B4-BE49-F238E27FC236}">
                <a16:creationId xmlns:a16="http://schemas.microsoft.com/office/drawing/2014/main" id="{DCFBFE20-41F2-4CD1-BD46-161C808788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63966329"/>
      </p:ext>
    </p:extLst>
  </p:cSld>
  <p:clrMapOvr>
    <a:masterClrMapping/>
  </p:clrMapOvr>
  <mc:AlternateContent xmlns:mc="http://schemas.openxmlformats.org/markup-compatibility/2006">
    <mc:Choice xmlns:p14="http://schemas.microsoft.com/office/powerpoint/2010/main" Requires="p14">
      <p:transition spd="slow" p14:dur="2000" advTm="25656"/>
    </mc:Choice>
    <mc:Fallback>
      <p:transition spd="slow" advTm="2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3775" y="1158764"/>
            <a:ext cx="5915025" cy="994172"/>
          </a:xfrm>
        </p:spPr>
        <p:txBody>
          <a:bodyPr/>
          <a:lstStyle/>
          <a:p>
            <a:pPr algn="ctr"/>
            <a:r>
              <a:rPr kumimoji="1" lang="ja-JP" altLang="en-US" dirty="0"/>
              <a:t>名称</a:t>
            </a:r>
          </a:p>
        </p:txBody>
      </p:sp>
      <p:sp>
        <p:nvSpPr>
          <p:cNvPr id="3" name="正方形/長方形 2"/>
          <p:cNvSpPr/>
          <p:nvPr/>
        </p:nvSpPr>
        <p:spPr>
          <a:xfrm>
            <a:off x="1232456" y="2795381"/>
            <a:ext cx="1274693" cy="2057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solidFill>
                <a:srgbClr val="FF0000"/>
              </a:solidFill>
            </a:endParaRPr>
          </a:p>
        </p:txBody>
      </p:sp>
      <p:sp>
        <p:nvSpPr>
          <p:cNvPr id="4" name="正方形/長方形 3"/>
          <p:cNvSpPr/>
          <p:nvPr/>
        </p:nvSpPr>
        <p:spPr>
          <a:xfrm>
            <a:off x="3245132" y="946703"/>
            <a:ext cx="4480058" cy="4770783"/>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テキスト ボックス 4"/>
          <p:cNvSpPr txBox="1"/>
          <p:nvPr/>
        </p:nvSpPr>
        <p:spPr>
          <a:xfrm>
            <a:off x="1460801" y="3086099"/>
            <a:ext cx="738664" cy="1477328"/>
          </a:xfrm>
          <a:prstGeom prst="rect">
            <a:avLst/>
          </a:prstGeom>
          <a:noFill/>
        </p:spPr>
        <p:txBody>
          <a:bodyPr vert="eaVert" wrap="none" rtlCol="0">
            <a:spAutoFit/>
          </a:bodyPr>
          <a:lstStyle/>
          <a:p>
            <a:r>
              <a:rPr lang="ja-JP" altLang="en-US" sz="3600" dirty="0"/>
              <a:t>専攻医</a:t>
            </a:r>
          </a:p>
        </p:txBody>
      </p:sp>
      <p:sp>
        <p:nvSpPr>
          <p:cNvPr id="6" name="右矢印 5"/>
          <p:cNvSpPr/>
          <p:nvPr/>
        </p:nvSpPr>
        <p:spPr>
          <a:xfrm>
            <a:off x="2641329" y="3563180"/>
            <a:ext cx="469624" cy="350354"/>
          </a:xfrm>
          <a:prstGeom prst="rightArrow">
            <a:avLst/>
          </a:prstGeom>
          <a:solidFill>
            <a:srgbClr val="FF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テキスト ボックス 6"/>
          <p:cNvSpPr txBox="1"/>
          <p:nvPr/>
        </p:nvSpPr>
        <p:spPr>
          <a:xfrm>
            <a:off x="3996577" y="2984696"/>
            <a:ext cx="807913" cy="1650452"/>
          </a:xfrm>
          <a:prstGeom prst="rect">
            <a:avLst/>
          </a:prstGeom>
          <a:noFill/>
        </p:spPr>
        <p:txBody>
          <a:bodyPr vert="eaVert" wrap="none" rtlCol="0">
            <a:spAutoFit/>
          </a:bodyPr>
          <a:lstStyle/>
          <a:p>
            <a:r>
              <a:rPr lang="ja-JP" altLang="en-US" sz="4050" dirty="0"/>
              <a:t>専門医</a:t>
            </a:r>
          </a:p>
        </p:txBody>
      </p:sp>
      <p:sp>
        <p:nvSpPr>
          <p:cNvPr id="8" name="正方形/長方形 7"/>
          <p:cNvSpPr/>
          <p:nvPr/>
        </p:nvSpPr>
        <p:spPr>
          <a:xfrm>
            <a:off x="4885083" y="1065973"/>
            <a:ext cx="2713375" cy="45695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正方形/長方形 9"/>
          <p:cNvSpPr/>
          <p:nvPr/>
        </p:nvSpPr>
        <p:spPr>
          <a:xfrm>
            <a:off x="4996899" y="1143854"/>
            <a:ext cx="2541932" cy="255350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solidFill>
                <a:srgbClr val="FF0000"/>
              </a:solidFill>
            </a:endParaRPr>
          </a:p>
        </p:txBody>
      </p:sp>
      <p:sp>
        <p:nvSpPr>
          <p:cNvPr id="11" name="テキスト ボックス 10"/>
          <p:cNvSpPr txBox="1"/>
          <p:nvPr/>
        </p:nvSpPr>
        <p:spPr>
          <a:xfrm>
            <a:off x="5326677" y="3086100"/>
            <a:ext cx="1915909" cy="923330"/>
          </a:xfrm>
          <a:prstGeom prst="rect">
            <a:avLst/>
          </a:prstGeom>
          <a:noFill/>
        </p:spPr>
        <p:txBody>
          <a:bodyPr wrap="none" rtlCol="0">
            <a:spAutoFit/>
          </a:bodyPr>
          <a:lstStyle/>
          <a:p>
            <a:r>
              <a:rPr lang="ja-JP" altLang="en-US" sz="2700" dirty="0">
                <a:solidFill>
                  <a:srgbClr val="FF0000"/>
                </a:solidFill>
              </a:rPr>
              <a:t>修練</a:t>
            </a:r>
            <a:r>
              <a:rPr lang="ja-JP" altLang="en-US" sz="2700" b="1" u="sng" dirty="0">
                <a:solidFill>
                  <a:srgbClr val="7030A0"/>
                </a:solidFill>
              </a:rPr>
              <a:t>責任</a:t>
            </a:r>
            <a:r>
              <a:rPr lang="ja-JP" altLang="en-US" sz="2700" dirty="0">
                <a:solidFill>
                  <a:srgbClr val="FF0000"/>
                </a:solidFill>
              </a:rPr>
              <a:t>者</a:t>
            </a:r>
          </a:p>
          <a:p>
            <a:endParaRPr lang="ja-JP" altLang="en-US" sz="2700" dirty="0"/>
          </a:p>
        </p:txBody>
      </p:sp>
      <p:sp>
        <p:nvSpPr>
          <p:cNvPr id="12" name="円/楕円 11"/>
          <p:cNvSpPr/>
          <p:nvPr/>
        </p:nvSpPr>
        <p:spPr>
          <a:xfrm>
            <a:off x="4804490" y="1172480"/>
            <a:ext cx="2793968" cy="177781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700" dirty="0"/>
              <a:t>修練</a:t>
            </a:r>
            <a:r>
              <a:rPr lang="ja-JP" altLang="en-US" sz="2700" b="1" u="sng" dirty="0">
                <a:solidFill>
                  <a:srgbClr val="FFFF00"/>
                </a:solidFill>
              </a:rPr>
              <a:t>統括</a:t>
            </a:r>
            <a:endParaRPr lang="en-US" altLang="ja-JP" sz="2700" b="1" u="sng" dirty="0">
              <a:solidFill>
                <a:srgbClr val="FFFF00"/>
              </a:solidFill>
            </a:endParaRPr>
          </a:p>
          <a:p>
            <a:pPr algn="ctr"/>
            <a:r>
              <a:rPr lang="ja-JP" altLang="en-US" sz="2700" dirty="0"/>
              <a:t>責任者</a:t>
            </a:r>
            <a:endParaRPr lang="en-US" altLang="ja-JP" sz="2700" dirty="0"/>
          </a:p>
          <a:p>
            <a:pPr algn="ctr"/>
            <a:r>
              <a:rPr lang="ja-JP" altLang="en-US" sz="2100" dirty="0"/>
              <a:t>カリキュラムディレクター</a:t>
            </a:r>
          </a:p>
        </p:txBody>
      </p:sp>
      <p:sp>
        <p:nvSpPr>
          <p:cNvPr id="13" name="テキスト ボックス 12"/>
          <p:cNvSpPr txBox="1"/>
          <p:nvPr/>
        </p:nvSpPr>
        <p:spPr>
          <a:xfrm>
            <a:off x="5172442" y="4783703"/>
            <a:ext cx="2300630" cy="600164"/>
          </a:xfrm>
          <a:prstGeom prst="rect">
            <a:avLst/>
          </a:prstGeom>
          <a:noFill/>
        </p:spPr>
        <p:txBody>
          <a:bodyPr wrap="none" rtlCol="0">
            <a:spAutoFit/>
          </a:bodyPr>
          <a:lstStyle/>
          <a:p>
            <a:r>
              <a:rPr lang="ja-JP" altLang="en-US" sz="3300" dirty="0"/>
              <a:t>修練指導者</a:t>
            </a:r>
          </a:p>
        </p:txBody>
      </p:sp>
      <p:pic>
        <p:nvPicPr>
          <p:cNvPr id="9" name="オーディオ 8">
            <a:hlinkClick r:id="" action="ppaction://media"/>
            <a:extLst>
              <a:ext uri="{FF2B5EF4-FFF2-40B4-BE49-F238E27FC236}">
                <a16:creationId xmlns:a16="http://schemas.microsoft.com/office/drawing/2014/main" id="{292B679E-C751-4C69-9CBD-D607C07B65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56477495"/>
      </p:ext>
    </p:extLst>
  </p:cSld>
  <p:clrMapOvr>
    <a:masterClrMapping/>
  </p:clrMapOvr>
  <mc:AlternateContent xmlns:mc="http://schemas.openxmlformats.org/markup-compatibility/2006">
    <mc:Choice xmlns:p14="http://schemas.microsoft.com/office/powerpoint/2010/main" Requires="p14">
      <p:transition spd="slow" p14:dur="2000" advTm="24606"/>
    </mc:Choice>
    <mc:Fallback>
      <p:transition spd="slow" advTm="2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
                </p:tgtEl>
              </p:cMediaNode>
            </p:audio>
          </p:childTnLst>
        </p:cTn>
      </p:par>
    </p:tnLst>
    <p:bldLst>
      <p:bldP spid="4" grpId="0" animBg="1"/>
      <p:bldP spid="6" grpId="0" animBg="1"/>
      <p:bldP spid="7" grpId="0"/>
      <p:bldP spid="8" grpId="0" animBg="1"/>
      <p:bldP spid="10" grpId="0" animBg="1"/>
      <p:bldP spid="11" grpId="0"/>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33588"/>
            <a:ext cx="7886700" cy="1325563"/>
          </a:xfrm>
        </p:spPr>
        <p:txBody>
          <a:bodyPr/>
          <a:lstStyle/>
          <a:p>
            <a:pPr algn="ctr"/>
            <a:r>
              <a:rPr lang="ja-JP" altLang="en-US" dirty="0"/>
              <a:t>新専門医制度での施設群</a:t>
            </a:r>
            <a:endParaRPr kumimoji="1" lang="ja-JP" altLang="en-US" dirty="0"/>
          </a:p>
        </p:txBody>
      </p:sp>
      <p:sp>
        <p:nvSpPr>
          <p:cNvPr id="4" name="円/楕円 3"/>
          <p:cNvSpPr/>
          <p:nvPr/>
        </p:nvSpPr>
        <p:spPr>
          <a:xfrm>
            <a:off x="6384116" y="1795431"/>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6384116" y="2861371"/>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917941" y="1690689"/>
            <a:ext cx="2031325" cy="584775"/>
          </a:xfrm>
          <a:prstGeom prst="rect">
            <a:avLst/>
          </a:prstGeom>
          <a:noFill/>
        </p:spPr>
        <p:txBody>
          <a:bodyPr wrap="none" rtlCol="0">
            <a:spAutoFit/>
          </a:bodyPr>
          <a:lstStyle/>
          <a:p>
            <a:r>
              <a:rPr kumimoji="1" lang="ja-JP" altLang="en-US" sz="3200" dirty="0"/>
              <a:t>：基幹施設</a:t>
            </a:r>
          </a:p>
        </p:txBody>
      </p:sp>
      <p:sp>
        <p:nvSpPr>
          <p:cNvPr id="7" name="テキスト ボックス 6"/>
          <p:cNvSpPr txBox="1"/>
          <p:nvPr/>
        </p:nvSpPr>
        <p:spPr>
          <a:xfrm>
            <a:off x="6928825" y="2746604"/>
            <a:ext cx="2031325" cy="584775"/>
          </a:xfrm>
          <a:prstGeom prst="rect">
            <a:avLst/>
          </a:prstGeom>
          <a:noFill/>
        </p:spPr>
        <p:txBody>
          <a:bodyPr wrap="none" rtlCol="0">
            <a:spAutoFit/>
          </a:bodyPr>
          <a:lstStyle/>
          <a:p>
            <a:r>
              <a:rPr kumimoji="1" lang="ja-JP" altLang="en-US" sz="3200" dirty="0"/>
              <a:t>：関連施設</a:t>
            </a:r>
          </a:p>
        </p:txBody>
      </p:sp>
      <p:sp>
        <p:nvSpPr>
          <p:cNvPr id="9" name="テキスト ボックス 8"/>
          <p:cNvSpPr txBox="1"/>
          <p:nvPr/>
        </p:nvSpPr>
        <p:spPr>
          <a:xfrm>
            <a:off x="6939710" y="3780747"/>
            <a:ext cx="1620957" cy="584775"/>
          </a:xfrm>
          <a:prstGeom prst="rect">
            <a:avLst/>
          </a:prstGeom>
          <a:noFill/>
        </p:spPr>
        <p:txBody>
          <a:bodyPr wrap="none" rtlCol="0">
            <a:spAutoFit/>
          </a:bodyPr>
          <a:lstStyle/>
          <a:p>
            <a:r>
              <a:rPr kumimoji="1" lang="ja-JP" altLang="en-US" sz="3200" dirty="0"/>
              <a:t>：専攻医</a:t>
            </a:r>
          </a:p>
        </p:txBody>
      </p:sp>
      <p:sp>
        <p:nvSpPr>
          <p:cNvPr id="27" name="上カーブ矢印 26"/>
          <p:cNvSpPr/>
          <p:nvPr/>
        </p:nvSpPr>
        <p:spPr>
          <a:xfrm rot="21257021">
            <a:off x="950867" y="4949127"/>
            <a:ext cx="1715001" cy="5442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円/楕円 28"/>
          <p:cNvSpPr/>
          <p:nvPr/>
        </p:nvSpPr>
        <p:spPr>
          <a:xfrm>
            <a:off x="642279" y="1943719"/>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131208" y="2100593"/>
            <a:ext cx="1577863"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a:stCxn id="30" idx="2"/>
            <a:endCxn id="30" idx="6"/>
          </p:cNvCxnSpPr>
          <p:nvPr/>
        </p:nvCxnSpPr>
        <p:spPr>
          <a:xfrm>
            <a:off x="131208" y="3668135"/>
            <a:ext cx="1577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1246433" y="1513473"/>
            <a:ext cx="428413" cy="3149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216790" y="957075"/>
            <a:ext cx="7835799" cy="523220"/>
          </a:xfrm>
          <a:prstGeom prst="rect">
            <a:avLst/>
          </a:prstGeom>
          <a:noFill/>
        </p:spPr>
        <p:txBody>
          <a:bodyPr wrap="none" rtlCol="0">
            <a:spAutoFit/>
          </a:bodyPr>
          <a:lstStyle/>
          <a:p>
            <a:r>
              <a:rPr kumimoji="1" lang="ja-JP" altLang="en-US" sz="2800" b="1" u="sng" dirty="0"/>
              <a:t>修練統括施設</a:t>
            </a:r>
            <a:r>
              <a:rPr kumimoji="1" lang="ja-JP" altLang="en-US" sz="2400" dirty="0"/>
              <a:t>（複数の修練指導者が常勤する基幹施設）</a:t>
            </a:r>
          </a:p>
        </p:txBody>
      </p:sp>
      <p:sp>
        <p:nvSpPr>
          <p:cNvPr id="41" name="円/楕円 40"/>
          <p:cNvSpPr/>
          <p:nvPr/>
        </p:nvSpPr>
        <p:spPr>
          <a:xfrm>
            <a:off x="2503735" y="1943717"/>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1992664" y="2100591"/>
            <a:ext cx="1577863"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a:stCxn id="42" idx="2"/>
            <a:endCxn id="42" idx="6"/>
          </p:cNvCxnSpPr>
          <p:nvPr/>
        </p:nvCxnSpPr>
        <p:spPr>
          <a:xfrm>
            <a:off x="1992664" y="3668133"/>
            <a:ext cx="1577863"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円/楕円 43"/>
          <p:cNvSpPr/>
          <p:nvPr/>
        </p:nvSpPr>
        <p:spPr>
          <a:xfrm>
            <a:off x="2137486" y="3057315"/>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2899484" y="3046428"/>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4474047" y="1943717"/>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3962976" y="2100591"/>
            <a:ext cx="1577863"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p:cNvCxnSpPr>
            <a:stCxn id="50" idx="2"/>
            <a:endCxn id="50" idx="6"/>
          </p:cNvCxnSpPr>
          <p:nvPr/>
        </p:nvCxnSpPr>
        <p:spPr>
          <a:xfrm>
            <a:off x="3962976" y="3668133"/>
            <a:ext cx="1577863"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4869796" y="3046428"/>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4140451" y="3036405"/>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矢印コネクタ 54"/>
          <p:cNvCxnSpPr/>
          <p:nvPr/>
        </p:nvCxnSpPr>
        <p:spPr>
          <a:xfrm>
            <a:off x="3982617" y="1546130"/>
            <a:ext cx="367809" cy="2928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H="1">
            <a:off x="2804654" y="1549175"/>
            <a:ext cx="63750" cy="2353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5893319" y="4774010"/>
            <a:ext cx="1627369" cy="523220"/>
          </a:xfrm>
          <a:prstGeom prst="rect">
            <a:avLst/>
          </a:prstGeom>
          <a:noFill/>
        </p:spPr>
        <p:txBody>
          <a:bodyPr wrap="none" rtlCol="0">
            <a:spAutoFit/>
          </a:bodyPr>
          <a:lstStyle/>
          <a:p>
            <a:r>
              <a:rPr kumimoji="1" lang="ja-JP" altLang="en-US" sz="2800" b="1" u="sng" dirty="0"/>
              <a:t>連携施設</a:t>
            </a:r>
          </a:p>
        </p:txBody>
      </p:sp>
      <p:cxnSp>
        <p:nvCxnSpPr>
          <p:cNvPr id="60" name="直線矢印コネクタ 59"/>
          <p:cNvCxnSpPr/>
          <p:nvPr/>
        </p:nvCxnSpPr>
        <p:spPr>
          <a:xfrm flipH="1" flipV="1">
            <a:off x="5419360" y="3436799"/>
            <a:ext cx="771471" cy="1188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flipV="1">
            <a:off x="4676064" y="3493356"/>
            <a:ext cx="1473372" cy="12240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6023951" y="5713598"/>
            <a:ext cx="1415772" cy="584775"/>
          </a:xfrm>
          <a:prstGeom prst="rect">
            <a:avLst/>
          </a:prstGeom>
          <a:noFill/>
          <a:ln>
            <a:solidFill>
              <a:schemeClr val="tx1"/>
            </a:solidFill>
          </a:ln>
        </p:spPr>
        <p:txBody>
          <a:bodyPr wrap="none" rtlCol="0">
            <a:spAutoFit/>
          </a:bodyPr>
          <a:lstStyle/>
          <a:p>
            <a:r>
              <a:rPr kumimoji="1" lang="ja-JP" altLang="en-US" sz="3200" dirty="0"/>
              <a:t>施設群</a:t>
            </a:r>
          </a:p>
        </p:txBody>
      </p:sp>
      <p:cxnSp>
        <p:nvCxnSpPr>
          <p:cNvPr id="67" name="直線矢印コネクタ 66"/>
          <p:cNvCxnSpPr/>
          <p:nvPr/>
        </p:nvCxnSpPr>
        <p:spPr>
          <a:xfrm flipH="1" flipV="1">
            <a:off x="5193871" y="5054442"/>
            <a:ext cx="739417" cy="7262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flipH="1" flipV="1">
            <a:off x="3354379" y="4906289"/>
            <a:ext cx="2564283" cy="103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H="1" flipV="1">
            <a:off x="1475541" y="4852539"/>
            <a:ext cx="4407685" cy="12117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4467025" y="2481236"/>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2529369" y="2513026"/>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 name="直線矢印コネクタ 75"/>
          <p:cNvCxnSpPr/>
          <p:nvPr/>
        </p:nvCxnSpPr>
        <p:spPr>
          <a:xfrm flipH="1" flipV="1">
            <a:off x="4844131" y="2980212"/>
            <a:ext cx="1319487" cy="16993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103960" y="3677569"/>
            <a:ext cx="1577863" cy="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図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92" y="3752536"/>
            <a:ext cx="381764" cy="607351"/>
          </a:xfrm>
          <a:prstGeom prst="rect">
            <a:avLst/>
          </a:prstGeom>
        </p:spPr>
      </p:pic>
      <p:pic>
        <p:nvPicPr>
          <p:cNvPr id="58" name="図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32" y="4077656"/>
            <a:ext cx="381764" cy="607351"/>
          </a:xfrm>
          <a:prstGeom prst="rect">
            <a:avLst/>
          </a:prstGeom>
        </p:spPr>
      </p:pic>
      <p:pic>
        <p:nvPicPr>
          <p:cNvPr id="61" name="図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692" y="4047176"/>
            <a:ext cx="381764" cy="607351"/>
          </a:xfrm>
          <a:prstGeom prst="rect">
            <a:avLst/>
          </a:prstGeom>
        </p:spPr>
      </p:pic>
      <p:cxnSp>
        <p:nvCxnSpPr>
          <p:cNvPr id="62" name="直線コネクタ 61"/>
          <p:cNvCxnSpPr/>
          <p:nvPr/>
        </p:nvCxnSpPr>
        <p:spPr>
          <a:xfrm>
            <a:off x="1988179" y="3677569"/>
            <a:ext cx="1577863" cy="0"/>
          </a:xfrm>
          <a:prstGeom prst="line">
            <a:avLst/>
          </a:prstGeom>
        </p:spPr>
        <p:style>
          <a:lnRef idx="1">
            <a:schemeClr val="accent1"/>
          </a:lnRef>
          <a:fillRef idx="0">
            <a:schemeClr val="accent1"/>
          </a:fillRef>
          <a:effectRef idx="0">
            <a:schemeClr val="accent1"/>
          </a:effectRef>
          <a:fontRef idx="minor">
            <a:schemeClr val="tx1"/>
          </a:fontRef>
        </p:style>
      </p:cxnSp>
      <p:pic>
        <p:nvPicPr>
          <p:cNvPr id="64" name="図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8311" y="3752536"/>
            <a:ext cx="381764" cy="607351"/>
          </a:xfrm>
          <a:prstGeom prst="rect">
            <a:avLst/>
          </a:prstGeom>
        </p:spPr>
      </p:pic>
      <p:pic>
        <p:nvPicPr>
          <p:cNvPr id="66" name="図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2551" y="4077656"/>
            <a:ext cx="381764" cy="607351"/>
          </a:xfrm>
          <a:prstGeom prst="rect">
            <a:avLst/>
          </a:prstGeom>
        </p:spPr>
      </p:pic>
      <p:pic>
        <p:nvPicPr>
          <p:cNvPr id="68" name="図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3911" y="4047176"/>
            <a:ext cx="381764" cy="607351"/>
          </a:xfrm>
          <a:prstGeom prst="rect">
            <a:avLst/>
          </a:prstGeom>
        </p:spPr>
      </p:pic>
      <p:cxnSp>
        <p:nvCxnSpPr>
          <p:cNvPr id="69" name="直線コネクタ 68"/>
          <p:cNvCxnSpPr/>
          <p:nvPr/>
        </p:nvCxnSpPr>
        <p:spPr>
          <a:xfrm>
            <a:off x="3962453" y="3677569"/>
            <a:ext cx="1577863" cy="0"/>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図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585" y="3752536"/>
            <a:ext cx="381764" cy="607351"/>
          </a:xfrm>
          <a:prstGeom prst="rect">
            <a:avLst/>
          </a:prstGeom>
        </p:spPr>
      </p:pic>
      <p:pic>
        <p:nvPicPr>
          <p:cNvPr id="73" name="図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6825" y="4077656"/>
            <a:ext cx="381764" cy="607351"/>
          </a:xfrm>
          <a:prstGeom prst="rect">
            <a:avLst/>
          </a:prstGeom>
        </p:spPr>
      </p:pic>
      <p:pic>
        <p:nvPicPr>
          <p:cNvPr id="77" name="図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8185" y="4047176"/>
            <a:ext cx="381764" cy="607351"/>
          </a:xfrm>
          <a:prstGeom prst="rect">
            <a:avLst/>
          </a:prstGeom>
        </p:spPr>
      </p:pic>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979" y="3853211"/>
            <a:ext cx="381764" cy="607351"/>
          </a:xfrm>
          <a:prstGeom prst="rect">
            <a:avLst/>
          </a:prstGeom>
        </p:spPr>
      </p:pic>
      <p:sp>
        <p:nvSpPr>
          <p:cNvPr id="79" name="テキスト ボックス 78"/>
          <p:cNvSpPr txBox="1"/>
          <p:nvPr/>
        </p:nvSpPr>
        <p:spPr>
          <a:xfrm>
            <a:off x="601949" y="5544648"/>
            <a:ext cx="2646878" cy="461665"/>
          </a:xfrm>
          <a:prstGeom prst="rect">
            <a:avLst/>
          </a:prstGeom>
          <a:noFill/>
          <a:ln>
            <a:solidFill>
              <a:srgbClr val="0070C0"/>
            </a:solidFill>
          </a:ln>
        </p:spPr>
        <p:txBody>
          <a:bodyPr wrap="none" rtlCol="0">
            <a:spAutoFit/>
          </a:bodyPr>
          <a:lstStyle/>
          <a:p>
            <a:r>
              <a:rPr kumimoji="1" lang="ja-JP" altLang="en-US" sz="2400" dirty="0">
                <a:solidFill>
                  <a:srgbClr val="0070C0"/>
                </a:solidFill>
              </a:rPr>
              <a:t>専攻医の移籍可能</a:t>
            </a:r>
          </a:p>
        </p:txBody>
      </p:sp>
      <p:sp>
        <p:nvSpPr>
          <p:cNvPr id="80" name="テキスト ボックス 79"/>
          <p:cNvSpPr txBox="1"/>
          <p:nvPr/>
        </p:nvSpPr>
        <p:spPr>
          <a:xfrm>
            <a:off x="315557" y="6089488"/>
            <a:ext cx="3877985" cy="461665"/>
          </a:xfrm>
          <a:prstGeom prst="rect">
            <a:avLst/>
          </a:prstGeom>
          <a:noFill/>
          <a:ln>
            <a:solidFill>
              <a:schemeClr val="accent2">
                <a:lumMod val="50000"/>
              </a:schemeClr>
            </a:solidFill>
          </a:ln>
        </p:spPr>
        <p:txBody>
          <a:bodyPr wrap="none" rtlCol="0">
            <a:spAutoFit/>
          </a:bodyPr>
          <a:lstStyle/>
          <a:p>
            <a:r>
              <a:rPr kumimoji="1" lang="ja-JP" altLang="en-US" sz="2400" dirty="0">
                <a:solidFill>
                  <a:schemeClr val="accent2">
                    <a:lumMod val="50000"/>
                  </a:schemeClr>
                </a:solidFill>
              </a:rPr>
              <a:t>専攻医の短期出向研修可能</a:t>
            </a:r>
          </a:p>
        </p:txBody>
      </p:sp>
      <p:cxnSp>
        <p:nvCxnSpPr>
          <p:cNvPr id="8" name="直線矢印コネクタ 7"/>
          <p:cNvCxnSpPr/>
          <p:nvPr/>
        </p:nvCxnSpPr>
        <p:spPr>
          <a:xfrm>
            <a:off x="1433968" y="3959288"/>
            <a:ext cx="888751" cy="0"/>
          </a:xfrm>
          <a:prstGeom prst="straightConnector1">
            <a:avLst/>
          </a:prstGeom>
          <a:ln w="5715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曲線コネクタ 10"/>
          <p:cNvCxnSpPr/>
          <p:nvPr/>
        </p:nvCxnSpPr>
        <p:spPr>
          <a:xfrm rot="5400000" flipH="1" flipV="1">
            <a:off x="143168" y="4353787"/>
            <a:ext cx="2068786" cy="1402617"/>
          </a:xfrm>
          <a:prstGeom prst="curvedConnector3">
            <a:avLst>
              <a:gd name="adj1" fmla="val 60129"/>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A217CF5E-EAE7-4D00-9872-913D72180E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11565572"/>
      </p:ext>
    </p:extLst>
  </p:cSld>
  <p:clrMapOvr>
    <a:masterClrMapping/>
  </p:clrMapOvr>
  <mc:AlternateContent xmlns:mc="http://schemas.openxmlformats.org/markup-compatibility/2006">
    <mc:Choice xmlns:p14="http://schemas.microsoft.com/office/powerpoint/2010/main" Requires="p14">
      <p:transition spd="slow" p14:dur="2000" advTm="6704"/>
    </mc:Choice>
    <mc:Fallback>
      <p:transition spd="slow" advTm="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00932"/>
            <a:ext cx="7886700" cy="1325563"/>
          </a:xfrm>
        </p:spPr>
        <p:txBody>
          <a:bodyPr/>
          <a:lstStyle/>
          <a:p>
            <a:pPr algn="ctr"/>
            <a:r>
              <a:rPr lang="ja-JP" altLang="en-US" dirty="0"/>
              <a:t>新専門医制度での修練施設群</a:t>
            </a:r>
            <a:endParaRPr kumimoji="1" lang="ja-JP" altLang="en-US" dirty="0"/>
          </a:p>
        </p:txBody>
      </p:sp>
      <p:sp>
        <p:nvSpPr>
          <p:cNvPr id="4" name="円/楕円 3"/>
          <p:cNvSpPr/>
          <p:nvPr/>
        </p:nvSpPr>
        <p:spPr>
          <a:xfrm>
            <a:off x="6434911" y="2858276"/>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6434911" y="3608529"/>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968736" y="2753534"/>
            <a:ext cx="2031325" cy="584775"/>
          </a:xfrm>
          <a:prstGeom prst="rect">
            <a:avLst/>
          </a:prstGeom>
          <a:noFill/>
        </p:spPr>
        <p:txBody>
          <a:bodyPr wrap="none" rtlCol="0">
            <a:spAutoFit/>
          </a:bodyPr>
          <a:lstStyle/>
          <a:p>
            <a:r>
              <a:rPr kumimoji="1" lang="ja-JP" altLang="en-US" sz="3200" dirty="0"/>
              <a:t>：基幹施設</a:t>
            </a:r>
          </a:p>
        </p:txBody>
      </p:sp>
      <p:sp>
        <p:nvSpPr>
          <p:cNvPr id="7" name="テキスト ボックス 6"/>
          <p:cNvSpPr txBox="1"/>
          <p:nvPr/>
        </p:nvSpPr>
        <p:spPr>
          <a:xfrm>
            <a:off x="6979620" y="3493762"/>
            <a:ext cx="2031325" cy="584775"/>
          </a:xfrm>
          <a:prstGeom prst="rect">
            <a:avLst/>
          </a:prstGeom>
          <a:noFill/>
        </p:spPr>
        <p:txBody>
          <a:bodyPr wrap="none" rtlCol="0">
            <a:spAutoFit/>
          </a:bodyPr>
          <a:lstStyle/>
          <a:p>
            <a:r>
              <a:rPr kumimoji="1" lang="ja-JP" altLang="en-US" sz="3200" dirty="0"/>
              <a:t>：関連施設</a:t>
            </a:r>
          </a:p>
        </p:txBody>
      </p:sp>
      <p:sp>
        <p:nvSpPr>
          <p:cNvPr id="9" name="テキスト ボックス 8"/>
          <p:cNvSpPr txBox="1"/>
          <p:nvPr/>
        </p:nvSpPr>
        <p:spPr>
          <a:xfrm>
            <a:off x="6990505" y="4244877"/>
            <a:ext cx="1620957" cy="584775"/>
          </a:xfrm>
          <a:prstGeom prst="rect">
            <a:avLst/>
          </a:prstGeom>
          <a:noFill/>
        </p:spPr>
        <p:txBody>
          <a:bodyPr wrap="none" rtlCol="0">
            <a:spAutoFit/>
          </a:bodyPr>
          <a:lstStyle/>
          <a:p>
            <a:r>
              <a:rPr kumimoji="1" lang="ja-JP" altLang="en-US" sz="3200" dirty="0"/>
              <a:t>：専攻医</a:t>
            </a:r>
          </a:p>
        </p:txBody>
      </p:sp>
      <p:sp>
        <p:nvSpPr>
          <p:cNvPr id="27" name="上カーブ矢印 26"/>
          <p:cNvSpPr/>
          <p:nvPr/>
        </p:nvSpPr>
        <p:spPr>
          <a:xfrm>
            <a:off x="968905" y="4729975"/>
            <a:ext cx="1928316" cy="42138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円/楕円 28"/>
          <p:cNvSpPr/>
          <p:nvPr/>
        </p:nvSpPr>
        <p:spPr>
          <a:xfrm>
            <a:off x="566077" y="1823978"/>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5006" y="1980852"/>
            <a:ext cx="1577863"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p:nvPr/>
        </p:nvCxnSpPr>
        <p:spPr>
          <a:xfrm>
            <a:off x="55006" y="3744337"/>
            <a:ext cx="1577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1170231" y="1393732"/>
            <a:ext cx="428413" cy="3149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208323" y="750246"/>
            <a:ext cx="7835799" cy="523220"/>
          </a:xfrm>
          <a:prstGeom prst="rect">
            <a:avLst/>
          </a:prstGeom>
          <a:noFill/>
        </p:spPr>
        <p:txBody>
          <a:bodyPr wrap="none" rtlCol="0">
            <a:spAutoFit/>
          </a:bodyPr>
          <a:lstStyle/>
          <a:p>
            <a:r>
              <a:rPr kumimoji="1" lang="ja-JP" altLang="en-US" sz="2800" b="1" u="sng" dirty="0"/>
              <a:t>修練統括施設</a:t>
            </a:r>
            <a:r>
              <a:rPr kumimoji="1" lang="ja-JP" altLang="en-US" sz="2400" dirty="0"/>
              <a:t>（複数の修練指導者が常勤する基幹施設）</a:t>
            </a:r>
          </a:p>
        </p:txBody>
      </p:sp>
      <p:sp>
        <p:nvSpPr>
          <p:cNvPr id="41" name="円/楕円 40"/>
          <p:cNvSpPr/>
          <p:nvPr/>
        </p:nvSpPr>
        <p:spPr>
          <a:xfrm>
            <a:off x="2677695" y="1813129"/>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1916461" y="1980850"/>
            <a:ext cx="2140169"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p:nvPr/>
        </p:nvCxnSpPr>
        <p:spPr>
          <a:xfrm>
            <a:off x="1916461" y="3787876"/>
            <a:ext cx="2140169"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円/楕円 43"/>
          <p:cNvSpPr/>
          <p:nvPr/>
        </p:nvSpPr>
        <p:spPr>
          <a:xfrm>
            <a:off x="2034920" y="3089689"/>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2723866" y="3079222"/>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4086930" y="1813129"/>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3302677" y="1980850"/>
            <a:ext cx="2161961"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p:cNvCxnSpPr/>
          <p:nvPr/>
        </p:nvCxnSpPr>
        <p:spPr>
          <a:xfrm>
            <a:off x="3302677" y="3787877"/>
            <a:ext cx="2161961"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4793594" y="2926687"/>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4064249" y="2916664"/>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矢印コネクタ 54"/>
          <p:cNvCxnSpPr/>
          <p:nvPr/>
        </p:nvCxnSpPr>
        <p:spPr>
          <a:xfrm>
            <a:off x="3906415" y="1426389"/>
            <a:ext cx="367809" cy="2928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2792202" y="1429434"/>
            <a:ext cx="41051" cy="2792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6537561" y="5321267"/>
            <a:ext cx="1627369" cy="523220"/>
          </a:xfrm>
          <a:prstGeom prst="rect">
            <a:avLst/>
          </a:prstGeom>
          <a:noFill/>
        </p:spPr>
        <p:txBody>
          <a:bodyPr wrap="none" rtlCol="0">
            <a:spAutoFit/>
          </a:bodyPr>
          <a:lstStyle/>
          <a:p>
            <a:r>
              <a:rPr kumimoji="1" lang="ja-JP" altLang="en-US" sz="2800" b="1" u="sng" dirty="0"/>
              <a:t>連携施設</a:t>
            </a:r>
          </a:p>
        </p:txBody>
      </p:sp>
      <p:cxnSp>
        <p:nvCxnSpPr>
          <p:cNvPr id="60" name="直線矢印コネクタ 59"/>
          <p:cNvCxnSpPr/>
          <p:nvPr/>
        </p:nvCxnSpPr>
        <p:spPr>
          <a:xfrm flipH="1" flipV="1">
            <a:off x="5419361" y="3229971"/>
            <a:ext cx="1054098" cy="22551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flipV="1">
            <a:off x="4676064" y="3286527"/>
            <a:ext cx="1808389" cy="21986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6600387" y="5997475"/>
            <a:ext cx="1415772" cy="584775"/>
          </a:xfrm>
          <a:prstGeom prst="rect">
            <a:avLst/>
          </a:prstGeom>
          <a:noFill/>
          <a:ln>
            <a:solidFill>
              <a:schemeClr val="tx1"/>
            </a:solidFill>
          </a:ln>
        </p:spPr>
        <p:txBody>
          <a:bodyPr wrap="none" rtlCol="0">
            <a:spAutoFit/>
          </a:bodyPr>
          <a:lstStyle/>
          <a:p>
            <a:r>
              <a:rPr kumimoji="1" lang="ja-JP" altLang="en-US" sz="3200" dirty="0"/>
              <a:t>施設群</a:t>
            </a:r>
          </a:p>
        </p:txBody>
      </p:sp>
      <p:cxnSp>
        <p:nvCxnSpPr>
          <p:cNvPr id="67" name="直線矢印コネクタ 66"/>
          <p:cNvCxnSpPr>
            <a:stCxn id="65" idx="1"/>
          </p:cNvCxnSpPr>
          <p:nvPr/>
        </p:nvCxnSpPr>
        <p:spPr>
          <a:xfrm flipH="1" flipV="1">
            <a:off x="5161041" y="4778017"/>
            <a:ext cx="1439346" cy="15118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a:stCxn id="65" idx="1"/>
          </p:cNvCxnSpPr>
          <p:nvPr/>
        </p:nvCxnSpPr>
        <p:spPr>
          <a:xfrm flipH="1" flipV="1">
            <a:off x="3624825" y="4764937"/>
            <a:ext cx="2975562" cy="15249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a:stCxn id="65" idx="1"/>
          </p:cNvCxnSpPr>
          <p:nvPr/>
        </p:nvCxnSpPr>
        <p:spPr>
          <a:xfrm flipH="1" flipV="1">
            <a:off x="1442711" y="4576113"/>
            <a:ext cx="5157676" cy="17137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4335674" y="2404159"/>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2421076" y="2468584"/>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 name="直線矢印コネクタ 75"/>
          <p:cNvCxnSpPr/>
          <p:nvPr/>
        </p:nvCxnSpPr>
        <p:spPr>
          <a:xfrm flipH="1" flipV="1">
            <a:off x="4844132" y="2773384"/>
            <a:ext cx="1603663" cy="26787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3403536" y="3229614"/>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3409607" y="2729474"/>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90149" y="5233599"/>
            <a:ext cx="2646878" cy="461665"/>
          </a:xfrm>
          <a:prstGeom prst="rect">
            <a:avLst/>
          </a:prstGeom>
          <a:noFill/>
        </p:spPr>
        <p:txBody>
          <a:bodyPr wrap="none" rtlCol="0">
            <a:spAutoFit/>
          </a:bodyPr>
          <a:lstStyle/>
          <a:p>
            <a:r>
              <a:rPr kumimoji="1" lang="ja-JP" altLang="en-US" sz="2400" dirty="0">
                <a:solidFill>
                  <a:srgbClr val="0070C0"/>
                </a:solidFill>
              </a:rPr>
              <a:t>専攻医の移籍可能</a:t>
            </a: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121" y="4301575"/>
            <a:ext cx="381764" cy="607351"/>
          </a:xfrm>
          <a:prstGeom prst="rect">
            <a:avLst/>
          </a:prstGeom>
        </p:spPr>
      </p:pic>
      <p:pic>
        <p:nvPicPr>
          <p:cNvPr id="64" name="図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138" y="3819304"/>
            <a:ext cx="381764" cy="607351"/>
          </a:xfrm>
          <a:prstGeom prst="rect">
            <a:avLst/>
          </a:prstGeom>
        </p:spPr>
      </p:pic>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378" y="4144424"/>
            <a:ext cx="381764" cy="607351"/>
          </a:xfrm>
          <a:prstGeom prst="rect">
            <a:avLst/>
          </a:prstGeom>
        </p:spPr>
      </p:pic>
      <p:pic>
        <p:nvPicPr>
          <p:cNvPr id="68" name="図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738" y="4113944"/>
            <a:ext cx="381764" cy="607351"/>
          </a:xfrm>
          <a:prstGeom prst="rect">
            <a:avLst/>
          </a:prstGeom>
        </p:spPr>
      </p:pic>
      <p:pic>
        <p:nvPicPr>
          <p:cNvPr id="71" name="図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6018" y="3839624"/>
            <a:ext cx="381764" cy="607351"/>
          </a:xfrm>
          <a:prstGeom prst="rect">
            <a:avLst/>
          </a:prstGeom>
        </p:spPr>
      </p:pic>
      <p:pic>
        <p:nvPicPr>
          <p:cNvPr id="73" name="図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258" y="4164744"/>
            <a:ext cx="381764" cy="607351"/>
          </a:xfrm>
          <a:prstGeom prst="rect">
            <a:avLst/>
          </a:prstGeom>
        </p:spPr>
      </p:pic>
      <p:pic>
        <p:nvPicPr>
          <p:cNvPr id="77" name="図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1618" y="4134264"/>
            <a:ext cx="381764" cy="607351"/>
          </a:xfrm>
          <a:prstGeom prst="rect">
            <a:avLst/>
          </a:prstGeom>
        </p:spPr>
      </p:pic>
      <p:cxnSp>
        <p:nvCxnSpPr>
          <p:cNvPr id="78" name="直線コネクタ 77"/>
          <p:cNvCxnSpPr/>
          <p:nvPr/>
        </p:nvCxnSpPr>
        <p:spPr>
          <a:xfrm>
            <a:off x="3722766" y="3795137"/>
            <a:ext cx="1577863" cy="0"/>
          </a:xfrm>
          <a:prstGeom prst="line">
            <a:avLst/>
          </a:prstGeom>
        </p:spPr>
        <p:style>
          <a:lnRef idx="1">
            <a:schemeClr val="accent1"/>
          </a:lnRef>
          <a:fillRef idx="0">
            <a:schemeClr val="accent1"/>
          </a:fillRef>
          <a:effectRef idx="0">
            <a:schemeClr val="accent1"/>
          </a:effectRef>
          <a:fontRef idx="minor">
            <a:schemeClr val="tx1"/>
          </a:fontRef>
        </p:style>
      </p:cxnSp>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2898" y="3870104"/>
            <a:ext cx="381764" cy="607351"/>
          </a:xfrm>
          <a:prstGeom prst="rect">
            <a:avLst/>
          </a:prstGeom>
        </p:spPr>
      </p:pic>
      <p:pic>
        <p:nvPicPr>
          <p:cNvPr id="80" name="図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7138" y="4195224"/>
            <a:ext cx="381764" cy="607351"/>
          </a:xfrm>
          <a:prstGeom prst="rect">
            <a:avLst/>
          </a:prstGeom>
        </p:spPr>
      </p:pic>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8498" y="4164744"/>
            <a:ext cx="381764" cy="607351"/>
          </a:xfrm>
          <a:prstGeom prst="rect">
            <a:avLst/>
          </a:prstGeom>
        </p:spPr>
      </p:pic>
      <p:cxnSp>
        <p:nvCxnSpPr>
          <p:cNvPr id="14" name="直線コネクタ 13"/>
          <p:cNvCxnSpPr/>
          <p:nvPr/>
        </p:nvCxnSpPr>
        <p:spPr>
          <a:xfrm>
            <a:off x="3923439" y="3791327"/>
            <a:ext cx="108596" cy="1547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835809" y="3802757"/>
            <a:ext cx="163562" cy="235419"/>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3727859" y="3805932"/>
            <a:ext cx="243925" cy="336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3607209" y="3790057"/>
            <a:ext cx="322679" cy="46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3467509" y="3793232"/>
            <a:ext cx="421520" cy="593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3327809" y="3783707"/>
            <a:ext cx="503225" cy="693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3369876" y="4029059"/>
            <a:ext cx="410358" cy="575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3431674" y="4292509"/>
            <a:ext cx="275535" cy="388146"/>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944658" y="1238539"/>
            <a:ext cx="4158281" cy="1200329"/>
          </a:xfrm>
          <a:prstGeom prst="rect">
            <a:avLst/>
          </a:prstGeom>
          <a:noFill/>
          <a:ln>
            <a:solidFill>
              <a:schemeClr val="tx1"/>
            </a:solidFill>
          </a:ln>
        </p:spPr>
        <p:txBody>
          <a:bodyPr wrap="square" rtlCol="0">
            <a:spAutoFit/>
          </a:bodyPr>
          <a:lstStyle/>
          <a:p>
            <a:r>
              <a:rPr lang="ja-JP" altLang="en-US" sz="2400" dirty="0"/>
              <a:t>複数の施設群に属することも</a:t>
            </a:r>
            <a:endParaRPr lang="en-US" altLang="ja-JP" sz="2400" dirty="0"/>
          </a:p>
          <a:p>
            <a:r>
              <a:rPr lang="ja-JP" altLang="en-US" sz="2400" dirty="0"/>
              <a:t>妨げない　</a:t>
            </a:r>
            <a:r>
              <a:rPr kumimoji="1" lang="ja-JP" altLang="en-US" sz="2400" dirty="0"/>
              <a:t>症例数、専門医数</a:t>
            </a:r>
            <a:endParaRPr kumimoji="1" lang="en-US" altLang="ja-JP" sz="2400" dirty="0"/>
          </a:p>
          <a:p>
            <a:r>
              <a:rPr kumimoji="1" lang="ja-JP" altLang="en-US" sz="2400" dirty="0"/>
              <a:t>などの按分は必要ない</a:t>
            </a:r>
          </a:p>
        </p:txBody>
      </p:sp>
      <p:cxnSp>
        <p:nvCxnSpPr>
          <p:cNvPr id="17" name="曲線コネクタ 16"/>
          <p:cNvCxnSpPr>
            <a:cxnSpLocks/>
            <a:stCxn id="69" idx="1"/>
          </p:cNvCxnSpPr>
          <p:nvPr/>
        </p:nvCxnSpPr>
        <p:spPr>
          <a:xfrm rot="10800000" flipV="1">
            <a:off x="3619892" y="1838704"/>
            <a:ext cx="1324766" cy="774198"/>
          </a:xfrm>
          <a:prstGeom prst="curved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052052" y="5910610"/>
            <a:ext cx="4458272" cy="830997"/>
          </a:xfrm>
          <a:prstGeom prst="rect">
            <a:avLst/>
          </a:prstGeom>
          <a:noFill/>
          <a:ln>
            <a:solidFill>
              <a:schemeClr val="tx1"/>
            </a:solidFill>
          </a:ln>
        </p:spPr>
        <p:txBody>
          <a:bodyPr wrap="none" rtlCol="0">
            <a:spAutoFit/>
          </a:bodyPr>
          <a:lstStyle/>
          <a:p>
            <a:r>
              <a:rPr kumimoji="1" lang="ja-JP" altLang="en-US" sz="2400" dirty="0"/>
              <a:t>専攻医が同時に複数の施設群に</a:t>
            </a:r>
            <a:endParaRPr kumimoji="1" lang="en-US" altLang="ja-JP" sz="2400" dirty="0"/>
          </a:p>
          <a:p>
            <a:r>
              <a:rPr kumimoji="1" lang="ja-JP" altLang="en-US" sz="2400" dirty="0"/>
              <a:t>属することは認めない</a:t>
            </a:r>
          </a:p>
        </p:txBody>
      </p:sp>
      <p:cxnSp>
        <p:nvCxnSpPr>
          <p:cNvPr id="89" name="直線矢印コネクタ 88"/>
          <p:cNvCxnSpPr/>
          <p:nvPr/>
        </p:nvCxnSpPr>
        <p:spPr>
          <a:xfrm flipV="1">
            <a:off x="3719836" y="4374079"/>
            <a:ext cx="6460" cy="15365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E6DD3A0A-77D3-463B-9622-C33597DBB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33656150"/>
      </p:ext>
    </p:extLst>
  </p:cSld>
  <p:clrMapOvr>
    <a:masterClrMapping/>
  </p:clrMapOvr>
  <mc:AlternateContent xmlns:mc="http://schemas.openxmlformats.org/markup-compatibility/2006">
    <mc:Choice xmlns:p14="http://schemas.microsoft.com/office/powerpoint/2010/main" Requires="p14">
      <p:transition spd="slow" p14:dur="2000" advTm="5898"/>
    </mc:Choice>
    <mc:Fallback>
      <p:transition spd="slow" advTm="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4289" y="209878"/>
            <a:ext cx="8610600" cy="637248"/>
          </a:xfrm>
          <a:solidFill>
            <a:srgbClr val="FFC000"/>
          </a:solidFill>
        </p:spPr>
        <p:txBody>
          <a:bodyPr>
            <a:noAutofit/>
          </a:bodyPr>
          <a:lstStyle/>
          <a:p>
            <a:pPr algn="ctr"/>
            <a:r>
              <a:rPr lang="ja-JP" altLang="en-US" sz="2800" dirty="0">
                <a:latin typeface="+mn-ea"/>
                <a:ea typeface="+mn-ea"/>
              </a:rPr>
              <a:t>サブスペシャルティ専門研修細則をうけての対応</a:t>
            </a:r>
          </a:p>
        </p:txBody>
      </p:sp>
      <p:sp>
        <p:nvSpPr>
          <p:cNvPr id="3" name="コンテンツ プレースホルダー 2"/>
          <p:cNvSpPr>
            <a:spLocks noGrp="1"/>
          </p:cNvSpPr>
          <p:nvPr>
            <p:ph idx="1"/>
          </p:nvPr>
        </p:nvSpPr>
        <p:spPr>
          <a:xfrm>
            <a:off x="0" y="1095374"/>
            <a:ext cx="9199178" cy="5400675"/>
          </a:xfrm>
        </p:spPr>
        <p:txBody>
          <a:bodyPr>
            <a:noAutofit/>
          </a:bodyPr>
          <a:lstStyle/>
          <a:p>
            <a:r>
              <a:rPr lang="ja-JP" altLang="en-US" dirty="0">
                <a:latin typeface="+mn-ea"/>
              </a:rPr>
              <a:t>日本専門医機構は「研修」という呼称を使っているため、出来るだけ「研修」という呼称を使うが、「修練指導者」など使い慣れている呼称はそのまま使う。　　　　　　　　　</a:t>
            </a:r>
          </a:p>
          <a:p>
            <a:r>
              <a:rPr lang="ja-JP" altLang="en-US" dirty="0">
                <a:latin typeface="+mn-ea"/>
              </a:rPr>
              <a:t>研修の最長期間を定める（</a:t>
            </a:r>
            <a:r>
              <a:rPr lang="en-US" altLang="ja-JP" dirty="0">
                <a:latin typeface="+mn-ea"/>
              </a:rPr>
              <a:t>10</a:t>
            </a:r>
            <a:r>
              <a:rPr lang="ja-JP" altLang="en-US" dirty="0">
                <a:latin typeface="+mn-ea"/>
              </a:rPr>
              <a:t>年未満）</a:t>
            </a:r>
            <a:r>
              <a:rPr lang="en-US" altLang="ja-JP" b="1" u="sng" dirty="0">
                <a:solidFill>
                  <a:srgbClr val="FF0000"/>
                </a:solidFill>
                <a:latin typeface="+mn-ea"/>
              </a:rPr>
              <a:t>9</a:t>
            </a:r>
            <a:r>
              <a:rPr lang="ja-JP" altLang="en-US" b="1" u="sng" dirty="0">
                <a:solidFill>
                  <a:srgbClr val="FF0000"/>
                </a:solidFill>
                <a:latin typeface="+mn-ea"/>
              </a:rPr>
              <a:t>年</a:t>
            </a:r>
            <a:endParaRPr lang="en-US" altLang="ja-JP" b="1" u="sng" dirty="0">
              <a:solidFill>
                <a:srgbClr val="FF0000"/>
              </a:solidFill>
              <a:latin typeface="+mn-ea"/>
            </a:endParaRPr>
          </a:p>
          <a:p>
            <a:r>
              <a:rPr lang="ja-JP" altLang="en-US" dirty="0">
                <a:latin typeface="+mn-ea"/>
              </a:rPr>
              <a:t>研修修了後</a:t>
            </a:r>
            <a:r>
              <a:rPr lang="en-US" altLang="ja-JP" b="1" u="sng" dirty="0">
                <a:solidFill>
                  <a:srgbClr val="FF0000"/>
                </a:solidFill>
                <a:latin typeface="+mn-ea"/>
              </a:rPr>
              <a:t>5</a:t>
            </a:r>
            <a:r>
              <a:rPr lang="ja-JP" altLang="en-US" b="1" u="sng" dirty="0">
                <a:solidFill>
                  <a:srgbClr val="FF0000"/>
                </a:solidFill>
                <a:latin typeface="+mn-ea"/>
              </a:rPr>
              <a:t>年以内の試験合格</a:t>
            </a:r>
            <a:r>
              <a:rPr lang="ja-JP" altLang="en-US" dirty="0">
                <a:latin typeface="+mn-ea"/>
              </a:rPr>
              <a:t>を規定に入れる</a:t>
            </a:r>
            <a:endParaRPr lang="en-US" altLang="ja-JP" dirty="0">
              <a:latin typeface="+mn-ea"/>
            </a:endParaRPr>
          </a:p>
          <a:p>
            <a:r>
              <a:rPr lang="en-US" altLang="ja-JP" dirty="0">
                <a:latin typeface="+mn-ea"/>
              </a:rPr>
              <a:t>CAP</a:t>
            </a:r>
            <a:r>
              <a:rPr lang="ja-JP" altLang="en-US" dirty="0">
                <a:latin typeface="+mn-ea"/>
              </a:rPr>
              <a:t>制への対応</a:t>
            </a:r>
            <a:endParaRPr lang="en-US" altLang="ja-JP" dirty="0">
              <a:latin typeface="+mn-ea"/>
            </a:endParaRPr>
          </a:p>
          <a:p>
            <a:pPr marL="0" indent="0">
              <a:buNone/>
            </a:pPr>
            <a:r>
              <a:rPr lang="ja-JP" altLang="en-US" dirty="0">
                <a:latin typeface="+mn-ea"/>
              </a:rPr>
              <a:t>　　（一定期間に登録できる件数の上限を設定）</a:t>
            </a:r>
            <a:endParaRPr lang="en-US" altLang="ja-JP" dirty="0">
              <a:latin typeface="+mn-ea"/>
            </a:endParaRPr>
          </a:p>
          <a:p>
            <a:pPr marL="0" indent="0">
              <a:buNone/>
            </a:pPr>
            <a:r>
              <a:rPr lang="ja-JP" altLang="en-US" dirty="0">
                <a:latin typeface="+mn-ea"/>
              </a:rPr>
              <a:t>　　単年で登録できるのは、</a:t>
            </a:r>
            <a:r>
              <a:rPr lang="ja-JP" altLang="en-US" dirty="0">
                <a:solidFill>
                  <a:srgbClr val="FF0000"/>
                </a:solidFill>
                <a:latin typeface="+mn-ea"/>
              </a:rPr>
              <a:t>必要症例数の半分まで</a:t>
            </a:r>
            <a:endParaRPr lang="en-US" altLang="ja-JP" dirty="0">
              <a:solidFill>
                <a:srgbClr val="FF0000"/>
              </a:solidFill>
              <a:latin typeface="+mn-ea"/>
            </a:endParaRPr>
          </a:p>
          <a:p>
            <a:r>
              <a:rPr lang="ja-JP" altLang="en-US" dirty="0">
                <a:latin typeface="+mn-ea"/>
              </a:rPr>
              <a:t>到達度を評価して管理するシステムの導入</a:t>
            </a:r>
            <a:endParaRPr lang="en-US" altLang="ja-JP" dirty="0">
              <a:latin typeface="+mn-ea"/>
            </a:endParaRPr>
          </a:p>
          <a:p>
            <a:r>
              <a:rPr lang="ja-JP" altLang="en-US" dirty="0">
                <a:latin typeface="+mn-ea"/>
              </a:rPr>
              <a:t>地域に偏りなく研修が行われるための方略</a:t>
            </a:r>
            <a:endParaRPr lang="en-US" altLang="ja-JP" dirty="0">
              <a:latin typeface="+mn-ea"/>
            </a:endParaRPr>
          </a:p>
          <a:p>
            <a:pPr marL="0" indent="0">
              <a:buNone/>
            </a:pPr>
            <a:endParaRPr kumimoji="1" lang="en-US" altLang="ja-JP" dirty="0">
              <a:latin typeface="+mn-ea"/>
            </a:endParaRPr>
          </a:p>
        </p:txBody>
      </p:sp>
      <p:pic>
        <p:nvPicPr>
          <p:cNvPr id="4" name="オーディオ 3">
            <a:hlinkClick r:id="" action="ppaction://media"/>
            <a:extLst>
              <a:ext uri="{FF2B5EF4-FFF2-40B4-BE49-F238E27FC236}">
                <a16:creationId xmlns:a16="http://schemas.microsoft.com/office/drawing/2014/main" id="{9723BF0B-8990-4D9D-961F-8431C4F4EA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7452382"/>
      </p:ext>
    </p:extLst>
  </p:cSld>
  <p:clrMapOvr>
    <a:masterClrMapping/>
  </p:clrMapOvr>
  <mc:AlternateContent xmlns:mc="http://schemas.openxmlformats.org/markup-compatibility/2006">
    <mc:Choice xmlns:p14="http://schemas.microsoft.com/office/powerpoint/2010/main" Requires="p14">
      <p:transition spd="slow" p14:dur="2000" advTm="70482"/>
    </mc:Choice>
    <mc:Fallback>
      <p:transition spd="slow" advTm="7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0" y="1089709"/>
            <a:ext cx="9211733" cy="598842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itchFamily="2" charset="2"/>
              <a:buChar char="Ø"/>
              <a:defRPr/>
            </a:pPr>
            <a:r>
              <a:rPr lang="ja-JP" altLang="en-US" b="1" dirty="0"/>
              <a:t>外科専門医であること</a:t>
            </a:r>
            <a:endParaRPr lang="en-US" altLang="ja-JP" b="1" dirty="0"/>
          </a:p>
          <a:p>
            <a:pPr marL="0" indent="0">
              <a:buNone/>
              <a:defRPr/>
            </a:pPr>
            <a:r>
              <a:rPr lang="ja-JP" altLang="en-US" b="1" dirty="0"/>
              <a:t>　認定修練施設で</a:t>
            </a:r>
            <a:r>
              <a:rPr lang="en-US" altLang="ja-JP" b="1" dirty="0">
                <a:solidFill>
                  <a:srgbClr val="FF0000"/>
                </a:solidFill>
              </a:rPr>
              <a:t>3</a:t>
            </a:r>
            <a:r>
              <a:rPr lang="ja-JP" altLang="en-US" b="1" dirty="0">
                <a:solidFill>
                  <a:srgbClr val="FF0000"/>
                </a:solidFill>
              </a:rPr>
              <a:t>年</a:t>
            </a:r>
            <a:r>
              <a:rPr lang="ja-JP" altLang="en-US" b="1" dirty="0"/>
              <a:t>以上の研修</a:t>
            </a:r>
          </a:p>
          <a:p>
            <a:pPr>
              <a:buFont typeface="Wingdings" pitchFamily="2" charset="2"/>
              <a:buChar char="Ø"/>
              <a:defRPr/>
            </a:pPr>
            <a:r>
              <a:rPr lang="ja-JP" altLang="en-US" b="1" dirty="0"/>
              <a:t>術者として</a:t>
            </a:r>
            <a:r>
              <a:rPr lang="en-US" altLang="ja-JP" b="1" dirty="0">
                <a:solidFill>
                  <a:srgbClr val="FF0000"/>
                </a:solidFill>
              </a:rPr>
              <a:t>50</a:t>
            </a:r>
            <a:r>
              <a:rPr lang="ja-JP" altLang="en-US" b="1" dirty="0">
                <a:solidFill>
                  <a:srgbClr val="FF0000"/>
                </a:solidFill>
              </a:rPr>
              <a:t>例以上</a:t>
            </a:r>
            <a:r>
              <a:rPr lang="ja-JP" altLang="en-US" b="1" dirty="0"/>
              <a:t>の手術経験　同一術式</a:t>
            </a:r>
            <a:r>
              <a:rPr lang="en-US" altLang="ja-JP" b="1" dirty="0"/>
              <a:t>10</a:t>
            </a:r>
            <a:r>
              <a:rPr lang="ja-JP" altLang="en-US" b="1" dirty="0"/>
              <a:t>例まで</a:t>
            </a:r>
            <a:endParaRPr lang="en-US" altLang="ja-JP" b="1" dirty="0"/>
          </a:p>
          <a:p>
            <a:pPr marL="0" indent="0">
              <a:buNone/>
              <a:defRPr/>
            </a:pPr>
            <a:r>
              <a:rPr lang="ja-JP" altLang="en-US" b="1" dirty="0"/>
              <a:t>　　　　　　</a:t>
            </a:r>
            <a:r>
              <a:rPr lang="en-US" altLang="ja-JP" b="1" u="sng" dirty="0">
                <a:solidFill>
                  <a:srgbClr val="00B0F0"/>
                </a:solidFill>
              </a:rPr>
              <a:t>1</a:t>
            </a:r>
            <a:r>
              <a:rPr lang="ja-JP" altLang="en-US" b="1" u="sng" dirty="0">
                <a:solidFill>
                  <a:srgbClr val="00B0F0"/>
                </a:solidFill>
              </a:rPr>
              <a:t>術式に限って</a:t>
            </a:r>
            <a:r>
              <a:rPr lang="en-US" altLang="ja-JP" b="1" u="sng" dirty="0">
                <a:solidFill>
                  <a:srgbClr val="00B0F0"/>
                </a:solidFill>
              </a:rPr>
              <a:t>20</a:t>
            </a:r>
            <a:r>
              <a:rPr lang="ja-JP" altLang="en-US" b="1" u="sng" dirty="0">
                <a:solidFill>
                  <a:srgbClr val="00B0F0"/>
                </a:solidFill>
              </a:rPr>
              <a:t>例まで可</a:t>
            </a:r>
            <a:endParaRPr lang="en-US" altLang="ja-JP" b="1" u="sng" dirty="0">
              <a:solidFill>
                <a:srgbClr val="00B0F0"/>
              </a:solidFill>
            </a:endParaRPr>
          </a:p>
          <a:p>
            <a:pPr>
              <a:buFont typeface="Wingdings" pitchFamily="2" charset="2"/>
              <a:buChar char="Ø"/>
              <a:defRPr/>
            </a:pPr>
            <a:r>
              <a:rPr lang="ja-JP" altLang="en-US" b="1" dirty="0"/>
              <a:t>第一助手として</a:t>
            </a:r>
            <a:r>
              <a:rPr lang="en-US" altLang="ja-JP" b="1" dirty="0">
                <a:solidFill>
                  <a:srgbClr val="FF0000"/>
                </a:solidFill>
              </a:rPr>
              <a:t>50</a:t>
            </a:r>
            <a:r>
              <a:rPr lang="ja-JP" altLang="en-US" b="1" dirty="0">
                <a:solidFill>
                  <a:srgbClr val="FF0000"/>
                </a:solidFill>
              </a:rPr>
              <a:t>例以上</a:t>
            </a:r>
            <a:r>
              <a:rPr lang="ja-JP" altLang="en-US" b="1" dirty="0"/>
              <a:t>の手術経験</a:t>
            </a:r>
            <a:endParaRPr lang="en-US" altLang="ja-JP" b="1" dirty="0"/>
          </a:p>
          <a:p>
            <a:pPr>
              <a:buFont typeface="Wingdings" pitchFamily="2" charset="2"/>
              <a:buChar char="Ø"/>
              <a:defRPr/>
            </a:pPr>
            <a:r>
              <a:rPr lang="ja-JP" altLang="en-US" b="1" dirty="0"/>
              <a:t>手術経験総点数</a:t>
            </a:r>
            <a:r>
              <a:rPr lang="en-US" altLang="ja-JP" b="1" dirty="0">
                <a:solidFill>
                  <a:srgbClr val="FF0000"/>
                </a:solidFill>
              </a:rPr>
              <a:t>500</a:t>
            </a:r>
            <a:r>
              <a:rPr lang="ja-JP" altLang="en-US" b="1" dirty="0">
                <a:solidFill>
                  <a:srgbClr val="FF0000"/>
                </a:solidFill>
              </a:rPr>
              <a:t>点</a:t>
            </a:r>
            <a:r>
              <a:rPr lang="ja-JP" altLang="en-US" b="1" dirty="0"/>
              <a:t>（第一助手</a:t>
            </a:r>
            <a:r>
              <a:rPr lang="en-US" altLang="ja-JP" b="1" dirty="0"/>
              <a:t>1/2</a:t>
            </a:r>
            <a:r>
              <a:rPr lang="ja-JP" altLang="en-US" b="1" dirty="0"/>
              <a:t>）</a:t>
            </a:r>
          </a:p>
          <a:p>
            <a:pPr>
              <a:buFont typeface="Wingdings" pitchFamily="2" charset="2"/>
              <a:buChar char="Ø"/>
              <a:defRPr/>
            </a:pPr>
            <a:r>
              <a:rPr lang="ja-JP" altLang="en-US" b="1" dirty="0">
                <a:solidFill>
                  <a:srgbClr val="FF0000"/>
                </a:solidFill>
              </a:rPr>
              <a:t>３編以上</a:t>
            </a:r>
            <a:r>
              <a:rPr lang="ja-JP" altLang="en-US" b="1" dirty="0"/>
              <a:t>の論文発表（内筆頭論文</a:t>
            </a:r>
            <a:r>
              <a:rPr lang="en-US" altLang="ja-JP" b="1" dirty="0"/>
              <a:t>1</a:t>
            </a:r>
            <a:r>
              <a:rPr lang="ja-JP" altLang="en-US" b="1" dirty="0"/>
              <a:t>編以上）</a:t>
            </a:r>
          </a:p>
          <a:p>
            <a:pPr>
              <a:buFont typeface="Wingdings" pitchFamily="2" charset="2"/>
              <a:buChar char="Ø"/>
              <a:defRPr/>
            </a:pPr>
            <a:r>
              <a:rPr lang="ja-JP" altLang="en-US" b="1" dirty="0"/>
              <a:t>全国規模の学会発表</a:t>
            </a:r>
            <a:r>
              <a:rPr lang="en-US" altLang="ja-JP" b="1" dirty="0">
                <a:solidFill>
                  <a:srgbClr val="FF0000"/>
                </a:solidFill>
              </a:rPr>
              <a:t>3</a:t>
            </a:r>
            <a:r>
              <a:rPr lang="ja-JP" altLang="en-US" b="1" dirty="0">
                <a:solidFill>
                  <a:srgbClr val="FF0000"/>
                </a:solidFill>
              </a:rPr>
              <a:t>回以上</a:t>
            </a:r>
            <a:r>
              <a:rPr lang="ja-JP" altLang="en-US" b="1" dirty="0"/>
              <a:t>（内</a:t>
            </a:r>
            <a:r>
              <a:rPr lang="en-US" altLang="ja-JP" b="1" dirty="0"/>
              <a:t>1</a:t>
            </a:r>
            <a:r>
              <a:rPr lang="ja-JP" altLang="en-US" b="1" dirty="0"/>
              <a:t>回は三学会）</a:t>
            </a:r>
            <a:endParaRPr lang="en-US" altLang="ja-JP" b="1" dirty="0"/>
          </a:p>
          <a:p>
            <a:pPr marL="0" indent="0">
              <a:buNone/>
              <a:defRPr/>
            </a:pPr>
            <a:r>
              <a:rPr lang="ja-JP" altLang="en-US" b="1" dirty="0"/>
              <a:t>　　　　</a:t>
            </a:r>
            <a:r>
              <a:rPr lang="en-US" altLang="ja-JP" b="1" dirty="0"/>
              <a:t>3</a:t>
            </a:r>
            <a:r>
              <a:rPr lang="ja-JP" altLang="en-US" b="1" dirty="0"/>
              <a:t>学会の地方会は</a:t>
            </a:r>
            <a:r>
              <a:rPr lang="en-US" altLang="ja-JP" b="1" dirty="0"/>
              <a:t>0.5</a:t>
            </a:r>
            <a:r>
              <a:rPr lang="ja-JP" altLang="en-US" b="1" dirty="0"/>
              <a:t>回として</a:t>
            </a:r>
            <a:r>
              <a:rPr lang="en-US" altLang="ja-JP" b="1" dirty="0"/>
              <a:t>2</a:t>
            </a:r>
            <a:r>
              <a:rPr lang="ja-JP" altLang="en-US" b="1" dirty="0"/>
              <a:t>度まで可</a:t>
            </a:r>
            <a:endParaRPr lang="en-US" altLang="ja-JP" b="1" dirty="0"/>
          </a:p>
          <a:p>
            <a:pPr>
              <a:buFont typeface="Wingdings" pitchFamily="2" charset="2"/>
              <a:buChar char="Ø"/>
              <a:defRPr/>
            </a:pPr>
            <a:r>
              <a:rPr lang="ja-JP" altLang="en-US" b="1" dirty="0"/>
              <a:t>学会参加</a:t>
            </a:r>
            <a:r>
              <a:rPr lang="en-US" altLang="ja-JP" b="1" dirty="0">
                <a:solidFill>
                  <a:srgbClr val="FF0000"/>
                </a:solidFill>
              </a:rPr>
              <a:t>3</a:t>
            </a:r>
            <a:r>
              <a:rPr lang="ja-JP" altLang="en-US" b="1" dirty="0">
                <a:solidFill>
                  <a:srgbClr val="FF0000"/>
                </a:solidFill>
              </a:rPr>
              <a:t>回</a:t>
            </a:r>
            <a:r>
              <a:rPr lang="ja-JP" altLang="en-US" b="1" dirty="0"/>
              <a:t>　セミナー</a:t>
            </a:r>
            <a:r>
              <a:rPr lang="en-US" altLang="ja-JP" b="1" dirty="0">
                <a:solidFill>
                  <a:srgbClr val="FF0000"/>
                </a:solidFill>
              </a:rPr>
              <a:t>3</a:t>
            </a:r>
            <a:r>
              <a:rPr lang="ja-JP" altLang="en-US" b="1" dirty="0">
                <a:solidFill>
                  <a:srgbClr val="FF0000"/>
                </a:solidFill>
              </a:rPr>
              <a:t>回</a:t>
            </a:r>
            <a:r>
              <a:rPr lang="ja-JP" altLang="en-US" b="1" dirty="0"/>
              <a:t>　医療安全講習</a:t>
            </a:r>
            <a:r>
              <a:rPr lang="en-US" altLang="ja-JP" b="1" dirty="0">
                <a:solidFill>
                  <a:srgbClr val="FF0000"/>
                </a:solidFill>
              </a:rPr>
              <a:t>2</a:t>
            </a:r>
            <a:r>
              <a:rPr lang="ja-JP" altLang="en-US" b="1" dirty="0">
                <a:solidFill>
                  <a:srgbClr val="FF0000"/>
                </a:solidFill>
              </a:rPr>
              <a:t>回</a:t>
            </a:r>
            <a:endParaRPr lang="en-US" altLang="ja-JP" b="1" dirty="0">
              <a:solidFill>
                <a:srgbClr val="FF0000"/>
              </a:solidFill>
            </a:endParaRPr>
          </a:p>
          <a:p>
            <a:pPr>
              <a:buFont typeface="Wingdings" pitchFamily="2" charset="2"/>
              <a:buChar char="Ø"/>
              <a:defRPr/>
            </a:pPr>
            <a:r>
              <a:rPr lang="en-US" altLang="ja-JP" b="1" dirty="0"/>
              <a:t>3</a:t>
            </a:r>
            <a:r>
              <a:rPr lang="ja-JP" altLang="en-US" b="1" dirty="0"/>
              <a:t>学会のうち少なくとも</a:t>
            </a:r>
            <a:r>
              <a:rPr lang="en-US" altLang="ja-JP" b="1" dirty="0"/>
              <a:t>2</a:t>
            </a:r>
            <a:r>
              <a:rPr lang="ja-JP" altLang="en-US" b="1" dirty="0"/>
              <a:t>学会の会員で</a:t>
            </a:r>
            <a:r>
              <a:rPr lang="en-US" altLang="ja-JP" b="1" dirty="0">
                <a:solidFill>
                  <a:srgbClr val="FF0000"/>
                </a:solidFill>
              </a:rPr>
              <a:t>3</a:t>
            </a:r>
            <a:r>
              <a:rPr lang="ja-JP" altLang="en-US" b="1" dirty="0">
                <a:solidFill>
                  <a:srgbClr val="FF0000"/>
                </a:solidFill>
              </a:rPr>
              <a:t>年以上</a:t>
            </a:r>
            <a:r>
              <a:rPr lang="ja-JP" altLang="en-US" b="1" dirty="0"/>
              <a:t>の会員歴</a:t>
            </a:r>
          </a:p>
        </p:txBody>
      </p:sp>
      <p:sp>
        <p:nvSpPr>
          <p:cNvPr id="7" name="角丸四角形 6"/>
          <p:cNvSpPr/>
          <p:nvPr/>
        </p:nvSpPr>
        <p:spPr bwMode="auto">
          <a:xfrm>
            <a:off x="1323308" y="225712"/>
            <a:ext cx="6565115" cy="690443"/>
          </a:xfrm>
          <a:prstGeom prst="roundRect">
            <a:avLst/>
          </a:prstGeom>
          <a:solidFill>
            <a:schemeClr val="hlink"/>
          </a:solidFill>
          <a:ln w="38100" cap="flat" cmpd="sng" algn="ctr">
            <a:solidFill>
              <a:srgbClr val="FFFF00"/>
            </a:solidFill>
            <a:prstDash val="solid"/>
            <a:round/>
            <a:headEnd type="none" w="med" len="med"/>
            <a:tailEnd type="none" w="med" len="med"/>
          </a:ln>
          <a:effectLst/>
        </p:spPr>
        <p:txBody>
          <a:bodyPr wrap="none" lIns="67500" tIns="35100" rIns="67500" bIns="35100" anchor="ctr"/>
          <a:lstStyle/>
          <a:p>
            <a:pPr algn="ctr">
              <a:defRPr/>
            </a:pPr>
            <a:r>
              <a:rPr lang="ja-JP" altLang="en-US" sz="2800" dirty="0">
                <a:solidFill>
                  <a:schemeClr val="bg1"/>
                </a:solidFill>
                <a:effectLst>
                  <a:outerShdw blurRad="38100" dist="38100" dir="2700000" algn="tl">
                    <a:srgbClr val="000000">
                      <a:alpha val="43137"/>
                    </a:srgbClr>
                  </a:outerShdw>
                </a:effectLst>
              </a:rPr>
              <a:t>新専門医制度の</a:t>
            </a:r>
            <a:r>
              <a:rPr lang="ja-JP" altLang="en-US" sz="2800" dirty="0">
                <a:solidFill>
                  <a:srgbClr val="FFFF00"/>
                </a:solidFill>
                <a:effectLst>
                  <a:outerShdw blurRad="38100" dist="38100" dir="2700000" algn="tl">
                    <a:srgbClr val="000000">
                      <a:alpha val="43137"/>
                    </a:srgbClr>
                  </a:outerShdw>
                </a:effectLst>
              </a:rPr>
              <a:t>新規</a:t>
            </a:r>
            <a:r>
              <a:rPr lang="ja-JP" altLang="en-US" sz="2800" dirty="0">
                <a:solidFill>
                  <a:schemeClr val="bg1"/>
                </a:solidFill>
                <a:effectLst>
                  <a:outerShdw blurRad="38100" dist="38100" dir="2700000" algn="tl">
                    <a:srgbClr val="000000">
                      <a:alpha val="43137"/>
                    </a:srgbClr>
                  </a:outerShdw>
                </a:effectLst>
              </a:rPr>
              <a:t>申請条件</a:t>
            </a:r>
          </a:p>
        </p:txBody>
      </p:sp>
      <p:pic>
        <p:nvPicPr>
          <p:cNvPr id="2" name="オーディオ 1">
            <a:hlinkClick r:id="" action="ppaction://media"/>
            <a:extLst>
              <a:ext uri="{FF2B5EF4-FFF2-40B4-BE49-F238E27FC236}">
                <a16:creationId xmlns:a16="http://schemas.microsoft.com/office/drawing/2014/main" id="{B99B7CD8-A9B4-405B-AF7E-6A9FE8DC20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5125216"/>
      </p:ext>
    </p:extLst>
  </p:cSld>
  <p:clrMapOvr>
    <a:masterClrMapping/>
  </p:clrMapOvr>
  <mc:AlternateContent xmlns:mc="http://schemas.openxmlformats.org/markup-compatibility/2006">
    <mc:Choice xmlns:p14="http://schemas.microsoft.com/office/powerpoint/2010/main" Requires="p14">
      <p:transition spd="slow" p14:dur="2000" advTm="31417"/>
    </mc:Choice>
    <mc:Fallback>
      <p:transition spd="slow" advTm="31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75832A-9867-4B7F-9FD5-DF3B1D225DC9}"/>
              </a:ext>
            </a:extLst>
          </p:cNvPr>
          <p:cNvSpPr>
            <a:spLocks noGrp="1"/>
          </p:cNvSpPr>
          <p:nvPr>
            <p:ph type="title"/>
          </p:nvPr>
        </p:nvSpPr>
        <p:spPr>
          <a:xfrm>
            <a:off x="628650" y="269876"/>
            <a:ext cx="7886700" cy="1325563"/>
          </a:xfrm>
        </p:spPr>
        <p:txBody>
          <a:bodyPr/>
          <a:lstStyle/>
          <a:p>
            <a:pPr algn="ctr"/>
            <a:r>
              <a:rPr kumimoji="1" lang="ja-JP" altLang="en-US" dirty="0"/>
              <a:t>新専門医制度の新規申請</a:t>
            </a:r>
            <a:br>
              <a:rPr kumimoji="1" lang="en-US" altLang="ja-JP" dirty="0"/>
            </a:br>
            <a:r>
              <a:rPr kumimoji="1" lang="ja-JP" altLang="en-US" dirty="0"/>
              <a:t>手術要件</a:t>
            </a:r>
          </a:p>
        </p:txBody>
      </p:sp>
      <p:sp>
        <p:nvSpPr>
          <p:cNvPr id="3" name="コンテンツ プレースホルダー 2">
            <a:extLst>
              <a:ext uri="{FF2B5EF4-FFF2-40B4-BE49-F238E27FC236}">
                <a16:creationId xmlns:a16="http://schemas.microsoft.com/office/drawing/2014/main" id="{76B8A1CB-86AE-4F2D-91CE-55C460255FBB}"/>
              </a:ext>
            </a:extLst>
          </p:cNvPr>
          <p:cNvSpPr>
            <a:spLocks noGrp="1"/>
          </p:cNvSpPr>
          <p:nvPr>
            <p:ph idx="1"/>
          </p:nvPr>
        </p:nvSpPr>
        <p:spPr>
          <a:xfrm>
            <a:off x="257175" y="1825624"/>
            <a:ext cx="8582025" cy="4689475"/>
          </a:xfrm>
        </p:spPr>
        <p:txBody>
          <a:bodyPr>
            <a:noAutofit/>
          </a:bodyPr>
          <a:lstStyle/>
          <a:p>
            <a:r>
              <a:rPr lang="ja-JP" altLang="en-US" sz="3200" dirty="0">
                <a:solidFill>
                  <a:srgbClr val="FF0000"/>
                </a:solidFill>
              </a:rPr>
              <a:t>手術難易度</a:t>
            </a:r>
            <a:r>
              <a:rPr lang="en-US" altLang="ja-JP" sz="3200" dirty="0">
                <a:solidFill>
                  <a:srgbClr val="FF0000"/>
                </a:solidFill>
              </a:rPr>
              <a:t>&lt;A5&gt;&lt;A6&gt;&lt;A7&gt;</a:t>
            </a:r>
            <a:r>
              <a:rPr lang="ja-JP" altLang="en-US" sz="3200" dirty="0">
                <a:solidFill>
                  <a:srgbClr val="FF0000"/>
                </a:solidFill>
              </a:rPr>
              <a:t>の各手術は最大</a:t>
            </a:r>
            <a:r>
              <a:rPr lang="en-US" altLang="ja-JP" sz="3200" dirty="0">
                <a:solidFill>
                  <a:srgbClr val="FF0000"/>
                </a:solidFill>
              </a:rPr>
              <a:t>3</a:t>
            </a:r>
            <a:r>
              <a:rPr lang="ja-JP" altLang="en-US" sz="3200" dirty="0">
                <a:solidFill>
                  <a:srgbClr val="FF0000"/>
                </a:solidFill>
              </a:rPr>
              <a:t>例</a:t>
            </a:r>
            <a:r>
              <a:rPr lang="ja-JP" altLang="en-US" sz="3200" dirty="0"/>
              <a:t>までカウント可能とする（ただし、</a:t>
            </a:r>
            <a:r>
              <a:rPr lang="ja-JP" altLang="en-US" sz="3200" dirty="0">
                <a:solidFill>
                  <a:srgbClr val="FF0000"/>
                </a:solidFill>
              </a:rPr>
              <a:t>総数で</a:t>
            </a:r>
            <a:r>
              <a:rPr lang="en-US" altLang="ja-JP" sz="3200" dirty="0">
                <a:solidFill>
                  <a:srgbClr val="FF0000"/>
                </a:solidFill>
              </a:rPr>
              <a:t>15</a:t>
            </a:r>
            <a:r>
              <a:rPr lang="ja-JP" altLang="en-US" sz="3200" dirty="0">
                <a:solidFill>
                  <a:srgbClr val="FF0000"/>
                </a:solidFill>
              </a:rPr>
              <a:t>例</a:t>
            </a:r>
            <a:r>
              <a:rPr lang="ja-JP" altLang="en-US" sz="3200" dirty="0"/>
              <a:t>を超えないこと）</a:t>
            </a:r>
            <a:endParaRPr lang="en-US" altLang="ja-JP" sz="3200" dirty="0"/>
          </a:p>
          <a:p>
            <a:r>
              <a:rPr lang="ja-JP" altLang="en-US" sz="3200" dirty="0"/>
              <a:t>その他の同一術式は</a:t>
            </a:r>
            <a:r>
              <a:rPr lang="ja-JP" altLang="en-US" sz="3200" dirty="0">
                <a:solidFill>
                  <a:srgbClr val="FF0000"/>
                </a:solidFill>
              </a:rPr>
              <a:t>最大</a:t>
            </a:r>
            <a:r>
              <a:rPr lang="en-US" altLang="ja-JP" sz="3200" dirty="0">
                <a:solidFill>
                  <a:srgbClr val="FF0000"/>
                </a:solidFill>
              </a:rPr>
              <a:t>10</a:t>
            </a:r>
            <a:r>
              <a:rPr lang="ja-JP" altLang="en-US" sz="3200" dirty="0">
                <a:solidFill>
                  <a:srgbClr val="FF0000"/>
                </a:solidFill>
              </a:rPr>
              <a:t>例</a:t>
            </a:r>
            <a:r>
              <a:rPr lang="ja-JP" altLang="en-US" sz="3200" dirty="0"/>
              <a:t>までカウント可能、ただし</a:t>
            </a:r>
            <a:r>
              <a:rPr lang="ja-JP" altLang="en-US" sz="3200" dirty="0">
                <a:solidFill>
                  <a:srgbClr val="FF0000"/>
                </a:solidFill>
              </a:rPr>
              <a:t>１術式に限り</a:t>
            </a:r>
            <a:r>
              <a:rPr lang="en-US" altLang="ja-JP" sz="3200" dirty="0">
                <a:solidFill>
                  <a:srgbClr val="FF0000"/>
                </a:solidFill>
              </a:rPr>
              <a:t>20</a:t>
            </a:r>
            <a:r>
              <a:rPr lang="ja-JP" altLang="en-US" sz="3200" dirty="0">
                <a:solidFill>
                  <a:srgbClr val="FF0000"/>
                </a:solidFill>
              </a:rPr>
              <a:t>例</a:t>
            </a:r>
            <a:r>
              <a:rPr lang="ja-JP" altLang="en-US" sz="3200" dirty="0"/>
              <a:t>までとする</a:t>
            </a:r>
            <a:endParaRPr lang="en-US" altLang="ja-JP" sz="3200" dirty="0"/>
          </a:p>
          <a:p>
            <a:r>
              <a:rPr lang="ja-JP" altLang="en-US" sz="3200" dirty="0"/>
              <a:t>術者とは、手術名に示された手術の主要な部分を実際に行ったもの。</a:t>
            </a:r>
            <a:r>
              <a:rPr lang="ja-JP" altLang="en-US" sz="3200" dirty="0">
                <a:solidFill>
                  <a:srgbClr val="FF0000"/>
                </a:solidFill>
              </a:rPr>
              <a:t>原則として１術式１術者</a:t>
            </a:r>
            <a:r>
              <a:rPr lang="ja-JP" altLang="en-US" sz="3200" dirty="0"/>
              <a:t>とする。</a:t>
            </a:r>
            <a:endParaRPr lang="en-US" altLang="ja-JP" sz="3200" dirty="0"/>
          </a:p>
          <a:p>
            <a:r>
              <a:rPr lang="ja-JP" altLang="en-US" sz="3200" dirty="0"/>
              <a:t>手術記録には</a:t>
            </a:r>
            <a:r>
              <a:rPr lang="ja-JP" altLang="en-US" sz="3200" dirty="0">
                <a:solidFill>
                  <a:srgbClr val="FF0000"/>
                </a:solidFill>
              </a:rPr>
              <a:t>術者と指導的助手の明記</a:t>
            </a:r>
            <a:r>
              <a:rPr lang="ja-JP" altLang="en-US" sz="3200" dirty="0"/>
              <a:t>が必要。</a:t>
            </a:r>
            <a:endParaRPr kumimoji="1" lang="ja-JP" altLang="en-US" sz="3200" dirty="0"/>
          </a:p>
        </p:txBody>
      </p:sp>
      <p:pic>
        <p:nvPicPr>
          <p:cNvPr id="4" name="オーディオ 3">
            <a:hlinkClick r:id="" action="ppaction://media"/>
            <a:extLst>
              <a:ext uri="{FF2B5EF4-FFF2-40B4-BE49-F238E27FC236}">
                <a16:creationId xmlns:a16="http://schemas.microsoft.com/office/drawing/2014/main" id="{7ECA46FD-F4C7-4324-95A3-42C1520084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74717059"/>
      </p:ext>
    </p:extLst>
  </p:cSld>
  <p:clrMapOvr>
    <a:masterClrMapping/>
  </p:clrMapOvr>
  <mc:AlternateContent xmlns:mc="http://schemas.openxmlformats.org/markup-compatibility/2006">
    <mc:Choice xmlns:p14="http://schemas.microsoft.com/office/powerpoint/2010/main" Requires="p14">
      <p:transition spd="slow" p14:dur="2000" advTm="50529"/>
    </mc:Choice>
    <mc:Fallback>
      <p:transition spd="slow" advTm="5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35D0C4-269B-4D43-AF2D-EF8495476B38}"/>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05E40927-8E9C-455F-84F1-A16A8CE63AEB}"/>
              </a:ext>
            </a:extLst>
          </p:cNvPr>
          <p:cNvPicPr>
            <a:picLocks noGrp="1" noChangeAspect="1"/>
          </p:cNvPicPr>
          <p:nvPr>
            <p:ph idx="1"/>
          </p:nvPr>
        </p:nvPicPr>
        <p:blipFill>
          <a:blip r:embed="rId4"/>
          <a:stretch>
            <a:fillRect/>
          </a:stretch>
        </p:blipFill>
        <p:spPr>
          <a:xfrm>
            <a:off x="456458" y="116681"/>
            <a:ext cx="8510898" cy="6624638"/>
          </a:xfrm>
          <a:prstGeom prst="rect">
            <a:avLst/>
          </a:prstGeom>
        </p:spPr>
      </p:pic>
      <p:sp>
        <p:nvSpPr>
          <p:cNvPr id="6" name="正方形/長方形 5">
            <a:extLst>
              <a:ext uri="{FF2B5EF4-FFF2-40B4-BE49-F238E27FC236}">
                <a16:creationId xmlns:a16="http://schemas.microsoft.com/office/drawing/2014/main" id="{BA2925E2-658D-493D-BEE0-D4B6C2C8DA50}"/>
              </a:ext>
            </a:extLst>
          </p:cNvPr>
          <p:cNvSpPr/>
          <p:nvPr/>
        </p:nvSpPr>
        <p:spPr>
          <a:xfrm>
            <a:off x="314325" y="5162550"/>
            <a:ext cx="2714625" cy="7715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E8ABA4E7-6F51-414B-8493-F50DA3F5FE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04525352"/>
      </p:ext>
    </p:extLst>
  </p:cSld>
  <p:clrMapOvr>
    <a:masterClrMapping/>
  </p:clrMapOvr>
  <mc:AlternateContent xmlns:mc="http://schemas.openxmlformats.org/markup-compatibility/2006">
    <mc:Choice xmlns:p14="http://schemas.microsoft.com/office/powerpoint/2010/main" Requires="p14">
      <p:transition spd="slow" p14:dur="2000" advTm="8103"/>
    </mc:Choice>
    <mc:Fallback>
      <p:transition spd="slow" advTm="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p:nvPr>
            <p:extLst/>
          </p:nvPr>
        </p:nvGraphicFramePr>
        <p:xfrm>
          <a:off x="272143" y="940753"/>
          <a:ext cx="8686800" cy="5775733"/>
        </p:xfrm>
        <a:graphic>
          <a:graphicData uri="http://schemas.openxmlformats.org/drawingml/2006/chart">
            <c:chart xmlns:c="http://schemas.openxmlformats.org/drawingml/2006/chart" xmlns:r="http://schemas.openxmlformats.org/officeDocument/2006/relationships" r:id="rId4"/>
          </a:graphicData>
        </a:graphic>
      </p:graphicFrame>
      <p:sp>
        <p:nvSpPr>
          <p:cNvPr id="3" name="タイトル 4"/>
          <p:cNvSpPr txBox="1">
            <a:spLocks/>
          </p:cNvSpPr>
          <p:nvPr/>
        </p:nvSpPr>
        <p:spPr bwMode="auto">
          <a:xfrm>
            <a:off x="689811" y="126784"/>
            <a:ext cx="7584908" cy="813969"/>
          </a:xfrm>
          <a:prstGeom prst="roundRect">
            <a:avLst/>
          </a:prstGeom>
          <a:solidFill>
            <a:schemeClr val="hlink"/>
          </a:solidFill>
          <a:ln w="38100" cap="flat" cmpd="sng" algn="ctr">
            <a:solidFill>
              <a:srgbClr val="FFFF00"/>
            </a:solidFill>
            <a:prstDash val="solid"/>
            <a:round/>
            <a:headEnd type="none" w="med" len="med"/>
            <a:tailEnd type="none" w="med" len="med"/>
          </a:ln>
          <a:effectLst/>
        </p:spPr>
        <p:txBody>
          <a:bodyPr vert="horz" wrap="none" lIns="67500" tIns="35100" rIns="67500" bIns="3510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defRPr/>
            </a:pPr>
            <a:r>
              <a:rPr lang="ja-JP" altLang="en-US" sz="2800">
                <a:solidFill>
                  <a:schemeClr val="bg1"/>
                </a:solidFill>
                <a:effectLst>
                  <a:outerShdw blurRad="38100" dist="38100" dir="2700000" algn="tl">
                    <a:srgbClr val="000000">
                      <a:alpha val="43137"/>
                    </a:srgbClr>
                  </a:outerShdw>
                </a:effectLst>
              </a:rPr>
              <a:t>専門医試験合格率の推移</a:t>
            </a:r>
            <a:endParaRPr lang="ja-JP" altLang="en-US" sz="2800" dirty="0">
              <a:solidFill>
                <a:schemeClr val="bg1"/>
              </a:solidFill>
              <a:effectLst>
                <a:outerShdw blurRad="38100" dist="38100" dir="2700000" algn="tl">
                  <a:srgbClr val="000000">
                    <a:alpha val="43137"/>
                  </a:srgbClr>
                </a:outerShdw>
              </a:effectLst>
            </a:endParaRPr>
          </a:p>
        </p:txBody>
      </p:sp>
      <p:sp>
        <p:nvSpPr>
          <p:cNvPr id="2" name="テキスト ボックス 1"/>
          <p:cNvSpPr txBox="1"/>
          <p:nvPr/>
        </p:nvSpPr>
        <p:spPr>
          <a:xfrm>
            <a:off x="689811" y="1785648"/>
            <a:ext cx="2031325" cy="461665"/>
          </a:xfrm>
          <a:prstGeom prst="rect">
            <a:avLst/>
          </a:prstGeom>
          <a:noFill/>
        </p:spPr>
        <p:txBody>
          <a:bodyPr wrap="none" rtlCol="0">
            <a:spAutoFit/>
          </a:bodyPr>
          <a:lstStyle/>
          <a:p>
            <a:r>
              <a:rPr kumimoji="1" lang="ja-JP" altLang="en-US" sz="2400" dirty="0">
                <a:solidFill>
                  <a:srgbClr val="0070C0"/>
                </a:solidFill>
              </a:rPr>
              <a:t>循環器専門医</a:t>
            </a:r>
          </a:p>
        </p:txBody>
      </p:sp>
      <p:sp>
        <p:nvSpPr>
          <p:cNvPr id="4" name="テキスト ボックス 3"/>
          <p:cNvSpPr txBox="1"/>
          <p:nvPr/>
        </p:nvSpPr>
        <p:spPr>
          <a:xfrm>
            <a:off x="6607629" y="1752991"/>
            <a:ext cx="1723549" cy="461665"/>
          </a:xfrm>
          <a:prstGeom prst="rect">
            <a:avLst/>
          </a:prstGeom>
          <a:noFill/>
        </p:spPr>
        <p:txBody>
          <a:bodyPr wrap="none" rtlCol="0">
            <a:spAutoFit/>
          </a:bodyPr>
          <a:lstStyle/>
          <a:p>
            <a:r>
              <a:rPr kumimoji="1" lang="ja-JP" altLang="en-US" sz="2400" dirty="0">
                <a:solidFill>
                  <a:srgbClr val="00B050"/>
                </a:solidFill>
              </a:rPr>
              <a:t>脈管専門医</a:t>
            </a:r>
          </a:p>
        </p:txBody>
      </p:sp>
      <p:pic>
        <p:nvPicPr>
          <p:cNvPr id="5" name="オーディオ 4">
            <a:hlinkClick r:id="" action="ppaction://media"/>
            <a:extLst>
              <a:ext uri="{FF2B5EF4-FFF2-40B4-BE49-F238E27FC236}">
                <a16:creationId xmlns:a16="http://schemas.microsoft.com/office/drawing/2014/main" id="{D601BC74-F282-41ED-A845-4CD13AA220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14781474"/>
      </p:ext>
    </p:extLst>
  </p:cSld>
  <p:clrMapOvr>
    <a:masterClrMapping/>
  </p:clrMapOvr>
  <mc:AlternateContent xmlns:mc="http://schemas.openxmlformats.org/markup-compatibility/2006">
    <mc:Choice xmlns:p14="http://schemas.microsoft.com/office/powerpoint/2010/main" Requires="p14">
      <p:transition spd="slow" p14:dur="2000" advTm="34738"/>
    </mc:Choice>
    <mc:Fallback>
      <p:transition spd="slow" advTm="34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FF59DF5-3ADF-4443-ABD4-2A8E3DFBC427}"/>
              </a:ext>
            </a:extLst>
          </p:cNvPr>
          <p:cNvSpPr>
            <a:spLocks noGrp="1"/>
          </p:cNvSpPr>
          <p:nvPr>
            <p:ph idx="1"/>
          </p:nvPr>
        </p:nvSpPr>
        <p:spPr>
          <a:xfrm>
            <a:off x="433864" y="800101"/>
            <a:ext cx="8276271" cy="6070601"/>
          </a:xfrm>
        </p:spPr>
        <p:txBody>
          <a:bodyPr>
            <a:noAutofit/>
          </a:bodyPr>
          <a:lstStyle/>
          <a:p>
            <a:pPr>
              <a:buFontTx/>
              <a:buNone/>
              <a:defRPr/>
            </a:pPr>
            <a:r>
              <a:rPr lang="ja-JP" altLang="en-US" b="1" dirty="0"/>
              <a:t>１）</a:t>
            </a:r>
            <a:r>
              <a:rPr lang="en-US" altLang="ja-JP" b="1" dirty="0">
                <a:solidFill>
                  <a:srgbClr val="FF0000"/>
                </a:solidFill>
              </a:rPr>
              <a:t>5</a:t>
            </a:r>
            <a:r>
              <a:rPr lang="ja-JP" altLang="en-US" b="1" dirty="0">
                <a:solidFill>
                  <a:srgbClr val="FF0000"/>
                </a:solidFill>
              </a:rPr>
              <a:t>年</a:t>
            </a:r>
            <a:r>
              <a:rPr lang="ja-JP" altLang="en-US" b="1" dirty="0"/>
              <a:t>ごとの更新制</a:t>
            </a:r>
          </a:p>
          <a:p>
            <a:pPr>
              <a:buFontTx/>
              <a:buNone/>
              <a:defRPr/>
            </a:pPr>
            <a:r>
              <a:rPr lang="ja-JP" altLang="en-US" b="1" dirty="0"/>
              <a:t>２）外科専門医であること</a:t>
            </a:r>
            <a:endParaRPr lang="en-US" altLang="ja-JP" b="1" dirty="0"/>
          </a:p>
          <a:p>
            <a:pPr>
              <a:buNone/>
              <a:defRPr/>
            </a:pPr>
            <a:r>
              <a:rPr lang="ja-JP" altLang="en-US" b="1" dirty="0"/>
              <a:t>３）</a:t>
            </a:r>
            <a:r>
              <a:rPr lang="en-US" altLang="ja-JP" b="1" dirty="0"/>
              <a:t>3</a:t>
            </a:r>
            <a:r>
              <a:rPr lang="ja-JP" altLang="en-US" b="1" dirty="0"/>
              <a:t>学会のうち</a:t>
            </a:r>
            <a:r>
              <a:rPr lang="en-US" altLang="ja-JP" b="1" dirty="0"/>
              <a:t>2</a:t>
            </a:r>
            <a:r>
              <a:rPr lang="ja-JP" altLang="en-US" b="1" dirty="0"/>
              <a:t>学会の会員で</a:t>
            </a:r>
            <a:r>
              <a:rPr lang="ja-JP" altLang="en-US" b="1" dirty="0">
                <a:solidFill>
                  <a:srgbClr val="FF0000"/>
                </a:solidFill>
              </a:rPr>
              <a:t>５年以上</a:t>
            </a:r>
            <a:r>
              <a:rPr lang="ja-JP" altLang="en-US" b="1" dirty="0"/>
              <a:t>の会員歴</a:t>
            </a:r>
          </a:p>
          <a:p>
            <a:pPr>
              <a:buFontTx/>
              <a:buNone/>
              <a:defRPr/>
            </a:pPr>
            <a:r>
              <a:rPr lang="ja-JP" altLang="en-US" b="1" dirty="0"/>
              <a:t>４）構成</a:t>
            </a:r>
            <a:r>
              <a:rPr lang="en-US" altLang="ja-JP" b="1" dirty="0"/>
              <a:t>3</a:t>
            </a:r>
            <a:r>
              <a:rPr lang="ja-JP" altLang="en-US" b="1" dirty="0"/>
              <a:t>学会総会に</a:t>
            </a:r>
            <a:r>
              <a:rPr lang="en-US" altLang="ja-JP" b="1" dirty="0">
                <a:solidFill>
                  <a:srgbClr val="FF0000"/>
                </a:solidFill>
              </a:rPr>
              <a:t>5</a:t>
            </a:r>
            <a:r>
              <a:rPr lang="ja-JP" altLang="en-US" b="1" dirty="0">
                <a:solidFill>
                  <a:srgbClr val="FF0000"/>
                </a:solidFill>
              </a:rPr>
              <a:t>回以上</a:t>
            </a:r>
            <a:r>
              <a:rPr lang="ja-JP" altLang="en-US" b="1" dirty="0"/>
              <a:t>参加</a:t>
            </a:r>
            <a:endParaRPr lang="en-US" altLang="ja-JP" b="1" dirty="0"/>
          </a:p>
          <a:p>
            <a:pPr>
              <a:buNone/>
              <a:defRPr/>
            </a:pPr>
            <a:r>
              <a:rPr lang="ja-JP" altLang="en-US" b="1" dirty="0"/>
              <a:t>　　</a:t>
            </a:r>
            <a:r>
              <a:rPr lang="en-US" altLang="ja-JP" b="1" dirty="0"/>
              <a:t>3</a:t>
            </a:r>
            <a:r>
              <a:rPr lang="ja-JP" altLang="en-US" b="1" dirty="0"/>
              <a:t>学会の地方会は</a:t>
            </a:r>
            <a:r>
              <a:rPr lang="en-US" altLang="ja-JP" b="1" dirty="0"/>
              <a:t>0.5</a:t>
            </a:r>
            <a:r>
              <a:rPr lang="ja-JP" altLang="en-US" b="1" dirty="0"/>
              <a:t>回として</a:t>
            </a:r>
            <a:r>
              <a:rPr lang="en-US" altLang="ja-JP" b="1" dirty="0"/>
              <a:t>2</a:t>
            </a:r>
            <a:r>
              <a:rPr lang="ja-JP" altLang="en-US" b="1" dirty="0"/>
              <a:t>度まで可</a:t>
            </a:r>
            <a:endParaRPr lang="en-US" altLang="ja-JP" b="1" dirty="0"/>
          </a:p>
          <a:p>
            <a:pPr>
              <a:buFontTx/>
              <a:buNone/>
              <a:defRPr/>
            </a:pPr>
            <a:r>
              <a:rPr lang="ja-JP" altLang="en-US" b="1" dirty="0"/>
              <a:t>　　日本外科学会総会に</a:t>
            </a:r>
            <a:r>
              <a:rPr lang="en-US" altLang="ja-JP" b="1" dirty="0">
                <a:solidFill>
                  <a:srgbClr val="FF0000"/>
                </a:solidFill>
              </a:rPr>
              <a:t>1</a:t>
            </a:r>
            <a:r>
              <a:rPr lang="ja-JP" altLang="en-US" b="1" dirty="0">
                <a:solidFill>
                  <a:srgbClr val="FF0000"/>
                </a:solidFill>
              </a:rPr>
              <a:t>回以上</a:t>
            </a:r>
            <a:r>
              <a:rPr lang="ja-JP" altLang="en-US" b="1" dirty="0"/>
              <a:t>参加</a:t>
            </a:r>
          </a:p>
          <a:p>
            <a:pPr>
              <a:buFontTx/>
              <a:buNone/>
              <a:defRPr/>
            </a:pPr>
            <a:r>
              <a:rPr lang="ja-JP" altLang="en-US" b="1" dirty="0"/>
              <a:t>５）セミナー</a:t>
            </a:r>
            <a:r>
              <a:rPr lang="en-US" altLang="ja-JP" b="1" dirty="0">
                <a:solidFill>
                  <a:srgbClr val="FF0000"/>
                </a:solidFill>
              </a:rPr>
              <a:t>3</a:t>
            </a:r>
            <a:r>
              <a:rPr lang="ja-JP" altLang="en-US" b="1" dirty="0">
                <a:solidFill>
                  <a:srgbClr val="FF0000"/>
                </a:solidFill>
              </a:rPr>
              <a:t>回</a:t>
            </a:r>
            <a:r>
              <a:rPr lang="ja-JP" altLang="en-US" b="1" dirty="0"/>
              <a:t>、医療安全講習会</a:t>
            </a:r>
            <a:r>
              <a:rPr lang="en-US" altLang="ja-JP" b="1" dirty="0">
                <a:solidFill>
                  <a:srgbClr val="FF0000"/>
                </a:solidFill>
              </a:rPr>
              <a:t>2</a:t>
            </a:r>
            <a:r>
              <a:rPr lang="ja-JP" altLang="en-US" b="1" dirty="0">
                <a:solidFill>
                  <a:srgbClr val="FF0000"/>
                </a:solidFill>
              </a:rPr>
              <a:t>回</a:t>
            </a:r>
            <a:r>
              <a:rPr lang="ja-JP" altLang="en-US" b="1" dirty="0"/>
              <a:t>の受講</a:t>
            </a:r>
            <a:endParaRPr lang="en-US" altLang="ja-JP" b="1" dirty="0"/>
          </a:p>
          <a:p>
            <a:pPr>
              <a:buFontTx/>
              <a:buNone/>
              <a:defRPr/>
            </a:pPr>
            <a:r>
              <a:rPr lang="ja-JP" altLang="en-US" b="1" dirty="0"/>
              <a:t>　　指導医講習会</a:t>
            </a:r>
            <a:r>
              <a:rPr lang="en-US" altLang="ja-JP" b="1" dirty="0">
                <a:solidFill>
                  <a:srgbClr val="FF0000"/>
                </a:solidFill>
              </a:rPr>
              <a:t>1</a:t>
            </a:r>
            <a:r>
              <a:rPr lang="ja-JP" altLang="en-US" b="1" dirty="0">
                <a:solidFill>
                  <a:srgbClr val="FF0000"/>
                </a:solidFill>
              </a:rPr>
              <a:t>回</a:t>
            </a:r>
            <a:r>
              <a:rPr lang="en-US" altLang="ja-JP" b="1" dirty="0">
                <a:solidFill>
                  <a:srgbClr val="FF0000"/>
                </a:solidFill>
              </a:rPr>
              <a:t> </a:t>
            </a:r>
          </a:p>
          <a:p>
            <a:pPr>
              <a:buFontTx/>
              <a:buNone/>
              <a:defRPr/>
            </a:pPr>
            <a:r>
              <a:rPr lang="ja-JP" altLang="en-US" b="1" dirty="0"/>
              <a:t>６）</a:t>
            </a:r>
            <a:r>
              <a:rPr lang="en-US" altLang="ja-JP" b="1" dirty="0"/>
              <a:t>5</a:t>
            </a:r>
            <a:r>
              <a:rPr lang="ja-JP" altLang="en-US" b="1" dirty="0"/>
              <a:t>年間に</a:t>
            </a:r>
            <a:r>
              <a:rPr lang="en-US" altLang="ja-JP" b="1" dirty="0">
                <a:solidFill>
                  <a:srgbClr val="FF0000"/>
                </a:solidFill>
              </a:rPr>
              <a:t>3</a:t>
            </a:r>
            <a:r>
              <a:rPr lang="ja-JP" altLang="en-US" b="1" dirty="0">
                <a:solidFill>
                  <a:srgbClr val="FF0000"/>
                </a:solidFill>
              </a:rPr>
              <a:t>編以上</a:t>
            </a:r>
            <a:r>
              <a:rPr lang="ja-JP" altLang="en-US" b="1" dirty="0"/>
              <a:t>の論文発表（共著で可）</a:t>
            </a:r>
          </a:p>
          <a:p>
            <a:pPr>
              <a:buFontTx/>
              <a:buNone/>
              <a:defRPr/>
            </a:pPr>
            <a:r>
              <a:rPr lang="ja-JP" altLang="en-US" b="1" dirty="0"/>
              <a:t>７）術者または指導的助手として</a:t>
            </a:r>
            <a:r>
              <a:rPr lang="en-US" altLang="ja-JP" b="1" dirty="0">
                <a:solidFill>
                  <a:srgbClr val="FF0000"/>
                </a:solidFill>
              </a:rPr>
              <a:t>50</a:t>
            </a:r>
            <a:r>
              <a:rPr lang="ja-JP" altLang="en-US" b="1" dirty="0">
                <a:solidFill>
                  <a:srgbClr val="FF0000"/>
                </a:solidFill>
              </a:rPr>
              <a:t>例以上</a:t>
            </a:r>
            <a:endParaRPr lang="en-US" altLang="ja-JP" b="1" dirty="0"/>
          </a:p>
          <a:p>
            <a:pPr marL="0" indent="0">
              <a:buNone/>
            </a:pPr>
            <a:r>
              <a:rPr lang="ja-JP" altLang="en-US" b="1" dirty="0"/>
              <a:t>　　同一術式は</a:t>
            </a:r>
            <a:r>
              <a:rPr lang="en-US" altLang="ja-JP" b="1" dirty="0"/>
              <a:t>20</a:t>
            </a:r>
            <a:r>
              <a:rPr lang="ja-JP" altLang="en-US" b="1" dirty="0"/>
              <a:t>例まで</a:t>
            </a:r>
            <a:endParaRPr lang="en-US" altLang="ja-JP" b="1" dirty="0"/>
          </a:p>
          <a:p>
            <a:pPr marL="0" indent="0">
              <a:buNone/>
            </a:pPr>
            <a:r>
              <a:rPr kumimoji="1" lang="ja-JP" altLang="en-US" b="1" dirty="0"/>
              <a:t>　　術者助手を問わず</a:t>
            </a:r>
            <a:r>
              <a:rPr kumimoji="1" lang="en-US" altLang="ja-JP" b="1" dirty="0"/>
              <a:t>100</a:t>
            </a:r>
            <a:r>
              <a:rPr kumimoji="1" lang="ja-JP" altLang="en-US" b="1" dirty="0"/>
              <a:t>例の手術参加</a:t>
            </a:r>
            <a:endParaRPr kumimoji="1" lang="ja-JP" altLang="en-US" dirty="0"/>
          </a:p>
        </p:txBody>
      </p:sp>
      <p:sp>
        <p:nvSpPr>
          <p:cNvPr id="4" name="角丸四角形 5">
            <a:extLst>
              <a:ext uri="{FF2B5EF4-FFF2-40B4-BE49-F238E27FC236}">
                <a16:creationId xmlns:a16="http://schemas.microsoft.com/office/drawing/2014/main" id="{DE83980B-5368-4DE5-A21B-3252D4DAECDF}"/>
              </a:ext>
            </a:extLst>
          </p:cNvPr>
          <p:cNvSpPr/>
          <p:nvPr/>
        </p:nvSpPr>
        <p:spPr bwMode="auto">
          <a:xfrm>
            <a:off x="533400" y="20717"/>
            <a:ext cx="8276272" cy="779384"/>
          </a:xfrm>
          <a:prstGeom prst="roundRect">
            <a:avLst/>
          </a:prstGeom>
          <a:solidFill>
            <a:schemeClr val="hlink"/>
          </a:solidFill>
          <a:ln w="38100" cap="flat" cmpd="sng" algn="ctr">
            <a:solidFill>
              <a:srgbClr val="FFFF00"/>
            </a:solidFill>
            <a:prstDash val="solid"/>
            <a:round/>
            <a:headEnd type="none" w="med" len="med"/>
            <a:tailEnd type="none" w="med" len="med"/>
          </a:ln>
          <a:effectLst/>
        </p:spPr>
        <p:txBody>
          <a:bodyPr wrap="none" lIns="90000" tIns="46800" rIns="90000" bIns="46800" anchor="ctr"/>
          <a:lstStyle/>
          <a:p>
            <a:pPr algn="ctr">
              <a:defRPr/>
            </a:pPr>
            <a:r>
              <a:rPr lang="ja-JP" altLang="en-US" sz="3200" dirty="0">
                <a:solidFill>
                  <a:schemeClr val="bg1"/>
                </a:solidFill>
                <a:effectLst>
                  <a:outerShdw blurRad="38100" dist="38100" dir="2700000" algn="tl">
                    <a:srgbClr val="000000">
                      <a:alpha val="43137"/>
                    </a:srgbClr>
                  </a:outerShdw>
                </a:effectLst>
              </a:rPr>
              <a:t>新専門医制度の</a:t>
            </a:r>
            <a:r>
              <a:rPr lang="ja-JP" altLang="en-US" sz="3200" b="1" dirty="0">
                <a:solidFill>
                  <a:srgbClr val="FFFF00"/>
                </a:solidFill>
                <a:effectLst>
                  <a:outerShdw blurRad="38100" dist="38100" dir="2700000" algn="tl">
                    <a:srgbClr val="000000">
                      <a:alpha val="43137"/>
                    </a:srgbClr>
                  </a:outerShdw>
                </a:effectLst>
              </a:rPr>
              <a:t>更新</a:t>
            </a:r>
            <a:r>
              <a:rPr lang="ja-JP" altLang="en-US" sz="3200" dirty="0">
                <a:solidFill>
                  <a:schemeClr val="bg1"/>
                </a:solidFill>
                <a:effectLst>
                  <a:outerShdw blurRad="38100" dist="38100" dir="2700000" algn="tl">
                    <a:srgbClr val="000000">
                      <a:alpha val="43137"/>
                    </a:srgbClr>
                  </a:outerShdw>
                </a:effectLst>
              </a:rPr>
              <a:t>条件（案）</a:t>
            </a:r>
          </a:p>
        </p:txBody>
      </p:sp>
      <p:pic>
        <p:nvPicPr>
          <p:cNvPr id="2" name="オーディオ 1">
            <a:hlinkClick r:id="" action="ppaction://media"/>
            <a:extLst>
              <a:ext uri="{FF2B5EF4-FFF2-40B4-BE49-F238E27FC236}">
                <a16:creationId xmlns:a16="http://schemas.microsoft.com/office/drawing/2014/main" id="{05181C76-626A-451C-BF14-6D5F2F51D9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99059609"/>
      </p:ext>
    </p:extLst>
  </p:cSld>
  <p:clrMapOvr>
    <a:masterClrMapping/>
  </p:clrMapOvr>
  <mc:AlternateContent xmlns:mc="http://schemas.openxmlformats.org/markup-compatibility/2006">
    <mc:Choice xmlns:p14="http://schemas.microsoft.com/office/powerpoint/2010/main" Requires="p14">
      <p:transition spd="slow" p14:dur="2000" advTm="29649"/>
    </mc:Choice>
    <mc:Fallback>
      <p:transition spd="slow" advTm="2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EF793A6-621F-3945-B8CB-AF6D8EA23354}"/>
              </a:ext>
            </a:extLst>
          </p:cNvPr>
          <p:cNvPicPr>
            <a:picLocks noChangeAspect="1"/>
          </p:cNvPicPr>
          <p:nvPr/>
        </p:nvPicPr>
        <p:blipFill>
          <a:blip r:embed="rId4"/>
          <a:stretch>
            <a:fillRect/>
          </a:stretch>
        </p:blipFill>
        <p:spPr>
          <a:xfrm>
            <a:off x="-1009649" y="-1608817"/>
            <a:ext cx="11425402" cy="16152584"/>
          </a:xfrm>
          <a:prstGeom prst="rect">
            <a:avLst/>
          </a:prstGeom>
        </p:spPr>
      </p:pic>
      <p:sp>
        <p:nvSpPr>
          <p:cNvPr id="2" name="テキスト ボックス 1"/>
          <p:cNvSpPr txBox="1"/>
          <p:nvPr/>
        </p:nvSpPr>
        <p:spPr>
          <a:xfrm>
            <a:off x="638175" y="5314950"/>
            <a:ext cx="6263253" cy="923330"/>
          </a:xfrm>
          <a:prstGeom prst="rect">
            <a:avLst/>
          </a:prstGeom>
          <a:solidFill>
            <a:schemeClr val="bg1"/>
          </a:solidFill>
        </p:spPr>
        <p:txBody>
          <a:bodyPr wrap="none" rtlCol="0">
            <a:spAutoFit/>
          </a:bodyPr>
          <a:lstStyle/>
          <a:p>
            <a:r>
              <a:rPr kumimoji="1" lang="ja-JP" altLang="en-US" dirty="0">
                <a:latin typeface="ＭＳ Ｐ明朝" panose="02020600040205080304" pitchFamily="18" charset="-128"/>
                <a:ea typeface="ＭＳ Ｐ明朝" panose="02020600040205080304" pitchFamily="18" charset="-128"/>
              </a:rPr>
              <a:t>日本専門医機構代表　兼松　隆之（日本専門医機構副理事長）</a:t>
            </a:r>
            <a:endParaRPr lang="en-US" altLang="ja-JP" sz="800" dirty="0">
              <a:latin typeface="ＭＳ Ｐ明朝" panose="02020600040205080304" pitchFamily="18" charset="-128"/>
              <a:ea typeface="ＭＳ Ｐ明朝" panose="02020600040205080304" pitchFamily="18" charset="-128"/>
            </a:endParaRPr>
          </a:p>
          <a:p>
            <a:endParaRPr kumimoji="1" lang="en-US" altLang="ja-JP" dirty="0">
              <a:latin typeface="ＭＳ Ｐ明朝" panose="02020600040205080304" pitchFamily="18" charset="-128"/>
              <a:ea typeface="ＭＳ Ｐ明朝" panose="02020600040205080304" pitchFamily="18" charset="-128"/>
            </a:endParaRPr>
          </a:p>
          <a:p>
            <a:r>
              <a:rPr kumimoji="1" lang="ja-JP" altLang="en-US" dirty="0">
                <a:latin typeface="ＭＳ Ｐ明朝" panose="02020600040205080304" pitchFamily="18" charset="-128"/>
                <a:ea typeface="ＭＳ Ｐ明朝" panose="02020600040205080304" pitchFamily="18" charset="-128"/>
              </a:rPr>
              <a:t>外部委員　　　　　　　 　梶谷　篤（梶谷総合法律事務所）</a:t>
            </a:r>
          </a:p>
        </p:txBody>
      </p:sp>
      <p:pic>
        <p:nvPicPr>
          <p:cNvPr id="3" name="オーディオ 2">
            <a:hlinkClick r:id="" action="ppaction://media"/>
            <a:extLst>
              <a:ext uri="{FF2B5EF4-FFF2-40B4-BE49-F238E27FC236}">
                <a16:creationId xmlns:a16="http://schemas.microsoft.com/office/drawing/2014/main" id="{8798C93B-BDAA-4610-9033-3B53BC02BD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77931921"/>
      </p:ext>
    </p:extLst>
  </p:cSld>
  <p:clrMapOvr>
    <a:masterClrMapping/>
  </p:clrMapOvr>
  <mc:AlternateContent xmlns:mc="http://schemas.openxmlformats.org/markup-compatibility/2006">
    <mc:Choice xmlns:p14="http://schemas.microsoft.com/office/powerpoint/2010/main" Requires="p14">
      <p:transition spd="slow" p14:dur="2000" advTm="18211"/>
    </mc:Choice>
    <mc:Fallback>
      <p:transition spd="slow" advTm="1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2D8516-3698-430E-A4B4-8B5AE1500695}"/>
              </a:ext>
            </a:extLst>
          </p:cNvPr>
          <p:cNvSpPr>
            <a:spLocks noGrp="1"/>
          </p:cNvSpPr>
          <p:nvPr>
            <p:ph type="title"/>
          </p:nvPr>
        </p:nvSpPr>
        <p:spPr>
          <a:xfrm>
            <a:off x="628650" y="-282574"/>
            <a:ext cx="7886700" cy="1325563"/>
          </a:xfrm>
        </p:spPr>
        <p:txBody>
          <a:bodyPr/>
          <a:lstStyle/>
          <a:p>
            <a:pPr algn="ctr"/>
            <a:r>
              <a:rPr kumimoji="1" lang="ja-JP" altLang="en-US" dirty="0"/>
              <a:t>新専門医制度の更新（案）</a:t>
            </a:r>
          </a:p>
        </p:txBody>
      </p:sp>
      <p:sp>
        <p:nvSpPr>
          <p:cNvPr id="3" name="コンテンツ プレースホルダー 2">
            <a:extLst>
              <a:ext uri="{FF2B5EF4-FFF2-40B4-BE49-F238E27FC236}">
                <a16:creationId xmlns:a16="http://schemas.microsoft.com/office/drawing/2014/main" id="{1E7201D4-AA13-4E17-A558-F261104DDA29}"/>
              </a:ext>
            </a:extLst>
          </p:cNvPr>
          <p:cNvSpPr>
            <a:spLocks noGrp="1"/>
          </p:cNvSpPr>
          <p:nvPr>
            <p:ph idx="1"/>
          </p:nvPr>
        </p:nvSpPr>
        <p:spPr>
          <a:xfrm>
            <a:off x="52387" y="796924"/>
            <a:ext cx="9039225" cy="6175375"/>
          </a:xfrm>
        </p:spPr>
        <p:txBody>
          <a:bodyPr>
            <a:noAutofit/>
          </a:bodyPr>
          <a:lstStyle/>
          <a:p>
            <a:r>
              <a:rPr lang="en-US" altLang="ja-JP" dirty="0"/>
              <a:t>5</a:t>
            </a:r>
            <a:r>
              <a:rPr lang="ja-JP" altLang="en-US" dirty="0"/>
              <a:t>年間に</a:t>
            </a:r>
            <a:r>
              <a:rPr lang="ja-JP" altLang="en-US" dirty="0">
                <a:solidFill>
                  <a:srgbClr val="FF0000"/>
                </a:solidFill>
              </a:rPr>
              <a:t>術者または指導的助手として</a:t>
            </a:r>
            <a:r>
              <a:rPr lang="en-US" altLang="ja-JP" dirty="0">
                <a:solidFill>
                  <a:srgbClr val="FF0000"/>
                </a:solidFill>
              </a:rPr>
              <a:t>50</a:t>
            </a:r>
            <a:r>
              <a:rPr lang="ja-JP" altLang="en-US" dirty="0">
                <a:solidFill>
                  <a:srgbClr val="FF0000"/>
                </a:solidFill>
              </a:rPr>
              <a:t>例以上（</a:t>
            </a:r>
            <a:r>
              <a:rPr lang="en-US" altLang="ja-JP" dirty="0">
                <a:solidFill>
                  <a:srgbClr val="FF0000"/>
                </a:solidFill>
              </a:rPr>
              <a:t>1</a:t>
            </a:r>
            <a:r>
              <a:rPr lang="ja-JP" altLang="en-US" dirty="0">
                <a:solidFill>
                  <a:srgbClr val="FF0000"/>
                </a:solidFill>
              </a:rPr>
              <a:t>術式</a:t>
            </a:r>
            <a:r>
              <a:rPr lang="en-US" altLang="ja-JP" dirty="0">
                <a:solidFill>
                  <a:srgbClr val="FF0000"/>
                </a:solidFill>
              </a:rPr>
              <a:t>20</a:t>
            </a:r>
            <a:r>
              <a:rPr lang="ja-JP" altLang="en-US" dirty="0">
                <a:solidFill>
                  <a:srgbClr val="FF0000"/>
                </a:solidFill>
              </a:rPr>
              <a:t>例まで）</a:t>
            </a:r>
            <a:r>
              <a:rPr lang="ja-JP" altLang="en-US" dirty="0"/>
              <a:t>の手術経験を有すること。また術者助手を問わず、</a:t>
            </a:r>
            <a:r>
              <a:rPr lang="en-US" altLang="ja-JP" dirty="0"/>
              <a:t>100</a:t>
            </a:r>
            <a:r>
              <a:rPr lang="ja-JP" altLang="en-US" dirty="0"/>
              <a:t>例の手術に参加していること。手術経験の症例数には別に示す「心臓血管外科専門医認定のための臨床経験評価方式」に定める係数（小児係数、末梢血管外科係数、修練指導者係数など）を掛けることができる。</a:t>
            </a:r>
          </a:p>
          <a:p>
            <a:r>
              <a:rPr lang="ja-JP" altLang="en-US" dirty="0"/>
              <a:t>なお、</a:t>
            </a:r>
            <a:r>
              <a:rPr lang="ja-JP" altLang="en-US" dirty="0">
                <a:solidFill>
                  <a:srgbClr val="FF0000"/>
                </a:solidFill>
              </a:rPr>
              <a:t>初回更新では認定修練施設における手術経験のみカウント可能</a:t>
            </a:r>
            <a:r>
              <a:rPr lang="ja-JP" altLang="en-US" dirty="0"/>
              <a:t>とするが、</a:t>
            </a:r>
            <a:r>
              <a:rPr lang="ja-JP" altLang="en-US" dirty="0">
                <a:solidFill>
                  <a:srgbClr val="FF0000"/>
                </a:solidFill>
              </a:rPr>
              <a:t>２回目以降の更新では、①</a:t>
            </a:r>
            <a:r>
              <a:rPr lang="en-US" altLang="ja-JP" dirty="0">
                <a:solidFill>
                  <a:srgbClr val="FF0000"/>
                </a:solidFill>
              </a:rPr>
              <a:t>NCD•JCVSD</a:t>
            </a:r>
            <a:r>
              <a:rPr lang="ja-JP" altLang="en-US" dirty="0">
                <a:solidFill>
                  <a:srgbClr val="FF0000"/>
                </a:solidFill>
              </a:rPr>
              <a:t>に全手術例を登録していること、②連携する修練統括責任者による医療の質向上事業に協力すること、の両者を満たす施設に限り、非修練施設における手術経験もカウントできる。</a:t>
            </a:r>
          </a:p>
          <a:p>
            <a:r>
              <a:rPr lang="ja-JP" altLang="en-US" dirty="0"/>
              <a:t>この項目を達成すれば「</a:t>
            </a:r>
            <a:r>
              <a:rPr lang="en-US" altLang="ja-JP" dirty="0"/>
              <a:t>a)</a:t>
            </a:r>
            <a:r>
              <a:rPr lang="ja-JP" altLang="en-US" dirty="0"/>
              <a:t>診療実績の証明」の項目の</a:t>
            </a:r>
            <a:r>
              <a:rPr lang="en-US" altLang="ja-JP" dirty="0"/>
              <a:t>10</a:t>
            </a:r>
            <a:r>
              <a:rPr lang="ja-JP" altLang="en-US" dirty="0"/>
              <a:t>単位とする。</a:t>
            </a:r>
          </a:p>
          <a:p>
            <a:endParaRPr kumimoji="1" lang="ja-JP" altLang="en-US" dirty="0"/>
          </a:p>
        </p:txBody>
      </p:sp>
      <p:pic>
        <p:nvPicPr>
          <p:cNvPr id="4" name="オーディオ 3">
            <a:hlinkClick r:id="" action="ppaction://media"/>
            <a:extLst>
              <a:ext uri="{FF2B5EF4-FFF2-40B4-BE49-F238E27FC236}">
                <a16:creationId xmlns:a16="http://schemas.microsoft.com/office/drawing/2014/main" id="{0ECF62F4-3D61-4618-97FE-2B47CCB6EB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16907383"/>
      </p:ext>
    </p:extLst>
  </p:cSld>
  <p:clrMapOvr>
    <a:masterClrMapping/>
  </p:clrMapOvr>
  <mc:AlternateContent xmlns:mc="http://schemas.openxmlformats.org/markup-compatibility/2006">
    <mc:Choice xmlns:p14="http://schemas.microsoft.com/office/powerpoint/2010/main" Requires="p14">
      <p:transition spd="slow" p14:dur="2000" advTm="53004"/>
    </mc:Choice>
    <mc:Fallback>
      <p:transition spd="slow" advTm="5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DE5300-BDF8-4AF1-89A8-55AF35B10C50}"/>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BD99A907-56FA-40AB-BBE8-027A96D3A49C}"/>
              </a:ext>
            </a:extLst>
          </p:cNvPr>
          <p:cNvPicPr>
            <a:picLocks noGrp="1" noChangeAspect="1"/>
          </p:cNvPicPr>
          <p:nvPr>
            <p:ph idx="1"/>
          </p:nvPr>
        </p:nvPicPr>
        <p:blipFill>
          <a:blip r:embed="rId4"/>
          <a:stretch>
            <a:fillRect/>
          </a:stretch>
        </p:blipFill>
        <p:spPr>
          <a:xfrm>
            <a:off x="172422" y="-17464"/>
            <a:ext cx="8799155" cy="6176963"/>
          </a:xfrm>
          <a:prstGeom prst="rect">
            <a:avLst/>
          </a:prstGeom>
        </p:spPr>
      </p:pic>
      <p:sp>
        <p:nvSpPr>
          <p:cNvPr id="5" name="テキスト ボックス 4">
            <a:extLst>
              <a:ext uri="{FF2B5EF4-FFF2-40B4-BE49-F238E27FC236}">
                <a16:creationId xmlns:a16="http://schemas.microsoft.com/office/drawing/2014/main" id="{6B5BE492-00ED-4112-A19A-129CAA325C11}"/>
              </a:ext>
            </a:extLst>
          </p:cNvPr>
          <p:cNvSpPr txBox="1"/>
          <p:nvPr/>
        </p:nvSpPr>
        <p:spPr>
          <a:xfrm>
            <a:off x="258759" y="6238875"/>
            <a:ext cx="6610350" cy="461665"/>
          </a:xfrm>
          <a:prstGeom prst="rect">
            <a:avLst/>
          </a:prstGeom>
          <a:noFill/>
        </p:spPr>
        <p:txBody>
          <a:bodyPr wrap="square" rtlCol="0">
            <a:spAutoFit/>
          </a:bodyPr>
          <a:lstStyle/>
          <a:p>
            <a:r>
              <a:rPr kumimoji="1" lang="ja-JP" altLang="en-US" sz="2400" b="1" dirty="0"/>
              <a:t>乳児（</a:t>
            </a:r>
            <a:r>
              <a:rPr kumimoji="1" lang="en-US" altLang="ja-JP" sz="2400" b="1" dirty="0"/>
              <a:t>1</a:t>
            </a:r>
            <a:r>
              <a:rPr kumimoji="1" lang="ja-JP" altLang="en-US" sz="2400" b="1" dirty="0"/>
              <a:t>歳未満）手術は、難易度を一つ上げる</a:t>
            </a:r>
          </a:p>
        </p:txBody>
      </p:sp>
      <p:pic>
        <p:nvPicPr>
          <p:cNvPr id="3" name="オーディオ 2">
            <a:hlinkClick r:id="" action="ppaction://media"/>
            <a:extLst>
              <a:ext uri="{FF2B5EF4-FFF2-40B4-BE49-F238E27FC236}">
                <a16:creationId xmlns:a16="http://schemas.microsoft.com/office/drawing/2014/main" id="{4E0785F8-B48B-4A7C-A9F7-04032C78D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51880492"/>
      </p:ext>
    </p:extLst>
  </p:cSld>
  <p:clrMapOvr>
    <a:masterClrMapping/>
  </p:clrMapOvr>
  <mc:AlternateContent xmlns:mc="http://schemas.openxmlformats.org/markup-compatibility/2006">
    <mc:Choice xmlns:p14="http://schemas.microsoft.com/office/powerpoint/2010/main" Requires="p14">
      <p:transition spd="slow" p14:dur="2000" advTm="9433"/>
    </mc:Choice>
    <mc:Fallback>
      <p:transition spd="slow" advTm="9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71164" y="372637"/>
            <a:ext cx="4973096" cy="716032"/>
          </a:xfrm>
          <a:solidFill>
            <a:srgbClr val="FFC000"/>
          </a:solidFill>
        </p:spPr>
        <p:txBody>
          <a:bodyPr/>
          <a:lstStyle/>
          <a:p>
            <a:pPr algn="ctr"/>
            <a:r>
              <a:rPr kumimoji="1" lang="ja-JP" altLang="en-US" dirty="0"/>
              <a:t>施設群状況</a:t>
            </a:r>
          </a:p>
        </p:txBody>
      </p:sp>
      <p:sp>
        <p:nvSpPr>
          <p:cNvPr id="3" name="コンテンツ プレースホルダー 2"/>
          <p:cNvSpPr>
            <a:spLocks noGrp="1"/>
          </p:cNvSpPr>
          <p:nvPr>
            <p:ph idx="1"/>
          </p:nvPr>
        </p:nvSpPr>
        <p:spPr>
          <a:xfrm>
            <a:off x="133350" y="1530627"/>
            <a:ext cx="8877300" cy="5203548"/>
          </a:xfrm>
          <a:ln>
            <a:solidFill>
              <a:schemeClr val="accent1"/>
            </a:solidFill>
          </a:ln>
        </p:spPr>
        <p:txBody>
          <a:bodyPr>
            <a:noAutofit/>
          </a:bodyPr>
          <a:lstStyle/>
          <a:p>
            <a:r>
              <a:rPr lang="en-US" altLang="ja-JP" dirty="0"/>
              <a:t>102</a:t>
            </a:r>
            <a:r>
              <a:rPr lang="ja-JP" altLang="en-US" dirty="0"/>
              <a:t>の施設群の登録が行われ、条件を満たした</a:t>
            </a:r>
            <a:r>
              <a:rPr lang="en-US" altLang="ja-JP" dirty="0"/>
              <a:t>100</a:t>
            </a:r>
            <a:r>
              <a:rPr lang="ja-JP" altLang="en-US" dirty="0"/>
              <a:t>の施設群を認めた。</a:t>
            </a:r>
            <a:endParaRPr lang="en-US" altLang="ja-JP" dirty="0"/>
          </a:p>
          <a:p>
            <a:r>
              <a:rPr lang="ja-JP" altLang="en-US" dirty="0"/>
              <a:t>日本専門医機構から公募について承認が得られ、</a:t>
            </a:r>
            <a:r>
              <a:rPr lang="en-US" altLang="ja-JP" dirty="0"/>
              <a:t>HP</a:t>
            </a:r>
            <a:r>
              <a:rPr lang="ja-JP" altLang="en-US" dirty="0"/>
              <a:t>に公開している。</a:t>
            </a:r>
            <a:endParaRPr lang="en-US" altLang="ja-JP" dirty="0"/>
          </a:p>
          <a:p>
            <a:pPr marL="0" indent="0">
              <a:buNone/>
            </a:pPr>
            <a:r>
              <a:rPr lang="ja-JP" altLang="en-US" dirty="0"/>
              <a:t>　　　</a:t>
            </a:r>
            <a:r>
              <a:rPr lang="ja-JP" altLang="en-US" sz="3200" b="1" dirty="0">
                <a:solidFill>
                  <a:srgbClr val="0070C0"/>
                </a:solidFill>
              </a:rPr>
              <a:t>公開内容：カリキュラム名</a:t>
            </a:r>
            <a:endParaRPr lang="en-US" altLang="ja-JP" sz="3200" b="1" dirty="0">
              <a:solidFill>
                <a:srgbClr val="0070C0"/>
              </a:solidFill>
            </a:endParaRPr>
          </a:p>
          <a:p>
            <a:pPr marL="0" indent="0">
              <a:buNone/>
            </a:pPr>
            <a:r>
              <a:rPr lang="ja-JP" altLang="en-US" sz="3200" b="1" dirty="0">
                <a:solidFill>
                  <a:srgbClr val="0070C0"/>
                </a:solidFill>
              </a:rPr>
              <a:t>　　　　　　　　修練統括施設名</a:t>
            </a:r>
            <a:endParaRPr lang="en-US" altLang="ja-JP" sz="3200" b="1" dirty="0">
              <a:solidFill>
                <a:srgbClr val="0070C0"/>
              </a:solidFill>
            </a:endParaRPr>
          </a:p>
          <a:p>
            <a:pPr marL="0" indent="0">
              <a:buNone/>
            </a:pPr>
            <a:r>
              <a:rPr lang="ja-JP" altLang="en-US" sz="3200" b="1" dirty="0">
                <a:solidFill>
                  <a:srgbClr val="0070C0"/>
                </a:solidFill>
              </a:rPr>
              <a:t>　　　　　　　　修練統括責任者名</a:t>
            </a:r>
            <a:endParaRPr lang="en-US" altLang="ja-JP" sz="3200" b="1" dirty="0">
              <a:solidFill>
                <a:srgbClr val="0070C0"/>
              </a:solidFill>
            </a:endParaRPr>
          </a:p>
          <a:p>
            <a:r>
              <a:rPr lang="en-US" altLang="ja-JP" dirty="0"/>
              <a:t>3</a:t>
            </a:r>
            <a:r>
              <a:rPr lang="ja-JP" altLang="en-US" dirty="0"/>
              <a:t>月</a:t>
            </a:r>
            <a:r>
              <a:rPr lang="en-US" altLang="ja-JP" dirty="0"/>
              <a:t>15</a:t>
            </a:r>
            <a:r>
              <a:rPr lang="ja-JP" altLang="en-US" dirty="0"/>
              <a:t>日までに修練統括責任者から検討委員会に採用報告をお願いしたい。</a:t>
            </a:r>
            <a:endParaRPr lang="en-US" altLang="ja-JP" dirty="0"/>
          </a:p>
          <a:p>
            <a:r>
              <a:rPr lang="ja-JP" altLang="en-US" dirty="0"/>
              <a:t>施設群の組み替え、新規施設群の登録などは毎年応じる予定</a:t>
            </a:r>
            <a:endParaRPr lang="en-US" altLang="ja-JP" dirty="0"/>
          </a:p>
        </p:txBody>
      </p:sp>
      <p:pic>
        <p:nvPicPr>
          <p:cNvPr id="4" name="オーディオ 3">
            <a:hlinkClick r:id="" action="ppaction://media"/>
            <a:extLst>
              <a:ext uri="{FF2B5EF4-FFF2-40B4-BE49-F238E27FC236}">
                <a16:creationId xmlns:a16="http://schemas.microsoft.com/office/drawing/2014/main" id="{D681CE60-E185-4941-92C6-ACB63FA0E1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79291679"/>
      </p:ext>
    </p:extLst>
  </p:cSld>
  <p:clrMapOvr>
    <a:masterClrMapping/>
  </p:clrMapOvr>
  <mc:AlternateContent xmlns:mc="http://schemas.openxmlformats.org/markup-compatibility/2006">
    <mc:Choice xmlns:p14="http://schemas.microsoft.com/office/powerpoint/2010/main" Requires="p14">
      <p:transition spd="slow" p14:dur="2000" advTm="46763"/>
    </mc:Choice>
    <mc:Fallback>
      <p:transition spd="slow" advTm="4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BD84EA-F327-4942-BF4D-9AB9BED1C94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A9EC113-77C1-464D-B9CE-876AA43BF900}"/>
              </a:ext>
            </a:extLst>
          </p:cNvPr>
          <p:cNvSpPr>
            <a:spLocks noGrp="1"/>
          </p:cNvSpPr>
          <p:nvPr>
            <p:ph idx="1"/>
          </p:nvPr>
        </p:nvSpPr>
        <p:spPr/>
        <p:txBody>
          <a:bodyPr/>
          <a:lstStyle/>
          <a:p>
            <a:endParaRPr kumimoji="1" lang="ja-JP" altLang="en-US" dirty="0"/>
          </a:p>
        </p:txBody>
      </p:sp>
      <p:graphicFrame>
        <p:nvGraphicFramePr>
          <p:cNvPr id="4" name="オブジェクト 3">
            <a:extLst>
              <a:ext uri="{FF2B5EF4-FFF2-40B4-BE49-F238E27FC236}">
                <a16:creationId xmlns:a16="http://schemas.microsoft.com/office/drawing/2014/main" id="{C21E422D-8CE5-4C0E-B601-14B03DDBC6FC}"/>
              </a:ext>
            </a:extLst>
          </p:cNvPr>
          <p:cNvGraphicFramePr>
            <a:graphicFrameLocks noChangeAspect="1"/>
          </p:cNvGraphicFramePr>
          <p:nvPr>
            <p:extLst>
              <p:ext uri="{D42A27DB-BD31-4B8C-83A1-F6EECF244321}">
                <p14:modId xmlns:p14="http://schemas.microsoft.com/office/powerpoint/2010/main" val="1115963567"/>
              </p:ext>
            </p:extLst>
          </p:nvPr>
        </p:nvGraphicFramePr>
        <p:xfrm>
          <a:off x="200025" y="0"/>
          <a:ext cx="8743950" cy="7018783"/>
        </p:xfrm>
        <a:graphic>
          <a:graphicData uri="http://schemas.openxmlformats.org/presentationml/2006/ole">
            <mc:AlternateContent xmlns:mc="http://schemas.openxmlformats.org/markup-compatibility/2006">
              <mc:Choice xmlns:v="urn:schemas-microsoft-com:vml" Requires="v">
                <p:oleObj spid="_x0000_s1106" name="ビットマップ イメージ" r:id="rId6" imgW="8344080" imgH="6698160" progId="Paint.Picture">
                  <p:embed/>
                </p:oleObj>
              </mc:Choice>
              <mc:Fallback>
                <p:oleObj name="ビットマップ イメージ" r:id="rId6" imgW="8344080" imgH="6698160" progId="Paint.Picture">
                  <p:embed/>
                  <p:pic>
                    <p:nvPicPr>
                      <p:cNvPr id="0" name=""/>
                      <p:cNvPicPr/>
                      <p:nvPr/>
                    </p:nvPicPr>
                    <p:blipFill>
                      <a:blip r:embed="rId7"/>
                      <a:stretch>
                        <a:fillRect/>
                      </a:stretch>
                    </p:blipFill>
                    <p:spPr>
                      <a:xfrm>
                        <a:off x="200025" y="0"/>
                        <a:ext cx="8743950" cy="7018783"/>
                      </a:xfrm>
                      <a:prstGeom prst="rect">
                        <a:avLst/>
                      </a:prstGeom>
                    </p:spPr>
                  </p:pic>
                </p:oleObj>
              </mc:Fallback>
            </mc:AlternateContent>
          </a:graphicData>
        </a:graphic>
      </p:graphicFrame>
      <p:graphicFrame>
        <p:nvGraphicFramePr>
          <p:cNvPr id="5" name="オブジェクト 4">
            <a:extLst>
              <a:ext uri="{FF2B5EF4-FFF2-40B4-BE49-F238E27FC236}">
                <a16:creationId xmlns:a16="http://schemas.microsoft.com/office/drawing/2014/main" id="{49C424AA-A1EF-4155-9ADC-997B16285CD1}"/>
              </a:ext>
            </a:extLst>
          </p:cNvPr>
          <p:cNvGraphicFramePr>
            <a:graphicFrameLocks noChangeAspect="1"/>
          </p:cNvGraphicFramePr>
          <p:nvPr>
            <p:extLst>
              <p:ext uri="{D42A27DB-BD31-4B8C-83A1-F6EECF244321}">
                <p14:modId xmlns:p14="http://schemas.microsoft.com/office/powerpoint/2010/main" val="3936534952"/>
              </p:ext>
            </p:extLst>
          </p:nvPr>
        </p:nvGraphicFramePr>
        <p:xfrm>
          <a:off x="-30844" y="983805"/>
          <a:ext cx="9174844" cy="1683234"/>
        </p:xfrm>
        <a:graphic>
          <a:graphicData uri="http://schemas.openxmlformats.org/presentationml/2006/ole">
            <mc:AlternateContent xmlns:mc="http://schemas.openxmlformats.org/markup-compatibility/2006">
              <mc:Choice xmlns:v="urn:schemas-microsoft-com:vml" Requires="v">
                <p:oleObj spid="_x0000_s1107" name="ビットマップ イメージ" r:id="rId8" imgW="5356800" imgH="983160" progId="Paint.Picture">
                  <p:embed/>
                </p:oleObj>
              </mc:Choice>
              <mc:Fallback>
                <p:oleObj name="ビットマップ イメージ" r:id="rId8" imgW="5356800" imgH="983160" progId="Paint.Picture">
                  <p:embed/>
                  <p:pic>
                    <p:nvPicPr>
                      <p:cNvPr id="0" name=""/>
                      <p:cNvPicPr/>
                      <p:nvPr/>
                    </p:nvPicPr>
                    <p:blipFill>
                      <a:blip r:embed="rId9"/>
                      <a:stretch>
                        <a:fillRect/>
                      </a:stretch>
                    </p:blipFill>
                    <p:spPr>
                      <a:xfrm>
                        <a:off x="-30844" y="983805"/>
                        <a:ext cx="9174844" cy="1683234"/>
                      </a:xfrm>
                      <a:prstGeom prst="rect">
                        <a:avLst/>
                      </a:prstGeom>
                    </p:spPr>
                  </p:pic>
                </p:oleObj>
              </mc:Fallback>
            </mc:AlternateContent>
          </a:graphicData>
        </a:graphic>
      </p:graphicFrame>
      <p:graphicFrame>
        <p:nvGraphicFramePr>
          <p:cNvPr id="6" name="オブジェクト 5">
            <a:extLst>
              <a:ext uri="{FF2B5EF4-FFF2-40B4-BE49-F238E27FC236}">
                <a16:creationId xmlns:a16="http://schemas.microsoft.com/office/drawing/2014/main" id="{817278CB-BF2B-459A-9BB9-1CD2C4F6C73D}"/>
              </a:ext>
            </a:extLst>
          </p:cNvPr>
          <p:cNvGraphicFramePr>
            <a:graphicFrameLocks noChangeAspect="1"/>
          </p:cNvGraphicFramePr>
          <p:nvPr>
            <p:extLst>
              <p:ext uri="{D42A27DB-BD31-4B8C-83A1-F6EECF244321}">
                <p14:modId xmlns:p14="http://schemas.microsoft.com/office/powerpoint/2010/main" val="2693315530"/>
              </p:ext>
            </p:extLst>
          </p:nvPr>
        </p:nvGraphicFramePr>
        <p:xfrm>
          <a:off x="70685" y="3509391"/>
          <a:ext cx="9002630" cy="1913627"/>
        </p:xfrm>
        <a:graphic>
          <a:graphicData uri="http://schemas.openxmlformats.org/presentationml/2006/ole">
            <mc:AlternateContent xmlns:mc="http://schemas.openxmlformats.org/markup-compatibility/2006">
              <mc:Choice xmlns:v="urn:schemas-microsoft-com:vml" Requires="v">
                <p:oleObj spid="_x0000_s1108" name="ビットマップ イメージ" r:id="rId10" imgW="5661720" imgH="1203840" progId="Paint.Picture">
                  <p:embed/>
                </p:oleObj>
              </mc:Choice>
              <mc:Fallback>
                <p:oleObj name="ビットマップ イメージ" r:id="rId10" imgW="5661720" imgH="1203840" progId="Paint.Picture">
                  <p:embed/>
                  <p:pic>
                    <p:nvPicPr>
                      <p:cNvPr id="0" name=""/>
                      <p:cNvPicPr/>
                      <p:nvPr/>
                    </p:nvPicPr>
                    <p:blipFill>
                      <a:blip r:embed="rId11"/>
                      <a:stretch>
                        <a:fillRect/>
                      </a:stretch>
                    </p:blipFill>
                    <p:spPr>
                      <a:xfrm>
                        <a:off x="70685" y="3509391"/>
                        <a:ext cx="9002630" cy="1913627"/>
                      </a:xfrm>
                      <a:prstGeom prst="rect">
                        <a:avLst/>
                      </a:prstGeom>
                    </p:spPr>
                  </p:pic>
                </p:oleObj>
              </mc:Fallback>
            </mc:AlternateContent>
          </a:graphicData>
        </a:graphic>
      </p:graphicFrame>
      <p:pic>
        <p:nvPicPr>
          <p:cNvPr id="7" name="オーディオ 6">
            <a:hlinkClick r:id="" action="ppaction://media"/>
            <a:extLst>
              <a:ext uri="{FF2B5EF4-FFF2-40B4-BE49-F238E27FC236}">
                <a16:creationId xmlns:a16="http://schemas.microsoft.com/office/drawing/2014/main" id="{09608FD7-078E-4FA7-97C4-3E16C51FE97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005515087"/>
      </p:ext>
    </p:extLst>
  </p:cSld>
  <p:clrMapOvr>
    <a:masterClrMapping/>
  </p:clrMapOvr>
  <mc:AlternateContent xmlns:mc="http://schemas.openxmlformats.org/markup-compatibility/2006">
    <mc:Choice xmlns:p14="http://schemas.microsoft.com/office/powerpoint/2010/main" Requires="p14">
      <p:transition spd="slow" p14:dur="2000" advTm="15585"/>
    </mc:Choice>
    <mc:Fallback>
      <p:transition spd="slow" advTm="15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45AF53-9896-40EC-92DA-D1C7ED4E2AC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23FBC33-6192-45FF-B446-CCBEA49B0BDC}"/>
              </a:ext>
            </a:extLst>
          </p:cNvPr>
          <p:cNvSpPr>
            <a:spLocks noGrp="1"/>
          </p:cNvSpPr>
          <p:nvPr>
            <p:ph idx="1"/>
          </p:nvPr>
        </p:nvSpPr>
        <p:spPr/>
        <p:txBody>
          <a:bodyPr/>
          <a:lstStyle/>
          <a:p>
            <a:endParaRPr kumimoji="1" lang="ja-JP" altLang="en-US"/>
          </a:p>
        </p:txBody>
      </p:sp>
      <p:graphicFrame>
        <p:nvGraphicFramePr>
          <p:cNvPr id="4" name="オブジェクト 3">
            <a:extLst>
              <a:ext uri="{FF2B5EF4-FFF2-40B4-BE49-F238E27FC236}">
                <a16:creationId xmlns:a16="http://schemas.microsoft.com/office/drawing/2014/main" id="{6E933259-CD6C-4B45-A5AF-B7FECC8A381A}"/>
              </a:ext>
            </a:extLst>
          </p:cNvPr>
          <p:cNvGraphicFramePr>
            <a:graphicFrameLocks noChangeAspect="1"/>
          </p:cNvGraphicFramePr>
          <p:nvPr>
            <p:extLst>
              <p:ext uri="{D42A27DB-BD31-4B8C-83A1-F6EECF244321}">
                <p14:modId xmlns:p14="http://schemas.microsoft.com/office/powerpoint/2010/main" val="1225963183"/>
              </p:ext>
            </p:extLst>
          </p:nvPr>
        </p:nvGraphicFramePr>
        <p:xfrm>
          <a:off x="0" y="785018"/>
          <a:ext cx="9148176" cy="5287963"/>
        </p:xfrm>
        <a:graphic>
          <a:graphicData uri="http://schemas.openxmlformats.org/presentationml/2006/ole">
            <mc:AlternateContent xmlns:mc="http://schemas.openxmlformats.org/markup-compatibility/2006">
              <mc:Choice xmlns:v="urn:schemas-microsoft-com:vml" Requires="v">
                <p:oleObj spid="_x0000_s2076" name="ビットマップ イメージ" r:id="rId5" imgW="10508040" imgH="6103800" progId="Paint.Picture">
                  <p:embed/>
                </p:oleObj>
              </mc:Choice>
              <mc:Fallback>
                <p:oleObj name="ビットマップ イメージ" r:id="rId5" imgW="10508040" imgH="6103800" progId="Paint.Picture">
                  <p:embed/>
                  <p:pic>
                    <p:nvPicPr>
                      <p:cNvPr id="0" name=""/>
                      <p:cNvPicPr/>
                      <p:nvPr/>
                    </p:nvPicPr>
                    <p:blipFill>
                      <a:blip r:embed="rId6"/>
                      <a:stretch>
                        <a:fillRect/>
                      </a:stretch>
                    </p:blipFill>
                    <p:spPr>
                      <a:xfrm>
                        <a:off x="0" y="785018"/>
                        <a:ext cx="9148176" cy="5287963"/>
                      </a:xfrm>
                      <a:prstGeom prst="rect">
                        <a:avLst/>
                      </a:prstGeom>
                    </p:spPr>
                  </p:pic>
                </p:oleObj>
              </mc:Fallback>
            </mc:AlternateContent>
          </a:graphicData>
        </a:graphic>
      </p:graphicFrame>
      <p:pic>
        <p:nvPicPr>
          <p:cNvPr id="5" name="オーディオ 4">
            <a:hlinkClick r:id="" action="ppaction://media"/>
            <a:extLst>
              <a:ext uri="{FF2B5EF4-FFF2-40B4-BE49-F238E27FC236}">
                <a16:creationId xmlns:a16="http://schemas.microsoft.com/office/drawing/2014/main" id="{63A632C3-EE20-42FA-8D5C-7E48503B05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5057813"/>
      </p:ext>
    </p:extLst>
  </p:cSld>
  <p:clrMapOvr>
    <a:masterClrMapping/>
  </p:clrMapOvr>
  <mc:AlternateContent xmlns:mc="http://schemas.openxmlformats.org/markup-compatibility/2006">
    <mc:Choice xmlns:p14="http://schemas.microsoft.com/office/powerpoint/2010/main" Requires="p14">
      <p:transition spd="slow" p14:dur="2000" advTm="4441"/>
    </mc:Choice>
    <mc:Fallback>
      <p:transition spd="slow" advTm="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FE1960-1031-43A3-A337-F0FBD924A58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A01E043-9743-4C32-A19C-8BE15DD1D18C}"/>
              </a:ext>
            </a:extLst>
          </p:cNvPr>
          <p:cNvSpPr>
            <a:spLocks noGrp="1"/>
          </p:cNvSpPr>
          <p:nvPr>
            <p:ph idx="1"/>
          </p:nvPr>
        </p:nvSpPr>
        <p:spPr/>
        <p:txBody>
          <a:bodyPr/>
          <a:lstStyle/>
          <a:p>
            <a:endParaRPr kumimoji="1" lang="ja-JP" altLang="en-US" dirty="0"/>
          </a:p>
        </p:txBody>
      </p:sp>
      <p:graphicFrame>
        <p:nvGraphicFramePr>
          <p:cNvPr id="4" name="オブジェクト 3">
            <a:extLst>
              <a:ext uri="{FF2B5EF4-FFF2-40B4-BE49-F238E27FC236}">
                <a16:creationId xmlns:a16="http://schemas.microsoft.com/office/drawing/2014/main" id="{327099B2-8EEA-4588-A7AA-DE079653CC88}"/>
              </a:ext>
            </a:extLst>
          </p:cNvPr>
          <p:cNvGraphicFramePr>
            <a:graphicFrameLocks noChangeAspect="1"/>
          </p:cNvGraphicFramePr>
          <p:nvPr>
            <p:extLst>
              <p:ext uri="{D42A27DB-BD31-4B8C-83A1-F6EECF244321}">
                <p14:modId xmlns:p14="http://schemas.microsoft.com/office/powerpoint/2010/main" val="3780560166"/>
              </p:ext>
            </p:extLst>
          </p:nvPr>
        </p:nvGraphicFramePr>
        <p:xfrm>
          <a:off x="-267731" y="1162878"/>
          <a:ext cx="9600573" cy="4229136"/>
        </p:xfrm>
        <a:graphic>
          <a:graphicData uri="http://schemas.openxmlformats.org/presentationml/2006/ole">
            <mc:AlternateContent xmlns:mc="http://schemas.openxmlformats.org/markup-compatibility/2006">
              <mc:Choice xmlns:v="urn:schemas-microsoft-com:vml" Requires="v">
                <p:oleObj spid="_x0000_s11269" name="ビットマップ イメージ" r:id="rId5" imgW="7292520" imgH="2964240" progId="Paint.Picture">
                  <p:embed/>
                </p:oleObj>
              </mc:Choice>
              <mc:Fallback>
                <p:oleObj name="ビットマップ イメージ" r:id="rId5" imgW="7292520" imgH="2964240" progId="Paint.Picture">
                  <p:embed/>
                  <p:pic>
                    <p:nvPicPr>
                      <p:cNvPr id="0" name=""/>
                      <p:cNvPicPr/>
                      <p:nvPr/>
                    </p:nvPicPr>
                    <p:blipFill>
                      <a:blip r:embed="rId6"/>
                      <a:stretch>
                        <a:fillRect/>
                      </a:stretch>
                    </p:blipFill>
                    <p:spPr>
                      <a:xfrm>
                        <a:off x="-267731" y="1162878"/>
                        <a:ext cx="9600573" cy="4229136"/>
                      </a:xfrm>
                      <a:prstGeom prst="rect">
                        <a:avLst/>
                      </a:prstGeom>
                    </p:spPr>
                  </p:pic>
                </p:oleObj>
              </mc:Fallback>
            </mc:AlternateContent>
          </a:graphicData>
        </a:graphic>
      </p:graphicFrame>
      <p:pic>
        <p:nvPicPr>
          <p:cNvPr id="6" name="オーディオ 5">
            <a:hlinkClick r:id="" action="ppaction://media"/>
            <a:extLst>
              <a:ext uri="{FF2B5EF4-FFF2-40B4-BE49-F238E27FC236}">
                <a16:creationId xmlns:a16="http://schemas.microsoft.com/office/drawing/2014/main" id="{C417E527-97B1-4313-8078-2491DF0A979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53867396"/>
      </p:ext>
    </p:extLst>
  </p:cSld>
  <p:clrMapOvr>
    <a:masterClrMapping/>
  </p:clrMapOvr>
  <mc:AlternateContent xmlns:mc="http://schemas.openxmlformats.org/markup-compatibility/2006">
    <mc:Choice xmlns:p14="http://schemas.microsoft.com/office/powerpoint/2010/main" Requires="p14">
      <p:transition spd="slow" p14:dur="2000" advTm="64904"/>
    </mc:Choice>
    <mc:Fallback>
      <p:transition spd="slow" advTm="64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524" y="1342572"/>
            <a:ext cx="8447314" cy="1325563"/>
          </a:xfrm>
        </p:spPr>
        <p:txBody>
          <a:bodyPr>
            <a:normAutofit/>
          </a:bodyPr>
          <a:lstStyle/>
          <a:p>
            <a:r>
              <a:rPr lang="en-US" altLang="ja-JP" sz="2000" b="1" dirty="0"/>
              <a:t>2018/4     2019/4     2020/4     2021/4     2022/4     2023/4     2024/4     2025/4</a:t>
            </a:r>
            <a:endParaRPr kumimoji="1" lang="ja-JP" altLang="en-US" sz="2000" b="1" dirty="0"/>
          </a:p>
        </p:txBody>
      </p:sp>
      <p:sp>
        <p:nvSpPr>
          <p:cNvPr id="4" name="正方形/長方形 3"/>
          <p:cNvSpPr/>
          <p:nvPr/>
        </p:nvSpPr>
        <p:spPr>
          <a:xfrm>
            <a:off x="338817" y="2702266"/>
            <a:ext cx="3102429" cy="1088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外科専門研修</a:t>
            </a:r>
            <a:r>
              <a:rPr kumimoji="1" lang="en-US" altLang="ja-JP" sz="2400" dirty="0"/>
              <a:t>3</a:t>
            </a:r>
            <a:r>
              <a:rPr kumimoji="1" lang="ja-JP" altLang="en-US" sz="2400" dirty="0"/>
              <a:t>年間</a:t>
            </a:r>
          </a:p>
        </p:txBody>
      </p:sp>
      <p:sp>
        <p:nvSpPr>
          <p:cNvPr id="5" name="テキスト ボックス 4"/>
          <p:cNvSpPr txBox="1"/>
          <p:nvPr/>
        </p:nvSpPr>
        <p:spPr>
          <a:xfrm>
            <a:off x="41048" y="375764"/>
            <a:ext cx="9144000" cy="523220"/>
          </a:xfrm>
          <a:prstGeom prst="rect">
            <a:avLst/>
          </a:prstGeom>
          <a:noFill/>
        </p:spPr>
        <p:txBody>
          <a:bodyPr wrap="square" rtlCol="0">
            <a:spAutoFit/>
          </a:bodyPr>
          <a:lstStyle/>
          <a:p>
            <a:r>
              <a:rPr lang="ja-JP" altLang="en-US" sz="2800" b="1" dirty="0"/>
              <a:t>新専門医制度</a:t>
            </a:r>
            <a:r>
              <a:rPr lang="en-US" altLang="ja-JP" sz="2800" b="1" dirty="0"/>
              <a:t>1</a:t>
            </a:r>
            <a:r>
              <a:rPr lang="ja-JP" altLang="en-US" sz="2800" b="1" dirty="0"/>
              <a:t>年生（</a:t>
            </a:r>
            <a:r>
              <a:rPr lang="en-US" altLang="ja-JP" sz="2800" b="1" dirty="0"/>
              <a:t>2016</a:t>
            </a:r>
            <a:r>
              <a:rPr lang="ja-JP" altLang="en-US" sz="2800" b="1" dirty="0"/>
              <a:t>年初期臨床研修開始）の動き</a:t>
            </a:r>
            <a:endParaRPr kumimoji="1" lang="ja-JP" altLang="en-US" sz="2800" b="1" dirty="0"/>
          </a:p>
        </p:txBody>
      </p:sp>
      <p:cxnSp>
        <p:nvCxnSpPr>
          <p:cNvPr id="7" name="直線矢印コネクタ 6"/>
          <p:cNvCxnSpPr/>
          <p:nvPr/>
        </p:nvCxnSpPr>
        <p:spPr>
          <a:xfrm>
            <a:off x="338817" y="2155371"/>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3452129" y="2155373"/>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1383845" y="2166257"/>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417988" y="2155371"/>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495675" y="2702264"/>
            <a:ext cx="3102429" cy="10885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心臓血管外科</a:t>
            </a:r>
            <a:endParaRPr kumimoji="1" lang="en-US" altLang="ja-JP" sz="2800" dirty="0"/>
          </a:p>
          <a:p>
            <a:pPr algn="ctr"/>
            <a:r>
              <a:rPr lang="ja-JP" altLang="en-US" sz="2800" dirty="0"/>
              <a:t>研修（通常型）</a:t>
            </a:r>
            <a:endParaRPr kumimoji="1" lang="ja-JP" altLang="en-US" sz="2400" dirty="0"/>
          </a:p>
        </p:txBody>
      </p:sp>
      <p:cxnSp>
        <p:nvCxnSpPr>
          <p:cNvPr id="13" name="直線矢印コネクタ 12"/>
          <p:cNvCxnSpPr/>
          <p:nvPr/>
        </p:nvCxnSpPr>
        <p:spPr>
          <a:xfrm>
            <a:off x="6608987" y="2155371"/>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4540703" y="2166255"/>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5574846" y="2155369"/>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372962" y="3937188"/>
            <a:ext cx="3102429" cy="10885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心臓血管外科</a:t>
            </a:r>
            <a:endParaRPr kumimoji="1" lang="en-US" altLang="ja-JP" sz="2800" dirty="0"/>
          </a:p>
          <a:p>
            <a:pPr algn="ctr"/>
            <a:r>
              <a:rPr lang="ja-JP" altLang="en-US" sz="2800" dirty="0"/>
              <a:t>研修（連動型）</a:t>
            </a:r>
            <a:endParaRPr kumimoji="1" lang="ja-JP" altLang="en-US" sz="2400" dirty="0"/>
          </a:p>
        </p:txBody>
      </p:sp>
      <p:sp>
        <p:nvSpPr>
          <p:cNvPr id="17" name="テキスト ボックス 16"/>
          <p:cNvSpPr txBox="1"/>
          <p:nvPr/>
        </p:nvSpPr>
        <p:spPr>
          <a:xfrm>
            <a:off x="3189325" y="6140322"/>
            <a:ext cx="2339102" cy="461665"/>
          </a:xfrm>
          <a:prstGeom prst="rect">
            <a:avLst/>
          </a:prstGeom>
          <a:noFill/>
        </p:spPr>
        <p:txBody>
          <a:bodyPr wrap="none" rtlCol="0">
            <a:spAutoFit/>
          </a:bodyPr>
          <a:lstStyle/>
          <a:p>
            <a:r>
              <a:rPr kumimoji="1" lang="ja-JP" altLang="en-US" sz="2400" dirty="0"/>
              <a:t>外科専門医試験</a:t>
            </a:r>
          </a:p>
        </p:txBody>
      </p:sp>
      <p:sp>
        <p:nvSpPr>
          <p:cNvPr id="18" name="テキスト ボックス 17"/>
          <p:cNvSpPr txBox="1"/>
          <p:nvPr/>
        </p:nvSpPr>
        <p:spPr>
          <a:xfrm>
            <a:off x="4293962" y="5309325"/>
            <a:ext cx="2031325" cy="830997"/>
          </a:xfrm>
          <a:prstGeom prst="rect">
            <a:avLst/>
          </a:prstGeom>
          <a:noFill/>
        </p:spPr>
        <p:txBody>
          <a:bodyPr wrap="none" rtlCol="0">
            <a:spAutoFit/>
          </a:bodyPr>
          <a:lstStyle/>
          <a:p>
            <a:pPr algn="ctr"/>
            <a:r>
              <a:rPr kumimoji="1" lang="ja-JP" altLang="en-US" sz="2400" dirty="0"/>
              <a:t>心臓血管外科</a:t>
            </a:r>
            <a:endParaRPr kumimoji="1" lang="en-US" altLang="ja-JP" sz="2400" dirty="0"/>
          </a:p>
          <a:p>
            <a:pPr algn="ctr"/>
            <a:r>
              <a:rPr kumimoji="1" lang="ja-JP" altLang="en-US" sz="2400" dirty="0"/>
              <a:t>専門医試験</a:t>
            </a:r>
          </a:p>
        </p:txBody>
      </p:sp>
      <p:cxnSp>
        <p:nvCxnSpPr>
          <p:cNvPr id="19" name="直線矢印コネクタ 18"/>
          <p:cNvCxnSpPr/>
          <p:nvPr/>
        </p:nvCxnSpPr>
        <p:spPr>
          <a:xfrm flipH="1" flipV="1">
            <a:off x="3992788" y="5349908"/>
            <a:ext cx="3629" cy="7819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5309623" y="4409181"/>
            <a:ext cx="3629" cy="7819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円形吹き出し 26"/>
          <p:cNvSpPr/>
          <p:nvPr/>
        </p:nvSpPr>
        <p:spPr>
          <a:xfrm>
            <a:off x="1199346" y="5548915"/>
            <a:ext cx="2035627" cy="1282485"/>
          </a:xfrm>
          <a:prstGeom prst="wedgeEllipseCallout">
            <a:avLst>
              <a:gd name="adj1" fmla="val 92672"/>
              <a:gd name="adj2" fmla="val -8756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t>Running here !</a:t>
            </a:r>
          </a:p>
        </p:txBody>
      </p:sp>
      <p:sp>
        <p:nvSpPr>
          <p:cNvPr id="3" name="円/楕円 2"/>
          <p:cNvSpPr/>
          <p:nvPr/>
        </p:nvSpPr>
        <p:spPr>
          <a:xfrm>
            <a:off x="4118655" y="5231436"/>
            <a:ext cx="2381937" cy="949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D66DBF9-AA5D-47C7-8C34-8A8F57858417}"/>
              </a:ext>
            </a:extLst>
          </p:cNvPr>
          <p:cNvSpPr txBox="1"/>
          <p:nvPr/>
        </p:nvSpPr>
        <p:spPr>
          <a:xfrm>
            <a:off x="6721476" y="2579319"/>
            <a:ext cx="2616199" cy="1323439"/>
          </a:xfrm>
          <a:prstGeom prst="rect">
            <a:avLst/>
          </a:prstGeom>
          <a:noFill/>
        </p:spPr>
        <p:txBody>
          <a:bodyPr wrap="square" rtlCol="0">
            <a:spAutoFit/>
          </a:bodyPr>
          <a:lstStyle/>
          <a:p>
            <a:r>
              <a:rPr kumimoji="1" lang="en-US" altLang="ja-JP" sz="4000" b="1" dirty="0">
                <a:solidFill>
                  <a:srgbClr val="FF0000"/>
                </a:solidFill>
              </a:rPr>
              <a:t>2030</a:t>
            </a:r>
            <a:r>
              <a:rPr kumimoji="1" lang="ja-JP" altLang="en-US" sz="4000" b="1" dirty="0">
                <a:solidFill>
                  <a:srgbClr val="FF0000"/>
                </a:solidFill>
              </a:rPr>
              <a:t>年</a:t>
            </a:r>
            <a:endParaRPr kumimoji="1" lang="en-US" altLang="ja-JP" sz="4000" b="1" dirty="0">
              <a:solidFill>
                <a:srgbClr val="FF0000"/>
              </a:solidFill>
            </a:endParaRPr>
          </a:p>
          <a:p>
            <a:r>
              <a:rPr kumimoji="1" lang="en-US" altLang="ja-JP" sz="4000" b="1" dirty="0">
                <a:solidFill>
                  <a:srgbClr val="FF0000"/>
                </a:solidFill>
              </a:rPr>
              <a:t>3</a:t>
            </a:r>
            <a:r>
              <a:rPr kumimoji="1" lang="ja-JP" altLang="en-US" sz="4000" b="1" dirty="0">
                <a:solidFill>
                  <a:srgbClr val="FF0000"/>
                </a:solidFill>
              </a:rPr>
              <a:t>月末まで</a:t>
            </a:r>
          </a:p>
        </p:txBody>
      </p:sp>
      <p:sp>
        <p:nvSpPr>
          <p:cNvPr id="26" name="テキスト ボックス 25">
            <a:extLst>
              <a:ext uri="{FF2B5EF4-FFF2-40B4-BE49-F238E27FC236}">
                <a16:creationId xmlns:a16="http://schemas.microsoft.com/office/drawing/2014/main" id="{EF77261B-F64B-40D7-B6DB-7ECC77BAC687}"/>
              </a:ext>
            </a:extLst>
          </p:cNvPr>
          <p:cNvSpPr txBox="1"/>
          <p:nvPr/>
        </p:nvSpPr>
        <p:spPr>
          <a:xfrm>
            <a:off x="6004604" y="3985886"/>
            <a:ext cx="3151868" cy="1323439"/>
          </a:xfrm>
          <a:prstGeom prst="rect">
            <a:avLst/>
          </a:prstGeom>
          <a:noFill/>
        </p:spPr>
        <p:txBody>
          <a:bodyPr wrap="square" rtlCol="0">
            <a:spAutoFit/>
          </a:bodyPr>
          <a:lstStyle/>
          <a:p>
            <a:r>
              <a:rPr kumimoji="1" lang="en-US" altLang="ja-JP" sz="4000" b="1" dirty="0">
                <a:solidFill>
                  <a:srgbClr val="FF0000"/>
                </a:solidFill>
              </a:rPr>
              <a:t>2028</a:t>
            </a:r>
            <a:r>
              <a:rPr kumimoji="1" lang="ja-JP" altLang="en-US" sz="4000" b="1" dirty="0">
                <a:solidFill>
                  <a:srgbClr val="FF0000"/>
                </a:solidFill>
              </a:rPr>
              <a:t>年</a:t>
            </a:r>
            <a:endParaRPr kumimoji="1" lang="en-US" altLang="ja-JP" sz="4000" b="1" dirty="0">
              <a:solidFill>
                <a:srgbClr val="FF0000"/>
              </a:solidFill>
            </a:endParaRPr>
          </a:p>
          <a:p>
            <a:r>
              <a:rPr kumimoji="1" lang="en-US" altLang="ja-JP" sz="4000" b="1" dirty="0">
                <a:solidFill>
                  <a:srgbClr val="FF0000"/>
                </a:solidFill>
              </a:rPr>
              <a:t>3</a:t>
            </a:r>
            <a:r>
              <a:rPr kumimoji="1" lang="ja-JP" altLang="en-US" sz="4000" b="1" dirty="0">
                <a:solidFill>
                  <a:srgbClr val="FF0000"/>
                </a:solidFill>
              </a:rPr>
              <a:t>月末まで</a:t>
            </a:r>
          </a:p>
        </p:txBody>
      </p:sp>
      <p:sp>
        <p:nvSpPr>
          <p:cNvPr id="22" name="テキスト ボックス 21">
            <a:extLst>
              <a:ext uri="{FF2B5EF4-FFF2-40B4-BE49-F238E27FC236}">
                <a16:creationId xmlns:a16="http://schemas.microsoft.com/office/drawing/2014/main" id="{68363805-5989-44A2-89D8-397CF439E8FA}"/>
              </a:ext>
            </a:extLst>
          </p:cNvPr>
          <p:cNvSpPr txBox="1"/>
          <p:nvPr/>
        </p:nvSpPr>
        <p:spPr>
          <a:xfrm>
            <a:off x="5964750" y="6152877"/>
            <a:ext cx="3467616" cy="1077218"/>
          </a:xfrm>
          <a:prstGeom prst="rect">
            <a:avLst/>
          </a:prstGeom>
          <a:noFill/>
        </p:spPr>
        <p:txBody>
          <a:bodyPr wrap="none" rtlCol="0">
            <a:spAutoFit/>
          </a:bodyPr>
          <a:lstStyle/>
          <a:p>
            <a:r>
              <a:rPr kumimoji="1" lang="ja-JP" altLang="en-US" sz="2400" dirty="0"/>
              <a:t>　延期</a:t>
            </a:r>
            <a:r>
              <a:rPr kumimoji="1" lang="ja-JP" altLang="en-US" sz="1600" dirty="0"/>
              <a:t>（外科学会の証明に</a:t>
            </a:r>
            <a:endParaRPr kumimoji="1" lang="en-US" altLang="ja-JP" sz="1600" dirty="0"/>
          </a:p>
          <a:p>
            <a:r>
              <a:rPr kumimoji="1" lang="ja-JP" altLang="en-US" sz="1600" dirty="0"/>
              <a:t>よってサブス</a:t>
            </a:r>
            <a:r>
              <a:rPr kumimoji="1" lang="ja-JP" altLang="en-US" sz="1600" dirty="0" err="1"/>
              <a:t>ぺ</a:t>
            </a:r>
            <a:r>
              <a:rPr kumimoji="1" lang="ja-JP" altLang="en-US" sz="1600" dirty="0"/>
              <a:t>専門医試験受験可）</a:t>
            </a:r>
            <a:endParaRPr kumimoji="1" lang="en-US" altLang="ja-JP" sz="1600" dirty="0"/>
          </a:p>
          <a:p>
            <a:endParaRPr kumimoji="1" lang="ja-JP" altLang="en-US" sz="2400" dirty="0"/>
          </a:p>
        </p:txBody>
      </p:sp>
      <p:sp>
        <p:nvSpPr>
          <p:cNvPr id="12" name="矢印: 右 11">
            <a:extLst>
              <a:ext uri="{FF2B5EF4-FFF2-40B4-BE49-F238E27FC236}">
                <a16:creationId xmlns:a16="http://schemas.microsoft.com/office/drawing/2014/main" id="{4D62F201-39EA-4E29-9138-2ACF5017D8F1}"/>
              </a:ext>
            </a:extLst>
          </p:cNvPr>
          <p:cNvSpPr/>
          <p:nvPr/>
        </p:nvSpPr>
        <p:spPr>
          <a:xfrm>
            <a:off x="5660163" y="6277346"/>
            <a:ext cx="500758" cy="168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オーディオ 19">
            <a:hlinkClick r:id="" action="ppaction://media"/>
            <a:extLst>
              <a:ext uri="{FF2B5EF4-FFF2-40B4-BE49-F238E27FC236}">
                <a16:creationId xmlns:a16="http://schemas.microsoft.com/office/drawing/2014/main" id="{BB716386-D96A-482F-A24E-70463020356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617849682"/>
      </p:ext>
    </p:extLst>
  </p:cSld>
  <p:clrMapOvr>
    <a:masterClrMapping/>
  </p:clrMapOvr>
  <mc:AlternateContent xmlns:mc="http://schemas.openxmlformats.org/markup-compatibility/2006">
    <mc:Choice xmlns:p14="http://schemas.microsoft.com/office/powerpoint/2010/main" Requires="p14">
      <p:transition spd="slow" p14:dur="2000" advTm="93658"/>
    </mc:Choice>
    <mc:Fallback>
      <p:transition spd="slow" advTm="9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0"/>
                </p:tgtEl>
              </p:cMediaNode>
            </p:audio>
          </p:childTnLst>
        </p:cTn>
      </p:par>
    </p:tnLst>
    <p:bldLst>
      <p:bldP spid="27"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71511" y="140737"/>
            <a:ext cx="7986713" cy="75461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346472" y="-145057"/>
            <a:ext cx="8515350" cy="1325563"/>
          </a:xfrm>
        </p:spPr>
        <p:txBody>
          <a:bodyPr/>
          <a:lstStyle/>
          <a:p>
            <a:pPr algn="ctr"/>
            <a:r>
              <a:rPr kumimoji="1" lang="en-US" altLang="ja-JP" dirty="0"/>
              <a:t>2016</a:t>
            </a:r>
            <a:r>
              <a:rPr kumimoji="1" lang="ja-JP" altLang="en-US" dirty="0"/>
              <a:t>年初期臨床研修開始の方</a:t>
            </a:r>
          </a:p>
        </p:txBody>
      </p:sp>
      <p:sp>
        <p:nvSpPr>
          <p:cNvPr id="3" name="テキスト ボックス 2"/>
          <p:cNvSpPr txBox="1"/>
          <p:nvPr/>
        </p:nvSpPr>
        <p:spPr>
          <a:xfrm>
            <a:off x="437553" y="1085300"/>
            <a:ext cx="8607027" cy="6663363"/>
          </a:xfrm>
          <a:prstGeom prst="rect">
            <a:avLst/>
          </a:prstGeom>
          <a:noFill/>
        </p:spPr>
        <p:txBody>
          <a:bodyPr wrap="square" rtlCol="0">
            <a:spAutoFit/>
          </a:bodyPr>
          <a:lstStyle/>
          <a:p>
            <a:r>
              <a:rPr lang="ja-JP" altLang="en-US" sz="3300" b="1" dirty="0">
                <a:solidFill>
                  <a:srgbClr val="FF0000"/>
                </a:solidFill>
              </a:rPr>
              <a:t>・</a:t>
            </a:r>
            <a:r>
              <a:rPr lang="en-US" altLang="ja-JP" sz="3300" b="1" dirty="0">
                <a:solidFill>
                  <a:srgbClr val="FF0000"/>
                </a:solidFill>
              </a:rPr>
              <a:t>2</a:t>
            </a:r>
            <a:r>
              <a:rPr lang="ja-JP" altLang="en-US" sz="3300" b="1" dirty="0">
                <a:solidFill>
                  <a:srgbClr val="FF0000"/>
                </a:solidFill>
              </a:rPr>
              <a:t>年連動を希望する方（</a:t>
            </a:r>
            <a:r>
              <a:rPr lang="en-US" altLang="ja-JP" sz="3300" b="1" dirty="0">
                <a:solidFill>
                  <a:srgbClr val="FF0000"/>
                </a:solidFill>
              </a:rPr>
              <a:t>2016</a:t>
            </a:r>
            <a:r>
              <a:rPr lang="ja-JP" altLang="en-US" sz="3300" b="1" dirty="0">
                <a:solidFill>
                  <a:srgbClr val="FF0000"/>
                </a:solidFill>
              </a:rPr>
              <a:t>連動</a:t>
            </a:r>
            <a:r>
              <a:rPr lang="en-US" altLang="ja-JP" sz="3300" b="1" dirty="0">
                <a:solidFill>
                  <a:srgbClr val="FF0000"/>
                </a:solidFill>
              </a:rPr>
              <a:t>2</a:t>
            </a:r>
            <a:r>
              <a:rPr lang="ja-JP" altLang="en-US" sz="3300" b="1" dirty="0">
                <a:solidFill>
                  <a:srgbClr val="FF0000"/>
                </a:solidFill>
              </a:rPr>
              <a:t>）</a:t>
            </a:r>
            <a:endParaRPr lang="en-US" altLang="ja-JP" sz="3300" b="1" dirty="0">
              <a:solidFill>
                <a:srgbClr val="FF0000"/>
              </a:solidFill>
            </a:endParaRPr>
          </a:p>
          <a:p>
            <a:r>
              <a:rPr lang="ja-JP" altLang="en-US" sz="3300" dirty="0"/>
              <a:t>　   </a:t>
            </a:r>
            <a:r>
              <a:rPr lang="en-US" altLang="ja-JP" sz="2800" dirty="0"/>
              <a:t>2022</a:t>
            </a:r>
            <a:r>
              <a:rPr lang="ja-JP" altLang="en-US" sz="2800" dirty="0"/>
              <a:t>年</a:t>
            </a:r>
            <a:r>
              <a:rPr lang="en-US" altLang="ja-JP" sz="2800" dirty="0"/>
              <a:t>3</a:t>
            </a:r>
            <a:r>
              <a:rPr lang="ja-JP" altLang="en-US" sz="2800" dirty="0"/>
              <a:t>月末で修了可能（</a:t>
            </a:r>
            <a:r>
              <a:rPr lang="en-US" altLang="ja-JP" sz="2800" dirty="0"/>
              <a:t>2019</a:t>
            </a:r>
            <a:r>
              <a:rPr lang="ja-JP" altLang="en-US" sz="2800" dirty="0"/>
              <a:t>年開始遡り）　</a:t>
            </a:r>
            <a:endParaRPr lang="en-US" altLang="ja-JP" sz="2800" dirty="0"/>
          </a:p>
          <a:p>
            <a:r>
              <a:rPr lang="ja-JP" altLang="en-US" sz="2800" dirty="0"/>
              <a:t>　　最短</a:t>
            </a:r>
            <a:r>
              <a:rPr lang="en-US" altLang="ja-JP" sz="2800" dirty="0"/>
              <a:t>2022</a:t>
            </a:r>
            <a:r>
              <a:rPr lang="ja-JP" altLang="en-US" sz="2800" dirty="0"/>
              <a:t>年秋に専門医試験受験可能</a:t>
            </a:r>
            <a:endParaRPr lang="en-US" altLang="ja-JP" sz="2800" dirty="0"/>
          </a:p>
          <a:p>
            <a:r>
              <a:rPr lang="ja-JP" altLang="en-US" sz="2800" dirty="0"/>
              <a:t>　　</a:t>
            </a:r>
            <a:r>
              <a:rPr lang="en-US" altLang="ja-JP" sz="2800" dirty="0"/>
              <a:t>2028</a:t>
            </a:r>
            <a:r>
              <a:rPr lang="ja-JP" altLang="en-US" sz="2800" dirty="0"/>
              <a:t>年</a:t>
            </a:r>
            <a:r>
              <a:rPr lang="en-US" altLang="ja-JP" sz="2800" dirty="0"/>
              <a:t>3</a:t>
            </a:r>
            <a:r>
              <a:rPr lang="ja-JP" altLang="en-US" sz="2800" dirty="0"/>
              <a:t>月末までに修了　</a:t>
            </a:r>
            <a:r>
              <a:rPr lang="ja-JP" altLang="en-US" sz="2800" dirty="0">
                <a:solidFill>
                  <a:srgbClr val="0070C0"/>
                </a:solidFill>
              </a:rPr>
              <a:t>研修開始登録</a:t>
            </a:r>
            <a:r>
              <a:rPr lang="ja-JP" altLang="en-US" sz="2800" b="1" dirty="0">
                <a:solidFill>
                  <a:srgbClr val="0070C0"/>
                </a:solidFill>
              </a:rPr>
              <a:t>要</a:t>
            </a:r>
            <a:endParaRPr lang="en-US" altLang="ja-JP" sz="2800" b="1" dirty="0">
              <a:solidFill>
                <a:srgbClr val="0070C0"/>
              </a:solidFill>
            </a:endParaRPr>
          </a:p>
          <a:p>
            <a:r>
              <a:rPr lang="ja-JP" altLang="en-US" sz="3300" b="1" dirty="0">
                <a:solidFill>
                  <a:srgbClr val="FF0000"/>
                </a:solidFill>
              </a:rPr>
              <a:t>・</a:t>
            </a:r>
            <a:r>
              <a:rPr lang="en-US" altLang="ja-JP" sz="3300" b="1" dirty="0">
                <a:solidFill>
                  <a:srgbClr val="FF0000"/>
                </a:solidFill>
              </a:rPr>
              <a:t>1</a:t>
            </a:r>
            <a:r>
              <a:rPr lang="ja-JP" altLang="en-US" sz="3300" b="1" dirty="0">
                <a:solidFill>
                  <a:srgbClr val="FF0000"/>
                </a:solidFill>
              </a:rPr>
              <a:t>年連動を希望する方（</a:t>
            </a:r>
            <a:r>
              <a:rPr lang="en-US" altLang="ja-JP" sz="3300" b="1" dirty="0">
                <a:solidFill>
                  <a:srgbClr val="FF0000"/>
                </a:solidFill>
              </a:rPr>
              <a:t>2016</a:t>
            </a:r>
            <a:r>
              <a:rPr lang="ja-JP" altLang="en-US" sz="3300" b="1" dirty="0">
                <a:solidFill>
                  <a:srgbClr val="FF0000"/>
                </a:solidFill>
              </a:rPr>
              <a:t>連動１）</a:t>
            </a:r>
            <a:endParaRPr lang="en-US" altLang="ja-JP" sz="3300" b="1" dirty="0">
              <a:solidFill>
                <a:srgbClr val="FF0000"/>
              </a:solidFill>
            </a:endParaRPr>
          </a:p>
          <a:p>
            <a:r>
              <a:rPr lang="ja-JP" altLang="en-US" sz="3300" dirty="0"/>
              <a:t>　   </a:t>
            </a:r>
            <a:r>
              <a:rPr lang="en-US" altLang="ja-JP" sz="2800" dirty="0"/>
              <a:t>2023</a:t>
            </a:r>
            <a:r>
              <a:rPr lang="ja-JP" altLang="en-US" sz="2800" dirty="0"/>
              <a:t>年</a:t>
            </a:r>
            <a:r>
              <a:rPr lang="en-US" altLang="ja-JP" sz="2800" dirty="0"/>
              <a:t>3</a:t>
            </a:r>
            <a:r>
              <a:rPr lang="ja-JP" altLang="en-US" sz="2800" dirty="0"/>
              <a:t>月末で修了予定　（</a:t>
            </a:r>
            <a:r>
              <a:rPr lang="en-US" altLang="ja-JP" sz="2800" dirty="0"/>
              <a:t>2020</a:t>
            </a:r>
            <a:r>
              <a:rPr lang="ja-JP" altLang="en-US" sz="2800" dirty="0"/>
              <a:t>年開始遡り）</a:t>
            </a:r>
            <a:endParaRPr lang="en-US" altLang="ja-JP" sz="2800" dirty="0"/>
          </a:p>
          <a:p>
            <a:r>
              <a:rPr lang="ja-JP" altLang="en-US" sz="2800" dirty="0"/>
              <a:t>　　最短</a:t>
            </a:r>
            <a:r>
              <a:rPr lang="en-US" altLang="ja-JP" sz="2800" dirty="0"/>
              <a:t>2023</a:t>
            </a:r>
            <a:r>
              <a:rPr lang="ja-JP" altLang="en-US" sz="2800" dirty="0"/>
              <a:t>年秋の専門医試験</a:t>
            </a:r>
            <a:endParaRPr lang="en-US" altLang="ja-JP" sz="2800" dirty="0"/>
          </a:p>
          <a:p>
            <a:r>
              <a:rPr lang="ja-JP" altLang="en-US" sz="2800" dirty="0"/>
              <a:t>　　</a:t>
            </a:r>
            <a:r>
              <a:rPr lang="en-US" altLang="ja-JP" sz="2800" dirty="0"/>
              <a:t>2029</a:t>
            </a:r>
            <a:r>
              <a:rPr lang="ja-JP" altLang="en-US" sz="2800" dirty="0"/>
              <a:t>年</a:t>
            </a:r>
            <a:r>
              <a:rPr lang="en-US" altLang="ja-JP" sz="2800" dirty="0"/>
              <a:t>3</a:t>
            </a:r>
            <a:r>
              <a:rPr lang="ja-JP" altLang="en-US" sz="2800" dirty="0"/>
              <a:t>月末までに修了　</a:t>
            </a:r>
            <a:r>
              <a:rPr lang="ja-JP" altLang="en-US" sz="2800" dirty="0">
                <a:solidFill>
                  <a:srgbClr val="0070C0"/>
                </a:solidFill>
              </a:rPr>
              <a:t>研修開始登録</a:t>
            </a:r>
            <a:r>
              <a:rPr lang="ja-JP" altLang="en-US" sz="2800" b="1" dirty="0">
                <a:solidFill>
                  <a:srgbClr val="0070C0"/>
                </a:solidFill>
              </a:rPr>
              <a:t>要</a:t>
            </a:r>
            <a:endParaRPr lang="en-US" altLang="ja-JP" sz="2800" dirty="0"/>
          </a:p>
          <a:p>
            <a:r>
              <a:rPr lang="ja-JP" altLang="en-US" sz="3300" b="1" dirty="0">
                <a:solidFill>
                  <a:srgbClr val="FF0000"/>
                </a:solidFill>
              </a:rPr>
              <a:t>・通常型を希望する方（</a:t>
            </a:r>
            <a:r>
              <a:rPr lang="en-US" altLang="ja-JP" sz="3300" b="1" dirty="0">
                <a:solidFill>
                  <a:srgbClr val="FF0000"/>
                </a:solidFill>
              </a:rPr>
              <a:t>2016</a:t>
            </a:r>
            <a:r>
              <a:rPr lang="ja-JP" altLang="en-US" sz="3300" b="1" dirty="0">
                <a:solidFill>
                  <a:srgbClr val="FF0000"/>
                </a:solidFill>
              </a:rPr>
              <a:t>通常）</a:t>
            </a:r>
            <a:endParaRPr lang="en-US" altLang="ja-JP" sz="3300" b="1" dirty="0">
              <a:solidFill>
                <a:srgbClr val="FF0000"/>
              </a:solidFill>
            </a:endParaRPr>
          </a:p>
          <a:p>
            <a:r>
              <a:rPr lang="ja-JP" altLang="en-US" sz="3300" dirty="0"/>
              <a:t>　   </a:t>
            </a:r>
            <a:r>
              <a:rPr lang="en-US" altLang="ja-JP" sz="2800" dirty="0"/>
              <a:t>2024</a:t>
            </a:r>
            <a:r>
              <a:rPr lang="ja-JP" altLang="en-US" sz="2800" dirty="0"/>
              <a:t>年</a:t>
            </a:r>
            <a:r>
              <a:rPr lang="en-US" altLang="ja-JP" sz="2800" dirty="0"/>
              <a:t>3</a:t>
            </a:r>
            <a:r>
              <a:rPr lang="ja-JP" altLang="en-US" sz="2800" dirty="0"/>
              <a:t>月末で修了予定　（</a:t>
            </a:r>
            <a:r>
              <a:rPr lang="en-US" altLang="ja-JP" sz="2800" dirty="0"/>
              <a:t>2021</a:t>
            </a:r>
            <a:r>
              <a:rPr lang="ja-JP" altLang="en-US" sz="2800" dirty="0"/>
              <a:t>年開始遡り）</a:t>
            </a:r>
            <a:endParaRPr lang="en-US" altLang="ja-JP" sz="2800" dirty="0"/>
          </a:p>
          <a:p>
            <a:r>
              <a:rPr lang="ja-JP" altLang="en-US" sz="2800" dirty="0"/>
              <a:t>　　最短</a:t>
            </a:r>
            <a:r>
              <a:rPr lang="en-US" altLang="ja-JP" sz="2800" dirty="0"/>
              <a:t>2024</a:t>
            </a:r>
            <a:r>
              <a:rPr lang="ja-JP" altLang="en-US" sz="2800" dirty="0"/>
              <a:t>年秋の専門医試験</a:t>
            </a:r>
            <a:endParaRPr lang="en-US" altLang="ja-JP" sz="2800" dirty="0"/>
          </a:p>
          <a:p>
            <a:r>
              <a:rPr lang="ja-JP" altLang="en-US" sz="2800" dirty="0"/>
              <a:t>　　</a:t>
            </a:r>
            <a:r>
              <a:rPr lang="en-US" altLang="ja-JP" sz="2800" dirty="0"/>
              <a:t>2030</a:t>
            </a:r>
            <a:r>
              <a:rPr lang="ja-JP" altLang="en-US" sz="2800" dirty="0"/>
              <a:t>年</a:t>
            </a:r>
            <a:r>
              <a:rPr lang="en-US" altLang="ja-JP" sz="2800" dirty="0"/>
              <a:t>3</a:t>
            </a:r>
            <a:r>
              <a:rPr lang="ja-JP" altLang="en-US" sz="2800" dirty="0"/>
              <a:t>月末までに修了　</a:t>
            </a:r>
            <a:r>
              <a:rPr lang="ja-JP" altLang="en-US" sz="2800" dirty="0">
                <a:solidFill>
                  <a:srgbClr val="0070C0"/>
                </a:solidFill>
              </a:rPr>
              <a:t>研修開始登録</a:t>
            </a:r>
            <a:r>
              <a:rPr lang="ja-JP" altLang="en-US" sz="2800" b="1" dirty="0">
                <a:solidFill>
                  <a:srgbClr val="0070C0"/>
                </a:solidFill>
              </a:rPr>
              <a:t>要</a:t>
            </a:r>
            <a:endParaRPr lang="en-US" altLang="ja-JP" sz="2800" b="1" dirty="0">
              <a:solidFill>
                <a:srgbClr val="0070C0"/>
              </a:solidFill>
            </a:endParaRPr>
          </a:p>
          <a:p>
            <a:endParaRPr lang="en-US" altLang="ja-JP" sz="2800" dirty="0"/>
          </a:p>
          <a:p>
            <a:r>
              <a:rPr lang="ja-JP" altLang="en-US" sz="3300" dirty="0"/>
              <a:t>　　</a:t>
            </a:r>
            <a:endParaRPr lang="en-US" altLang="ja-JP" sz="3300" dirty="0"/>
          </a:p>
        </p:txBody>
      </p:sp>
      <p:pic>
        <p:nvPicPr>
          <p:cNvPr id="5" name="オーディオ 4">
            <a:hlinkClick r:id="" action="ppaction://media"/>
            <a:extLst>
              <a:ext uri="{FF2B5EF4-FFF2-40B4-BE49-F238E27FC236}">
                <a16:creationId xmlns:a16="http://schemas.microsoft.com/office/drawing/2014/main" id="{158BE781-1962-4E8A-8C3F-8B41B853F3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79912669"/>
      </p:ext>
    </p:extLst>
  </p:cSld>
  <p:clrMapOvr>
    <a:masterClrMapping/>
  </p:clrMapOvr>
  <mc:AlternateContent xmlns:mc="http://schemas.openxmlformats.org/markup-compatibility/2006">
    <mc:Choice xmlns:p14="http://schemas.microsoft.com/office/powerpoint/2010/main" Requires="p14">
      <p:transition spd="slow" p14:dur="2000" advTm="13167"/>
    </mc:Choice>
    <mc:Fallback>
      <p:transition spd="slow" advTm="1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71511" y="140737"/>
            <a:ext cx="7986713" cy="7546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346472" y="-145057"/>
            <a:ext cx="8515350" cy="1325563"/>
          </a:xfrm>
        </p:spPr>
        <p:txBody>
          <a:bodyPr/>
          <a:lstStyle/>
          <a:p>
            <a:pPr algn="ctr"/>
            <a:r>
              <a:rPr kumimoji="1" lang="en-US" altLang="ja-JP" dirty="0"/>
              <a:t>2017</a:t>
            </a:r>
            <a:r>
              <a:rPr kumimoji="1" lang="ja-JP" altLang="en-US" dirty="0"/>
              <a:t>年初期臨床研修開始の方</a:t>
            </a:r>
          </a:p>
        </p:txBody>
      </p:sp>
      <p:sp>
        <p:nvSpPr>
          <p:cNvPr id="3" name="テキスト ボックス 2"/>
          <p:cNvSpPr txBox="1"/>
          <p:nvPr/>
        </p:nvSpPr>
        <p:spPr>
          <a:xfrm>
            <a:off x="437553" y="1085300"/>
            <a:ext cx="8607027" cy="6663363"/>
          </a:xfrm>
          <a:prstGeom prst="rect">
            <a:avLst/>
          </a:prstGeom>
          <a:noFill/>
        </p:spPr>
        <p:txBody>
          <a:bodyPr wrap="square" rtlCol="0">
            <a:spAutoFit/>
          </a:bodyPr>
          <a:lstStyle/>
          <a:p>
            <a:r>
              <a:rPr lang="ja-JP" altLang="en-US" sz="3300" b="1" dirty="0">
                <a:solidFill>
                  <a:srgbClr val="FF0000"/>
                </a:solidFill>
              </a:rPr>
              <a:t>・</a:t>
            </a:r>
            <a:r>
              <a:rPr lang="en-US" altLang="ja-JP" sz="3300" b="1" dirty="0">
                <a:solidFill>
                  <a:srgbClr val="FF0000"/>
                </a:solidFill>
              </a:rPr>
              <a:t>2</a:t>
            </a:r>
            <a:r>
              <a:rPr lang="ja-JP" altLang="en-US" sz="3300" b="1" dirty="0">
                <a:solidFill>
                  <a:srgbClr val="FF0000"/>
                </a:solidFill>
              </a:rPr>
              <a:t>年連動を希望する方（</a:t>
            </a:r>
            <a:r>
              <a:rPr lang="en-US" altLang="ja-JP" sz="3300" b="1" dirty="0">
                <a:solidFill>
                  <a:srgbClr val="FF0000"/>
                </a:solidFill>
              </a:rPr>
              <a:t>2017</a:t>
            </a:r>
            <a:r>
              <a:rPr lang="ja-JP" altLang="en-US" sz="3300" b="1" dirty="0">
                <a:solidFill>
                  <a:srgbClr val="FF0000"/>
                </a:solidFill>
              </a:rPr>
              <a:t>連動</a:t>
            </a:r>
            <a:r>
              <a:rPr lang="en-US" altLang="ja-JP" sz="3300" b="1" dirty="0">
                <a:solidFill>
                  <a:srgbClr val="FF0000"/>
                </a:solidFill>
              </a:rPr>
              <a:t>2</a:t>
            </a:r>
            <a:r>
              <a:rPr lang="ja-JP" altLang="en-US" sz="3300" b="1" dirty="0">
                <a:solidFill>
                  <a:srgbClr val="FF0000"/>
                </a:solidFill>
              </a:rPr>
              <a:t>）</a:t>
            </a:r>
            <a:endParaRPr lang="en-US" altLang="ja-JP" sz="3300" b="1" dirty="0">
              <a:solidFill>
                <a:srgbClr val="FF0000"/>
              </a:solidFill>
            </a:endParaRPr>
          </a:p>
          <a:p>
            <a:r>
              <a:rPr lang="ja-JP" altLang="en-US" sz="3300" dirty="0"/>
              <a:t>　   </a:t>
            </a:r>
            <a:r>
              <a:rPr lang="en-US" altLang="ja-JP" sz="2800" dirty="0"/>
              <a:t>2023</a:t>
            </a:r>
            <a:r>
              <a:rPr lang="ja-JP" altLang="en-US" sz="2800" dirty="0"/>
              <a:t>年</a:t>
            </a:r>
            <a:r>
              <a:rPr lang="en-US" altLang="ja-JP" sz="2800" dirty="0"/>
              <a:t>3</a:t>
            </a:r>
            <a:r>
              <a:rPr lang="ja-JP" altLang="en-US" sz="2800" dirty="0"/>
              <a:t>月末で修了可能（</a:t>
            </a:r>
            <a:r>
              <a:rPr lang="en-US" altLang="ja-JP" sz="2800" dirty="0"/>
              <a:t>2020</a:t>
            </a:r>
            <a:r>
              <a:rPr lang="ja-JP" altLang="en-US" sz="2800" dirty="0"/>
              <a:t>年開始遡り）　</a:t>
            </a:r>
            <a:endParaRPr lang="en-US" altLang="ja-JP" sz="2800" dirty="0"/>
          </a:p>
          <a:p>
            <a:r>
              <a:rPr lang="ja-JP" altLang="en-US" sz="2800" dirty="0"/>
              <a:t>　　最短</a:t>
            </a:r>
            <a:r>
              <a:rPr lang="en-US" altLang="ja-JP" sz="2800" dirty="0"/>
              <a:t>2023</a:t>
            </a:r>
            <a:r>
              <a:rPr lang="ja-JP" altLang="en-US" sz="2800" dirty="0"/>
              <a:t>年秋に専門医試験受験可能</a:t>
            </a:r>
            <a:endParaRPr lang="en-US" altLang="ja-JP" sz="2800" dirty="0"/>
          </a:p>
          <a:p>
            <a:r>
              <a:rPr lang="ja-JP" altLang="en-US" sz="2800" dirty="0"/>
              <a:t>　　</a:t>
            </a:r>
            <a:r>
              <a:rPr lang="en-US" altLang="ja-JP" sz="2800" dirty="0"/>
              <a:t>2029</a:t>
            </a:r>
            <a:r>
              <a:rPr lang="ja-JP" altLang="en-US" sz="2800" dirty="0"/>
              <a:t>年</a:t>
            </a:r>
            <a:r>
              <a:rPr lang="en-US" altLang="ja-JP" sz="2800" dirty="0"/>
              <a:t>3</a:t>
            </a:r>
            <a:r>
              <a:rPr lang="ja-JP" altLang="en-US" sz="2800" dirty="0"/>
              <a:t>月末までに修了　</a:t>
            </a:r>
            <a:r>
              <a:rPr lang="ja-JP" altLang="en-US" sz="2800" dirty="0">
                <a:solidFill>
                  <a:srgbClr val="0070C0"/>
                </a:solidFill>
              </a:rPr>
              <a:t>研修開始登録</a:t>
            </a:r>
            <a:r>
              <a:rPr lang="ja-JP" altLang="en-US" sz="2800" b="1" dirty="0">
                <a:solidFill>
                  <a:srgbClr val="0070C0"/>
                </a:solidFill>
              </a:rPr>
              <a:t>要</a:t>
            </a:r>
            <a:endParaRPr lang="en-US" altLang="ja-JP" sz="2800" b="1" dirty="0">
              <a:solidFill>
                <a:srgbClr val="0070C0"/>
              </a:solidFill>
            </a:endParaRPr>
          </a:p>
          <a:p>
            <a:r>
              <a:rPr lang="ja-JP" altLang="en-US" sz="3300" b="1" dirty="0">
                <a:solidFill>
                  <a:srgbClr val="FF0000"/>
                </a:solidFill>
              </a:rPr>
              <a:t>・</a:t>
            </a:r>
            <a:r>
              <a:rPr lang="en-US" altLang="ja-JP" sz="3300" b="1" dirty="0">
                <a:solidFill>
                  <a:srgbClr val="FF0000"/>
                </a:solidFill>
              </a:rPr>
              <a:t>1</a:t>
            </a:r>
            <a:r>
              <a:rPr lang="ja-JP" altLang="en-US" sz="3300" b="1" dirty="0">
                <a:solidFill>
                  <a:srgbClr val="FF0000"/>
                </a:solidFill>
              </a:rPr>
              <a:t>年連動を希望する方（</a:t>
            </a:r>
            <a:r>
              <a:rPr lang="en-US" altLang="ja-JP" sz="3300" b="1" dirty="0">
                <a:solidFill>
                  <a:srgbClr val="FF0000"/>
                </a:solidFill>
              </a:rPr>
              <a:t>2017</a:t>
            </a:r>
            <a:r>
              <a:rPr lang="ja-JP" altLang="en-US" sz="3300" b="1" dirty="0">
                <a:solidFill>
                  <a:srgbClr val="FF0000"/>
                </a:solidFill>
              </a:rPr>
              <a:t>連動１）</a:t>
            </a:r>
            <a:endParaRPr lang="en-US" altLang="ja-JP" sz="3300" b="1" dirty="0">
              <a:solidFill>
                <a:srgbClr val="FF0000"/>
              </a:solidFill>
            </a:endParaRPr>
          </a:p>
          <a:p>
            <a:r>
              <a:rPr lang="ja-JP" altLang="en-US" sz="3300" dirty="0"/>
              <a:t>　   </a:t>
            </a:r>
            <a:r>
              <a:rPr lang="en-US" altLang="ja-JP" sz="2800" dirty="0"/>
              <a:t>2024</a:t>
            </a:r>
            <a:r>
              <a:rPr lang="ja-JP" altLang="en-US" sz="2800" dirty="0"/>
              <a:t>年</a:t>
            </a:r>
            <a:r>
              <a:rPr lang="en-US" altLang="ja-JP" sz="2800" dirty="0"/>
              <a:t>3</a:t>
            </a:r>
            <a:r>
              <a:rPr lang="ja-JP" altLang="en-US" sz="2800" dirty="0"/>
              <a:t>月末で修了予定　（</a:t>
            </a:r>
            <a:r>
              <a:rPr lang="en-US" altLang="ja-JP" sz="2800" dirty="0"/>
              <a:t>2021</a:t>
            </a:r>
            <a:r>
              <a:rPr lang="ja-JP" altLang="en-US" sz="2800" dirty="0"/>
              <a:t>年開始遡り）</a:t>
            </a:r>
            <a:endParaRPr lang="en-US" altLang="ja-JP" sz="2800" dirty="0"/>
          </a:p>
          <a:p>
            <a:r>
              <a:rPr lang="ja-JP" altLang="en-US" sz="2800" dirty="0"/>
              <a:t>　　最短</a:t>
            </a:r>
            <a:r>
              <a:rPr lang="en-US" altLang="ja-JP" sz="2800" dirty="0"/>
              <a:t>2024</a:t>
            </a:r>
            <a:r>
              <a:rPr lang="ja-JP" altLang="en-US" sz="2800" dirty="0"/>
              <a:t>年秋の専門医試験</a:t>
            </a:r>
            <a:endParaRPr lang="en-US" altLang="ja-JP" sz="2800" dirty="0"/>
          </a:p>
          <a:p>
            <a:r>
              <a:rPr lang="ja-JP" altLang="en-US" sz="2800" dirty="0"/>
              <a:t>　　</a:t>
            </a:r>
            <a:r>
              <a:rPr lang="en-US" altLang="ja-JP" sz="2800" dirty="0"/>
              <a:t>2030</a:t>
            </a:r>
            <a:r>
              <a:rPr lang="ja-JP" altLang="en-US" sz="2800" dirty="0"/>
              <a:t>年</a:t>
            </a:r>
            <a:r>
              <a:rPr lang="en-US" altLang="ja-JP" sz="2800" dirty="0"/>
              <a:t>3</a:t>
            </a:r>
            <a:r>
              <a:rPr lang="ja-JP" altLang="en-US" sz="2800" dirty="0"/>
              <a:t>月末までに修了　</a:t>
            </a:r>
            <a:r>
              <a:rPr lang="ja-JP" altLang="en-US" sz="2800" dirty="0">
                <a:solidFill>
                  <a:srgbClr val="0070C0"/>
                </a:solidFill>
              </a:rPr>
              <a:t>研修開始登録</a:t>
            </a:r>
            <a:r>
              <a:rPr lang="ja-JP" altLang="en-US" sz="2800" b="1" dirty="0">
                <a:solidFill>
                  <a:srgbClr val="0070C0"/>
                </a:solidFill>
              </a:rPr>
              <a:t>要</a:t>
            </a:r>
            <a:endParaRPr lang="en-US" altLang="ja-JP" sz="2800" dirty="0"/>
          </a:p>
          <a:p>
            <a:r>
              <a:rPr lang="ja-JP" altLang="en-US" sz="3300" b="1" dirty="0">
                <a:solidFill>
                  <a:srgbClr val="FF0000"/>
                </a:solidFill>
              </a:rPr>
              <a:t>・通常型を希望する方（</a:t>
            </a:r>
            <a:r>
              <a:rPr lang="en-US" altLang="ja-JP" sz="3300" b="1" dirty="0">
                <a:solidFill>
                  <a:srgbClr val="FF0000"/>
                </a:solidFill>
              </a:rPr>
              <a:t>2017</a:t>
            </a:r>
            <a:r>
              <a:rPr lang="ja-JP" altLang="en-US" sz="3300" b="1" dirty="0">
                <a:solidFill>
                  <a:srgbClr val="FF0000"/>
                </a:solidFill>
              </a:rPr>
              <a:t>通常）</a:t>
            </a:r>
            <a:endParaRPr lang="en-US" altLang="ja-JP" sz="3300" b="1" dirty="0">
              <a:solidFill>
                <a:srgbClr val="FF0000"/>
              </a:solidFill>
            </a:endParaRPr>
          </a:p>
          <a:p>
            <a:r>
              <a:rPr lang="ja-JP" altLang="en-US" sz="3300" dirty="0"/>
              <a:t>　   </a:t>
            </a:r>
            <a:r>
              <a:rPr lang="en-US" altLang="ja-JP" sz="2800" dirty="0"/>
              <a:t>2025</a:t>
            </a:r>
            <a:r>
              <a:rPr lang="ja-JP" altLang="en-US" sz="2800" dirty="0"/>
              <a:t>年</a:t>
            </a:r>
            <a:r>
              <a:rPr lang="en-US" altLang="ja-JP" sz="2800" dirty="0"/>
              <a:t>3</a:t>
            </a:r>
            <a:r>
              <a:rPr lang="ja-JP" altLang="en-US" sz="2800" dirty="0"/>
              <a:t>月末で修了予定　（</a:t>
            </a:r>
            <a:r>
              <a:rPr lang="en-US" altLang="ja-JP" sz="2800" dirty="0"/>
              <a:t>2022</a:t>
            </a:r>
            <a:r>
              <a:rPr lang="ja-JP" altLang="en-US" sz="2800" dirty="0"/>
              <a:t>年開始）</a:t>
            </a:r>
            <a:endParaRPr lang="en-US" altLang="ja-JP" sz="2800" dirty="0"/>
          </a:p>
          <a:p>
            <a:r>
              <a:rPr lang="ja-JP" altLang="en-US" sz="2800" dirty="0"/>
              <a:t>　　最短</a:t>
            </a:r>
            <a:r>
              <a:rPr lang="en-US" altLang="ja-JP" sz="2800" dirty="0"/>
              <a:t>2025</a:t>
            </a:r>
            <a:r>
              <a:rPr lang="ja-JP" altLang="en-US" sz="2800" dirty="0"/>
              <a:t>年秋の専門医試験</a:t>
            </a:r>
            <a:endParaRPr lang="en-US" altLang="ja-JP" sz="2800" dirty="0"/>
          </a:p>
          <a:p>
            <a:r>
              <a:rPr lang="ja-JP" altLang="en-US" sz="2800" dirty="0"/>
              <a:t>　　</a:t>
            </a:r>
            <a:r>
              <a:rPr lang="en-US" altLang="ja-JP" sz="2800" dirty="0"/>
              <a:t>2031</a:t>
            </a:r>
            <a:r>
              <a:rPr lang="ja-JP" altLang="en-US" sz="2800" dirty="0"/>
              <a:t>年</a:t>
            </a:r>
            <a:r>
              <a:rPr lang="en-US" altLang="ja-JP" sz="2800" dirty="0"/>
              <a:t>3</a:t>
            </a:r>
            <a:r>
              <a:rPr lang="ja-JP" altLang="en-US" sz="2800" dirty="0"/>
              <a:t>月末までに修了　</a:t>
            </a:r>
            <a:r>
              <a:rPr lang="ja-JP" altLang="en-US" sz="2800" dirty="0">
                <a:solidFill>
                  <a:srgbClr val="0070C0"/>
                </a:solidFill>
              </a:rPr>
              <a:t>研修開始登録</a:t>
            </a:r>
            <a:r>
              <a:rPr lang="ja-JP" altLang="en-US" sz="2800" b="1" dirty="0">
                <a:solidFill>
                  <a:srgbClr val="0070C0"/>
                </a:solidFill>
              </a:rPr>
              <a:t>要</a:t>
            </a:r>
            <a:endParaRPr lang="en-US" altLang="ja-JP" sz="2800" b="1" dirty="0">
              <a:solidFill>
                <a:srgbClr val="0070C0"/>
              </a:solidFill>
            </a:endParaRPr>
          </a:p>
          <a:p>
            <a:endParaRPr lang="en-US" altLang="ja-JP" sz="2800" dirty="0"/>
          </a:p>
          <a:p>
            <a:r>
              <a:rPr lang="ja-JP" altLang="en-US" sz="3300" dirty="0"/>
              <a:t>　　</a:t>
            </a:r>
            <a:endParaRPr lang="en-US" altLang="ja-JP" sz="3300" dirty="0"/>
          </a:p>
        </p:txBody>
      </p:sp>
      <p:pic>
        <p:nvPicPr>
          <p:cNvPr id="5" name="オーディオ 4">
            <a:hlinkClick r:id="" action="ppaction://media"/>
            <a:extLst>
              <a:ext uri="{FF2B5EF4-FFF2-40B4-BE49-F238E27FC236}">
                <a16:creationId xmlns:a16="http://schemas.microsoft.com/office/drawing/2014/main" id="{5059F9CF-60B2-42F2-9693-6CC6E94B54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23735272"/>
      </p:ext>
    </p:extLst>
  </p:cSld>
  <p:clrMapOvr>
    <a:masterClrMapping/>
  </p:clrMapOvr>
  <mc:AlternateContent xmlns:mc="http://schemas.openxmlformats.org/markup-compatibility/2006">
    <mc:Choice xmlns:p14="http://schemas.microsoft.com/office/powerpoint/2010/main" Requires="p14">
      <p:transition spd="slow" p14:dur="2000" advTm="5675"/>
    </mc:Choice>
    <mc:Fallback>
      <p:transition spd="slow" advTm="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71511" y="140737"/>
            <a:ext cx="7986713" cy="75461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 name="タイトル 1"/>
          <p:cNvSpPr>
            <a:spLocks noGrp="1"/>
          </p:cNvSpPr>
          <p:nvPr>
            <p:ph type="title"/>
          </p:nvPr>
        </p:nvSpPr>
        <p:spPr>
          <a:xfrm>
            <a:off x="346472" y="-145057"/>
            <a:ext cx="8515350" cy="1325563"/>
          </a:xfrm>
        </p:spPr>
        <p:txBody>
          <a:bodyPr/>
          <a:lstStyle/>
          <a:p>
            <a:pPr algn="ctr"/>
            <a:r>
              <a:rPr kumimoji="1" lang="en-US" altLang="ja-JP" dirty="0"/>
              <a:t>2018</a:t>
            </a:r>
            <a:r>
              <a:rPr kumimoji="1" lang="ja-JP" altLang="en-US" dirty="0"/>
              <a:t>年初期臨床研修開始の方</a:t>
            </a:r>
          </a:p>
        </p:txBody>
      </p:sp>
      <p:sp>
        <p:nvSpPr>
          <p:cNvPr id="3" name="テキスト ボックス 2"/>
          <p:cNvSpPr txBox="1"/>
          <p:nvPr/>
        </p:nvSpPr>
        <p:spPr>
          <a:xfrm>
            <a:off x="59961" y="1085300"/>
            <a:ext cx="9016583" cy="6663363"/>
          </a:xfrm>
          <a:prstGeom prst="rect">
            <a:avLst/>
          </a:prstGeom>
          <a:noFill/>
        </p:spPr>
        <p:txBody>
          <a:bodyPr wrap="square" rtlCol="0">
            <a:spAutoFit/>
          </a:bodyPr>
          <a:lstStyle/>
          <a:p>
            <a:r>
              <a:rPr lang="ja-JP" altLang="en-US" sz="3300" b="1" dirty="0">
                <a:solidFill>
                  <a:srgbClr val="FF0000"/>
                </a:solidFill>
              </a:rPr>
              <a:t>・</a:t>
            </a:r>
            <a:r>
              <a:rPr lang="en-US" altLang="ja-JP" sz="3300" b="1" dirty="0">
                <a:solidFill>
                  <a:srgbClr val="FF0000"/>
                </a:solidFill>
              </a:rPr>
              <a:t>2</a:t>
            </a:r>
            <a:r>
              <a:rPr lang="ja-JP" altLang="en-US" sz="3300" b="1" dirty="0">
                <a:solidFill>
                  <a:srgbClr val="FF0000"/>
                </a:solidFill>
              </a:rPr>
              <a:t>年連動を希望する方（</a:t>
            </a:r>
            <a:r>
              <a:rPr lang="en-US" altLang="ja-JP" sz="3300" b="1" dirty="0">
                <a:solidFill>
                  <a:srgbClr val="FF0000"/>
                </a:solidFill>
              </a:rPr>
              <a:t>2018</a:t>
            </a:r>
            <a:r>
              <a:rPr lang="ja-JP" altLang="en-US" sz="3300" b="1" dirty="0">
                <a:solidFill>
                  <a:srgbClr val="FF0000"/>
                </a:solidFill>
              </a:rPr>
              <a:t>連動</a:t>
            </a:r>
            <a:r>
              <a:rPr lang="en-US" altLang="ja-JP" sz="3300" b="1" dirty="0">
                <a:solidFill>
                  <a:srgbClr val="FF0000"/>
                </a:solidFill>
              </a:rPr>
              <a:t>2</a:t>
            </a:r>
            <a:r>
              <a:rPr lang="ja-JP" altLang="en-US" sz="3300" b="1" dirty="0">
                <a:solidFill>
                  <a:srgbClr val="FF0000"/>
                </a:solidFill>
              </a:rPr>
              <a:t>）</a:t>
            </a:r>
            <a:endParaRPr lang="en-US" altLang="ja-JP" sz="3300" b="1" dirty="0">
              <a:solidFill>
                <a:srgbClr val="FF0000"/>
              </a:solidFill>
            </a:endParaRPr>
          </a:p>
          <a:p>
            <a:r>
              <a:rPr lang="ja-JP" altLang="en-US" sz="3300" dirty="0"/>
              <a:t>　   </a:t>
            </a:r>
            <a:r>
              <a:rPr lang="en-US" altLang="ja-JP" sz="2800" dirty="0"/>
              <a:t>2024</a:t>
            </a:r>
            <a:r>
              <a:rPr lang="ja-JP" altLang="en-US" sz="2800" dirty="0"/>
              <a:t>年</a:t>
            </a:r>
            <a:r>
              <a:rPr lang="en-US" altLang="ja-JP" sz="2800" dirty="0"/>
              <a:t>3</a:t>
            </a:r>
            <a:r>
              <a:rPr lang="ja-JP" altLang="en-US" sz="2800" dirty="0"/>
              <a:t>月末で修了可能（</a:t>
            </a:r>
            <a:r>
              <a:rPr lang="en-US" altLang="ja-JP" sz="2800" dirty="0"/>
              <a:t>2021</a:t>
            </a:r>
            <a:r>
              <a:rPr lang="ja-JP" altLang="en-US" sz="2800" dirty="0"/>
              <a:t>年開始遡り）　</a:t>
            </a:r>
            <a:endParaRPr lang="en-US" altLang="ja-JP" sz="2800" dirty="0"/>
          </a:p>
          <a:p>
            <a:r>
              <a:rPr lang="ja-JP" altLang="en-US" sz="2800" dirty="0"/>
              <a:t>　　最短</a:t>
            </a:r>
            <a:r>
              <a:rPr lang="en-US" altLang="ja-JP" sz="2800" dirty="0"/>
              <a:t>2024</a:t>
            </a:r>
            <a:r>
              <a:rPr lang="ja-JP" altLang="en-US" sz="2800" dirty="0"/>
              <a:t>年秋に専門医試験受験可能</a:t>
            </a:r>
            <a:endParaRPr lang="en-US" altLang="ja-JP" sz="2800" dirty="0"/>
          </a:p>
          <a:p>
            <a:r>
              <a:rPr lang="ja-JP" altLang="en-US" sz="2800" dirty="0"/>
              <a:t>　　</a:t>
            </a:r>
            <a:r>
              <a:rPr lang="en-US" altLang="ja-JP" sz="2800" dirty="0"/>
              <a:t>2030</a:t>
            </a:r>
            <a:r>
              <a:rPr lang="ja-JP" altLang="en-US" sz="2800" dirty="0"/>
              <a:t>年</a:t>
            </a:r>
            <a:r>
              <a:rPr lang="en-US" altLang="ja-JP" sz="2800" dirty="0"/>
              <a:t>3</a:t>
            </a:r>
            <a:r>
              <a:rPr lang="ja-JP" altLang="en-US" sz="2800" dirty="0"/>
              <a:t>月末までに修了　</a:t>
            </a:r>
            <a:r>
              <a:rPr lang="ja-JP" altLang="en-US" sz="2800" dirty="0">
                <a:solidFill>
                  <a:srgbClr val="0070C0"/>
                </a:solidFill>
              </a:rPr>
              <a:t>研修開始登録</a:t>
            </a:r>
            <a:r>
              <a:rPr lang="ja-JP" altLang="en-US" sz="2800" b="1" dirty="0">
                <a:solidFill>
                  <a:srgbClr val="0070C0"/>
                </a:solidFill>
              </a:rPr>
              <a:t>要</a:t>
            </a:r>
            <a:endParaRPr lang="en-US" altLang="ja-JP" sz="2800" b="1" dirty="0">
              <a:solidFill>
                <a:srgbClr val="0070C0"/>
              </a:solidFill>
            </a:endParaRPr>
          </a:p>
          <a:p>
            <a:r>
              <a:rPr lang="ja-JP" altLang="en-US" sz="3300" b="1" dirty="0">
                <a:solidFill>
                  <a:srgbClr val="FF0000"/>
                </a:solidFill>
              </a:rPr>
              <a:t>・</a:t>
            </a:r>
            <a:r>
              <a:rPr lang="en-US" altLang="ja-JP" sz="3300" b="1" dirty="0">
                <a:solidFill>
                  <a:srgbClr val="FF0000"/>
                </a:solidFill>
              </a:rPr>
              <a:t>1</a:t>
            </a:r>
            <a:r>
              <a:rPr lang="ja-JP" altLang="en-US" sz="3300" b="1" dirty="0">
                <a:solidFill>
                  <a:srgbClr val="FF0000"/>
                </a:solidFill>
              </a:rPr>
              <a:t>年連動を希望する方（</a:t>
            </a:r>
            <a:r>
              <a:rPr lang="en-US" altLang="ja-JP" sz="3300" b="1" dirty="0">
                <a:solidFill>
                  <a:srgbClr val="FF0000"/>
                </a:solidFill>
              </a:rPr>
              <a:t>2018</a:t>
            </a:r>
            <a:r>
              <a:rPr lang="ja-JP" altLang="en-US" sz="3300" b="1" dirty="0">
                <a:solidFill>
                  <a:srgbClr val="FF0000"/>
                </a:solidFill>
              </a:rPr>
              <a:t>連動１）</a:t>
            </a:r>
            <a:endParaRPr lang="en-US" altLang="ja-JP" sz="3300" b="1" dirty="0">
              <a:solidFill>
                <a:srgbClr val="FF0000"/>
              </a:solidFill>
            </a:endParaRPr>
          </a:p>
          <a:p>
            <a:r>
              <a:rPr lang="ja-JP" altLang="en-US" sz="3300" dirty="0"/>
              <a:t>　   </a:t>
            </a:r>
            <a:r>
              <a:rPr lang="en-US" altLang="ja-JP" sz="2800" dirty="0"/>
              <a:t>2025</a:t>
            </a:r>
            <a:r>
              <a:rPr lang="ja-JP" altLang="en-US" sz="2800" dirty="0"/>
              <a:t>年</a:t>
            </a:r>
            <a:r>
              <a:rPr lang="en-US" altLang="ja-JP" sz="2800" dirty="0"/>
              <a:t>3</a:t>
            </a:r>
            <a:r>
              <a:rPr lang="ja-JP" altLang="en-US" sz="2800" dirty="0"/>
              <a:t>月末で修了予定　（</a:t>
            </a:r>
            <a:r>
              <a:rPr lang="en-US" altLang="ja-JP" sz="2800" dirty="0"/>
              <a:t>2022</a:t>
            </a:r>
            <a:r>
              <a:rPr lang="ja-JP" altLang="en-US" sz="2800" dirty="0"/>
              <a:t>年開始）</a:t>
            </a:r>
            <a:endParaRPr lang="en-US" altLang="ja-JP" sz="2800" dirty="0"/>
          </a:p>
          <a:p>
            <a:r>
              <a:rPr lang="ja-JP" altLang="en-US" sz="2800" dirty="0"/>
              <a:t>　　最短</a:t>
            </a:r>
            <a:r>
              <a:rPr lang="en-US" altLang="ja-JP" sz="2800" dirty="0"/>
              <a:t>2025</a:t>
            </a:r>
            <a:r>
              <a:rPr lang="ja-JP" altLang="en-US" sz="2800" dirty="0"/>
              <a:t>年秋の専門医試験</a:t>
            </a:r>
            <a:endParaRPr lang="en-US" altLang="ja-JP" sz="2800" dirty="0"/>
          </a:p>
          <a:p>
            <a:r>
              <a:rPr lang="ja-JP" altLang="en-US" sz="2800" dirty="0"/>
              <a:t>　　</a:t>
            </a:r>
            <a:r>
              <a:rPr lang="en-US" altLang="ja-JP" sz="2800" dirty="0"/>
              <a:t>2031</a:t>
            </a:r>
            <a:r>
              <a:rPr lang="ja-JP" altLang="en-US" sz="2800" dirty="0"/>
              <a:t>年</a:t>
            </a:r>
            <a:r>
              <a:rPr lang="en-US" altLang="ja-JP" sz="2800" dirty="0"/>
              <a:t>3</a:t>
            </a:r>
            <a:r>
              <a:rPr lang="ja-JP" altLang="en-US" sz="2800" dirty="0"/>
              <a:t>月末までに修了　</a:t>
            </a:r>
            <a:r>
              <a:rPr lang="ja-JP" altLang="en-US" sz="2800" dirty="0">
                <a:solidFill>
                  <a:srgbClr val="0070C0"/>
                </a:solidFill>
              </a:rPr>
              <a:t>研修開始登録</a:t>
            </a:r>
            <a:r>
              <a:rPr lang="ja-JP" altLang="en-US" sz="2800" b="1" dirty="0">
                <a:solidFill>
                  <a:srgbClr val="0070C0"/>
                </a:solidFill>
              </a:rPr>
              <a:t>要</a:t>
            </a:r>
            <a:endParaRPr lang="en-US" altLang="ja-JP" sz="2800" dirty="0"/>
          </a:p>
          <a:p>
            <a:r>
              <a:rPr lang="ja-JP" altLang="en-US" sz="3300" b="1" dirty="0">
                <a:solidFill>
                  <a:srgbClr val="FF0000"/>
                </a:solidFill>
              </a:rPr>
              <a:t>・通常型を希望する方（</a:t>
            </a:r>
            <a:r>
              <a:rPr lang="en-US" altLang="ja-JP" sz="3300" b="1" dirty="0">
                <a:solidFill>
                  <a:srgbClr val="FF0000"/>
                </a:solidFill>
              </a:rPr>
              <a:t>2018</a:t>
            </a:r>
            <a:r>
              <a:rPr lang="ja-JP" altLang="en-US" sz="3300" b="1" dirty="0">
                <a:solidFill>
                  <a:srgbClr val="FF0000"/>
                </a:solidFill>
              </a:rPr>
              <a:t>通常）</a:t>
            </a:r>
            <a:endParaRPr lang="en-US" altLang="ja-JP" sz="3300" b="1" dirty="0">
              <a:solidFill>
                <a:srgbClr val="FF0000"/>
              </a:solidFill>
            </a:endParaRPr>
          </a:p>
          <a:p>
            <a:r>
              <a:rPr lang="ja-JP" altLang="en-US" sz="3300" dirty="0"/>
              <a:t>　   </a:t>
            </a:r>
            <a:r>
              <a:rPr lang="en-US" altLang="ja-JP" sz="2800" dirty="0"/>
              <a:t>2026</a:t>
            </a:r>
            <a:r>
              <a:rPr lang="ja-JP" altLang="en-US" sz="2800" dirty="0"/>
              <a:t>年</a:t>
            </a:r>
            <a:r>
              <a:rPr lang="en-US" altLang="ja-JP" sz="2800" dirty="0"/>
              <a:t>3</a:t>
            </a:r>
            <a:r>
              <a:rPr lang="ja-JP" altLang="en-US" sz="2800" dirty="0"/>
              <a:t>月末で修了予定　（</a:t>
            </a:r>
            <a:r>
              <a:rPr lang="en-US" altLang="ja-JP" sz="2800" dirty="0"/>
              <a:t>2023</a:t>
            </a:r>
            <a:r>
              <a:rPr lang="ja-JP" altLang="en-US" sz="2800" dirty="0"/>
              <a:t>年開始）</a:t>
            </a:r>
            <a:endParaRPr lang="en-US" altLang="ja-JP" sz="2800" dirty="0"/>
          </a:p>
          <a:p>
            <a:r>
              <a:rPr lang="ja-JP" altLang="en-US" sz="2800" dirty="0"/>
              <a:t>　　最短</a:t>
            </a:r>
            <a:r>
              <a:rPr lang="en-US" altLang="ja-JP" sz="2800" dirty="0"/>
              <a:t>2026</a:t>
            </a:r>
            <a:r>
              <a:rPr lang="ja-JP" altLang="en-US" sz="2800" dirty="0"/>
              <a:t>年秋の専門医試験</a:t>
            </a:r>
            <a:endParaRPr lang="en-US" altLang="ja-JP" sz="2800" dirty="0"/>
          </a:p>
          <a:p>
            <a:r>
              <a:rPr lang="ja-JP" altLang="en-US" sz="2800" dirty="0"/>
              <a:t>　　</a:t>
            </a:r>
            <a:r>
              <a:rPr lang="en-US" altLang="ja-JP" sz="2800" dirty="0"/>
              <a:t>2032</a:t>
            </a:r>
            <a:r>
              <a:rPr lang="ja-JP" altLang="en-US" sz="2800" dirty="0"/>
              <a:t>年</a:t>
            </a:r>
            <a:r>
              <a:rPr lang="en-US" altLang="ja-JP" sz="2800" dirty="0"/>
              <a:t>3</a:t>
            </a:r>
            <a:r>
              <a:rPr lang="ja-JP" altLang="en-US" sz="2800" dirty="0"/>
              <a:t>月末までに修了　</a:t>
            </a:r>
            <a:r>
              <a:rPr lang="ja-JP" altLang="en-US" sz="2400" u="sng" dirty="0">
                <a:solidFill>
                  <a:srgbClr val="0070C0"/>
                </a:solidFill>
              </a:rPr>
              <a:t>本年秋に研修開始登録申請</a:t>
            </a:r>
            <a:endParaRPr lang="en-US" altLang="ja-JP" sz="2400" b="1" u="sng" dirty="0">
              <a:solidFill>
                <a:srgbClr val="0070C0"/>
              </a:solidFill>
            </a:endParaRPr>
          </a:p>
          <a:p>
            <a:endParaRPr lang="en-US" altLang="ja-JP" sz="2800" dirty="0"/>
          </a:p>
          <a:p>
            <a:r>
              <a:rPr lang="ja-JP" altLang="en-US" sz="3300" dirty="0"/>
              <a:t>　　</a:t>
            </a:r>
            <a:endParaRPr lang="en-US" altLang="ja-JP" sz="3300" dirty="0"/>
          </a:p>
        </p:txBody>
      </p:sp>
      <p:pic>
        <p:nvPicPr>
          <p:cNvPr id="5" name="オーディオ 4">
            <a:hlinkClick r:id="" action="ppaction://media"/>
            <a:extLst>
              <a:ext uri="{FF2B5EF4-FFF2-40B4-BE49-F238E27FC236}">
                <a16:creationId xmlns:a16="http://schemas.microsoft.com/office/drawing/2014/main" id="{BFADCB2C-6D34-40F8-9DFD-2509E77A80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076363"/>
      </p:ext>
    </p:extLst>
  </p:cSld>
  <p:clrMapOvr>
    <a:masterClrMapping/>
  </p:clrMapOvr>
  <mc:AlternateContent xmlns:mc="http://schemas.openxmlformats.org/markup-compatibility/2006">
    <mc:Choice xmlns:p14="http://schemas.microsoft.com/office/powerpoint/2010/main" Requires="p14">
      <p:transition spd="slow" p14:dur="2000" advTm="5266"/>
    </mc:Choice>
    <mc:Fallback>
      <p:transition spd="slow" advTm="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4"/>
          <a:stretch>
            <a:fillRect/>
          </a:stretch>
        </p:blipFill>
        <p:spPr>
          <a:xfrm>
            <a:off x="257166" y="1304925"/>
            <a:ext cx="8886834" cy="5195887"/>
          </a:xfrm>
          <a:prstGeom prst="rect">
            <a:avLst/>
          </a:prstGeom>
        </p:spPr>
      </p:pic>
      <p:sp>
        <p:nvSpPr>
          <p:cNvPr id="2" name="タイトル 1"/>
          <p:cNvSpPr>
            <a:spLocks noGrp="1"/>
          </p:cNvSpPr>
          <p:nvPr>
            <p:ph type="title"/>
          </p:nvPr>
        </p:nvSpPr>
        <p:spPr>
          <a:xfrm>
            <a:off x="257166" y="239712"/>
            <a:ext cx="8629668" cy="1325563"/>
          </a:xfrm>
        </p:spPr>
        <p:txBody>
          <a:bodyPr/>
          <a:lstStyle/>
          <a:p>
            <a:pPr algn="ctr"/>
            <a:r>
              <a:rPr kumimoji="1" lang="ja-JP" altLang="en-US" dirty="0"/>
              <a:t>日本外科学会が関与するサブス</a:t>
            </a:r>
            <a:r>
              <a:rPr kumimoji="1" lang="ja-JP" altLang="en-US" dirty="0" err="1"/>
              <a:t>ぺ</a:t>
            </a:r>
            <a:r>
              <a:rPr kumimoji="1" lang="ja-JP" altLang="en-US" dirty="0"/>
              <a:t>および所謂</a:t>
            </a:r>
            <a:r>
              <a:rPr kumimoji="1" lang="en-US" altLang="ja-JP" dirty="0"/>
              <a:t>3</a:t>
            </a:r>
            <a:r>
              <a:rPr kumimoji="1" lang="ja-JP" altLang="en-US" dirty="0"/>
              <a:t>階部分</a:t>
            </a:r>
          </a:p>
        </p:txBody>
      </p:sp>
      <p:pic>
        <p:nvPicPr>
          <p:cNvPr id="6" name="オーディオ 5">
            <a:hlinkClick r:id="" action="ppaction://media"/>
            <a:extLst>
              <a:ext uri="{FF2B5EF4-FFF2-40B4-BE49-F238E27FC236}">
                <a16:creationId xmlns:a16="http://schemas.microsoft.com/office/drawing/2014/main" id="{534CE8EA-EBC0-4908-848F-5E6F11234E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38551739"/>
      </p:ext>
    </p:extLst>
  </p:cSld>
  <p:clrMapOvr>
    <a:masterClrMapping/>
  </p:clrMapOvr>
  <mc:AlternateContent xmlns:mc="http://schemas.openxmlformats.org/markup-compatibility/2006">
    <mc:Choice xmlns:p14="http://schemas.microsoft.com/office/powerpoint/2010/main" Requires="p14">
      <p:transition spd="slow" p14:dur="2000" advTm="16627"/>
    </mc:Choice>
    <mc:Fallback>
      <p:transition spd="slow" advTm="1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71511" y="140737"/>
            <a:ext cx="7986713" cy="7546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346472" y="-145057"/>
            <a:ext cx="8515350" cy="1325563"/>
          </a:xfrm>
        </p:spPr>
        <p:txBody>
          <a:bodyPr/>
          <a:lstStyle/>
          <a:p>
            <a:pPr algn="ctr"/>
            <a:r>
              <a:rPr kumimoji="1" lang="en-US" altLang="ja-JP" dirty="0"/>
              <a:t>2019</a:t>
            </a:r>
            <a:r>
              <a:rPr kumimoji="1" lang="ja-JP" altLang="en-US" dirty="0"/>
              <a:t>年初期臨床研修開始の方</a:t>
            </a:r>
          </a:p>
        </p:txBody>
      </p:sp>
      <p:sp>
        <p:nvSpPr>
          <p:cNvPr id="3" name="テキスト ボックス 2"/>
          <p:cNvSpPr txBox="1"/>
          <p:nvPr/>
        </p:nvSpPr>
        <p:spPr>
          <a:xfrm>
            <a:off x="269823" y="1085300"/>
            <a:ext cx="8874177" cy="6663363"/>
          </a:xfrm>
          <a:prstGeom prst="rect">
            <a:avLst/>
          </a:prstGeom>
          <a:noFill/>
        </p:spPr>
        <p:txBody>
          <a:bodyPr wrap="square" rtlCol="0">
            <a:spAutoFit/>
          </a:bodyPr>
          <a:lstStyle/>
          <a:p>
            <a:r>
              <a:rPr lang="ja-JP" altLang="en-US" sz="3300" b="1" dirty="0">
                <a:solidFill>
                  <a:srgbClr val="FF0000"/>
                </a:solidFill>
              </a:rPr>
              <a:t>・</a:t>
            </a:r>
            <a:r>
              <a:rPr lang="en-US" altLang="ja-JP" sz="3300" b="1" dirty="0">
                <a:solidFill>
                  <a:srgbClr val="FF0000"/>
                </a:solidFill>
              </a:rPr>
              <a:t>2</a:t>
            </a:r>
            <a:r>
              <a:rPr lang="ja-JP" altLang="en-US" sz="3300" b="1" dirty="0">
                <a:solidFill>
                  <a:srgbClr val="FF0000"/>
                </a:solidFill>
              </a:rPr>
              <a:t>年連動を希望する方（</a:t>
            </a:r>
            <a:r>
              <a:rPr lang="en-US" altLang="ja-JP" sz="3300" b="1" dirty="0">
                <a:solidFill>
                  <a:srgbClr val="FF0000"/>
                </a:solidFill>
              </a:rPr>
              <a:t>2019</a:t>
            </a:r>
            <a:r>
              <a:rPr lang="ja-JP" altLang="en-US" sz="3300" b="1" dirty="0">
                <a:solidFill>
                  <a:srgbClr val="FF0000"/>
                </a:solidFill>
              </a:rPr>
              <a:t>連動</a:t>
            </a:r>
            <a:r>
              <a:rPr lang="en-US" altLang="ja-JP" sz="3300" b="1" dirty="0">
                <a:solidFill>
                  <a:srgbClr val="FF0000"/>
                </a:solidFill>
              </a:rPr>
              <a:t>2</a:t>
            </a:r>
            <a:r>
              <a:rPr lang="ja-JP" altLang="en-US" sz="3300" b="1" dirty="0">
                <a:solidFill>
                  <a:srgbClr val="FF0000"/>
                </a:solidFill>
              </a:rPr>
              <a:t>）</a:t>
            </a:r>
            <a:endParaRPr lang="en-US" altLang="ja-JP" sz="3300" b="1" dirty="0">
              <a:solidFill>
                <a:srgbClr val="FF0000"/>
              </a:solidFill>
            </a:endParaRPr>
          </a:p>
          <a:p>
            <a:r>
              <a:rPr lang="ja-JP" altLang="en-US" sz="3300" dirty="0"/>
              <a:t>　   </a:t>
            </a:r>
            <a:r>
              <a:rPr lang="en-US" altLang="ja-JP" sz="2800" dirty="0"/>
              <a:t>2025</a:t>
            </a:r>
            <a:r>
              <a:rPr lang="ja-JP" altLang="en-US" sz="2800" dirty="0"/>
              <a:t>年</a:t>
            </a:r>
            <a:r>
              <a:rPr lang="en-US" altLang="ja-JP" sz="2800" dirty="0"/>
              <a:t>3</a:t>
            </a:r>
            <a:r>
              <a:rPr lang="ja-JP" altLang="en-US" sz="2800" dirty="0"/>
              <a:t>月末で修了可能（</a:t>
            </a:r>
            <a:r>
              <a:rPr lang="en-US" altLang="ja-JP" sz="2800" dirty="0"/>
              <a:t>2022</a:t>
            </a:r>
            <a:r>
              <a:rPr lang="ja-JP" altLang="en-US" sz="2800" dirty="0"/>
              <a:t>年開始）　</a:t>
            </a:r>
            <a:endParaRPr lang="en-US" altLang="ja-JP" sz="2800" dirty="0"/>
          </a:p>
          <a:p>
            <a:r>
              <a:rPr lang="ja-JP" altLang="en-US" sz="2800" dirty="0"/>
              <a:t>　　最短</a:t>
            </a:r>
            <a:r>
              <a:rPr lang="en-US" altLang="ja-JP" sz="2800" dirty="0"/>
              <a:t>2025</a:t>
            </a:r>
            <a:r>
              <a:rPr lang="ja-JP" altLang="en-US" sz="2800" dirty="0"/>
              <a:t>年秋に専門医試験受験可能</a:t>
            </a:r>
            <a:endParaRPr lang="en-US" altLang="ja-JP" sz="2800" dirty="0"/>
          </a:p>
          <a:p>
            <a:r>
              <a:rPr lang="ja-JP" altLang="en-US" sz="2800" dirty="0"/>
              <a:t>　　</a:t>
            </a:r>
            <a:r>
              <a:rPr lang="en-US" altLang="ja-JP" sz="2800" dirty="0"/>
              <a:t>2031</a:t>
            </a:r>
            <a:r>
              <a:rPr lang="ja-JP" altLang="en-US" sz="2800" dirty="0"/>
              <a:t>年</a:t>
            </a:r>
            <a:r>
              <a:rPr lang="en-US" altLang="ja-JP" sz="2800" dirty="0"/>
              <a:t>3</a:t>
            </a:r>
            <a:r>
              <a:rPr lang="ja-JP" altLang="en-US" sz="2800" dirty="0"/>
              <a:t>月末までに修了　</a:t>
            </a:r>
            <a:r>
              <a:rPr lang="ja-JP" altLang="en-US" sz="2800" dirty="0">
                <a:solidFill>
                  <a:srgbClr val="0070C0"/>
                </a:solidFill>
              </a:rPr>
              <a:t>研修開始登録</a:t>
            </a:r>
            <a:r>
              <a:rPr lang="ja-JP" altLang="en-US" sz="2800" b="1" dirty="0">
                <a:solidFill>
                  <a:srgbClr val="0070C0"/>
                </a:solidFill>
              </a:rPr>
              <a:t>要</a:t>
            </a:r>
            <a:endParaRPr lang="en-US" altLang="ja-JP" sz="2800" b="1" dirty="0">
              <a:solidFill>
                <a:srgbClr val="0070C0"/>
              </a:solidFill>
            </a:endParaRPr>
          </a:p>
          <a:p>
            <a:r>
              <a:rPr lang="ja-JP" altLang="en-US" sz="3300" b="1" dirty="0">
                <a:solidFill>
                  <a:srgbClr val="FF0000"/>
                </a:solidFill>
              </a:rPr>
              <a:t>・</a:t>
            </a:r>
            <a:r>
              <a:rPr lang="en-US" altLang="ja-JP" sz="3300" b="1" dirty="0">
                <a:solidFill>
                  <a:srgbClr val="FF0000"/>
                </a:solidFill>
              </a:rPr>
              <a:t>1</a:t>
            </a:r>
            <a:r>
              <a:rPr lang="ja-JP" altLang="en-US" sz="3300" b="1" dirty="0">
                <a:solidFill>
                  <a:srgbClr val="FF0000"/>
                </a:solidFill>
              </a:rPr>
              <a:t>年連動を希望する方（</a:t>
            </a:r>
            <a:r>
              <a:rPr lang="en-US" altLang="ja-JP" sz="3300" b="1" dirty="0">
                <a:solidFill>
                  <a:srgbClr val="FF0000"/>
                </a:solidFill>
              </a:rPr>
              <a:t>2019</a:t>
            </a:r>
            <a:r>
              <a:rPr lang="ja-JP" altLang="en-US" sz="3300" b="1" dirty="0">
                <a:solidFill>
                  <a:srgbClr val="FF0000"/>
                </a:solidFill>
              </a:rPr>
              <a:t>連動１）</a:t>
            </a:r>
            <a:endParaRPr lang="en-US" altLang="ja-JP" sz="3300" b="1" dirty="0">
              <a:solidFill>
                <a:srgbClr val="FF0000"/>
              </a:solidFill>
            </a:endParaRPr>
          </a:p>
          <a:p>
            <a:r>
              <a:rPr lang="ja-JP" altLang="en-US" sz="3300" dirty="0"/>
              <a:t>　   </a:t>
            </a:r>
            <a:r>
              <a:rPr lang="en-US" altLang="ja-JP" sz="2800" dirty="0"/>
              <a:t>2026</a:t>
            </a:r>
            <a:r>
              <a:rPr lang="ja-JP" altLang="en-US" sz="2800" dirty="0"/>
              <a:t>年</a:t>
            </a:r>
            <a:r>
              <a:rPr lang="en-US" altLang="ja-JP" sz="2800" dirty="0"/>
              <a:t>3</a:t>
            </a:r>
            <a:r>
              <a:rPr lang="ja-JP" altLang="en-US" sz="2800" dirty="0"/>
              <a:t>月末で修了予定　（</a:t>
            </a:r>
            <a:r>
              <a:rPr lang="en-US" altLang="ja-JP" sz="2800" dirty="0"/>
              <a:t>2023</a:t>
            </a:r>
            <a:r>
              <a:rPr lang="ja-JP" altLang="en-US" sz="2800" dirty="0"/>
              <a:t>年開始）</a:t>
            </a:r>
            <a:endParaRPr lang="en-US" altLang="ja-JP" sz="2800" dirty="0"/>
          </a:p>
          <a:p>
            <a:r>
              <a:rPr lang="ja-JP" altLang="en-US" sz="2800" dirty="0"/>
              <a:t>　　最短</a:t>
            </a:r>
            <a:r>
              <a:rPr lang="en-US" altLang="ja-JP" sz="2800" dirty="0"/>
              <a:t>2026</a:t>
            </a:r>
            <a:r>
              <a:rPr lang="ja-JP" altLang="en-US" sz="2800" dirty="0"/>
              <a:t>年秋の専門医試験</a:t>
            </a:r>
            <a:endParaRPr lang="en-US" altLang="ja-JP" sz="2800" dirty="0"/>
          </a:p>
          <a:p>
            <a:r>
              <a:rPr lang="ja-JP" altLang="en-US" sz="2800" dirty="0"/>
              <a:t>　　</a:t>
            </a:r>
            <a:r>
              <a:rPr lang="en-US" altLang="ja-JP" sz="2800" dirty="0"/>
              <a:t>2032</a:t>
            </a:r>
            <a:r>
              <a:rPr lang="ja-JP" altLang="en-US" sz="2800" dirty="0"/>
              <a:t>年</a:t>
            </a:r>
            <a:r>
              <a:rPr lang="en-US" altLang="ja-JP" sz="2800" dirty="0"/>
              <a:t>3</a:t>
            </a:r>
            <a:r>
              <a:rPr lang="ja-JP" altLang="en-US" sz="2800" dirty="0"/>
              <a:t>月末までに修了　</a:t>
            </a:r>
            <a:r>
              <a:rPr lang="ja-JP" altLang="en-US" sz="2400" u="sng" dirty="0">
                <a:solidFill>
                  <a:srgbClr val="0070C0"/>
                </a:solidFill>
              </a:rPr>
              <a:t>本年秋に研修開始登録申請</a:t>
            </a:r>
            <a:endParaRPr lang="en-US" altLang="ja-JP" sz="2400" u="sng" dirty="0">
              <a:solidFill>
                <a:srgbClr val="0070C0"/>
              </a:solidFill>
            </a:endParaRPr>
          </a:p>
          <a:p>
            <a:r>
              <a:rPr lang="ja-JP" altLang="en-US" sz="3300" b="1" dirty="0">
                <a:solidFill>
                  <a:srgbClr val="FF0000"/>
                </a:solidFill>
              </a:rPr>
              <a:t>・通常型を希望する方（</a:t>
            </a:r>
            <a:r>
              <a:rPr lang="en-US" altLang="ja-JP" sz="3300" b="1" dirty="0">
                <a:solidFill>
                  <a:srgbClr val="FF0000"/>
                </a:solidFill>
              </a:rPr>
              <a:t>2019</a:t>
            </a:r>
            <a:r>
              <a:rPr lang="ja-JP" altLang="en-US" sz="3300" b="1" dirty="0">
                <a:solidFill>
                  <a:srgbClr val="FF0000"/>
                </a:solidFill>
              </a:rPr>
              <a:t>通常）</a:t>
            </a:r>
            <a:endParaRPr lang="en-US" altLang="ja-JP" sz="3300" b="1" dirty="0">
              <a:solidFill>
                <a:srgbClr val="FF0000"/>
              </a:solidFill>
            </a:endParaRPr>
          </a:p>
          <a:p>
            <a:r>
              <a:rPr lang="ja-JP" altLang="en-US" sz="3300" dirty="0"/>
              <a:t>　   </a:t>
            </a:r>
            <a:r>
              <a:rPr lang="en-US" altLang="ja-JP" sz="2800" dirty="0"/>
              <a:t>2027</a:t>
            </a:r>
            <a:r>
              <a:rPr lang="ja-JP" altLang="en-US" sz="2800" dirty="0"/>
              <a:t>年</a:t>
            </a:r>
            <a:r>
              <a:rPr lang="en-US" altLang="ja-JP" sz="2800" dirty="0"/>
              <a:t>3</a:t>
            </a:r>
            <a:r>
              <a:rPr lang="ja-JP" altLang="en-US" sz="2800" dirty="0"/>
              <a:t>月末で修了予定　（</a:t>
            </a:r>
            <a:r>
              <a:rPr lang="en-US" altLang="ja-JP" sz="2800" dirty="0"/>
              <a:t>2024</a:t>
            </a:r>
            <a:r>
              <a:rPr lang="ja-JP" altLang="en-US" sz="2800" dirty="0"/>
              <a:t>年開始）</a:t>
            </a:r>
            <a:endParaRPr lang="en-US" altLang="ja-JP" sz="2800" dirty="0"/>
          </a:p>
          <a:p>
            <a:r>
              <a:rPr lang="ja-JP" altLang="en-US" sz="2800" dirty="0"/>
              <a:t>　　最短</a:t>
            </a:r>
            <a:r>
              <a:rPr lang="en-US" altLang="ja-JP" sz="2800" dirty="0"/>
              <a:t>2027</a:t>
            </a:r>
            <a:r>
              <a:rPr lang="ja-JP" altLang="en-US" sz="2800" dirty="0"/>
              <a:t>年秋の専門医試験</a:t>
            </a:r>
            <a:endParaRPr lang="en-US" altLang="ja-JP" sz="2800" dirty="0"/>
          </a:p>
          <a:p>
            <a:r>
              <a:rPr lang="ja-JP" altLang="en-US" sz="2800" dirty="0"/>
              <a:t>　　</a:t>
            </a:r>
            <a:r>
              <a:rPr lang="en-US" altLang="ja-JP" sz="2800" dirty="0"/>
              <a:t>2033</a:t>
            </a:r>
            <a:r>
              <a:rPr lang="ja-JP" altLang="en-US" sz="2800" dirty="0"/>
              <a:t>年</a:t>
            </a:r>
            <a:r>
              <a:rPr lang="en-US" altLang="ja-JP" sz="2800" dirty="0"/>
              <a:t>3</a:t>
            </a:r>
            <a:r>
              <a:rPr lang="ja-JP" altLang="en-US" sz="2800" dirty="0"/>
              <a:t>月末までに修了　</a:t>
            </a:r>
            <a:r>
              <a:rPr lang="ja-JP" altLang="en-US" sz="2400" u="sng" dirty="0">
                <a:solidFill>
                  <a:srgbClr val="0070C0"/>
                </a:solidFill>
              </a:rPr>
              <a:t>来年秋に研修開始登録申請</a:t>
            </a:r>
            <a:endParaRPr lang="en-US" altLang="ja-JP" sz="2400" b="1" u="sng" dirty="0">
              <a:solidFill>
                <a:srgbClr val="0070C0"/>
              </a:solidFill>
            </a:endParaRPr>
          </a:p>
          <a:p>
            <a:endParaRPr lang="en-US" altLang="ja-JP" sz="2800" dirty="0"/>
          </a:p>
          <a:p>
            <a:r>
              <a:rPr lang="ja-JP" altLang="en-US" sz="3300" dirty="0"/>
              <a:t>　　</a:t>
            </a:r>
            <a:endParaRPr lang="en-US" altLang="ja-JP" sz="3300" dirty="0"/>
          </a:p>
        </p:txBody>
      </p:sp>
      <p:pic>
        <p:nvPicPr>
          <p:cNvPr id="5" name="オーディオ 4">
            <a:hlinkClick r:id="" action="ppaction://media"/>
            <a:extLst>
              <a:ext uri="{FF2B5EF4-FFF2-40B4-BE49-F238E27FC236}">
                <a16:creationId xmlns:a16="http://schemas.microsoft.com/office/drawing/2014/main" id="{78A5C951-DE28-4AED-96C6-326379901A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29086076"/>
      </p:ext>
    </p:extLst>
  </p:cSld>
  <p:clrMapOvr>
    <a:masterClrMapping/>
  </p:clrMapOvr>
  <mc:AlternateContent xmlns:mc="http://schemas.openxmlformats.org/markup-compatibility/2006">
    <mc:Choice xmlns:p14="http://schemas.microsoft.com/office/powerpoint/2010/main" Requires="p14">
      <p:transition spd="slow" p14:dur="2000" advTm="4972"/>
    </mc:Choice>
    <mc:Fallback>
      <p:transition spd="slow" advTm="4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71511" y="140737"/>
            <a:ext cx="7986713" cy="754613"/>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346472" y="-145057"/>
            <a:ext cx="8515350" cy="1325563"/>
          </a:xfrm>
        </p:spPr>
        <p:txBody>
          <a:bodyPr/>
          <a:lstStyle/>
          <a:p>
            <a:pPr algn="ctr"/>
            <a:r>
              <a:rPr kumimoji="1" lang="en-US" altLang="ja-JP" dirty="0"/>
              <a:t>2020</a:t>
            </a:r>
            <a:r>
              <a:rPr kumimoji="1" lang="ja-JP" altLang="en-US" dirty="0"/>
              <a:t>年初期臨床研修開始の方</a:t>
            </a:r>
          </a:p>
        </p:txBody>
      </p:sp>
      <p:sp>
        <p:nvSpPr>
          <p:cNvPr id="3" name="テキスト ボックス 2"/>
          <p:cNvSpPr txBox="1"/>
          <p:nvPr/>
        </p:nvSpPr>
        <p:spPr>
          <a:xfrm>
            <a:off x="67456" y="1085300"/>
            <a:ext cx="9248931" cy="6663363"/>
          </a:xfrm>
          <a:prstGeom prst="rect">
            <a:avLst/>
          </a:prstGeom>
          <a:noFill/>
        </p:spPr>
        <p:txBody>
          <a:bodyPr wrap="square" rtlCol="0">
            <a:spAutoFit/>
          </a:bodyPr>
          <a:lstStyle/>
          <a:p>
            <a:r>
              <a:rPr lang="ja-JP" altLang="en-US" sz="3300" b="1" dirty="0">
                <a:solidFill>
                  <a:srgbClr val="FF0000"/>
                </a:solidFill>
              </a:rPr>
              <a:t>・</a:t>
            </a:r>
            <a:r>
              <a:rPr lang="en-US" altLang="ja-JP" sz="3300" b="1" dirty="0">
                <a:solidFill>
                  <a:srgbClr val="FF0000"/>
                </a:solidFill>
              </a:rPr>
              <a:t>2</a:t>
            </a:r>
            <a:r>
              <a:rPr lang="ja-JP" altLang="en-US" sz="3300" b="1" dirty="0">
                <a:solidFill>
                  <a:srgbClr val="FF0000"/>
                </a:solidFill>
              </a:rPr>
              <a:t>年連動を希望する方（</a:t>
            </a:r>
            <a:r>
              <a:rPr lang="en-US" altLang="ja-JP" sz="3300" b="1" dirty="0">
                <a:solidFill>
                  <a:srgbClr val="FF0000"/>
                </a:solidFill>
              </a:rPr>
              <a:t>2020</a:t>
            </a:r>
            <a:r>
              <a:rPr lang="ja-JP" altLang="en-US" sz="3300" b="1" dirty="0">
                <a:solidFill>
                  <a:srgbClr val="FF0000"/>
                </a:solidFill>
              </a:rPr>
              <a:t>連動</a:t>
            </a:r>
            <a:r>
              <a:rPr lang="en-US" altLang="ja-JP" sz="3300" b="1" dirty="0">
                <a:solidFill>
                  <a:srgbClr val="FF0000"/>
                </a:solidFill>
              </a:rPr>
              <a:t>2</a:t>
            </a:r>
            <a:r>
              <a:rPr lang="ja-JP" altLang="en-US" sz="3300" b="1" dirty="0">
                <a:solidFill>
                  <a:srgbClr val="FF0000"/>
                </a:solidFill>
              </a:rPr>
              <a:t>）</a:t>
            </a:r>
            <a:endParaRPr lang="en-US" altLang="ja-JP" sz="3300" b="1" dirty="0">
              <a:solidFill>
                <a:srgbClr val="FF0000"/>
              </a:solidFill>
            </a:endParaRPr>
          </a:p>
          <a:p>
            <a:r>
              <a:rPr lang="ja-JP" altLang="en-US" sz="3300" dirty="0"/>
              <a:t>　   </a:t>
            </a:r>
            <a:r>
              <a:rPr lang="en-US" altLang="ja-JP" sz="2800" dirty="0"/>
              <a:t>2026</a:t>
            </a:r>
            <a:r>
              <a:rPr lang="ja-JP" altLang="en-US" sz="2800" dirty="0"/>
              <a:t>年</a:t>
            </a:r>
            <a:r>
              <a:rPr lang="en-US" altLang="ja-JP" sz="2800" dirty="0"/>
              <a:t>3</a:t>
            </a:r>
            <a:r>
              <a:rPr lang="ja-JP" altLang="en-US" sz="2800" dirty="0"/>
              <a:t>月末で修了可能（</a:t>
            </a:r>
            <a:r>
              <a:rPr lang="en-US" altLang="ja-JP" sz="2800" dirty="0"/>
              <a:t>2023</a:t>
            </a:r>
            <a:r>
              <a:rPr lang="ja-JP" altLang="en-US" sz="2800" dirty="0"/>
              <a:t>年開始）　</a:t>
            </a:r>
            <a:endParaRPr lang="en-US" altLang="ja-JP" sz="2800" dirty="0"/>
          </a:p>
          <a:p>
            <a:r>
              <a:rPr lang="ja-JP" altLang="en-US" sz="2800" dirty="0"/>
              <a:t>　　最短</a:t>
            </a:r>
            <a:r>
              <a:rPr lang="en-US" altLang="ja-JP" sz="2800" dirty="0"/>
              <a:t>2026</a:t>
            </a:r>
            <a:r>
              <a:rPr lang="ja-JP" altLang="en-US" sz="2800" dirty="0"/>
              <a:t>年秋に専門医試験受験可能</a:t>
            </a:r>
            <a:endParaRPr lang="en-US" altLang="ja-JP" sz="2800" dirty="0"/>
          </a:p>
          <a:p>
            <a:r>
              <a:rPr lang="ja-JP" altLang="en-US" sz="2800" dirty="0"/>
              <a:t>　　</a:t>
            </a:r>
            <a:r>
              <a:rPr lang="en-US" altLang="ja-JP" sz="2800" dirty="0"/>
              <a:t>2032</a:t>
            </a:r>
            <a:r>
              <a:rPr lang="ja-JP" altLang="en-US" sz="2800" dirty="0"/>
              <a:t>年</a:t>
            </a:r>
            <a:r>
              <a:rPr lang="en-US" altLang="ja-JP" sz="2800" dirty="0"/>
              <a:t>3</a:t>
            </a:r>
            <a:r>
              <a:rPr lang="ja-JP" altLang="en-US" sz="2800" dirty="0"/>
              <a:t>月末までに修了　</a:t>
            </a:r>
            <a:r>
              <a:rPr lang="ja-JP" altLang="en-US" sz="2400" u="sng" dirty="0">
                <a:solidFill>
                  <a:srgbClr val="0070C0"/>
                </a:solidFill>
              </a:rPr>
              <a:t>本年秋に研修開始登録申請</a:t>
            </a:r>
            <a:endParaRPr lang="en-US" altLang="ja-JP" sz="2400" b="1" u="sng" dirty="0">
              <a:solidFill>
                <a:srgbClr val="0070C0"/>
              </a:solidFill>
            </a:endParaRPr>
          </a:p>
          <a:p>
            <a:r>
              <a:rPr lang="ja-JP" altLang="en-US" sz="3300" b="1" dirty="0">
                <a:solidFill>
                  <a:srgbClr val="FF0000"/>
                </a:solidFill>
              </a:rPr>
              <a:t>・</a:t>
            </a:r>
            <a:r>
              <a:rPr lang="en-US" altLang="ja-JP" sz="3300" b="1" dirty="0">
                <a:solidFill>
                  <a:srgbClr val="FF0000"/>
                </a:solidFill>
              </a:rPr>
              <a:t>1</a:t>
            </a:r>
            <a:r>
              <a:rPr lang="ja-JP" altLang="en-US" sz="3300" b="1" dirty="0">
                <a:solidFill>
                  <a:srgbClr val="FF0000"/>
                </a:solidFill>
              </a:rPr>
              <a:t>年連動を希望する方（</a:t>
            </a:r>
            <a:r>
              <a:rPr lang="en-US" altLang="ja-JP" sz="3300" b="1" dirty="0">
                <a:solidFill>
                  <a:srgbClr val="FF0000"/>
                </a:solidFill>
              </a:rPr>
              <a:t>2020</a:t>
            </a:r>
            <a:r>
              <a:rPr lang="ja-JP" altLang="en-US" sz="3300" b="1" dirty="0">
                <a:solidFill>
                  <a:srgbClr val="FF0000"/>
                </a:solidFill>
              </a:rPr>
              <a:t>連動１）</a:t>
            </a:r>
            <a:endParaRPr lang="en-US" altLang="ja-JP" sz="3300" b="1" dirty="0">
              <a:solidFill>
                <a:srgbClr val="FF0000"/>
              </a:solidFill>
            </a:endParaRPr>
          </a:p>
          <a:p>
            <a:r>
              <a:rPr lang="ja-JP" altLang="en-US" sz="3300" dirty="0"/>
              <a:t>　   </a:t>
            </a:r>
            <a:r>
              <a:rPr lang="en-US" altLang="ja-JP" sz="2800" dirty="0"/>
              <a:t>2027</a:t>
            </a:r>
            <a:r>
              <a:rPr lang="ja-JP" altLang="en-US" sz="2800" dirty="0"/>
              <a:t>年</a:t>
            </a:r>
            <a:r>
              <a:rPr lang="en-US" altLang="ja-JP" sz="2800" dirty="0"/>
              <a:t>3</a:t>
            </a:r>
            <a:r>
              <a:rPr lang="ja-JP" altLang="en-US" sz="2800" dirty="0"/>
              <a:t>月末で修了予定　（</a:t>
            </a:r>
            <a:r>
              <a:rPr lang="en-US" altLang="ja-JP" sz="2800" dirty="0"/>
              <a:t>2024</a:t>
            </a:r>
            <a:r>
              <a:rPr lang="ja-JP" altLang="en-US" sz="2800" dirty="0"/>
              <a:t>年開始）</a:t>
            </a:r>
            <a:endParaRPr lang="en-US" altLang="ja-JP" sz="2800" dirty="0"/>
          </a:p>
          <a:p>
            <a:r>
              <a:rPr lang="ja-JP" altLang="en-US" sz="2800" dirty="0"/>
              <a:t>　　最短</a:t>
            </a:r>
            <a:r>
              <a:rPr lang="en-US" altLang="ja-JP" sz="2800" dirty="0"/>
              <a:t>2027</a:t>
            </a:r>
            <a:r>
              <a:rPr lang="ja-JP" altLang="en-US" sz="2800" dirty="0"/>
              <a:t>年秋の専門医試験</a:t>
            </a:r>
            <a:endParaRPr lang="en-US" altLang="ja-JP" sz="2800" dirty="0"/>
          </a:p>
          <a:p>
            <a:r>
              <a:rPr lang="ja-JP" altLang="en-US" sz="2800" dirty="0"/>
              <a:t>　　</a:t>
            </a:r>
            <a:r>
              <a:rPr lang="en-US" altLang="ja-JP" sz="2800" dirty="0"/>
              <a:t>2033</a:t>
            </a:r>
            <a:r>
              <a:rPr lang="ja-JP" altLang="en-US" sz="2800" dirty="0"/>
              <a:t>年</a:t>
            </a:r>
            <a:r>
              <a:rPr lang="en-US" altLang="ja-JP" sz="2800" dirty="0"/>
              <a:t>3</a:t>
            </a:r>
            <a:r>
              <a:rPr lang="ja-JP" altLang="en-US" sz="2800" dirty="0"/>
              <a:t>月末までに修了　</a:t>
            </a:r>
            <a:r>
              <a:rPr lang="ja-JP" altLang="en-US" sz="2400" u="sng" dirty="0">
                <a:solidFill>
                  <a:srgbClr val="0070C0"/>
                </a:solidFill>
              </a:rPr>
              <a:t>来年秋に研修開始登録申請</a:t>
            </a:r>
            <a:endParaRPr lang="en-US" altLang="ja-JP" sz="2400" u="sng" dirty="0">
              <a:solidFill>
                <a:srgbClr val="0070C0"/>
              </a:solidFill>
            </a:endParaRPr>
          </a:p>
          <a:p>
            <a:r>
              <a:rPr lang="ja-JP" altLang="en-US" sz="3300" b="1" dirty="0">
                <a:solidFill>
                  <a:srgbClr val="FF0000"/>
                </a:solidFill>
              </a:rPr>
              <a:t>・通常型を希望する方（</a:t>
            </a:r>
            <a:r>
              <a:rPr lang="en-US" altLang="ja-JP" sz="3300" b="1" dirty="0">
                <a:solidFill>
                  <a:srgbClr val="FF0000"/>
                </a:solidFill>
              </a:rPr>
              <a:t>2020</a:t>
            </a:r>
            <a:r>
              <a:rPr lang="ja-JP" altLang="en-US" sz="3300" b="1" dirty="0">
                <a:solidFill>
                  <a:srgbClr val="FF0000"/>
                </a:solidFill>
              </a:rPr>
              <a:t>通常）</a:t>
            </a:r>
            <a:endParaRPr lang="en-US" altLang="ja-JP" sz="3300" b="1" dirty="0">
              <a:solidFill>
                <a:srgbClr val="FF0000"/>
              </a:solidFill>
            </a:endParaRPr>
          </a:p>
          <a:p>
            <a:r>
              <a:rPr lang="ja-JP" altLang="en-US" sz="3300" dirty="0"/>
              <a:t>　   </a:t>
            </a:r>
            <a:r>
              <a:rPr lang="en-US" altLang="ja-JP" sz="2800" dirty="0"/>
              <a:t>2028</a:t>
            </a:r>
            <a:r>
              <a:rPr lang="ja-JP" altLang="en-US" sz="2800" dirty="0"/>
              <a:t>年</a:t>
            </a:r>
            <a:r>
              <a:rPr lang="en-US" altLang="ja-JP" sz="2800" dirty="0"/>
              <a:t>3</a:t>
            </a:r>
            <a:r>
              <a:rPr lang="ja-JP" altLang="en-US" sz="2800" dirty="0"/>
              <a:t>月末で修了予定　（</a:t>
            </a:r>
            <a:r>
              <a:rPr lang="en-US" altLang="ja-JP" sz="2800" dirty="0"/>
              <a:t>2025</a:t>
            </a:r>
            <a:r>
              <a:rPr lang="ja-JP" altLang="en-US" sz="2800" dirty="0"/>
              <a:t>年開始）</a:t>
            </a:r>
            <a:endParaRPr lang="en-US" altLang="ja-JP" sz="2800" dirty="0"/>
          </a:p>
          <a:p>
            <a:r>
              <a:rPr lang="ja-JP" altLang="en-US" sz="2800" dirty="0"/>
              <a:t>　　最短</a:t>
            </a:r>
            <a:r>
              <a:rPr lang="en-US" altLang="ja-JP" sz="2800" dirty="0"/>
              <a:t>2028</a:t>
            </a:r>
            <a:r>
              <a:rPr lang="ja-JP" altLang="en-US" sz="2800" dirty="0"/>
              <a:t>年秋の専門医試験</a:t>
            </a:r>
            <a:endParaRPr lang="en-US" altLang="ja-JP" sz="2800" dirty="0"/>
          </a:p>
          <a:p>
            <a:r>
              <a:rPr lang="ja-JP" altLang="en-US" sz="2800" dirty="0"/>
              <a:t>　　</a:t>
            </a:r>
            <a:r>
              <a:rPr lang="en-US" altLang="ja-JP" sz="2800" dirty="0"/>
              <a:t>2034</a:t>
            </a:r>
            <a:r>
              <a:rPr lang="ja-JP" altLang="en-US" sz="2800" dirty="0"/>
              <a:t>年</a:t>
            </a:r>
            <a:r>
              <a:rPr lang="en-US" altLang="ja-JP" sz="2800" dirty="0"/>
              <a:t>3</a:t>
            </a:r>
            <a:r>
              <a:rPr lang="ja-JP" altLang="en-US" sz="2800" dirty="0"/>
              <a:t>月末までに修了　</a:t>
            </a:r>
            <a:r>
              <a:rPr lang="ja-JP" altLang="en-US" sz="2400" u="sng" dirty="0">
                <a:solidFill>
                  <a:srgbClr val="0070C0"/>
                </a:solidFill>
              </a:rPr>
              <a:t>再来年秋に研修開始登録申請</a:t>
            </a:r>
            <a:endParaRPr lang="en-US" altLang="ja-JP" sz="2400" b="1" u="sng" dirty="0">
              <a:solidFill>
                <a:srgbClr val="0070C0"/>
              </a:solidFill>
            </a:endParaRPr>
          </a:p>
          <a:p>
            <a:endParaRPr lang="en-US" altLang="ja-JP" sz="2800" dirty="0"/>
          </a:p>
          <a:p>
            <a:r>
              <a:rPr lang="ja-JP" altLang="en-US" sz="3300" dirty="0"/>
              <a:t>　　</a:t>
            </a:r>
            <a:endParaRPr lang="en-US" altLang="ja-JP" sz="3300" dirty="0"/>
          </a:p>
        </p:txBody>
      </p:sp>
      <p:pic>
        <p:nvPicPr>
          <p:cNvPr id="5" name="オーディオ 4">
            <a:hlinkClick r:id="" action="ppaction://media"/>
            <a:extLst>
              <a:ext uri="{FF2B5EF4-FFF2-40B4-BE49-F238E27FC236}">
                <a16:creationId xmlns:a16="http://schemas.microsoft.com/office/drawing/2014/main" id="{0F6A652F-9E5C-4C49-93F6-B78EB2F8C7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70707885"/>
      </p:ext>
    </p:extLst>
  </p:cSld>
  <p:clrMapOvr>
    <a:masterClrMapping/>
  </p:clrMapOvr>
  <mc:AlternateContent xmlns:mc="http://schemas.openxmlformats.org/markup-compatibility/2006">
    <mc:Choice xmlns:p14="http://schemas.microsoft.com/office/powerpoint/2010/main" Requires="p14">
      <p:transition spd="slow" p14:dur="2000" advTm="9122"/>
    </mc:Choice>
    <mc:Fallback>
      <p:transition spd="slow" advTm="9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71511" y="559837"/>
            <a:ext cx="7986713" cy="7546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346472" y="302618"/>
            <a:ext cx="8515350" cy="1325563"/>
          </a:xfrm>
        </p:spPr>
        <p:txBody>
          <a:bodyPr/>
          <a:lstStyle/>
          <a:p>
            <a:pPr algn="ctr"/>
            <a:r>
              <a:rPr kumimoji="1" lang="ja-JP" altLang="en-US" dirty="0"/>
              <a:t>専攻医の研修状況モニタリング</a:t>
            </a:r>
          </a:p>
        </p:txBody>
      </p:sp>
      <p:sp>
        <p:nvSpPr>
          <p:cNvPr id="3" name="テキスト ボックス 2"/>
          <p:cNvSpPr txBox="1"/>
          <p:nvPr/>
        </p:nvSpPr>
        <p:spPr>
          <a:xfrm>
            <a:off x="785813" y="2335057"/>
            <a:ext cx="7636669" cy="2631490"/>
          </a:xfrm>
          <a:prstGeom prst="rect">
            <a:avLst/>
          </a:prstGeom>
          <a:noFill/>
        </p:spPr>
        <p:txBody>
          <a:bodyPr wrap="square" rtlCol="0">
            <a:spAutoFit/>
          </a:bodyPr>
          <a:lstStyle/>
          <a:p>
            <a:r>
              <a:rPr lang="ja-JP" altLang="ja-JP" sz="3300" dirty="0"/>
              <a:t>　専攻医の</a:t>
            </a:r>
            <a:r>
              <a:rPr lang="ja-JP" altLang="en-US" sz="3300" dirty="0"/>
              <a:t>研修</a:t>
            </a:r>
            <a:r>
              <a:rPr lang="ja-JP" altLang="ja-JP" sz="3300" dirty="0"/>
              <a:t>進捗状況については</a:t>
            </a:r>
            <a:r>
              <a:rPr lang="ja-JP" altLang="ja-JP" sz="3300" dirty="0">
                <a:solidFill>
                  <a:srgbClr val="FF0000"/>
                </a:solidFill>
              </a:rPr>
              <a:t>毎年モニタリング</a:t>
            </a:r>
            <a:r>
              <a:rPr lang="ja-JP" altLang="ja-JP" sz="3300" dirty="0"/>
              <a:t>を行う。疑義のある施設群に対して、心臓血管外科専門医認定機構は状況を聴取し、改善策を求めることが出来る。</a:t>
            </a:r>
            <a:endParaRPr lang="ja-JP" altLang="en-US" sz="3300" dirty="0"/>
          </a:p>
        </p:txBody>
      </p:sp>
      <p:pic>
        <p:nvPicPr>
          <p:cNvPr id="5" name="オーディオ 4">
            <a:hlinkClick r:id="" action="ppaction://media"/>
            <a:extLst>
              <a:ext uri="{FF2B5EF4-FFF2-40B4-BE49-F238E27FC236}">
                <a16:creationId xmlns:a16="http://schemas.microsoft.com/office/drawing/2014/main" id="{CB6EBC46-88D7-4B7C-BC08-D4693E8799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36478144"/>
      </p:ext>
    </p:extLst>
  </p:cSld>
  <p:clrMapOvr>
    <a:masterClrMapping/>
  </p:clrMapOvr>
  <mc:AlternateContent xmlns:mc="http://schemas.openxmlformats.org/markup-compatibility/2006">
    <mc:Choice xmlns:p14="http://schemas.microsoft.com/office/powerpoint/2010/main" Requires="p14">
      <p:transition spd="slow" p14:dur="2000" advTm="15370"/>
    </mc:Choice>
    <mc:Fallback>
      <p:transition spd="slow" advTm="15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6F5E39-BAE0-490E-A9E4-4660ECB98D79}"/>
              </a:ext>
            </a:extLst>
          </p:cNvPr>
          <p:cNvSpPr>
            <a:spLocks noGrp="1"/>
          </p:cNvSpPr>
          <p:nvPr>
            <p:ph type="title"/>
          </p:nvPr>
        </p:nvSpPr>
        <p:spPr/>
        <p:txBody>
          <a:bodyPr/>
          <a:lstStyle/>
          <a:p>
            <a:endParaRPr kumimoji="1" lang="ja-JP" altLang="en-US"/>
          </a:p>
        </p:txBody>
      </p:sp>
      <p:graphicFrame>
        <p:nvGraphicFramePr>
          <p:cNvPr id="3" name="オブジェクト 2">
            <a:extLst>
              <a:ext uri="{FF2B5EF4-FFF2-40B4-BE49-F238E27FC236}">
                <a16:creationId xmlns:a16="http://schemas.microsoft.com/office/drawing/2014/main" id="{EE57B5BB-465A-40B6-9274-A3FBC333C89A}"/>
              </a:ext>
            </a:extLst>
          </p:cNvPr>
          <p:cNvGraphicFramePr>
            <a:graphicFrameLocks noChangeAspect="1"/>
          </p:cNvGraphicFramePr>
          <p:nvPr>
            <p:extLst>
              <p:ext uri="{D42A27DB-BD31-4B8C-83A1-F6EECF244321}">
                <p14:modId xmlns:p14="http://schemas.microsoft.com/office/powerpoint/2010/main" val="506641844"/>
              </p:ext>
            </p:extLst>
          </p:nvPr>
        </p:nvGraphicFramePr>
        <p:xfrm>
          <a:off x="681586" y="0"/>
          <a:ext cx="7780828" cy="6857999"/>
        </p:xfrm>
        <a:graphic>
          <a:graphicData uri="http://schemas.openxmlformats.org/presentationml/2006/ole">
            <mc:AlternateContent xmlns:mc="http://schemas.openxmlformats.org/markup-compatibility/2006">
              <mc:Choice xmlns:v="urn:schemas-microsoft-com:vml" Requires="v">
                <p:oleObj spid="_x0000_s3100" name="ビットマップ イメージ" r:id="rId5" imgW="6545520" imgH="5768280" progId="Paint.Picture">
                  <p:embed/>
                </p:oleObj>
              </mc:Choice>
              <mc:Fallback>
                <p:oleObj name="ビットマップ イメージ" r:id="rId5" imgW="6545520" imgH="5768280" progId="Paint.Picture">
                  <p:embed/>
                  <p:pic>
                    <p:nvPicPr>
                      <p:cNvPr id="0" name=""/>
                      <p:cNvPicPr/>
                      <p:nvPr/>
                    </p:nvPicPr>
                    <p:blipFill>
                      <a:blip r:embed="rId6"/>
                      <a:stretch>
                        <a:fillRect/>
                      </a:stretch>
                    </p:blipFill>
                    <p:spPr>
                      <a:xfrm>
                        <a:off x="681586" y="0"/>
                        <a:ext cx="7780828" cy="6857999"/>
                      </a:xfrm>
                      <a:prstGeom prst="rect">
                        <a:avLst/>
                      </a:prstGeom>
                    </p:spPr>
                  </p:pic>
                </p:oleObj>
              </mc:Fallback>
            </mc:AlternateContent>
          </a:graphicData>
        </a:graphic>
      </p:graphicFrame>
      <p:sp>
        <p:nvSpPr>
          <p:cNvPr id="4" name="正方形/長方形 3">
            <a:extLst>
              <a:ext uri="{FF2B5EF4-FFF2-40B4-BE49-F238E27FC236}">
                <a16:creationId xmlns:a16="http://schemas.microsoft.com/office/drawing/2014/main" id="{DA10286E-03AD-4C18-9B3E-D36535184FA4}"/>
              </a:ext>
            </a:extLst>
          </p:cNvPr>
          <p:cNvSpPr/>
          <p:nvPr/>
        </p:nvSpPr>
        <p:spPr>
          <a:xfrm>
            <a:off x="1133475" y="5895975"/>
            <a:ext cx="6629400" cy="333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a:extLst>
              <a:ext uri="{FF2B5EF4-FFF2-40B4-BE49-F238E27FC236}">
                <a16:creationId xmlns:a16="http://schemas.microsoft.com/office/drawing/2014/main" id="{A5F015BF-9F76-4088-A07F-63C05FF0540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59526415"/>
      </p:ext>
    </p:extLst>
  </p:cSld>
  <p:clrMapOvr>
    <a:masterClrMapping/>
  </p:clrMapOvr>
  <mc:AlternateContent xmlns:mc="http://schemas.openxmlformats.org/markup-compatibility/2006">
    <mc:Choice xmlns:p14="http://schemas.microsoft.com/office/powerpoint/2010/main" Requires="p14">
      <p:transition spd="slow" p14:dur="2000" advTm="12723"/>
    </mc:Choice>
    <mc:Fallback>
      <p:transition spd="slow" advTm="12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5BB3EF-FC1B-48EE-8456-12CCC8AB98D5}"/>
              </a:ext>
            </a:extLst>
          </p:cNvPr>
          <p:cNvSpPr>
            <a:spLocks noGrp="1"/>
          </p:cNvSpPr>
          <p:nvPr>
            <p:ph type="title"/>
          </p:nvPr>
        </p:nvSpPr>
        <p:spPr>
          <a:xfrm>
            <a:off x="628650" y="2629355"/>
            <a:ext cx="7886700" cy="1325563"/>
          </a:xfrm>
        </p:spPr>
        <p:txBody>
          <a:bodyPr>
            <a:normAutofit/>
          </a:bodyPr>
          <a:lstStyle/>
          <a:p>
            <a:pPr algn="ctr"/>
            <a:r>
              <a:rPr kumimoji="1" lang="ja-JP" altLang="en-US" sz="5400" dirty="0">
                <a:latin typeface="ＭＳ Ｐゴシック" panose="020B0600070205080204" pitchFamily="50" charset="-128"/>
                <a:ea typeface="ＭＳ Ｐゴシック" panose="020B0600070205080204" pitchFamily="50" charset="-128"/>
              </a:rPr>
              <a:t>専門医の広告について</a:t>
            </a:r>
          </a:p>
        </p:txBody>
      </p:sp>
      <p:pic>
        <p:nvPicPr>
          <p:cNvPr id="3" name="オーディオ 2">
            <a:hlinkClick r:id="" action="ppaction://media"/>
            <a:extLst>
              <a:ext uri="{FF2B5EF4-FFF2-40B4-BE49-F238E27FC236}">
                <a16:creationId xmlns:a16="http://schemas.microsoft.com/office/drawing/2014/main" id="{8C740D2F-F960-4A2E-8D62-8A2E9AF4B7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50375106"/>
      </p:ext>
    </p:extLst>
  </p:cSld>
  <p:clrMapOvr>
    <a:masterClrMapping/>
  </p:clrMapOvr>
  <mc:AlternateContent xmlns:mc="http://schemas.openxmlformats.org/markup-compatibility/2006">
    <mc:Choice xmlns:p14="http://schemas.microsoft.com/office/powerpoint/2010/main" Requires="p14">
      <p:transition spd="slow" p14:dur="2000" advTm="4813"/>
    </mc:Choice>
    <mc:Fallback>
      <p:transition spd="slow" advTm="4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945631-F78E-4896-B5D3-F888EB58EFCE}"/>
              </a:ext>
            </a:extLst>
          </p:cNvPr>
          <p:cNvSpPr>
            <a:spLocks noGrp="1"/>
          </p:cNvSpPr>
          <p:nvPr>
            <p:ph type="title"/>
          </p:nvPr>
        </p:nvSpPr>
        <p:spPr/>
        <p:txBody>
          <a:bodyPr/>
          <a:lstStyle/>
          <a:p>
            <a:endParaRPr kumimoji="1" lang="ja-JP" altLang="en-US"/>
          </a:p>
        </p:txBody>
      </p:sp>
      <p:graphicFrame>
        <p:nvGraphicFramePr>
          <p:cNvPr id="3" name="オブジェクト 2">
            <a:extLst>
              <a:ext uri="{FF2B5EF4-FFF2-40B4-BE49-F238E27FC236}">
                <a16:creationId xmlns:a16="http://schemas.microsoft.com/office/drawing/2014/main" id="{39DC8387-F8DF-48FA-BF7B-DCB02C8DB2B0}"/>
              </a:ext>
            </a:extLst>
          </p:cNvPr>
          <p:cNvGraphicFramePr>
            <a:graphicFrameLocks noChangeAspect="1"/>
          </p:cNvGraphicFramePr>
          <p:nvPr>
            <p:extLst>
              <p:ext uri="{D42A27DB-BD31-4B8C-83A1-F6EECF244321}">
                <p14:modId xmlns:p14="http://schemas.microsoft.com/office/powerpoint/2010/main" val="2610171550"/>
              </p:ext>
            </p:extLst>
          </p:nvPr>
        </p:nvGraphicFramePr>
        <p:xfrm>
          <a:off x="0" y="76201"/>
          <a:ext cx="9158260" cy="6781800"/>
        </p:xfrm>
        <a:graphic>
          <a:graphicData uri="http://schemas.openxmlformats.org/presentationml/2006/ole">
            <mc:AlternateContent xmlns:mc="http://schemas.openxmlformats.org/markup-compatibility/2006">
              <mc:Choice xmlns:v="urn:schemas-microsoft-com:vml" Requires="v">
                <p:oleObj spid="_x0000_s4124" name="ビットマップ イメージ" r:id="rId6" imgW="8084880" imgH="5418000" progId="Paint.Picture">
                  <p:embed/>
                </p:oleObj>
              </mc:Choice>
              <mc:Fallback>
                <p:oleObj name="ビットマップ イメージ" r:id="rId6" imgW="8084880" imgH="5418000" progId="Paint.Picture">
                  <p:embed/>
                  <p:pic>
                    <p:nvPicPr>
                      <p:cNvPr id="0" name=""/>
                      <p:cNvPicPr/>
                      <p:nvPr/>
                    </p:nvPicPr>
                    <p:blipFill>
                      <a:blip r:embed="rId7"/>
                      <a:stretch>
                        <a:fillRect/>
                      </a:stretch>
                    </p:blipFill>
                    <p:spPr>
                      <a:xfrm>
                        <a:off x="0" y="76201"/>
                        <a:ext cx="9158260" cy="6781800"/>
                      </a:xfrm>
                      <a:prstGeom prst="rect">
                        <a:avLst/>
                      </a:prstGeom>
                    </p:spPr>
                  </p:pic>
                </p:oleObj>
              </mc:Fallback>
            </mc:AlternateContent>
          </a:graphicData>
        </a:graphic>
      </p:graphicFrame>
      <p:sp>
        <p:nvSpPr>
          <p:cNvPr id="4" name="正方形/長方形 3">
            <a:extLst>
              <a:ext uri="{FF2B5EF4-FFF2-40B4-BE49-F238E27FC236}">
                <a16:creationId xmlns:a16="http://schemas.microsoft.com/office/drawing/2014/main" id="{D4D80C32-EE0E-49C6-BEEC-C8B5E5D2C4C1}"/>
              </a:ext>
            </a:extLst>
          </p:cNvPr>
          <p:cNvSpPr/>
          <p:nvPr/>
        </p:nvSpPr>
        <p:spPr>
          <a:xfrm>
            <a:off x="314325" y="3981451"/>
            <a:ext cx="8572500" cy="8096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87EE93A-671B-4E4C-9A31-1AFDC83923A0}"/>
              </a:ext>
            </a:extLst>
          </p:cNvPr>
          <p:cNvSpPr/>
          <p:nvPr/>
        </p:nvSpPr>
        <p:spPr>
          <a:xfrm>
            <a:off x="314325" y="5334001"/>
            <a:ext cx="8572500" cy="10191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オーディオ 5">
            <a:hlinkClick r:id="" action="ppaction://media"/>
            <a:extLst>
              <a:ext uri="{FF2B5EF4-FFF2-40B4-BE49-F238E27FC236}">
                <a16:creationId xmlns:a16="http://schemas.microsoft.com/office/drawing/2014/main" id="{FA7A638C-392F-4E5E-9D30-02AFA5F6474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81604087"/>
      </p:ext>
    </p:extLst>
  </p:cSld>
  <p:clrMapOvr>
    <a:masterClrMapping/>
  </p:clrMapOvr>
  <mc:AlternateContent xmlns:mc="http://schemas.openxmlformats.org/markup-compatibility/2006">
    <mc:Choice xmlns:p14="http://schemas.microsoft.com/office/powerpoint/2010/main" Requires="p14">
      <p:transition spd="slow" p14:dur="2000" advTm="93726"/>
    </mc:Choice>
    <mc:Fallback>
      <p:transition spd="slow" advTm="9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9F27F7-1B54-48FB-B55B-030E8EB1F505}"/>
              </a:ext>
            </a:extLst>
          </p:cNvPr>
          <p:cNvSpPr>
            <a:spLocks noGrp="1"/>
          </p:cNvSpPr>
          <p:nvPr>
            <p:ph type="title"/>
          </p:nvPr>
        </p:nvSpPr>
        <p:spPr/>
        <p:txBody>
          <a:bodyPr/>
          <a:lstStyle/>
          <a:p>
            <a:endParaRPr kumimoji="1" lang="ja-JP" altLang="en-US"/>
          </a:p>
        </p:txBody>
      </p:sp>
      <p:graphicFrame>
        <p:nvGraphicFramePr>
          <p:cNvPr id="3" name="オブジェクト 2">
            <a:extLst>
              <a:ext uri="{FF2B5EF4-FFF2-40B4-BE49-F238E27FC236}">
                <a16:creationId xmlns:a16="http://schemas.microsoft.com/office/drawing/2014/main" id="{9B265611-DAF3-4F22-B0DF-494DE1CA59AD}"/>
              </a:ext>
            </a:extLst>
          </p:cNvPr>
          <p:cNvGraphicFramePr>
            <a:graphicFrameLocks noChangeAspect="1"/>
          </p:cNvGraphicFramePr>
          <p:nvPr>
            <p:extLst>
              <p:ext uri="{D42A27DB-BD31-4B8C-83A1-F6EECF244321}">
                <p14:modId xmlns:p14="http://schemas.microsoft.com/office/powerpoint/2010/main" val="3836083956"/>
              </p:ext>
            </p:extLst>
          </p:nvPr>
        </p:nvGraphicFramePr>
        <p:xfrm>
          <a:off x="0" y="152853"/>
          <a:ext cx="9308289" cy="6013450"/>
        </p:xfrm>
        <a:graphic>
          <a:graphicData uri="http://schemas.openxmlformats.org/presentationml/2006/ole">
            <mc:AlternateContent xmlns:mc="http://schemas.openxmlformats.org/markup-compatibility/2006">
              <mc:Choice xmlns:v="urn:schemas-microsoft-com:vml" Requires="v">
                <p:oleObj spid="_x0000_s6172" name="ビットマップ イメージ" r:id="rId5" imgW="9563040" imgH="6210360" progId="Paint.Picture">
                  <p:embed/>
                </p:oleObj>
              </mc:Choice>
              <mc:Fallback>
                <p:oleObj name="ビットマップ イメージ" r:id="rId5" imgW="9563040" imgH="6210360" progId="Paint.Picture">
                  <p:embed/>
                  <p:pic>
                    <p:nvPicPr>
                      <p:cNvPr id="0" name=""/>
                      <p:cNvPicPr/>
                      <p:nvPr/>
                    </p:nvPicPr>
                    <p:blipFill>
                      <a:blip r:embed="rId6"/>
                      <a:stretch>
                        <a:fillRect/>
                      </a:stretch>
                    </p:blipFill>
                    <p:spPr>
                      <a:xfrm>
                        <a:off x="0" y="152853"/>
                        <a:ext cx="9308289" cy="6013450"/>
                      </a:xfrm>
                      <a:prstGeom prst="rect">
                        <a:avLst/>
                      </a:prstGeom>
                    </p:spPr>
                  </p:pic>
                </p:oleObj>
              </mc:Fallback>
            </mc:AlternateContent>
          </a:graphicData>
        </a:graphic>
      </p:graphicFrame>
      <p:sp>
        <p:nvSpPr>
          <p:cNvPr id="4" name="楕円 3">
            <a:extLst>
              <a:ext uri="{FF2B5EF4-FFF2-40B4-BE49-F238E27FC236}">
                <a16:creationId xmlns:a16="http://schemas.microsoft.com/office/drawing/2014/main" id="{1E794225-DF7C-4DA1-AD18-A23B1202B869}"/>
              </a:ext>
            </a:extLst>
          </p:cNvPr>
          <p:cNvSpPr/>
          <p:nvPr/>
        </p:nvSpPr>
        <p:spPr>
          <a:xfrm>
            <a:off x="5724525" y="691697"/>
            <a:ext cx="2466975" cy="51797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a:extLst>
              <a:ext uri="{FF2B5EF4-FFF2-40B4-BE49-F238E27FC236}">
                <a16:creationId xmlns:a16="http://schemas.microsoft.com/office/drawing/2014/main" id="{ABCD73FC-1B2B-4CCE-9E62-A87FA7EA355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733700"/>
      </p:ext>
    </p:extLst>
  </p:cSld>
  <p:clrMapOvr>
    <a:masterClrMapping/>
  </p:clrMapOvr>
  <mc:AlternateContent xmlns:mc="http://schemas.openxmlformats.org/markup-compatibility/2006">
    <mc:Choice xmlns:p14="http://schemas.microsoft.com/office/powerpoint/2010/main" Requires="p14">
      <p:transition spd="slow" p14:dur="2000" advTm="5622"/>
    </mc:Choice>
    <mc:Fallback>
      <p:transition spd="slow" advTm="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99B4AB-3163-4353-ACA9-B3CC93FD2DF8}"/>
              </a:ext>
            </a:extLst>
          </p:cNvPr>
          <p:cNvSpPr>
            <a:spLocks noGrp="1"/>
          </p:cNvSpPr>
          <p:nvPr>
            <p:ph type="title"/>
          </p:nvPr>
        </p:nvSpPr>
        <p:spPr/>
        <p:txBody>
          <a:bodyPr/>
          <a:lstStyle/>
          <a:p>
            <a:endParaRPr kumimoji="1" lang="ja-JP" altLang="en-US"/>
          </a:p>
        </p:txBody>
      </p:sp>
      <p:graphicFrame>
        <p:nvGraphicFramePr>
          <p:cNvPr id="3" name="オブジェクト 2">
            <a:extLst>
              <a:ext uri="{FF2B5EF4-FFF2-40B4-BE49-F238E27FC236}">
                <a16:creationId xmlns:a16="http://schemas.microsoft.com/office/drawing/2014/main" id="{9C7B40EE-171B-4E74-9795-13E22FBEF5BD}"/>
              </a:ext>
            </a:extLst>
          </p:cNvPr>
          <p:cNvGraphicFramePr>
            <a:graphicFrameLocks noChangeAspect="1"/>
          </p:cNvGraphicFramePr>
          <p:nvPr>
            <p:extLst>
              <p:ext uri="{D42A27DB-BD31-4B8C-83A1-F6EECF244321}">
                <p14:modId xmlns:p14="http://schemas.microsoft.com/office/powerpoint/2010/main" val="2847956419"/>
              </p:ext>
            </p:extLst>
          </p:nvPr>
        </p:nvGraphicFramePr>
        <p:xfrm>
          <a:off x="100671" y="0"/>
          <a:ext cx="8942657" cy="5422924"/>
        </p:xfrm>
        <a:graphic>
          <a:graphicData uri="http://schemas.openxmlformats.org/presentationml/2006/ole">
            <mc:AlternateContent xmlns:mc="http://schemas.openxmlformats.org/markup-compatibility/2006">
              <mc:Choice xmlns:v="urn:schemas-microsoft-com:vml" Requires="v">
                <p:oleObj spid="_x0000_s7224" name="ビットマップ イメージ" r:id="rId5" imgW="4259520" imgH="2583360" progId="Paint.Picture">
                  <p:embed/>
                </p:oleObj>
              </mc:Choice>
              <mc:Fallback>
                <p:oleObj name="ビットマップ イメージ" r:id="rId5" imgW="4259520" imgH="2583360" progId="Paint.Picture">
                  <p:embed/>
                  <p:pic>
                    <p:nvPicPr>
                      <p:cNvPr id="0" name=""/>
                      <p:cNvPicPr/>
                      <p:nvPr/>
                    </p:nvPicPr>
                    <p:blipFill>
                      <a:blip r:embed="rId6"/>
                      <a:stretch>
                        <a:fillRect/>
                      </a:stretch>
                    </p:blipFill>
                    <p:spPr>
                      <a:xfrm>
                        <a:off x="100671" y="0"/>
                        <a:ext cx="8942657" cy="5422924"/>
                      </a:xfrm>
                      <a:prstGeom prst="rect">
                        <a:avLst/>
                      </a:prstGeom>
                    </p:spPr>
                  </p:pic>
                </p:oleObj>
              </mc:Fallback>
            </mc:AlternateContent>
          </a:graphicData>
        </a:graphic>
      </p:graphicFrame>
      <p:graphicFrame>
        <p:nvGraphicFramePr>
          <p:cNvPr id="4" name="オブジェクト 3">
            <a:extLst>
              <a:ext uri="{FF2B5EF4-FFF2-40B4-BE49-F238E27FC236}">
                <a16:creationId xmlns:a16="http://schemas.microsoft.com/office/drawing/2014/main" id="{D1B5B79A-AC35-4A73-991D-81F005E18475}"/>
              </a:ext>
            </a:extLst>
          </p:cNvPr>
          <p:cNvGraphicFramePr>
            <a:graphicFrameLocks noChangeAspect="1"/>
          </p:cNvGraphicFramePr>
          <p:nvPr>
            <p:extLst>
              <p:ext uri="{D42A27DB-BD31-4B8C-83A1-F6EECF244321}">
                <p14:modId xmlns:p14="http://schemas.microsoft.com/office/powerpoint/2010/main" val="2268865504"/>
              </p:ext>
            </p:extLst>
          </p:nvPr>
        </p:nvGraphicFramePr>
        <p:xfrm>
          <a:off x="100671" y="5555481"/>
          <a:ext cx="8942656" cy="976591"/>
        </p:xfrm>
        <a:graphic>
          <a:graphicData uri="http://schemas.openxmlformats.org/presentationml/2006/ole">
            <mc:AlternateContent xmlns:mc="http://schemas.openxmlformats.org/markup-compatibility/2006">
              <mc:Choice xmlns:v="urn:schemas-microsoft-com:vml" Requires="v">
                <p:oleObj spid="_x0000_s7225" name="ビットマップ イメージ" r:id="rId7" imgW="4259520" imgH="464760" progId="Paint.Picture">
                  <p:embed/>
                </p:oleObj>
              </mc:Choice>
              <mc:Fallback>
                <p:oleObj name="ビットマップ イメージ" r:id="rId7" imgW="4259520" imgH="464760" progId="Paint.Picture">
                  <p:embed/>
                  <p:pic>
                    <p:nvPicPr>
                      <p:cNvPr id="0" name=""/>
                      <p:cNvPicPr/>
                      <p:nvPr/>
                    </p:nvPicPr>
                    <p:blipFill>
                      <a:blip r:embed="rId8"/>
                      <a:stretch>
                        <a:fillRect/>
                      </a:stretch>
                    </p:blipFill>
                    <p:spPr>
                      <a:xfrm>
                        <a:off x="100671" y="5555481"/>
                        <a:ext cx="8942656" cy="976591"/>
                      </a:xfrm>
                      <a:prstGeom prst="rect">
                        <a:avLst/>
                      </a:prstGeom>
                    </p:spPr>
                  </p:pic>
                </p:oleObj>
              </mc:Fallback>
            </mc:AlternateContent>
          </a:graphicData>
        </a:graphic>
      </p:graphicFrame>
      <p:cxnSp>
        <p:nvCxnSpPr>
          <p:cNvPr id="6" name="直線コネクタ 5">
            <a:extLst>
              <a:ext uri="{FF2B5EF4-FFF2-40B4-BE49-F238E27FC236}">
                <a16:creationId xmlns:a16="http://schemas.microsoft.com/office/drawing/2014/main" id="{529B32A9-8BAE-424B-A7DD-06A59054A39E}"/>
              </a:ext>
            </a:extLst>
          </p:cNvPr>
          <p:cNvCxnSpPr>
            <a:cxnSpLocks/>
          </p:cNvCxnSpPr>
          <p:nvPr/>
        </p:nvCxnSpPr>
        <p:spPr>
          <a:xfrm>
            <a:off x="740229" y="2405742"/>
            <a:ext cx="8240486"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6FBC56A-2F7A-44AE-A195-E4B881566701}"/>
              </a:ext>
            </a:extLst>
          </p:cNvPr>
          <p:cNvCxnSpPr>
            <a:cxnSpLocks/>
          </p:cNvCxnSpPr>
          <p:nvPr/>
        </p:nvCxnSpPr>
        <p:spPr>
          <a:xfrm>
            <a:off x="43543" y="2906484"/>
            <a:ext cx="4931228"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a:extLst>
              <a:ext uri="{FF2B5EF4-FFF2-40B4-BE49-F238E27FC236}">
                <a16:creationId xmlns:a16="http://schemas.microsoft.com/office/drawing/2014/main" id="{A515F0A3-4BD6-4C69-9B2A-FD47A4DD8C8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14538673"/>
      </p:ext>
    </p:extLst>
  </p:cSld>
  <p:clrMapOvr>
    <a:masterClrMapping/>
  </p:clrMapOvr>
  <mc:AlternateContent xmlns:mc="http://schemas.openxmlformats.org/markup-compatibility/2006">
    <mc:Choice xmlns:p14="http://schemas.microsoft.com/office/powerpoint/2010/main" Requires="p14">
      <p:transition spd="slow" p14:dur="2000" advTm="15277"/>
    </mc:Choice>
    <mc:Fallback>
      <p:transition spd="slow" advTm="1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D2541-B320-45B5-B779-ADAFB00BB910}"/>
              </a:ext>
            </a:extLst>
          </p:cNvPr>
          <p:cNvSpPr>
            <a:spLocks noGrp="1"/>
          </p:cNvSpPr>
          <p:nvPr>
            <p:ph type="title"/>
          </p:nvPr>
        </p:nvSpPr>
        <p:spPr/>
        <p:txBody>
          <a:bodyPr/>
          <a:lstStyle/>
          <a:p>
            <a:endParaRPr kumimoji="1" lang="ja-JP" altLang="en-US" dirty="0"/>
          </a:p>
        </p:txBody>
      </p:sp>
      <p:graphicFrame>
        <p:nvGraphicFramePr>
          <p:cNvPr id="3" name="オブジェクト 2">
            <a:extLst>
              <a:ext uri="{FF2B5EF4-FFF2-40B4-BE49-F238E27FC236}">
                <a16:creationId xmlns:a16="http://schemas.microsoft.com/office/drawing/2014/main" id="{8776429A-8B7B-42A3-8C32-B16B59205CCB}"/>
              </a:ext>
            </a:extLst>
          </p:cNvPr>
          <p:cNvGraphicFramePr>
            <a:graphicFrameLocks noChangeAspect="1"/>
          </p:cNvGraphicFramePr>
          <p:nvPr>
            <p:extLst>
              <p:ext uri="{D42A27DB-BD31-4B8C-83A1-F6EECF244321}">
                <p14:modId xmlns:p14="http://schemas.microsoft.com/office/powerpoint/2010/main" val="117086267"/>
              </p:ext>
            </p:extLst>
          </p:nvPr>
        </p:nvGraphicFramePr>
        <p:xfrm>
          <a:off x="73479" y="1328058"/>
          <a:ext cx="9004151" cy="4503738"/>
        </p:xfrm>
        <a:graphic>
          <a:graphicData uri="http://schemas.openxmlformats.org/presentationml/2006/ole">
            <mc:AlternateContent xmlns:mc="http://schemas.openxmlformats.org/markup-compatibility/2006">
              <mc:Choice xmlns:v="urn:schemas-microsoft-com:vml" Requires="v">
                <p:oleObj spid="_x0000_s8220" name="ビットマップ イメージ" r:id="rId5" imgW="4297680" imgH="2148840" progId="Paint.Picture">
                  <p:embed/>
                </p:oleObj>
              </mc:Choice>
              <mc:Fallback>
                <p:oleObj name="ビットマップ イメージ" r:id="rId5" imgW="4297680" imgH="2148840" progId="Paint.Picture">
                  <p:embed/>
                  <p:pic>
                    <p:nvPicPr>
                      <p:cNvPr id="0" name=""/>
                      <p:cNvPicPr/>
                      <p:nvPr/>
                    </p:nvPicPr>
                    <p:blipFill>
                      <a:blip r:embed="rId6"/>
                      <a:stretch>
                        <a:fillRect/>
                      </a:stretch>
                    </p:blipFill>
                    <p:spPr>
                      <a:xfrm>
                        <a:off x="73479" y="1328058"/>
                        <a:ext cx="9004151" cy="4503738"/>
                      </a:xfrm>
                      <a:prstGeom prst="rect">
                        <a:avLst/>
                      </a:prstGeom>
                    </p:spPr>
                  </p:pic>
                </p:oleObj>
              </mc:Fallback>
            </mc:AlternateContent>
          </a:graphicData>
        </a:graphic>
      </p:graphicFrame>
      <p:cxnSp>
        <p:nvCxnSpPr>
          <p:cNvPr id="4" name="直線コネクタ 3">
            <a:extLst>
              <a:ext uri="{FF2B5EF4-FFF2-40B4-BE49-F238E27FC236}">
                <a16:creationId xmlns:a16="http://schemas.microsoft.com/office/drawing/2014/main" id="{32EB2D38-F7F2-4A2C-BBF0-7E6646048D04}"/>
              </a:ext>
            </a:extLst>
          </p:cNvPr>
          <p:cNvCxnSpPr>
            <a:cxnSpLocks/>
          </p:cNvCxnSpPr>
          <p:nvPr/>
        </p:nvCxnSpPr>
        <p:spPr>
          <a:xfrm>
            <a:off x="838200" y="2253342"/>
            <a:ext cx="8153401"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53D0EBAF-C2E8-4FF2-9211-F89813A9B499}"/>
              </a:ext>
            </a:extLst>
          </p:cNvPr>
          <p:cNvCxnSpPr>
            <a:cxnSpLocks/>
          </p:cNvCxnSpPr>
          <p:nvPr/>
        </p:nvCxnSpPr>
        <p:spPr>
          <a:xfrm>
            <a:off x="54429" y="2754084"/>
            <a:ext cx="4931228"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6" name="オーディオ 5">
            <a:hlinkClick r:id="" action="ppaction://media"/>
            <a:extLst>
              <a:ext uri="{FF2B5EF4-FFF2-40B4-BE49-F238E27FC236}">
                <a16:creationId xmlns:a16="http://schemas.microsoft.com/office/drawing/2014/main" id="{119EC038-C508-4BCA-B703-456C56027F6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43829685"/>
      </p:ext>
    </p:extLst>
  </p:cSld>
  <p:clrMapOvr>
    <a:masterClrMapping/>
  </p:clrMapOvr>
  <mc:AlternateContent xmlns:mc="http://schemas.openxmlformats.org/markup-compatibility/2006">
    <mc:Choice xmlns:p14="http://schemas.microsoft.com/office/powerpoint/2010/main" Requires="p14">
      <p:transition spd="slow" p14:dur="2000" advTm="3892"/>
    </mc:Choice>
    <mc:Fallback>
      <p:transition spd="slow" advTm="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408FE4-317C-485E-B902-076DB93B77D1}"/>
              </a:ext>
            </a:extLst>
          </p:cNvPr>
          <p:cNvSpPr>
            <a:spLocks noGrp="1"/>
          </p:cNvSpPr>
          <p:nvPr>
            <p:ph type="title"/>
          </p:nvPr>
        </p:nvSpPr>
        <p:spPr/>
        <p:txBody>
          <a:bodyPr/>
          <a:lstStyle/>
          <a:p>
            <a:endParaRPr kumimoji="1" lang="ja-JP" altLang="en-US"/>
          </a:p>
        </p:txBody>
      </p:sp>
      <p:graphicFrame>
        <p:nvGraphicFramePr>
          <p:cNvPr id="3" name="オブジェクト 2">
            <a:extLst>
              <a:ext uri="{FF2B5EF4-FFF2-40B4-BE49-F238E27FC236}">
                <a16:creationId xmlns:a16="http://schemas.microsoft.com/office/drawing/2014/main" id="{3840E3F3-9BCF-4D44-806A-AB3B52DDDD5C}"/>
              </a:ext>
            </a:extLst>
          </p:cNvPr>
          <p:cNvGraphicFramePr>
            <a:graphicFrameLocks noChangeAspect="1"/>
          </p:cNvGraphicFramePr>
          <p:nvPr>
            <p:extLst>
              <p:ext uri="{D42A27DB-BD31-4B8C-83A1-F6EECF244321}">
                <p14:modId xmlns:p14="http://schemas.microsoft.com/office/powerpoint/2010/main" val="4147863497"/>
              </p:ext>
            </p:extLst>
          </p:nvPr>
        </p:nvGraphicFramePr>
        <p:xfrm>
          <a:off x="357014" y="82626"/>
          <a:ext cx="8337007" cy="3638702"/>
        </p:xfrm>
        <a:graphic>
          <a:graphicData uri="http://schemas.openxmlformats.org/presentationml/2006/ole">
            <mc:AlternateContent xmlns:mc="http://schemas.openxmlformats.org/markup-compatibility/2006">
              <mc:Choice xmlns:v="urn:schemas-microsoft-com:vml" Requires="v">
                <p:oleObj spid="_x0000_s9270" name="ビットマップ イメージ" r:id="rId5" imgW="4259520" imgH="1859400" progId="Paint.Picture">
                  <p:embed/>
                </p:oleObj>
              </mc:Choice>
              <mc:Fallback>
                <p:oleObj name="ビットマップ イメージ" r:id="rId5" imgW="4259520" imgH="1859400" progId="Paint.Picture">
                  <p:embed/>
                  <p:pic>
                    <p:nvPicPr>
                      <p:cNvPr id="0" name=""/>
                      <p:cNvPicPr/>
                      <p:nvPr/>
                    </p:nvPicPr>
                    <p:blipFill>
                      <a:blip r:embed="rId6"/>
                      <a:stretch>
                        <a:fillRect/>
                      </a:stretch>
                    </p:blipFill>
                    <p:spPr>
                      <a:xfrm>
                        <a:off x="357014" y="82626"/>
                        <a:ext cx="8337007" cy="3638702"/>
                      </a:xfrm>
                      <a:prstGeom prst="rect">
                        <a:avLst/>
                      </a:prstGeom>
                    </p:spPr>
                  </p:pic>
                </p:oleObj>
              </mc:Fallback>
            </mc:AlternateContent>
          </a:graphicData>
        </a:graphic>
      </p:graphicFrame>
      <p:graphicFrame>
        <p:nvGraphicFramePr>
          <p:cNvPr id="4" name="オブジェクト 3">
            <a:extLst>
              <a:ext uri="{FF2B5EF4-FFF2-40B4-BE49-F238E27FC236}">
                <a16:creationId xmlns:a16="http://schemas.microsoft.com/office/drawing/2014/main" id="{F85F5E4F-E9ED-4571-A9FA-7BB2D2DDC31A}"/>
              </a:ext>
            </a:extLst>
          </p:cNvPr>
          <p:cNvGraphicFramePr>
            <a:graphicFrameLocks noChangeAspect="1"/>
          </p:cNvGraphicFramePr>
          <p:nvPr>
            <p:extLst>
              <p:ext uri="{D42A27DB-BD31-4B8C-83A1-F6EECF244321}">
                <p14:modId xmlns:p14="http://schemas.microsoft.com/office/powerpoint/2010/main" val="2142798969"/>
              </p:ext>
            </p:extLst>
          </p:nvPr>
        </p:nvGraphicFramePr>
        <p:xfrm>
          <a:off x="357015" y="3721328"/>
          <a:ext cx="8337007" cy="3136671"/>
        </p:xfrm>
        <a:graphic>
          <a:graphicData uri="http://schemas.openxmlformats.org/presentationml/2006/ole">
            <mc:AlternateContent xmlns:mc="http://schemas.openxmlformats.org/markup-compatibility/2006">
              <mc:Choice xmlns:v="urn:schemas-microsoft-com:vml" Requires="v">
                <p:oleObj spid="_x0000_s9271" name="ビットマップ イメージ" r:id="rId7" imgW="5143680" imgH="1935360" progId="Paint.Picture">
                  <p:embed/>
                </p:oleObj>
              </mc:Choice>
              <mc:Fallback>
                <p:oleObj name="ビットマップ イメージ" r:id="rId7" imgW="5143680" imgH="1935360" progId="Paint.Picture">
                  <p:embed/>
                  <p:pic>
                    <p:nvPicPr>
                      <p:cNvPr id="0" name=""/>
                      <p:cNvPicPr/>
                      <p:nvPr/>
                    </p:nvPicPr>
                    <p:blipFill>
                      <a:blip r:embed="rId8"/>
                      <a:stretch>
                        <a:fillRect/>
                      </a:stretch>
                    </p:blipFill>
                    <p:spPr>
                      <a:xfrm>
                        <a:off x="357015" y="3721328"/>
                        <a:ext cx="8337007" cy="3136671"/>
                      </a:xfrm>
                      <a:prstGeom prst="rect">
                        <a:avLst/>
                      </a:prstGeom>
                    </p:spPr>
                  </p:pic>
                </p:oleObj>
              </mc:Fallback>
            </mc:AlternateContent>
          </a:graphicData>
        </a:graphic>
      </p:graphicFrame>
      <p:cxnSp>
        <p:nvCxnSpPr>
          <p:cNvPr id="5" name="直線コネクタ 4">
            <a:extLst>
              <a:ext uri="{FF2B5EF4-FFF2-40B4-BE49-F238E27FC236}">
                <a16:creationId xmlns:a16="http://schemas.microsoft.com/office/drawing/2014/main" id="{1C71F94D-4660-4B0E-8897-5AD3C38EBA9B}"/>
              </a:ext>
            </a:extLst>
          </p:cNvPr>
          <p:cNvCxnSpPr>
            <a:cxnSpLocks/>
          </p:cNvCxnSpPr>
          <p:nvPr/>
        </p:nvCxnSpPr>
        <p:spPr>
          <a:xfrm>
            <a:off x="685799" y="3211282"/>
            <a:ext cx="7924801"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3D7BE431-9544-4A7C-B3C4-EF90E931A83E}"/>
              </a:ext>
            </a:extLst>
          </p:cNvPr>
          <p:cNvCxnSpPr>
            <a:cxnSpLocks/>
          </p:cNvCxnSpPr>
          <p:nvPr/>
        </p:nvCxnSpPr>
        <p:spPr>
          <a:xfrm>
            <a:off x="424539" y="3690252"/>
            <a:ext cx="8175175"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3090B43-495D-40D8-81C1-8B4D28CE726A}"/>
              </a:ext>
            </a:extLst>
          </p:cNvPr>
          <p:cNvCxnSpPr>
            <a:cxnSpLocks/>
          </p:cNvCxnSpPr>
          <p:nvPr/>
        </p:nvCxnSpPr>
        <p:spPr>
          <a:xfrm>
            <a:off x="402768" y="5007426"/>
            <a:ext cx="4931228"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039D985-8934-4E6E-9E05-FE3C78084C83}"/>
              </a:ext>
            </a:extLst>
          </p:cNvPr>
          <p:cNvCxnSpPr>
            <a:cxnSpLocks/>
          </p:cNvCxnSpPr>
          <p:nvPr/>
        </p:nvCxnSpPr>
        <p:spPr>
          <a:xfrm>
            <a:off x="391882" y="4103911"/>
            <a:ext cx="8175175"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2186A0A-63E5-48DF-9D8C-0D40B60BC308}"/>
              </a:ext>
            </a:extLst>
          </p:cNvPr>
          <p:cNvCxnSpPr>
            <a:cxnSpLocks/>
          </p:cNvCxnSpPr>
          <p:nvPr/>
        </p:nvCxnSpPr>
        <p:spPr>
          <a:xfrm>
            <a:off x="402768" y="4528454"/>
            <a:ext cx="8175175" cy="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7" name="オーディオ 6">
            <a:hlinkClick r:id="" action="ppaction://media"/>
            <a:extLst>
              <a:ext uri="{FF2B5EF4-FFF2-40B4-BE49-F238E27FC236}">
                <a16:creationId xmlns:a16="http://schemas.microsoft.com/office/drawing/2014/main" id="{176062A5-91CF-4AAE-BED8-A271295E045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53535563"/>
      </p:ext>
    </p:extLst>
  </p:cSld>
  <p:clrMapOvr>
    <a:masterClrMapping/>
  </p:clrMapOvr>
  <mc:AlternateContent xmlns:mc="http://schemas.openxmlformats.org/markup-compatibility/2006">
    <mc:Choice xmlns:p14="http://schemas.microsoft.com/office/powerpoint/2010/main" Requires="p14">
      <p:transition spd="slow" p14:dur="2000" advTm="12347"/>
    </mc:Choice>
    <mc:Fallback>
      <p:transition spd="slow" advTm="1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F0107870-1F65-4212-9611-C9FB638638F3}"/>
              </a:ext>
            </a:extLst>
          </p:cNvPr>
          <p:cNvPicPr>
            <a:picLocks noGrp="1" noChangeAspect="1"/>
          </p:cNvPicPr>
          <p:nvPr>
            <p:ph idx="1"/>
          </p:nvPr>
        </p:nvPicPr>
        <p:blipFill>
          <a:blip r:embed="rId4"/>
          <a:stretch>
            <a:fillRect/>
          </a:stretch>
        </p:blipFill>
        <p:spPr>
          <a:xfrm>
            <a:off x="-77506" y="137074"/>
            <a:ext cx="8973856" cy="6720926"/>
          </a:xfrm>
          <a:prstGeom prst="rect">
            <a:avLst/>
          </a:prstGeom>
        </p:spPr>
      </p:pic>
      <p:pic>
        <p:nvPicPr>
          <p:cNvPr id="2" name="オーディオ 1">
            <a:hlinkClick r:id="" action="ppaction://media"/>
            <a:extLst>
              <a:ext uri="{FF2B5EF4-FFF2-40B4-BE49-F238E27FC236}">
                <a16:creationId xmlns:a16="http://schemas.microsoft.com/office/drawing/2014/main" id="{F0FC0F9C-99BD-4CBC-B4CD-54A914036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50473772"/>
      </p:ext>
    </p:extLst>
  </p:cSld>
  <p:clrMapOvr>
    <a:masterClrMapping/>
  </p:clrMapOvr>
  <mc:AlternateContent xmlns:mc="http://schemas.openxmlformats.org/markup-compatibility/2006">
    <mc:Choice xmlns:p14="http://schemas.microsoft.com/office/powerpoint/2010/main" Requires="p14">
      <p:transition spd="slow" p14:dur="2000" advTm="13487"/>
    </mc:Choice>
    <mc:Fallback>
      <p:transition spd="slow" advTm="1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23B384-4F49-45BB-AA68-51B67B29EC26}"/>
              </a:ext>
            </a:extLst>
          </p:cNvPr>
          <p:cNvSpPr>
            <a:spLocks noGrp="1"/>
          </p:cNvSpPr>
          <p:nvPr>
            <p:ph type="title"/>
          </p:nvPr>
        </p:nvSpPr>
        <p:spPr/>
        <p:txBody>
          <a:bodyPr/>
          <a:lstStyle/>
          <a:p>
            <a:endParaRPr kumimoji="1" lang="ja-JP" altLang="en-US"/>
          </a:p>
        </p:txBody>
      </p:sp>
      <p:graphicFrame>
        <p:nvGraphicFramePr>
          <p:cNvPr id="3" name="オブジェクト 2">
            <a:extLst>
              <a:ext uri="{FF2B5EF4-FFF2-40B4-BE49-F238E27FC236}">
                <a16:creationId xmlns:a16="http://schemas.microsoft.com/office/drawing/2014/main" id="{81EE5328-14EE-41ED-BFA8-3ED70F651793}"/>
              </a:ext>
            </a:extLst>
          </p:cNvPr>
          <p:cNvGraphicFramePr>
            <a:graphicFrameLocks noChangeAspect="1"/>
          </p:cNvGraphicFramePr>
          <p:nvPr>
            <p:extLst>
              <p:ext uri="{D42A27DB-BD31-4B8C-83A1-F6EECF244321}">
                <p14:modId xmlns:p14="http://schemas.microsoft.com/office/powerpoint/2010/main" val="1295262310"/>
              </p:ext>
            </p:extLst>
          </p:nvPr>
        </p:nvGraphicFramePr>
        <p:xfrm>
          <a:off x="151232" y="119743"/>
          <a:ext cx="8841536" cy="3987574"/>
        </p:xfrm>
        <a:graphic>
          <a:graphicData uri="http://schemas.openxmlformats.org/presentationml/2006/ole">
            <mc:AlternateContent xmlns:mc="http://schemas.openxmlformats.org/markup-compatibility/2006">
              <mc:Choice xmlns:v="urn:schemas-microsoft-com:vml" Requires="v">
                <p:oleObj spid="_x0000_s10290" name="ビットマップ イメージ" r:id="rId5" imgW="5135760" imgH="2316600" progId="Paint.Picture">
                  <p:embed/>
                </p:oleObj>
              </mc:Choice>
              <mc:Fallback>
                <p:oleObj name="ビットマップ イメージ" r:id="rId5" imgW="5135760" imgH="2316600" progId="Paint.Picture">
                  <p:embed/>
                  <p:pic>
                    <p:nvPicPr>
                      <p:cNvPr id="0" name=""/>
                      <p:cNvPicPr/>
                      <p:nvPr/>
                    </p:nvPicPr>
                    <p:blipFill>
                      <a:blip r:embed="rId6"/>
                      <a:stretch>
                        <a:fillRect/>
                      </a:stretch>
                    </p:blipFill>
                    <p:spPr>
                      <a:xfrm>
                        <a:off x="151232" y="119743"/>
                        <a:ext cx="8841536" cy="3987574"/>
                      </a:xfrm>
                      <a:prstGeom prst="rect">
                        <a:avLst/>
                      </a:prstGeom>
                    </p:spPr>
                  </p:pic>
                </p:oleObj>
              </mc:Fallback>
            </mc:AlternateContent>
          </a:graphicData>
        </a:graphic>
      </p:graphicFrame>
      <p:graphicFrame>
        <p:nvGraphicFramePr>
          <p:cNvPr id="4" name="オブジェクト 3">
            <a:extLst>
              <a:ext uri="{FF2B5EF4-FFF2-40B4-BE49-F238E27FC236}">
                <a16:creationId xmlns:a16="http://schemas.microsoft.com/office/drawing/2014/main" id="{A2AD57DA-9F42-4C67-A1BE-FA85156BFAD6}"/>
              </a:ext>
            </a:extLst>
          </p:cNvPr>
          <p:cNvGraphicFramePr>
            <a:graphicFrameLocks noChangeAspect="1"/>
          </p:cNvGraphicFramePr>
          <p:nvPr>
            <p:extLst>
              <p:ext uri="{D42A27DB-BD31-4B8C-83A1-F6EECF244321}">
                <p14:modId xmlns:p14="http://schemas.microsoft.com/office/powerpoint/2010/main" val="1207877617"/>
              </p:ext>
            </p:extLst>
          </p:nvPr>
        </p:nvGraphicFramePr>
        <p:xfrm>
          <a:off x="137569" y="4107317"/>
          <a:ext cx="8855199" cy="2506239"/>
        </p:xfrm>
        <a:graphic>
          <a:graphicData uri="http://schemas.openxmlformats.org/presentationml/2006/ole">
            <mc:AlternateContent xmlns:mc="http://schemas.openxmlformats.org/markup-compatibility/2006">
              <mc:Choice xmlns:v="urn:schemas-microsoft-com:vml" Requires="v">
                <p:oleObj spid="_x0000_s10291" name="ビットマップ イメージ" r:id="rId7" imgW="5143680" imgH="1455480" progId="Paint.Picture">
                  <p:embed/>
                </p:oleObj>
              </mc:Choice>
              <mc:Fallback>
                <p:oleObj name="ビットマップ イメージ" r:id="rId7" imgW="5143680" imgH="1455480" progId="Paint.Picture">
                  <p:embed/>
                  <p:pic>
                    <p:nvPicPr>
                      <p:cNvPr id="0" name=""/>
                      <p:cNvPicPr/>
                      <p:nvPr/>
                    </p:nvPicPr>
                    <p:blipFill>
                      <a:blip r:embed="rId8"/>
                      <a:stretch>
                        <a:fillRect/>
                      </a:stretch>
                    </p:blipFill>
                    <p:spPr>
                      <a:xfrm>
                        <a:off x="137569" y="4107317"/>
                        <a:ext cx="8855199" cy="2506239"/>
                      </a:xfrm>
                      <a:prstGeom prst="rect">
                        <a:avLst/>
                      </a:prstGeom>
                    </p:spPr>
                  </p:pic>
                </p:oleObj>
              </mc:Fallback>
            </mc:AlternateContent>
          </a:graphicData>
        </a:graphic>
      </p:graphicFrame>
      <p:pic>
        <p:nvPicPr>
          <p:cNvPr id="6" name="オーディオ 5">
            <a:hlinkClick r:id="" action="ppaction://media"/>
            <a:extLst>
              <a:ext uri="{FF2B5EF4-FFF2-40B4-BE49-F238E27FC236}">
                <a16:creationId xmlns:a16="http://schemas.microsoft.com/office/drawing/2014/main" id="{8637AEBB-2859-450C-858C-D3905B46150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7778274"/>
      </p:ext>
    </p:extLst>
  </p:cSld>
  <p:clrMapOvr>
    <a:masterClrMapping/>
  </p:clrMapOvr>
  <mc:AlternateContent xmlns:mc="http://schemas.openxmlformats.org/markup-compatibility/2006">
    <mc:Choice xmlns:p14="http://schemas.microsoft.com/office/powerpoint/2010/main" Requires="p14">
      <p:transition spd="slow" p14:dur="2000" advTm="8031"/>
    </mc:Choice>
    <mc:Fallback>
      <p:transition spd="slow" advTm="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89DC95-4B24-4AA8-86F6-8EE797B6E6DC}"/>
              </a:ext>
            </a:extLst>
          </p:cNvPr>
          <p:cNvSpPr>
            <a:spLocks noGrp="1"/>
          </p:cNvSpPr>
          <p:nvPr>
            <p:ph type="title"/>
          </p:nvPr>
        </p:nvSpPr>
        <p:spPr>
          <a:xfrm>
            <a:off x="628650" y="365126"/>
            <a:ext cx="7886700" cy="5981245"/>
          </a:xfrm>
        </p:spPr>
        <p:txBody>
          <a:bodyPr/>
          <a:lstStyle/>
          <a:p>
            <a:r>
              <a:rPr kumimoji="1" lang="ja-JP" altLang="en-US" dirty="0">
                <a:solidFill>
                  <a:srgbClr val="FF0000"/>
                </a:solidFill>
                <a:latin typeface="ＭＳ Ｐゴシック" panose="020B0600070205080204" pitchFamily="50" charset="-128"/>
                <a:ea typeface="ＭＳ Ｐゴシック" panose="020B0600070205080204" pitchFamily="50" charset="-128"/>
              </a:rPr>
              <a:t>・現行制度専門医</a:t>
            </a:r>
            <a:r>
              <a:rPr kumimoji="1" lang="ja-JP" altLang="en-US" dirty="0">
                <a:latin typeface="ＭＳ Ｐゴシック" panose="020B0600070205080204" pitchFamily="50" charset="-128"/>
                <a:ea typeface="ＭＳ Ｐゴシック" panose="020B0600070205080204" pitchFamily="50" charset="-128"/>
              </a:rPr>
              <a:t>　</a:t>
            </a: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　　　</a:t>
            </a:r>
            <a:r>
              <a:rPr kumimoji="1" lang="ja-JP" altLang="en-US" sz="3200" dirty="0">
                <a:latin typeface="ＭＳ Ｐゴシック" panose="020B0600070205080204" pitchFamily="50" charset="-128"/>
                <a:ea typeface="ＭＳ Ｐゴシック" panose="020B0600070205080204" pitchFamily="50" charset="-128"/>
              </a:rPr>
              <a:t>心臓血管外科専門医認定機構認定</a:t>
            </a:r>
            <a:br>
              <a:rPr kumimoji="1" lang="en-US" altLang="ja-JP" sz="3200" dirty="0">
                <a:latin typeface="ＭＳ Ｐゴシック" panose="020B0600070205080204" pitchFamily="50" charset="-128"/>
                <a:ea typeface="ＭＳ Ｐゴシック" panose="020B0600070205080204" pitchFamily="50" charset="-128"/>
              </a:rPr>
            </a:br>
            <a:r>
              <a:rPr kumimoji="1" lang="ja-JP" altLang="en-US" sz="3200" dirty="0">
                <a:latin typeface="ＭＳ Ｐゴシック" panose="020B0600070205080204" pitchFamily="50" charset="-128"/>
                <a:ea typeface="ＭＳ Ｐゴシック" panose="020B0600070205080204" pitchFamily="50" charset="-128"/>
              </a:rPr>
              <a:t>　　　　　　　　　　</a:t>
            </a:r>
            <a:r>
              <a:rPr kumimoji="1" lang="ja-JP" altLang="en-US" sz="3600" dirty="0">
                <a:latin typeface="ＭＳ Ｐゴシック" panose="020B0600070205080204" pitchFamily="50" charset="-128"/>
                <a:ea typeface="ＭＳ Ｐゴシック" panose="020B0600070205080204" pitchFamily="50" charset="-128"/>
              </a:rPr>
              <a:t>心臓血管外科専門医</a:t>
            </a:r>
            <a:br>
              <a:rPr kumimoji="1" lang="en-US" altLang="ja-JP" sz="3600" dirty="0">
                <a:latin typeface="ＭＳ Ｐゴシック" panose="020B0600070205080204" pitchFamily="50" charset="-128"/>
                <a:ea typeface="ＭＳ Ｐゴシック" panose="020B0600070205080204" pitchFamily="50" charset="-128"/>
              </a:rPr>
            </a:b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solidFill>
                  <a:srgbClr val="FF0000"/>
                </a:solidFill>
                <a:latin typeface="ＭＳ Ｐゴシック" panose="020B0600070205080204" pitchFamily="50" charset="-128"/>
                <a:ea typeface="ＭＳ Ｐゴシック" panose="020B0600070205080204" pitchFamily="50" charset="-128"/>
              </a:rPr>
              <a:t>・日本専門医機構認定</a:t>
            </a:r>
            <a:br>
              <a:rPr kumimoji="1" lang="en-US" altLang="ja-JP" dirty="0">
                <a:solidFill>
                  <a:srgbClr val="FF0000"/>
                </a:solidFill>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　　　</a:t>
            </a:r>
            <a:r>
              <a:rPr kumimoji="1" lang="ja-JP" altLang="en-US" sz="3200" dirty="0">
                <a:latin typeface="ＭＳ Ｐゴシック" panose="020B0600070205080204" pitchFamily="50" charset="-128"/>
                <a:ea typeface="ＭＳ Ｐゴシック" panose="020B0600070205080204" pitchFamily="50" charset="-128"/>
              </a:rPr>
              <a:t>一般社団法人日本専門医機構認定</a:t>
            </a:r>
            <a:br>
              <a:rPr kumimoji="1" lang="en-US" altLang="ja-JP" sz="3200" dirty="0">
                <a:latin typeface="ＭＳ Ｐゴシック" panose="020B0600070205080204" pitchFamily="50" charset="-128"/>
                <a:ea typeface="ＭＳ Ｐゴシック" panose="020B0600070205080204" pitchFamily="50" charset="-128"/>
              </a:rPr>
            </a:br>
            <a:r>
              <a:rPr kumimoji="1" lang="ja-JP" altLang="en-US" sz="3200" dirty="0">
                <a:latin typeface="ＭＳ Ｐゴシック" panose="020B0600070205080204" pitchFamily="50" charset="-128"/>
                <a:ea typeface="ＭＳ Ｐゴシック" panose="020B0600070205080204" pitchFamily="50" charset="-128"/>
              </a:rPr>
              <a:t>　　　　　　　　　　</a:t>
            </a:r>
            <a:r>
              <a:rPr kumimoji="1" lang="ja-JP" altLang="en-US" sz="3600" dirty="0">
                <a:latin typeface="ＭＳ Ｐゴシック" panose="020B0600070205080204" pitchFamily="50" charset="-128"/>
                <a:ea typeface="ＭＳ Ｐゴシック" panose="020B0600070205080204" pitchFamily="50" charset="-128"/>
              </a:rPr>
              <a:t>心臓血管外科専門医</a:t>
            </a:r>
          </a:p>
        </p:txBody>
      </p:sp>
      <p:pic>
        <p:nvPicPr>
          <p:cNvPr id="3" name="オーディオ 2">
            <a:hlinkClick r:id="" action="ppaction://media"/>
            <a:extLst>
              <a:ext uri="{FF2B5EF4-FFF2-40B4-BE49-F238E27FC236}">
                <a16:creationId xmlns:a16="http://schemas.microsoft.com/office/drawing/2014/main" id="{8EF545D4-2357-4A0C-861F-52FFADBA00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30226668"/>
      </p:ext>
    </p:extLst>
  </p:cSld>
  <p:clrMapOvr>
    <a:masterClrMapping/>
  </p:clrMapOvr>
  <mc:AlternateContent xmlns:mc="http://schemas.openxmlformats.org/markup-compatibility/2006">
    <mc:Choice xmlns:p14="http://schemas.microsoft.com/office/powerpoint/2010/main" Requires="p14">
      <p:transition spd="slow" p14:dur="2000" advTm="27226"/>
    </mc:Choice>
    <mc:Fallback>
      <p:transition spd="slow" advTm="27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ACA47B-473C-4DF0-BCFE-F6896A664AB6}"/>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12B71CDB-A1BC-444A-83EF-6B477166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233107"/>
          </a:xfrm>
          <a:prstGeom prst="rect">
            <a:avLst/>
          </a:prstGeom>
        </p:spPr>
      </p:pic>
      <p:sp>
        <p:nvSpPr>
          <p:cNvPr id="5" name="テキスト ボックス 4">
            <a:extLst>
              <a:ext uri="{FF2B5EF4-FFF2-40B4-BE49-F238E27FC236}">
                <a16:creationId xmlns:a16="http://schemas.microsoft.com/office/drawing/2014/main" id="{0806D85A-DFD4-46AC-BFDD-3861BD842F6F}"/>
              </a:ext>
            </a:extLst>
          </p:cNvPr>
          <p:cNvSpPr txBox="1"/>
          <p:nvPr/>
        </p:nvSpPr>
        <p:spPr>
          <a:xfrm>
            <a:off x="2126975" y="6367400"/>
            <a:ext cx="8078028" cy="461665"/>
          </a:xfrm>
          <a:prstGeom prst="rect">
            <a:avLst/>
          </a:prstGeom>
          <a:noFill/>
        </p:spPr>
        <p:txBody>
          <a:bodyPr wrap="square" rtlCol="0">
            <a:spAutoFit/>
          </a:bodyPr>
          <a:lstStyle/>
          <a:p>
            <a:r>
              <a:rPr kumimoji="1" lang="en-US" altLang="ja-JP" sz="2400" dirty="0"/>
              <a:t>Tanemoto K et al: JTCVS 2022;163:166-75</a:t>
            </a:r>
            <a:endParaRPr kumimoji="1" lang="ja-JP" altLang="en-US" sz="2400" dirty="0"/>
          </a:p>
        </p:txBody>
      </p:sp>
      <p:pic>
        <p:nvPicPr>
          <p:cNvPr id="3" name="オーディオ 2">
            <a:hlinkClick r:id="" action="ppaction://media"/>
            <a:extLst>
              <a:ext uri="{FF2B5EF4-FFF2-40B4-BE49-F238E27FC236}">
                <a16:creationId xmlns:a16="http://schemas.microsoft.com/office/drawing/2014/main" id="{5B0DDA88-C9B6-457C-825F-086C978D83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15910477"/>
      </p:ext>
    </p:extLst>
  </p:cSld>
  <p:clrMapOvr>
    <a:masterClrMapping/>
  </p:clrMapOvr>
  <mc:AlternateContent xmlns:mc="http://schemas.openxmlformats.org/markup-compatibility/2006">
    <mc:Choice xmlns:p14="http://schemas.microsoft.com/office/powerpoint/2010/main" Requires="p14">
      <p:transition spd="slow" p14:dur="2000" advTm="15996"/>
    </mc:Choice>
    <mc:Fallback>
      <p:transition spd="slow" advTm="1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6B2948-D942-4F04-925B-703A0E4D18B9}"/>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0980E3A5-4867-4A2A-AA2E-ED1FE0B05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6290"/>
            <a:ext cx="9296420" cy="5595730"/>
          </a:xfrm>
          <a:prstGeom prst="rect">
            <a:avLst/>
          </a:prstGeom>
        </p:spPr>
      </p:pic>
      <p:pic>
        <p:nvPicPr>
          <p:cNvPr id="3" name="オーディオ 2">
            <a:hlinkClick r:id="" action="ppaction://media"/>
            <a:extLst>
              <a:ext uri="{FF2B5EF4-FFF2-40B4-BE49-F238E27FC236}">
                <a16:creationId xmlns:a16="http://schemas.microsoft.com/office/drawing/2014/main" id="{9B5FF51C-BF6E-4A29-98F8-44FEAAD6D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49297298"/>
      </p:ext>
    </p:extLst>
  </p:cSld>
  <p:clrMapOvr>
    <a:masterClrMapping/>
  </p:clrMapOvr>
  <mc:AlternateContent xmlns:mc="http://schemas.openxmlformats.org/markup-compatibility/2006">
    <mc:Choice xmlns:p14="http://schemas.microsoft.com/office/powerpoint/2010/main" Requires="p14">
      <p:transition spd="slow" p14:dur="2000" advTm="19940"/>
    </mc:Choice>
    <mc:Fallback>
      <p:transition spd="slow" advTm="1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5A053D-D698-4671-95B7-F4076083683D}"/>
              </a:ext>
            </a:extLst>
          </p:cNvPr>
          <p:cNvSpPr>
            <a:spLocks noGrp="1"/>
          </p:cNvSpPr>
          <p:nvPr>
            <p:ph type="title"/>
          </p:nvPr>
        </p:nvSpPr>
        <p:spPr>
          <a:xfrm>
            <a:off x="628650" y="-708297"/>
            <a:ext cx="7886700" cy="1325563"/>
          </a:xfrm>
        </p:spPr>
        <p:txBody>
          <a:bodyPr/>
          <a:lstStyle/>
          <a:p>
            <a:endParaRPr kumimoji="1" lang="ja-JP" altLang="en-US"/>
          </a:p>
        </p:txBody>
      </p:sp>
      <p:pic>
        <p:nvPicPr>
          <p:cNvPr id="4" name="図 3">
            <a:extLst>
              <a:ext uri="{FF2B5EF4-FFF2-40B4-BE49-F238E27FC236}">
                <a16:creationId xmlns:a16="http://schemas.microsoft.com/office/drawing/2014/main" id="{A2D22AC0-D5AA-4404-9B70-4693C4E6D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48" y="-1093301"/>
            <a:ext cx="9261248" cy="7495039"/>
          </a:xfrm>
          <a:prstGeom prst="rect">
            <a:avLst/>
          </a:prstGeom>
        </p:spPr>
      </p:pic>
      <p:sp>
        <p:nvSpPr>
          <p:cNvPr id="5" name="正方形/長方形 4">
            <a:extLst>
              <a:ext uri="{FF2B5EF4-FFF2-40B4-BE49-F238E27FC236}">
                <a16:creationId xmlns:a16="http://schemas.microsoft.com/office/drawing/2014/main" id="{89B25D4D-C161-4002-B11E-CBFF8DEBAB4A}"/>
              </a:ext>
            </a:extLst>
          </p:cNvPr>
          <p:cNvSpPr/>
          <p:nvPr/>
        </p:nvSpPr>
        <p:spPr>
          <a:xfrm>
            <a:off x="-546652" y="-1093301"/>
            <a:ext cx="10684565" cy="1710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99ED838E-7676-47B9-BAE7-B1AACB39F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83428753"/>
      </p:ext>
    </p:extLst>
  </p:cSld>
  <p:clrMapOvr>
    <a:masterClrMapping/>
  </p:clrMapOvr>
  <mc:AlternateContent xmlns:mc="http://schemas.openxmlformats.org/markup-compatibility/2006">
    <mc:Choice xmlns:p14="http://schemas.microsoft.com/office/powerpoint/2010/main" Requires="p14">
      <p:transition spd="slow" p14:dur="2000" advTm="10220"/>
    </mc:Choice>
    <mc:Fallback>
      <p:transition spd="slow" advTm="1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A7753-10F7-4B8F-91B2-2EB289C7A513}"/>
              </a:ext>
            </a:extLst>
          </p:cNvPr>
          <p:cNvSpPr>
            <a:spLocks noGrp="1"/>
          </p:cNvSpPr>
          <p:nvPr>
            <p:ph type="title"/>
          </p:nvPr>
        </p:nvSpPr>
        <p:spPr>
          <a:xfrm>
            <a:off x="691712" y="-66771"/>
            <a:ext cx="7886700" cy="1325563"/>
          </a:xfrm>
        </p:spPr>
        <p:txBody>
          <a:bodyPr>
            <a:normAutofit/>
          </a:bodyPr>
          <a:lstStyle/>
          <a:p>
            <a:pPr algn="ctr"/>
            <a:r>
              <a:rPr kumimoji="1" lang="ja-JP" altLang="en-US" sz="3600" dirty="0">
                <a:latin typeface="+mn-ea"/>
                <a:ea typeface="+mn-ea"/>
              </a:rPr>
              <a:t>世界と</a:t>
            </a:r>
            <a:r>
              <a:rPr lang="ja-JP" altLang="en-US" sz="3600" dirty="0">
                <a:latin typeface="+mn-ea"/>
                <a:ea typeface="+mn-ea"/>
              </a:rPr>
              <a:t>繋がるトレーニング</a:t>
            </a:r>
            <a:endParaRPr kumimoji="1" lang="ja-JP" altLang="en-US" sz="3600" dirty="0">
              <a:latin typeface="+mn-ea"/>
              <a:ea typeface="+mn-ea"/>
            </a:endParaRPr>
          </a:p>
        </p:txBody>
      </p:sp>
      <p:pic>
        <p:nvPicPr>
          <p:cNvPr id="5" name="コンテンツ プレースホルダー 4">
            <a:extLst>
              <a:ext uri="{FF2B5EF4-FFF2-40B4-BE49-F238E27FC236}">
                <a16:creationId xmlns:a16="http://schemas.microsoft.com/office/drawing/2014/main" id="{0789F4AC-9E53-448C-898D-1E0C3E6E8F9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790" y="925428"/>
            <a:ext cx="9277579" cy="5234082"/>
          </a:xfrm>
        </p:spPr>
      </p:pic>
      <p:sp>
        <p:nvSpPr>
          <p:cNvPr id="9" name="テキスト ボックス 8">
            <a:extLst>
              <a:ext uri="{FF2B5EF4-FFF2-40B4-BE49-F238E27FC236}">
                <a16:creationId xmlns:a16="http://schemas.microsoft.com/office/drawing/2014/main" id="{F243D182-D0CB-43B3-ABE1-0EECDBC9A24D}"/>
              </a:ext>
            </a:extLst>
          </p:cNvPr>
          <p:cNvSpPr txBox="1"/>
          <p:nvPr/>
        </p:nvSpPr>
        <p:spPr>
          <a:xfrm>
            <a:off x="779406" y="6282560"/>
            <a:ext cx="7585185" cy="369332"/>
          </a:xfrm>
          <a:prstGeom prst="rect">
            <a:avLst/>
          </a:prstGeom>
          <a:noFill/>
        </p:spPr>
        <p:txBody>
          <a:bodyPr wrap="square" rtlCol="0">
            <a:spAutoFit/>
          </a:bodyPr>
          <a:lstStyle>
            <a:defPPr>
              <a:defRPr lang="en-US"/>
            </a:defPPr>
            <a:lvl1pPr algn="ctr">
              <a:defRPr kumimoji="1"/>
            </a:lvl1pPr>
          </a:lstStyle>
          <a:p>
            <a:r>
              <a:rPr lang="en-US" altLang="ja-JP" dirty="0" err="1"/>
              <a:t>Vervoort</a:t>
            </a:r>
            <a:r>
              <a:rPr lang="en-US" altLang="ja-JP" dirty="0"/>
              <a:t> D et al: JTCVS 2021; 161(3). 78-52</a:t>
            </a:r>
            <a:endParaRPr lang="ja-JP" altLang="en-US" dirty="0"/>
          </a:p>
        </p:txBody>
      </p:sp>
      <p:pic>
        <p:nvPicPr>
          <p:cNvPr id="3" name="オーディオ 2">
            <a:hlinkClick r:id="" action="ppaction://media"/>
            <a:extLst>
              <a:ext uri="{FF2B5EF4-FFF2-40B4-BE49-F238E27FC236}">
                <a16:creationId xmlns:a16="http://schemas.microsoft.com/office/drawing/2014/main" id="{4B27C580-A6D2-413E-B6A1-A0458E3C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46962820"/>
      </p:ext>
    </p:extLst>
  </p:cSld>
  <p:clrMapOvr>
    <a:masterClrMapping/>
  </p:clrMapOvr>
  <mc:AlternateContent xmlns:mc="http://schemas.openxmlformats.org/markup-compatibility/2006">
    <mc:Choice xmlns:p14="http://schemas.microsoft.com/office/powerpoint/2010/main" Requires="p14">
      <p:transition spd="slow" p14:dur="2000" advTm="15055"/>
    </mc:Choice>
    <mc:Fallback>
      <p:transition spd="slow" advTm="15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480" y="3081503"/>
            <a:ext cx="8524240" cy="994172"/>
          </a:xfrm>
        </p:spPr>
        <p:txBody>
          <a:bodyPr>
            <a:normAutofit fontScale="90000"/>
          </a:bodyPr>
          <a:lstStyle/>
          <a:p>
            <a:pPr algn="ctr"/>
            <a:r>
              <a:rPr kumimoji="1" lang="ja-JP" altLang="en-US" dirty="0"/>
              <a:t>ご清聴ありがとうございました！</a:t>
            </a: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1465" y="746986"/>
            <a:ext cx="2177051" cy="1648597"/>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0324" y="746986"/>
            <a:ext cx="1723706" cy="1723706"/>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9571" y="4075675"/>
            <a:ext cx="2000840" cy="2007509"/>
          </a:xfrm>
          <a:prstGeom prst="rect">
            <a:avLst/>
          </a:prstGeom>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8222" y="4173692"/>
            <a:ext cx="2007911" cy="2014604"/>
          </a:xfrm>
          <a:prstGeom prst="rect">
            <a:avLst/>
          </a:prstGeom>
        </p:spPr>
      </p:pic>
      <p:pic>
        <p:nvPicPr>
          <p:cNvPr id="3" name="オーディオ 2">
            <a:hlinkClick r:id="" action="ppaction://media"/>
            <a:extLst>
              <a:ext uri="{FF2B5EF4-FFF2-40B4-BE49-F238E27FC236}">
                <a16:creationId xmlns:a16="http://schemas.microsoft.com/office/drawing/2014/main" id="{BB49D2D3-3AE9-4543-99E1-F15B95D7C8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31610712"/>
      </p:ext>
    </p:extLst>
  </p:cSld>
  <p:clrMapOvr>
    <a:masterClrMapping/>
  </p:clrMapOvr>
  <mc:AlternateContent xmlns:mc="http://schemas.openxmlformats.org/markup-compatibility/2006">
    <mc:Choice xmlns:p14="http://schemas.microsoft.com/office/powerpoint/2010/main" Requires="p14">
      <p:transition spd="slow" p14:dur="2000" advTm="3633"/>
    </mc:Choice>
    <mc:Fallback>
      <p:transition spd="slow" advTm="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3469C1-0D6A-468C-8787-97698C0EAFF3}"/>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2FA49813-0F64-4A91-AC37-CD01BAC90BBC}"/>
              </a:ext>
            </a:extLst>
          </p:cNvPr>
          <p:cNvPicPr>
            <a:picLocks noGrp="1" noChangeAspect="1"/>
          </p:cNvPicPr>
          <p:nvPr>
            <p:ph idx="1"/>
          </p:nvPr>
        </p:nvPicPr>
        <p:blipFill>
          <a:blip r:embed="rId4"/>
          <a:stretch>
            <a:fillRect/>
          </a:stretch>
        </p:blipFill>
        <p:spPr>
          <a:xfrm>
            <a:off x="-28636" y="-139699"/>
            <a:ext cx="9201272" cy="6015038"/>
          </a:xfrm>
          <a:prstGeom prst="rect">
            <a:avLst/>
          </a:prstGeom>
        </p:spPr>
      </p:pic>
      <p:sp>
        <p:nvSpPr>
          <p:cNvPr id="3" name="テキスト ボックス 2">
            <a:extLst>
              <a:ext uri="{FF2B5EF4-FFF2-40B4-BE49-F238E27FC236}">
                <a16:creationId xmlns:a16="http://schemas.microsoft.com/office/drawing/2014/main" id="{00AC84EC-4121-42C4-B3C8-D86AE7D7458F}"/>
              </a:ext>
            </a:extLst>
          </p:cNvPr>
          <p:cNvSpPr txBox="1"/>
          <p:nvPr/>
        </p:nvSpPr>
        <p:spPr>
          <a:xfrm flipH="1">
            <a:off x="504825" y="5353050"/>
            <a:ext cx="8277225" cy="1323439"/>
          </a:xfrm>
          <a:prstGeom prst="rect">
            <a:avLst/>
          </a:prstGeom>
          <a:noFill/>
        </p:spPr>
        <p:txBody>
          <a:bodyPr wrap="square" rtlCol="0">
            <a:spAutoFit/>
          </a:bodyPr>
          <a:lstStyle/>
          <a:p>
            <a:r>
              <a:rPr kumimoji="1" lang="ja-JP" altLang="en-US" sz="4000" dirty="0">
                <a:solidFill>
                  <a:srgbClr val="FF0000"/>
                </a:solidFill>
                <a:latin typeface="ＭＳ Ｐゴシック" panose="020B0600070205080204" pitchFamily="50" charset="-128"/>
                <a:ea typeface="ＭＳ Ｐゴシック" panose="020B0600070205080204" pitchFamily="50" charset="-128"/>
              </a:rPr>
              <a:t>キーワード：</a:t>
            </a:r>
            <a:endParaRPr kumimoji="1" lang="en-US" altLang="ja-JP" sz="4000" dirty="0">
              <a:solidFill>
                <a:srgbClr val="FF0000"/>
              </a:solidFill>
              <a:latin typeface="ＭＳ Ｐゴシック" panose="020B0600070205080204" pitchFamily="50" charset="-128"/>
              <a:ea typeface="ＭＳ Ｐゴシック" panose="020B0600070205080204" pitchFamily="50" charset="-128"/>
            </a:endParaRPr>
          </a:p>
          <a:p>
            <a:r>
              <a:rPr kumimoji="1" lang="ja-JP" altLang="en-US" sz="4000" dirty="0">
                <a:solidFill>
                  <a:srgbClr val="FF0000"/>
                </a:solidFill>
                <a:latin typeface="ＭＳ Ｐゴシック" panose="020B0600070205080204" pitchFamily="50" charset="-128"/>
                <a:ea typeface="ＭＳ Ｐゴシック" panose="020B0600070205080204" pitchFamily="50" charset="-128"/>
              </a:rPr>
              <a:t>　</a:t>
            </a:r>
            <a:r>
              <a:rPr kumimoji="1" lang="en-US" altLang="ja-JP" sz="4000" dirty="0">
                <a:solidFill>
                  <a:srgbClr val="FF0000"/>
                </a:solidFill>
                <a:latin typeface="ＭＳ Ｐゴシック" panose="020B0600070205080204" pitchFamily="50" charset="-128"/>
                <a:ea typeface="ＭＳ Ｐゴシック" panose="020B0600070205080204" pitchFamily="50" charset="-128"/>
              </a:rPr>
              <a:t>1</a:t>
            </a:r>
            <a:r>
              <a:rPr kumimoji="1" lang="ja-JP" altLang="en-US" sz="4000" dirty="0" err="1">
                <a:solidFill>
                  <a:srgbClr val="FF0000"/>
                </a:solidFill>
                <a:latin typeface="ＭＳ Ｐゴシック" panose="020B0600070205080204" pitchFamily="50" charset="-128"/>
                <a:ea typeface="ＭＳ Ｐゴシック" panose="020B0600070205080204" pitchFamily="50" charset="-128"/>
              </a:rPr>
              <a:t>つの</a:t>
            </a:r>
            <a:r>
              <a:rPr kumimoji="1" lang="ja-JP" altLang="en-US" sz="4000" dirty="0">
                <a:solidFill>
                  <a:srgbClr val="FF0000"/>
                </a:solidFill>
                <a:latin typeface="ＭＳ Ｐゴシック" panose="020B0600070205080204" pitchFamily="50" charset="-128"/>
                <a:ea typeface="ＭＳ Ｐゴシック" panose="020B0600070205080204" pitchFamily="50" charset="-128"/>
              </a:rPr>
              <a:t>カリキュラム、</a:t>
            </a:r>
            <a:r>
              <a:rPr kumimoji="1" lang="en-US" altLang="ja-JP" sz="4000" dirty="0">
                <a:solidFill>
                  <a:srgbClr val="FF0000"/>
                </a:solidFill>
                <a:latin typeface="ＭＳ Ｐゴシック" panose="020B0600070205080204" pitchFamily="50" charset="-128"/>
                <a:ea typeface="ＭＳ Ｐゴシック" panose="020B0600070205080204" pitchFamily="50" charset="-128"/>
              </a:rPr>
              <a:t>1</a:t>
            </a:r>
            <a:r>
              <a:rPr kumimoji="1" lang="ja-JP" altLang="en-US" sz="4000" dirty="0" err="1">
                <a:solidFill>
                  <a:srgbClr val="FF0000"/>
                </a:solidFill>
                <a:latin typeface="ＭＳ Ｐゴシック" panose="020B0600070205080204" pitchFamily="50" charset="-128"/>
                <a:ea typeface="ＭＳ Ｐゴシック" panose="020B0600070205080204" pitchFamily="50" charset="-128"/>
              </a:rPr>
              <a:t>つの</a:t>
            </a:r>
            <a:r>
              <a:rPr kumimoji="1" lang="ja-JP" altLang="en-US" sz="4000" dirty="0">
                <a:solidFill>
                  <a:srgbClr val="FF0000"/>
                </a:solidFill>
                <a:latin typeface="ＭＳ Ｐゴシック" panose="020B0600070205080204" pitchFamily="50" charset="-128"/>
                <a:ea typeface="ＭＳ Ｐゴシック" panose="020B0600070205080204" pitchFamily="50" charset="-128"/>
              </a:rPr>
              <a:t>認定基準</a:t>
            </a:r>
          </a:p>
        </p:txBody>
      </p:sp>
      <p:pic>
        <p:nvPicPr>
          <p:cNvPr id="5" name="オーディオ 4">
            <a:hlinkClick r:id="" action="ppaction://media"/>
            <a:extLst>
              <a:ext uri="{FF2B5EF4-FFF2-40B4-BE49-F238E27FC236}">
                <a16:creationId xmlns:a16="http://schemas.microsoft.com/office/drawing/2014/main" id="{CF8F4F57-482E-4D92-BB32-E8077D5C0B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69852761"/>
      </p:ext>
    </p:extLst>
  </p:cSld>
  <p:clrMapOvr>
    <a:masterClrMapping/>
  </p:clrMapOvr>
  <mc:AlternateContent xmlns:mc="http://schemas.openxmlformats.org/markup-compatibility/2006">
    <mc:Choice xmlns:p14="http://schemas.microsoft.com/office/powerpoint/2010/main" Requires="p14">
      <p:transition spd="slow" p14:dur="2000" advTm="43975"/>
    </mc:Choice>
    <mc:Fallback>
      <p:transition spd="slow" advTm="4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36E1C6-B242-4245-9F38-86E27DDC5A69}"/>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F95FBEAF-A01E-4E5E-9454-A5A5E4BB6905}"/>
              </a:ext>
            </a:extLst>
          </p:cNvPr>
          <p:cNvPicPr>
            <a:picLocks noGrp="1" noChangeAspect="1"/>
          </p:cNvPicPr>
          <p:nvPr>
            <p:ph idx="1"/>
          </p:nvPr>
        </p:nvPicPr>
        <p:blipFill>
          <a:blip r:embed="rId4"/>
          <a:stretch>
            <a:fillRect/>
          </a:stretch>
        </p:blipFill>
        <p:spPr>
          <a:xfrm>
            <a:off x="-100493" y="-6281"/>
            <a:ext cx="9344985" cy="6492874"/>
          </a:xfrm>
          <a:prstGeom prst="rect">
            <a:avLst/>
          </a:prstGeom>
        </p:spPr>
      </p:pic>
      <p:sp>
        <p:nvSpPr>
          <p:cNvPr id="5" name="円/楕円 46">
            <a:extLst>
              <a:ext uri="{FF2B5EF4-FFF2-40B4-BE49-F238E27FC236}">
                <a16:creationId xmlns:a16="http://schemas.microsoft.com/office/drawing/2014/main" id="{79981396-F999-45FF-8134-03171F3CC082}"/>
              </a:ext>
            </a:extLst>
          </p:cNvPr>
          <p:cNvSpPr/>
          <p:nvPr/>
        </p:nvSpPr>
        <p:spPr>
          <a:xfrm>
            <a:off x="2620281" y="4329130"/>
            <a:ext cx="2170377" cy="7255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円/楕円 46">
            <a:extLst>
              <a:ext uri="{FF2B5EF4-FFF2-40B4-BE49-F238E27FC236}">
                <a16:creationId xmlns:a16="http://schemas.microsoft.com/office/drawing/2014/main" id="{1D627CFA-D6AA-4B28-9EFC-E57A37538C75}"/>
              </a:ext>
            </a:extLst>
          </p:cNvPr>
          <p:cNvSpPr/>
          <p:nvPr/>
        </p:nvSpPr>
        <p:spPr>
          <a:xfrm>
            <a:off x="5779986" y="3957050"/>
            <a:ext cx="2475178" cy="7255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円/楕円 46">
            <a:extLst>
              <a:ext uri="{FF2B5EF4-FFF2-40B4-BE49-F238E27FC236}">
                <a16:creationId xmlns:a16="http://schemas.microsoft.com/office/drawing/2014/main" id="{DBEEB344-F612-47FB-883A-C536562270F3}"/>
              </a:ext>
            </a:extLst>
          </p:cNvPr>
          <p:cNvSpPr/>
          <p:nvPr/>
        </p:nvSpPr>
        <p:spPr>
          <a:xfrm>
            <a:off x="1172482" y="2495489"/>
            <a:ext cx="2170377" cy="725511"/>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円/楕円 46">
            <a:extLst>
              <a:ext uri="{FF2B5EF4-FFF2-40B4-BE49-F238E27FC236}">
                <a16:creationId xmlns:a16="http://schemas.microsoft.com/office/drawing/2014/main" id="{0D416D06-D3BC-44A9-AC34-CE79D6F8DC6D}"/>
              </a:ext>
            </a:extLst>
          </p:cNvPr>
          <p:cNvSpPr/>
          <p:nvPr/>
        </p:nvSpPr>
        <p:spPr>
          <a:xfrm>
            <a:off x="5779986" y="2098358"/>
            <a:ext cx="2475178" cy="725511"/>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 name="オーディオ 2">
            <a:hlinkClick r:id="" action="ppaction://media"/>
            <a:extLst>
              <a:ext uri="{FF2B5EF4-FFF2-40B4-BE49-F238E27FC236}">
                <a16:creationId xmlns:a16="http://schemas.microsoft.com/office/drawing/2014/main" id="{F097FFBA-5627-43E6-93AC-DC2F4336A5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86291806"/>
      </p:ext>
    </p:extLst>
  </p:cSld>
  <p:clrMapOvr>
    <a:masterClrMapping/>
  </p:clrMapOvr>
  <mc:AlternateContent xmlns:mc="http://schemas.openxmlformats.org/markup-compatibility/2006">
    <mc:Choice xmlns:p14="http://schemas.microsoft.com/office/powerpoint/2010/main" Requires="p14">
      <p:transition spd="slow" p14:dur="2000" advTm="23398"/>
    </mc:Choice>
    <mc:Fallback>
      <p:transition spd="slow" advTm="2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U ターン矢印 22"/>
          <p:cNvSpPr/>
          <p:nvPr/>
        </p:nvSpPr>
        <p:spPr>
          <a:xfrm>
            <a:off x="1915076" y="2524127"/>
            <a:ext cx="4047574" cy="377107"/>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 name="角丸四角形 2"/>
          <p:cNvSpPr/>
          <p:nvPr/>
        </p:nvSpPr>
        <p:spPr>
          <a:xfrm>
            <a:off x="486921" y="143270"/>
            <a:ext cx="8247887" cy="61109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4" name="タイトル 1"/>
          <p:cNvSpPr>
            <a:spLocks noGrp="1"/>
          </p:cNvSpPr>
          <p:nvPr>
            <p:ph type="title"/>
          </p:nvPr>
        </p:nvSpPr>
        <p:spPr>
          <a:xfrm>
            <a:off x="347932" y="49202"/>
            <a:ext cx="8433072" cy="886394"/>
          </a:xfrm>
        </p:spPr>
        <p:txBody>
          <a:bodyPr>
            <a:noAutofit/>
          </a:bodyPr>
          <a:lstStyle/>
          <a:p>
            <a:pPr algn="ctr"/>
            <a:r>
              <a:rPr lang="ja-JP" altLang="en-US" sz="3200" dirty="0"/>
              <a:t>外科専門研修と心臓血管外科研修の連携</a:t>
            </a:r>
          </a:p>
        </p:txBody>
      </p:sp>
      <p:grpSp>
        <p:nvGrpSpPr>
          <p:cNvPr id="5" name="グループ化 4"/>
          <p:cNvGrpSpPr/>
          <p:nvPr/>
        </p:nvGrpSpPr>
        <p:grpSpPr>
          <a:xfrm>
            <a:off x="109188" y="2642904"/>
            <a:ext cx="1270229" cy="2842195"/>
            <a:chOff x="702076" y="1191691"/>
            <a:chExt cx="1270229" cy="2842195"/>
          </a:xfrm>
        </p:grpSpPr>
        <p:sp>
          <p:nvSpPr>
            <p:cNvPr id="6" name="角丸四角形 5"/>
            <p:cNvSpPr/>
            <p:nvPr/>
          </p:nvSpPr>
          <p:spPr>
            <a:xfrm>
              <a:off x="702076" y="1191691"/>
              <a:ext cx="1270229" cy="2842195"/>
            </a:xfrm>
            <a:prstGeom prst="roundRect">
              <a:avLst/>
            </a:prstGeom>
            <a:solidFill>
              <a:srgbClr val="FFC0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角丸四角形 4"/>
            <p:cNvSpPr/>
            <p:nvPr/>
          </p:nvSpPr>
          <p:spPr>
            <a:xfrm>
              <a:off x="764083" y="1253698"/>
              <a:ext cx="1146215" cy="27181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ja-JP" altLang="en-US" sz="2400" b="1" dirty="0">
                  <a:solidFill>
                    <a:srgbClr val="FF0000"/>
                  </a:solidFill>
                </a:rPr>
                <a:t>初期</a:t>
              </a:r>
              <a:endParaRPr lang="en-US" altLang="ja-JP" sz="2400" b="1" dirty="0">
                <a:solidFill>
                  <a:srgbClr val="FF0000"/>
                </a:solidFill>
              </a:endParaRPr>
            </a:p>
            <a:p>
              <a:pPr algn="ctr" defTabSz="800100">
                <a:lnSpc>
                  <a:spcPct val="90000"/>
                </a:lnSpc>
                <a:spcBef>
                  <a:spcPct val="0"/>
                </a:spcBef>
                <a:spcAft>
                  <a:spcPct val="35000"/>
                </a:spcAft>
              </a:pPr>
              <a:r>
                <a:rPr lang="ja-JP" altLang="en-US" sz="2400" b="1" dirty="0">
                  <a:solidFill>
                    <a:srgbClr val="FF0000"/>
                  </a:solidFill>
                </a:rPr>
                <a:t>臨床</a:t>
              </a:r>
              <a:endParaRPr lang="en-US" altLang="ja-JP" sz="2400" b="1" dirty="0">
                <a:solidFill>
                  <a:srgbClr val="FF0000"/>
                </a:solidFill>
              </a:endParaRPr>
            </a:p>
            <a:p>
              <a:pPr algn="ctr" defTabSz="800100">
                <a:lnSpc>
                  <a:spcPct val="90000"/>
                </a:lnSpc>
                <a:spcBef>
                  <a:spcPct val="0"/>
                </a:spcBef>
                <a:spcAft>
                  <a:spcPct val="35000"/>
                </a:spcAft>
              </a:pPr>
              <a:r>
                <a:rPr lang="ja-JP" altLang="en-US" sz="2400" b="1" dirty="0">
                  <a:solidFill>
                    <a:srgbClr val="FF0000"/>
                  </a:solidFill>
                </a:rPr>
                <a:t>研修</a:t>
              </a:r>
              <a:endParaRPr lang="en-US" altLang="ja-JP" sz="2400" b="1" dirty="0">
                <a:solidFill>
                  <a:srgbClr val="FF0000"/>
                </a:solidFill>
              </a:endParaRPr>
            </a:p>
            <a:p>
              <a:pPr algn="ctr" defTabSz="800100">
                <a:lnSpc>
                  <a:spcPct val="90000"/>
                </a:lnSpc>
                <a:spcBef>
                  <a:spcPct val="0"/>
                </a:spcBef>
                <a:spcAft>
                  <a:spcPct val="35000"/>
                </a:spcAft>
              </a:pPr>
              <a:r>
                <a:rPr lang="en-US" altLang="ja-JP" sz="2400" b="1" dirty="0">
                  <a:solidFill>
                    <a:srgbClr val="FF0000"/>
                  </a:solidFill>
                </a:rPr>
                <a:t>2</a:t>
              </a:r>
              <a:r>
                <a:rPr lang="ja-JP" altLang="en-US" sz="2400" b="1" dirty="0">
                  <a:solidFill>
                    <a:srgbClr val="FF0000"/>
                  </a:solidFill>
                </a:rPr>
                <a:t>年</a:t>
              </a:r>
              <a:endParaRPr lang="en-US" altLang="ja-JP" sz="2400" b="1" dirty="0">
                <a:solidFill>
                  <a:srgbClr val="FF0000"/>
                </a:solidFill>
              </a:endParaRPr>
            </a:p>
            <a:p>
              <a:pPr algn="ctr" defTabSz="800100">
                <a:lnSpc>
                  <a:spcPct val="90000"/>
                </a:lnSpc>
                <a:spcBef>
                  <a:spcPct val="0"/>
                </a:spcBef>
                <a:spcAft>
                  <a:spcPct val="35000"/>
                </a:spcAft>
              </a:pPr>
              <a:endParaRPr lang="ja-JP" altLang="en-US" sz="1600" b="1" dirty="0">
                <a:solidFill>
                  <a:srgbClr val="FF0000"/>
                </a:solidFill>
              </a:endParaRPr>
            </a:p>
          </p:txBody>
        </p:sp>
      </p:grpSp>
      <p:grpSp>
        <p:nvGrpSpPr>
          <p:cNvPr id="8" name="グループ化 7"/>
          <p:cNvGrpSpPr/>
          <p:nvPr/>
        </p:nvGrpSpPr>
        <p:grpSpPr>
          <a:xfrm>
            <a:off x="1407992" y="2820365"/>
            <a:ext cx="2958113" cy="1198881"/>
            <a:chOff x="2130880" y="1214805"/>
            <a:chExt cx="1346252" cy="1304631"/>
          </a:xfrm>
        </p:grpSpPr>
        <p:sp>
          <p:nvSpPr>
            <p:cNvPr id="12" name="角丸四角形 11"/>
            <p:cNvSpPr/>
            <p:nvPr/>
          </p:nvSpPr>
          <p:spPr>
            <a:xfrm>
              <a:off x="2130880" y="1214805"/>
              <a:ext cx="1346252" cy="1304631"/>
            </a:xfrm>
            <a:prstGeom prst="roundRect">
              <a:avLst/>
            </a:prstGeom>
            <a:solidFill>
              <a:srgbClr val="92D05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角丸四角形 4"/>
            <p:cNvSpPr/>
            <p:nvPr/>
          </p:nvSpPr>
          <p:spPr>
            <a:xfrm>
              <a:off x="2194567" y="1278492"/>
              <a:ext cx="1218878" cy="11772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endParaRPr lang="ja-JP" altLang="en-US" sz="1600" b="1" dirty="0">
                <a:solidFill>
                  <a:srgbClr val="FF0000"/>
                </a:solidFill>
              </a:endParaRPr>
            </a:p>
          </p:txBody>
        </p:sp>
      </p:grpSp>
      <p:grpSp>
        <p:nvGrpSpPr>
          <p:cNvPr id="9" name="グループ化 8"/>
          <p:cNvGrpSpPr/>
          <p:nvPr/>
        </p:nvGrpSpPr>
        <p:grpSpPr>
          <a:xfrm>
            <a:off x="4462148" y="1274363"/>
            <a:ext cx="662298" cy="1209081"/>
            <a:chOff x="3538322" y="1216918"/>
            <a:chExt cx="711036" cy="1283431"/>
          </a:xfrm>
        </p:grpSpPr>
        <p:sp>
          <p:nvSpPr>
            <p:cNvPr id="10" name="角丸四角形 9"/>
            <p:cNvSpPr/>
            <p:nvPr/>
          </p:nvSpPr>
          <p:spPr>
            <a:xfrm>
              <a:off x="3538322" y="1216918"/>
              <a:ext cx="711036" cy="1283431"/>
            </a:xfrm>
            <a:prstGeom prst="roundRect">
              <a:avLst/>
            </a:prstGeom>
          </p:spPr>
          <p:style>
            <a:lnRef idx="1">
              <a:schemeClr val="accent2"/>
            </a:lnRef>
            <a:fillRef idx="2">
              <a:schemeClr val="accent2"/>
            </a:fillRef>
            <a:effectRef idx="1">
              <a:schemeClr val="accent2"/>
            </a:effectRef>
            <a:fontRef idx="minor">
              <a:schemeClr val="dk1"/>
            </a:fontRef>
          </p:style>
        </p:sp>
        <p:sp>
          <p:nvSpPr>
            <p:cNvPr id="11" name="角丸四角形 6"/>
            <p:cNvSpPr/>
            <p:nvPr/>
          </p:nvSpPr>
          <p:spPr>
            <a:xfrm>
              <a:off x="3573031" y="1251767"/>
              <a:ext cx="641619" cy="121401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1600" b="1" dirty="0"/>
                <a:t>外科専門医試験</a:t>
              </a:r>
            </a:p>
          </p:txBody>
        </p:sp>
      </p:grpSp>
      <p:grpSp>
        <p:nvGrpSpPr>
          <p:cNvPr id="14" name="グループ化 13"/>
          <p:cNvGrpSpPr/>
          <p:nvPr/>
        </p:nvGrpSpPr>
        <p:grpSpPr>
          <a:xfrm>
            <a:off x="2565522" y="4241668"/>
            <a:ext cx="3037910" cy="1243431"/>
            <a:chOff x="2105287" y="1229820"/>
            <a:chExt cx="1346252" cy="1304631"/>
          </a:xfrm>
          <a:solidFill>
            <a:srgbClr val="00B0F0"/>
          </a:solidFill>
        </p:grpSpPr>
        <p:sp>
          <p:nvSpPr>
            <p:cNvPr id="15" name="角丸四角形 14"/>
            <p:cNvSpPr/>
            <p:nvPr/>
          </p:nvSpPr>
          <p:spPr>
            <a:xfrm>
              <a:off x="2105287" y="1229820"/>
              <a:ext cx="1346252" cy="1304631"/>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角丸四角形 4"/>
            <p:cNvSpPr/>
            <p:nvPr/>
          </p:nvSpPr>
          <p:spPr>
            <a:xfrm>
              <a:off x="2181637" y="1292551"/>
              <a:ext cx="1218878" cy="117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2400" b="1" dirty="0">
                  <a:solidFill>
                    <a:schemeClr val="tx1"/>
                  </a:solidFill>
                </a:rPr>
                <a:t>心臓血管外科研修</a:t>
              </a:r>
            </a:p>
          </p:txBody>
        </p:sp>
      </p:grpSp>
      <p:grpSp>
        <p:nvGrpSpPr>
          <p:cNvPr id="17" name="グループ化 16"/>
          <p:cNvGrpSpPr/>
          <p:nvPr/>
        </p:nvGrpSpPr>
        <p:grpSpPr>
          <a:xfrm>
            <a:off x="5534928" y="5542248"/>
            <a:ext cx="800174" cy="1283431"/>
            <a:chOff x="3538322" y="1216918"/>
            <a:chExt cx="711036" cy="1283431"/>
          </a:xfrm>
        </p:grpSpPr>
        <p:sp>
          <p:nvSpPr>
            <p:cNvPr id="18" name="角丸四角形 17"/>
            <p:cNvSpPr/>
            <p:nvPr/>
          </p:nvSpPr>
          <p:spPr>
            <a:xfrm>
              <a:off x="3538322" y="1216918"/>
              <a:ext cx="711036" cy="1283431"/>
            </a:xfrm>
            <a:prstGeom prst="roundRect">
              <a:avLst/>
            </a:prstGeom>
          </p:spPr>
          <p:style>
            <a:lnRef idx="1">
              <a:schemeClr val="accent2"/>
            </a:lnRef>
            <a:fillRef idx="2">
              <a:schemeClr val="accent2"/>
            </a:fillRef>
            <a:effectRef idx="1">
              <a:schemeClr val="accent2"/>
            </a:effectRef>
            <a:fontRef idx="minor">
              <a:schemeClr val="dk1"/>
            </a:fontRef>
          </p:style>
        </p:sp>
        <p:sp>
          <p:nvSpPr>
            <p:cNvPr id="19" name="角丸四角形 6"/>
            <p:cNvSpPr/>
            <p:nvPr/>
          </p:nvSpPr>
          <p:spPr>
            <a:xfrm>
              <a:off x="3573032" y="1251628"/>
              <a:ext cx="641616" cy="121401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1600" b="1" dirty="0"/>
                <a:t>心臓血管外科専門医試験</a:t>
              </a:r>
            </a:p>
          </p:txBody>
        </p:sp>
      </p:grpSp>
      <p:sp>
        <p:nvSpPr>
          <p:cNvPr id="20" name="テキスト ボックス 19"/>
          <p:cNvSpPr txBox="1"/>
          <p:nvPr/>
        </p:nvSpPr>
        <p:spPr>
          <a:xfrm>
            <a:off x="2016401" y="3197472"/>
            <a:ext cx="2388813" cy="461665"/>
          </a:xfrm>
          <a:prstGeom prst="rect">
            <a:avLst/>
          </a:prstGeom>
          <a:noFill/>
        </p:spPr>
        <p:txBody>
          <a:bodyPr wrap="square" rtlCol="0">
            <a:spAutoFit/>
          </a:bodyPr>
          <a:lstStyle/>
          <a:p>
            <a:r>
              <a:rPr lang="ja-JP" altLang="en-US" sz="2400" dirty="0"/>
              <a:t>外科専門研修</a:t>
            </a:r>
          </a:p>
        </p:txBody>
      </p:sp>
      <p:cxnSp>
        <p:nvCxnSpPr>
          <p:cNvPr id="21" name="直線矢印コネクタ 20"/>
          <p:cNvCxnSpPr/>
          <p:nvPr/>
        </p:nvCxnSpPr>
        <p:spPr>
          <a:xfrm>
            <a:off x="1476987" y="2302138"/>
            <a:ext cx="0" cy="3698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93590" y="1357917"/>
            <a:ext cx="2414444" cy="954107"/>
          </a:xfrm>
          <a:prstGeom prst="rect">
            <a:avLst/>
          </a:prstGeom>
          <a:noFill/>
          <a:ln w="38100">
            <a:solidFill>
              <a:srgbClr val="FF0000"/>
            </a:solidFill>
          </a:ln>
        </p:spPr>
        <p:txBody>
          <a:bodyPr wrap="none" rtlCol="0">
            <a:spAutoFit/>
          </a:bodyPr>
          <a:lstStyle/>
          <a:p>
            <a:r>
              <a:rPr lang="ja-JP" altLang="en-US" sz="2800" dirty="0"/>
              <a:t>外科専門研修</a:t>
            </a:r>
            <a:endParaRPr lang="en-US" altLang="ja-JP" sz="2800" dirty="0"/>
          </a:p>
          <a:p>
            <a:pPr algn="ctr"/>
            <a:r>
              <a:rPr lang="ja-JP" altLang="en-US" sz="2800" dirty="0"/>
              <a:t>開始登録</a:t>
            </a:r>
          </a:p>
        </p:txBody>
      </p:sp>
      <p:sp>
        <p:nvSpPr>
          <p:cNvPr id="31" name="テキスト ボックス 30"/>
          <p:cNvSpPr txBox="1"/>
          <p:nvPr/>
        </p:nvSpPr>
        <p:spPr>
          <a:xfrm>
            <a:off x="2398356" y="5810923"/>
            <a:ext cx="3057247" cy="954107"/>
          </a:xfrm>
          <a:prstGeom prst="rect">
            <a:avLst/>
          </a:prstGeom>
          <a:noFill/>
          <a:ln w="38100">
            <a:solidFill>
              <a:srgbClr val="FFC000"/>
            </a:solidFill>
          </a:ln>
        </p:spPr>
        <p:txBody>
          <a:bodyPr wrap="none" rtlCol="0">
            <a:spAutoFit/>
          </a:bodyPr>
          <a:lstStyle/>
          <a:p>
            <a:r>
              <a:rPr lang="ja-JP" altLang="en-US" sz="2800" dirty="0"/>
              <a:t>心臓血管外科研修</a:t>
            </a:r>
            <a:endParaRPr lang="en-US" altLang="ja-JP" sz="2800" dirty="0"/>
          </a:p>
          <a:p>
            <a:pPr algn="ctr"/>
            <a:r>
              <a:rPr lang="ja-JP" altLang="en-US" sz="2800" dirty="0"/>
              <a:t>開始登録</a:t>
            </a:r>
          </a:p>
        </p:txBody>
      </p:sp>
      <p:sp>
        <p:nvSpPr>
          <p:cNvPr id="32" name="テキスト ボックス 31"/>
          <p:cNvSpPr txBox="1"/>
          <p:nvPr/>
        </p:nvSpPr>
        <p:spPr>
          <a:xfrm>
            <a:off x="6989176" y="4300452"/>
            <a:ext cx="1877437" cy="2308324"/>
          </a:xfrm>
          <a:prstGeom prst="rect">
            <a:avLst/>
          </a:prstGeom>
          <a:noFill/>
          <a:ln w="57150">
            <a:solidFill>
              <a:srgbClr val="7030A0"/>
            </a:solidFill>
          </a:ln>
        </p:spPr>
        <p:txBody>
          <a:bodyPr wrap="none" rtlCol="0">
            <a:spAutoFit/>
          </a:bodyPr>
          <a:lstStyle/>
          <a:p>
            <a:pPr algn="ctr"/>
            <a:r>
              <a:rPr lang="ja-JP" altLang="en-US" sz="2400" b="1" u="sng" dirty="0"/>
              <a:t>連動研修</a:t>
            </a:r>
            <a:endParaRPr lang="en-US" altLang="ja-JP" sz="2400" b="1" u="sng" dirty="0"/>
          </a:p>
          <a:p>
            <a:pPr algn="ctr"/>
            <a:r>
              <a:rPr lang="ja-JP" altLang="en-US" sz="2400" dirty="0"/>
              <a:t>最大</a:t>
            </a:r>
            <a:r>
              <a:rPr lang="en-US" altLang="ja-JP" sz="2400" dirty="0"/>
              <a:t>2</a:t>
            </a:r>
            <a:r>
              <a:rPr lang="ja-JP" altLang="en-US" sz="2400" dirty="0"/>
              <a:t>年</a:t>
            </a:r>
            <a:endParaRPr lang="en-US" altLang="ja-JP" sz="2400" dirty="0"/>
          </a:p>
          <a:p>
            <a:pPr algn="ctr"/>
            <a:r>
              <a:rPr lang="ja-JP" altLang="en-US" sz="2400" dirty="0"/>
              <a:t>ｵｰﾊﾞｰﾗｯﾌﾟし</a:t>
            </a:r>
            <a:endParaRPr lang="en-US" altLang="ja-JP" sz="2400" dirty="0"/>
          </a:p>
          <a:p>
            <a:pPr algn="ctr"/>
            <a:r>
              <a:rPr lang="ja-JP" altLang="en-US" sz="2400" dirty="0"/>
              <a:t>最短で</a:t>
            </a:r>
            <a:endParaRPr lang="en-US" altLang="ja-JP" sz="2400" dirty="0"/>
          </a:p>
          <a:p>
            <a:pPr algn="ctr"/>
            <a:r>
              <a:rPr lang="ja-JP" altLang="en-US" sz="2400" dirty="0"/>
              <a:t>卒後６年</a:t>
            </a:r>
            <a:endParaRPr lang="en-US" altLang="ja-JP" sz="2400" dirty="0"/>
          </a:p>
          <a:p>
            <a:pPr algn="ctr"/>
            <a:r>
              <a:rPr lang="ja-JP" altLang="en-US" sz="2400" dirty="0"/>
              <a:t>（</a:t>
            </a:r>
            <a:r>
              <a:rPr lang="en-US" altLang="ja-JP" sz="2400" dirty="0"/>
              <a:t>2+1+3</a:t>
            </a:r>
            <a:r>
              <a:rPr lang="ja-JP" altLang="en-US" sz="2400" dirty="0"/>
              <a:t>）</a:t>
            </a:r>
          </a:p>
        </p:txBody>
      </p:sp>
      <p:sp>
        <p:nvSpPr>
          <p:cNvPr id="33" name="右中かっこ 32"/>
          <p:cNvSpPr/>
          <p:nvPr/>
        </p:nvSpPr>
        <p:spPr>
          <a:xfrm>
            <a:off x="6512545" y="4303915"/>
            <a:ext cx="284341" cy="239197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6" name="正方形/長方形 25"/>
          <p:cNvSpPr/>
          <p:nvPr/>
        </p:nvSpPr>
        <p:spPr>
          <a:xfrm>
            <a:off x="1834361" y="2825381"/>
            <a:ext cx="221146" cy="11843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5" name="直線矢印コネクタ 34"/>
          <p:cNvCxnSpPr/>
          <p:nvPr/>
        </p:nvCxnSpPr>
        <p:spPr>
          <a:xfrm flipV="1">
            <a:off x="2588240" y="5427909"/>
            <a:ext cx="11511" cy="37827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7" name="左右矢印 36"/>
          <p:cNvSpPr/>
          <p:nvPr/>
        </p:nvSpPr>
        <p:spPr>
          <a:xfrm>
            <a:off x="1488861" y="4508500"/>
            <a:ext cx="1010807" cy="48463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p:cNvSpPr txBox="1"/>
          <p:nvPr/>
        </p:nvSpPr>
        <p:spPr>
          <a:xfrm>
            <a:off x="1521755" y="4945343"/>
            <a:ext cx="1051750" cy="830997"/>
          </a:xfrm>
          <a:prstGeom prst="rect">
            <a:avLst/>
          </a:prstGeom>
          <a:noFill/>
        </p:spPr>
        <p:txBody>
          <a:bodyPr wrap="square" rtlCol="0">
            <a:spAutoFit/>
          </a:bodyPr>
          <a:lstStyle/>
          <a:p>
            <a:pPr algn="ctr"/>
            <a:r>
              <a:rPr lang="en-US" altLang="ja-JP" sz="2400" dirty="0"/>
              <a:t>1</a:t>
            </a:r>
            <a:r>
              <a:rPr lang="ja-JP" altLang="en-US" sz="2400" dirty="0"/>
              <a:t>年</a:t>
            </a:r>
            <a:endParaRPr lang="en-US" altLang="ja-JP" sz="2400" dirty="0"/>
          </a:p>
          <a:p>
            <a:pPr algn="ctr"/>
            <a:r>
              <a:rPr lang="ja-JP" altLang="en-US" sz="2400" dirty="0"/>
              <a:t>以上</a:t>
            </a:r>
          </a:p>
        </p:txBody>
      </p:sp>
      <p:sp>
        <p:nvSpPr>
          <p:cNvPr id="2" name="曲折矢印 1"/>
          <p:cNvSpPr/>
          <p:nvPr/>
        </p:nvSpPr>
        <p:spPr>
          <a:xfrm flipV="1">
            <a:off x="1915075" y="4013648"/>
            <a:ext cx="567884" cy="380033"/>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cxnSp>
        <p:nvCxnSpPr>
          <p:cNvPr id="24" name="直線コネクタ 23"/>
          <p:cNvCxnSpPr/>
          <p:nvPr/>
        </p:nvCxnSpPr>
        <p:spPr>
          <a:xfrm flipV="1">
            <a:off x="190466" y="1215939"/>
            <a:ext cx="7326664" cy="17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54516" y="878700"/>
            <a:ext cx="1034257" cy="369332"/>
          </a:xfrm>
          <a:prstGeom prst="rect">
            <a:avLst/>
          </a:prstGeom>
          <a:noFill/>
        </p:spPr>
        <p:txBody>
          <a:bodyPr wrap="none" rtlCol="0">
            <a:spAutoFit/>
          </a:bodyPr>
          <a:lstStyle/>
          <a:p>
            <a:r>
              <a:rPr lang="en-US" altLang="ja-JP" dirty="0"/>
              <a:t>1</a:t>
            </a:r>
            <a:r>
              <a:rPr lang="ja-JP" altLang="en-US" dirty="0"/>
              <a:t>年、</a:t>
            </a:r>
            <a:r>
              <a:rPr lang="en-US" altLang="ja-JP" dirty="0"/>
              <a:t>2</a:t>
            </a:r>
            <a:r>
              <a:rPr lang="ja-JP" altLang="en-US" dirty="0"/>
              <a:t>年</a:t>
            </a:r>
          </a:p>
        </p:txBody>
      </p:sp>
      <p:cxnSp>
        <p:nvCxnSpPr>
          <p:cNvPr id="29" name="直線コネクタ 28"/>
          <p:cNvCxnSpPr/>
          <p:nvPr/>
        </p:nvCxnSpPr>
        <p:spPr>
          <a:xfrm>
            <a:off x="204263" y="912745"/>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1391828" y="935753"/>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2457905" y="924253"/>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503416" y="912753"/>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465441" y="912750"/>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5539527" y="924106"/>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1592766" y="878700"/>
            <a:ext cx="758541" cy="369332"/>
          </a:xfrm>
          <a:prstGeom prst="rect">
            <a:avLst/>
          </a:prstGeom>
          <a:noFill/>
        </p:spPr>
        <p:txBody>
          <a:bodyPr wrap="none" rtlCol="0">
            <a:spAutoFit/>
          </a:bodyPr>
          <a:lstStyle/>
          <a:p>
            <a:r>
              <a:rPr lang="en-US" altLang="ja-JP" dirty="0"/>
              <a:t>3</a:t>
            </a:r>
            <a:r>
              <a:rPr lang="ja-JP" altLang="en-US" dirty="0"/>
              <a:t>年目</a:t>
            </a:r>
          </a:p>
        </p:txBody>
      </p:sp>
      <p:sp>
        <p:nvSpPr>
          <p:cNvPr id="46" name="テキスト ボックス 45"/>
          <p:cNvSpPr txBox="1"/>
          <p:nvPr/>
        </p:nvSpPr>
        <p:spPr>
          <a:xfrm>
            <a:off x="2655756" y="878700"/>
            <a:ext cx="763351" cy="369332"/>
          </a:xfrm>
          <a:prstGeom prst="rect">
            <a:avLst/>
          </a:prstGeom>
          <a:noFill/>
        </p:spPr>
        <p:txBody>
          <a:bodyPr wrap="none" rtlCol="0">
            <a:spAutoFit/>
          </a:bodyPr>
          <a:lstStyle/>
          <a:p>
            <a:r>
              <a:rPr lang="en-US" altLang="ja-JP" dirty="0"/>
              <a:t>4</a:t>
            </a:r>
            <a:r>
              <a:rPr lang="ja-JP" altLang="en-US" dirty="0"/>
              <a:t>年目</a:t>
            </a:r>
          </a:p>
        </p:txBody>
      </p:sp>
      <p:sp>
        <p:nvSpPr>
          <p:cNvPr id="47" name="テキスト ボックス 46"/>
          <p:cNvSpPr txBox="1"/>
          <p:nvPr/>
        </p:nvSpPr>
        <p:spPr>
          <a:xfrm>
            <a:off x="3634926" y="878700"/>
            <a:ext cx="763351" cy="369332"/>
          </a:xfrm>
          <a:prstGeom prst="rect">
            <a:avLst/>
          </a:prstGeom>
          <a:noFill/>
        </p:spPr>
        <p:txBody>
          <a:bodyPr wrap="none" rtlCol="0">
            <a:spAutoFit/>
          </a:bodyPr>
          <a:lstStyle/>
          <a:p>
            <a:r>
              <a:rPr lang="en-US" altLang="ja-JP" dirty="0"/>
              <a:t>5</a:t>
            </a:r>
            <a:r>
              <a:rPr lang="ja-JP" altLang="en-US" dirty="0"/>
              <a:t>年目</a:t>
            </a:r>
          </a:p>
        </p:txBody>
      </p:sp>
      <p:sp>
        <p:nvSpPr>
          <p:cNvPr id="48" name="テキスト ボックス 47"/>
          <p:cNvSpPr txBox="1"/>
          <p:nvPr/>
        </p:nvSpPr>
        <p:spPr>
          <a:xfrm>
            <a:off x="4678866" y="878700"/>
            <a:ext cx="763351" cy="369332"/>
          </a:xfrm>
          <a:prstGeom prst="rect">
            <a:avLst/>
          </a:prstGeom>
          <a:noFill/>
        </p:spPr>
        <p:txBody>
          <a:bodyPr wrap="none" rtlCol="0">
            <a:spAutoFit/>
          </a:bodyPr>
          <a:lstStyle/>
          <a:p>
            <a:r>
              <a:rPr lang="en-US" altLang="ja-JP" dirty="0"/>
              <a:t>6</a:t>
            </a:r>
            <a:r>
              <a:rPr lang="ja-JP" altLang="en-US" dirty="0"/>
              <a:t>年目</a:t>
            </a:r>
          </a:p>
        </p:txBody>
      </p:sp>
      <p:sp>
        <p:nvSpPr>
          <p:cNvPr id="49" name="テキスト ボックス 48"/>
          <p:cNvSpPr txBox="1"/>
          <p:nvPr/>
        </p:nvSpPr>
        <p:spPr>
          <a:xfrm>
            <a:off x="6705151" y="888860"/>
            <a:ext cx="994183" cy="369332"/>
          </a:xfrm>
          <a:prstGeom prst="rect">
            <a:avLst/>
          </a:prstGeom>
          <a:noFill/>
        </p:spPr>
        <p:txBody>
          <a:bodyPr wrap="none" rtlCol="0">
            <a:spAutoFit/>
          </a:bodyPr>
          <a:lstStyle/>
          <a:p>
            <a:r>
              <a:rPr lang="en-US" altLang="ja-JP" dirty="0"/>
              <a:t>8</a:t>
            </a:r>
            <a:r>
              <a:rPr lang="ja-JP" altLang="en-US" dirty="0"/>
              <a:t>年目～</a:t>
            </a:r>
          </a:p>
        </p:txBody>
      </p:sp>
      <p:grpSp>
        <p:nvGrpSpPr>
          <p:cNvPr id="50" name="グループ化 49"/>
          <p:cNvGrpSpPr/>
          <p:nvPr/>
        </p:nvGrpSpPr>
        <p:grpSpPr>
          <a:xfrm>
            <a:off x="4383825" y="2815857"/>
            <a:ext cx="3037910" cy="1223643"/>
            <a:chOff x="2130880" y="1214805"/>
            <a:chExt cx="1346252" cy="1304631"/>
          </a:xfrm>
          <a:solidFill>
            <a:srgbClr val="00B0F0"/>
          </a:solidFill>
        </p:grpSpPr>
        <p:sp>
          <p:nvSpPr>
            <p:cNvPr id="51" name="角丸四角形 50"/>
            <p:cNvSpPr/>
            <p:nvPr/>
          </p:nvSpPr>
          <p:spPr>
            <a:xfrm>
              <a:off x="2130880" y="1214805"/>
              <a:ext cx="1346252" cy="1304631"/>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2" name="角丸四角形 4"/>
            <p:cNvSpPr/>
            <p:nvPr/>
          </p:nvSpPr>
          <p:spPr>
            <a:xfrm>
              <a:off x="2154307" y="1278492"/>
              <a:ext cx="1218878" cy="117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2400" b="1" dirty="0">
                  <a:solidFill>
                    <a:schemeClr val="tx1"/>
                  </a:solidFill>
                </a:rPr>
                <a:t>心臓血管外科研修</a:t>
              </a:r>
            </a:p>
          </p:txBody>
        </p:sp>
      </p:grpSp>
      <p:grpSp>
        <p:nvGrpSpPr>
          <p:cNvPr id="54" name="グループ化 53"/>
          <p:cNvGrpSpPr/>
          <p:nvPr/>
        </p:nvGrpSpPr>
        <p:grpSpPr>
          <a:xfrm>
            <a:off x="7325628" y="1244332"/>
            <a:ext cx="800174" cy="1379521"/>
            <a:chOff x="3538322" y="1216918"/>
            <a:chExt cx="711036" cy="1283431"/>
          </a:xfrm>
        </p:grpSpPr>
        <p:sp>
          <p:nvSpPr>
            <p:cNvPr id="55" name="角丸四角形 54"/>
            <p:cNvSpPr/>
            <p:nvPr/>
          </p:nvSpPr>
          <p:spPr>
            <a:xfrm>
              <a:off x="3538322" y="1216918"/>
              <a:ext cx="711036" cy="1283431"/>
            </a:xfrm>
            <a:prstGeom prst="roundRect">
              <a:avLst/>
            </a:prstGeom>
          </p:spPr>
          <p:style>
            <a:lnRef idx="1">
              <a:schemeClr val="accent2"/>
            </a:lnRef>
            <a:fillRef idx="2">
              <a:schemeClr val="accent2"/>
            </a:fillRef>
            <a:effectRef idx="1">
              <a:schemeClr val="accent2"/>
            </a:effectRef>
            <a:fontRef idx="minor">
              <a:schemeClr val="dk1"/>
            </a:fontRef>
          </p:style>
        </p:sp>
        <p:sp>
          <p:nvSpPr>
            <p:cNvPr id="56" name="角丸四角形 6"/>
            <p:cNvSpPr/>
            <p:nvPr/>
          </p:nvSpPr>
          <p:spPr>
            <a:xfrm>
              <a:off x="3573032" y="1251628"/>
              <a:ext cx="641616" cy="121401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1600" b="1" dirty="0"/>
                <a:t>心臓血管外科専門医試験</a:t>
              </a:r>
            </a:p>
          </p:txBody>
        </p:sp>
      </p:grpSp>
      <p:sp>
        <p:nvSpPr>
          <p:cNvPr id="53" name="テキスト ボックス 52"/>
          <p:cNvSpPr txBox="1"/>
          <p:nvPr/>
        </p:nvSpPr>
        <p:spPr>
          <a:xfrm>
            <a:off x="5717091" y="878700"/>
            <a:ext cx="763351" cy="369332"/>
          </a:xfrm>
          <a:prstGeom prst="rect">
            <a:avLst/>
          </a:prstGeom>
          <a:noFill/>
        </p:spPr>
        <p:txBody>
          <a:bodyPr wrap="none" rtlCol="0">
            <a:spAutoFit/>
          </a:bodyPr>
          <a:lstStyle/>
          <a:p>
            <a:r>
              <a:rPr lang="en-US" altLang="ja-JP" dirty="0"/>
              <a:t>7</a:t>
            </a:r>
            <a:r>
              <a:rPr lang="ja-JP" altLang="en-US" dirty="0"/>
              <a:t>年目</a:t>
            </a:r>
          </a:p>
        </p:txBody>
      </p:sp>
      <p:cxnSp>
        <p:nvCxnSpPr>
          <p:cNvPr id="57" name="直線コネクタ 56"/>
          <p:cNvCxnSpPr/>
          <p:nvPr/>
        </p:nvCxnSpPr>
        <p:spPr>
          <a:xfrm>
            <a:off x="6558702" y="914581"/>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7517130" y="2809355"/>
            <a:ext cx="1574470" cy="1200329"/>
          </a:xfrm>
          <a:prstGeom prst="rect">
            <a:avLst/>
          </a:prstGeom>
          <a:noFill/>
          <a:ln w="57150">
            <a:solidFill>
              <a:srgbClr val="7030A0"/>
            </a:solidFill>
          </a:ln>
        </p:spPr>
        <p:txBody>
          <a:bodyPr wrap="none" rtlCol="0">
            <a:spAutoFit/>
          </a:bodyPr>
          <a:lstStyle/>
          <a:p>
            <a:pPr algn="ctr"/>
            <a:r>
              <a:rPr lang="ja-JP" altLang="en-US" sz="2400" b="1" u="sng" dirty="0"/>
              <a:t>通常研修</a:t>
            </a:r>
            <a:endParaRPr lang="en-US" altLang="ja-JP" sz="2400" b="1" u="sng" dirty="0"/>
          </a:p>
          <a:p>
            <a:pPr algn="ctr"/>
            <a:r>
              <a:rPr lang="ja-JP" altLang="en-US" sz="2400" dirty="0"/>
              <a:t>卒後</a:t>
            </a:r>
            <a:r>
              <a:rPr lang="en-US" altLang="ja-JP" sz="2400" dirty="0"/>
              <a:t>8</a:t>
            </a:r>
            <a:r>
              <a:rPr lang="ja-JP" altLang="en-US" sz="2400" dirty="0"/>
              <a:t>年</a:t>
            </a:r>
            <a:endParaRPr lang="en-US" altLang="ja-JP" sz="2400" dirty="0"/>
          </a:p>
          <a:p>
            <a:pPr algn="ctr"/>
            <a:r>
              <a:rPr lang="ja-JP" altLang="en-US" sz="2400" dirty="0"/>
              <a:t>（</a:t>
            </a:r>
            <a:r>
              <a:rPr lang="en-US" altLang="ja-JP" sz="2400" dirty="0"/>
              <a:t>2+3+3</a:t>
            </a:r>
            <a:r>
              <a:rPr lang="ja-JP" altLang="en-US" sz="2400" dirty="0"/>
              <a:t>）</a:t>
            </a:r>
          </a:p>
        </p:txBody>
      </p:sp>
      <p:cxnSp>
        <p:nvCxnSpPr>
          <p:cNvPr id="60" name="直線矢印コネクタ 59"/>
          <p:cNvCxnSpPr/>
          <p:nvPr/>
        </p:nvCxnSpPr>
        <p:spPr>
          <a:xfrm flipH="1" flipV="1">
            <a:off x="4372638" y="3908828"/>
            <a:ext cx="6300" cy="189735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5" name="オーディオ 24">
            <a:hlinkClick r:id="" action="ppaction://media"/>
            <a:extLst>
              <a:ext uri="{FF2B5EF4-FFF2-40B4-BE49-F238E27FC236}">
                <a16:creationId xmlns:a16="http://schemas.microsoft.com/office/drawing/2014/main" id="{6F252C78-0EB5-43C9-82EC-45D1976346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94803871"/>
      </p:ext>
    </p:extLst>
  </p:cSld>
  <p:clrMapOvr>
    <a:masterClrMapping/>
  </p:clrMapOvr>
  <mc:AlternateContent xmlns:mc="http://schemas.openxmlformats.org/markup-compatibility/2006">
    <mc:Choice xmlns:p14="http://schemas.microsoft.com/office/powerpoint/2010/main" Requires="p14">
      <p:transition spd="slow" p14:dur="6750" advTm="61028"/>
    </mc:Choice>
    <mc:Fallback>
      <p:transition spd="slow" advTm="6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587229" y="106110"/>
            <a:ext cx="8342506" cy="72008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4" name="直方体 3"/>
          <p:cNvSpPr/>
          <p:nvPr/>
        </p:nvSpPr>
        <p:spPr>
          <a:xfrm>
            <a:off x="879768" y="4982829"/>
            <a:ext cx="8203847" cy="1440160"/>
          </a:xfrm>
          <a:prstGeom prst="cube">
            <a:avLst/>
          </a:prstGeom>
          <a:solidFill>
            <a:srgbClr val="FF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正方形/長方形 4"/>
          <p:cNvSpPr/>
          <p:nvPr/>
        </p:nvSpPr>
        <p:spPr>
          <a:xfrm>
            <a:off x="2474514" y="5611104"/>
            <a:ext cx="5214890" cy="707886"/>
          </a:xfrm>
          <a:prstGeom prst="rect">
            <a:avLst/>
          </a:prstGeom>
        </p:spPr>
        <p:txBody>
          <a:bodyPr wrap="none">
            <a:spAutoFit/>
          </a:bodyPr>
          <a:lstStyle/>
          <a:p>
            <a:pPr algn="ctr"/>
            <a:r>
              <a:rPr lang="ja-JP" altLang="en-US" sz="4000" dirty="0">
                <a:solidFill>
                  <a:srgbClr val="FFFF00"/>
                </a:solidFill>
                <a:latin typeface="ＭＳ Ｐゴシック" panose="020B0600070205080204" pitchFamily="50" charset="-128"/>
              </a:rPr>
              <a:t>外科専門医</a:t>
            </a:r>
            <a:r>
              <a:rPr lang="en-US" altLang="ja-JP" sz="4000" dirty="0">
                <a:solidFill>
                  <a:srgbClr val="FFFF00"/>
                </a:solidFill>
                <a:latin typeface="ＭＳ Ｐゴシック" panose="020B0600070205080204" pitchFamily="50" charset="-128"/>
              </a:rPr>
              <a:t>(</a:t>
            </a:r>
            <a:r>
              <a:rPr lang="ja-JP" altLang="en-US" sz="4000" dirty="0">
                <a:solidFill>
                  <a:srgbClr val="FFFF00"/>
                </a:solidFill>
                <a:latin typeface="ＭＳ Ｐゴシック" panose="020B0600070205080204" pitchFamily="50" charset="-128"/>
              </a:rPr>
              <a:t>基本領域）</a:t>
            </a:r>
          </a:p>
        </p:txBody>
      </p:sp>
      <p:sp>
        <p:nvSpPr>
          <p:cNvPr id="13" name="直方体 12"/>
          <p:cNvSpPr/>
          <p:nvPr/>
        </p:nvSpPr>
        <p:spPr>
          <a:xfrm>
            <a:off x="1328730" y="3470945"/>
            <a:ext cx="7395821" cy="1855658"/>
          </a:xfrm>
          <a:prstGeom prst="cube">
            <a:avLst>
              <a:gd name="adj" fmla="val 21936"/>
            </a:avLst>
          </a:prstGeom>
          <a:solidFill>
            <a:srgbClr val="0070C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30" name="上矢印 29"/>
          <p:cNvSpPr/>
          <p:nvPr/>
        </p:nvSpPr>
        <p:spPr>
          <a:xfrm>
            <a:off x="211044" y="3246539"/>
            <a:ext cx="524934" cy="3148431"/>
          </a:xfrm>
          <a:prstGeom prst="upArrow">
            <a:avLst/>
          </a:prstGeom>
          <a:gradFill flip="none" rotWithShape="1">
            <a:gsLst>
              <a:gs pos="51000">
                <a:schemeClr val="accent3">
                  <a:lumMod val="60000"/>
                  <a:lumOff val="40000"/>
                </a:schemeClr>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1" name="テキスト ボックス 30"/>
          <p:cNvSpPr txBox="1"/>
          <p:nvPr/>
        </p:nvSpPr>
        <p:spPr>
          <a:xfrm>
            <a:off x="6" y="5289802"/>
            <a:ext cx="1270001" cy="584775"/>
          </a:xfrm>
          <a:prstGeom prst="rect">
            <a:avLst/>
          </a:prstGeom>
          <a:noFill/>
        </p:spPr>
        <p:txBody>
          <a:bodyPr wrap="square" rtlCol="0">
            <a:spAutoFit/>
          </a:bodyPr>
          <a:lstStyle/>
          <a:p>
            <a:r>
              <a:rPr lang="ja-JP" altLang="en-US" sz="1600" b="1" dirty="0"/>
              <a:t>卒後</a:t>
            </a:r>
            <a:r>
              <a:rPr lang="en-US" altLang="ja-JP" sz="1600" b="1" dirty="0"/>
              <a:t>5</a:t>
            </a:r>
            <a:r>
              <a:rPr lang="ja-JP" altLang="en-US" sz="1600" b="1" dirty="0"/>
              <a:t>年</a:t>
            </a:r>
            <a:endParaRPr lang="en-US" altLang="ja-JP" sz="1600" b="1" dirty="0"/>
          </a:p>
          <a:p>
            <a:r>
              <a:rPr lang="ja-JP" altLang="en-US" sz="1600" b="1" dirty="0"/>
              <a:t>　以上</a:t>
            </a:r>
          </a:p>
        </p:txBody>
      </p:sp>
      <p:sp>
        <p:nvSpPr>
          <p:cNvPr id="34" name="テキスト ボックス 33"/>
          <p:cNvSpPr txBox="1"/>
          <p:nvPr/>
        </p:nvSpPr>
        <p:spPr>
          <a:xfrm>
            <a:off x="0" y="3689984"/>
            <a:ext cx="1498600" cy="584775"/>
          </a:xfrm>
          <a:prstGeom prst="rect">
            <a:avLst/>
          </a:prstGeom>
          <a:noFill/>
        </p:spPr>
        <p:txBody>
          <a:bodyPr wrap="square" rtlCol="0">
            <a:spAutoFit/>
          </a:bodyPr>
          <a:lstStyle/>
          <a:p>
            <a:r>
              <a:rPr lang="ja-JP" altLang="en-US" sz="1600" b="1" dirty="0"/>
              <a:t>卒後</a:t>
            </a:r>
            <a:r>
              <a:rPr lang="en-US" altLang="ja-JP" sz="1600" b="1" dirty="0"/>
              <a:t>6</a:t>
            </a:r>
            <a:r>
              <a:rPr lang="ja-JP" altLang="en-US" sz="1600" b="1" dirty="0"/>
              <a:t>年</a:t>
            </a:r>
            <a:endParaRPr lang="en-US" altLang="ja-JP" sz="1600" b="1" dirty="0"/>
          </a:p>
          <a:p>
            <a:r>
              <a:rPr lang="ja-JP" altLang="en-US" sz="1600" b="1" dirty="0"/>
              <a:t>　以上</a:t>
            </a:r>
          </a:p>
        </p:txBody>
      </p:sp>
      <p:sp>
        <p:nvSpPr>
          <p:cNvPr id="36" name="正方形/長方形 35"/>
          <p:cNvSpPr/>
          <p:nvPr/>
        </p:nvSpPr>
        <p:spPr>
          <a:xfrm>
            <a:off x="980697" y="5373221"/>
            <a:ext cx="702436" cy="461665"/>
          </a:xfrm>
          <a:prstGeom prst="rect">
            <a:avLst/>
          </a:prstGeom>
        </p:spPr>
        <p:txBody>
          <a:bodyPr wrap="none">
            <a:spAutoFit/>
          </a:bodyPr>
          <a:lstStyle/>
          <a:p>
            <a:r>
              <a:rPr lang="ja-JP" altLang="en-US" sz="2400" dirty="0">
                <a:solidFill>
                  <a:srgbClr val="FFFFFF"/>
                </a:solidFill>
                <a:latin typeface="ＭＳ Ｐゴシック" panose="020B0600070205080204" pitchFamily="50" charset="-128"/>
                <a:ea typeface="ＭＳ Ｐゴシック"/>
              </a:rPr>
              <a:t>１階</a:t>
            </a:r>
            <a:endParaRPr lang="ja-JP" altLang="en-US" sz="2400" dirty="0">
              <a:solidFill>
                <a:srgbClr val="FFFFFF"/>
              </a:solidFill>
              <a:latin typeface="Calibri"/>
              <a:ea typeface="ＭＳ Ｐゴシック"/>
            </a:endParaRPr>
          </a:p>
        </p:txBody>
      </p:sp>
      <p:sp>
        <p:nvSpPr>
          <p:cNvPr id="43" name="正方形/長方形 42"/>
          <p:cNvSpPr/>
          <p:nvPr/>
        </p:nvSpPr>
        <p:spPr>
          <a:xfrm>
            <a:off x="2231472" y="4174247"/>
            <a:ext cx="4999838" cy="707886"/>
          </a:xfrm>
          <a:prstGeom prst="rect">
            <a:avLst/>
          </a:prstGeom>
        </p:spPr>
        <p:txBody>
          <a:bodyPr wrap="square">
            <a:spAutoFit/>
          </a:bodyPr>
          <a:lstStyle/>
          <a:p>
            <a:pPr algn="ctr"/>
            <a:r>
              <a:rPr lang="ja-JP" altLang="en-US" sz="4000" dirty="0">
                <a:solidFill>
                  <a:srgbClr val="FFFFFF"/>
                </a:solidFill>
                <a:latin typeface="ＭＳ Ｐゴシック" panose="020B0600070205080204" pitchFamily="50" charset="-128"/>
              </a:rPr>
              <a:t>心臓血管外科専門医</a:t>
            </a:r>
          </a:p>
        </p:txBody>
      </p:sp>
      <p:sp>
        <p:nvSpPr>
          <p:cNvPr id="3" name="タイトル 2"/>
          <p:cNvSpPr>
            <a:spLocks noGrp="1"/>
          </p:cNvSpPr>
          <p:nvPr>
            <p:ph type="title"/>
          </p:nvPr>
        </p:nvSpPr>
        <p:spPr>
          <a:xfrm>
            <a:off x="1425373" y="190922"/>
            <a:ext cx="8229600" cy="720080"/>
          </a:xfrm>
        </p:spPr>
        <p:txBody>
          <a:bodyPr>
            <a:normAutofit/>
          </a:bodyPr>
          <a:lstStyle/>
          <a:p>
            <a:r>
              <a:rPr lang="ja-JP" altLang="en-US" sz="3200" b="1" dirty="0"/>
              <a:t>心臓血管外科領域専門医制度の骨格</a:t>
            </a:r>
          </a:p>
        </p:txBody>
      </p:sp>
      <p:sp>
        <p:nvSpPr>
          <p:cNvPr id="47" name="円/楕円 46"/>
          <p:cNvSpPr/>
          <p:nvPr/>
        </p:nvSpPr>
        <p:spPr>
          <a:xfrm>
            <a:off x="115623" y="1317574"/>
            <a:ext cx="735882" cy="725511"/>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テキスト ボックス 13"/>
          <p:cNvSpPr txBox="1"/>
          <p:nvPr/>
        </p:nvSpPr>
        <p:spPr>
          <a:xfrm>
            <a:off x="829586" y="1470858"/>
            <a:ext cx="2396810" cy="523220"/>
          </a:xfrm>
          <a:prstGeom prst="rect">
            <a:avLst/>
          </a:prstGeom>
          <a:noFill/>
        </p:spPr>
        <p:txBody>
          <a:bodyPr wrap="none" rtlCol="0">
            <a:spAutoFit/>
          </a:bodyPr>
          <a:lstStyle/>
          <a:p>
            <a:r>
              <a:rPr lang="ja-JP" altLang="en-US" sz="2800" b="1" dirty="0">
                <a:solidFill>
                  <a:srgbClr val="FF0000"/>
                </a:solidFill>
              </a:rPr>
              <a:t>カリキュラム制</a:t>
            </a:r>
          </a:p>
        </p:txBody>
      </p:sp>
      <p:sp>
        <p:nvSpPr>
          <p:cNvPr id="49" name="円/楕円 48"/>
          <p:cNvSpPr/>
          <p:nvPr/>
        </p:nvSpPr>
        <p:spPr>
          <a:xfrm>
            <a:off x="97694" y="2231975"/>
            <a:ext cx="735882" cy="72551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テキスト ボックス 49"/>
          <p:cNvSpPr txBox="1"/>
          <p:nvPr/>
        </p:nvSpPr>
        <p:spPr>
          <a:xfrm>
            <a:off x="811657" y="2385259"/>
            <a:ext cx="2159566" cy="523220"/>
          </a:xfrm>
          <a:prstGeom prst="rect">
            <a:avLst/>
          </a:prstGeom>
          <a:noFill/>
        </p:spPr>
        <p:txBody>
          <a:bodyPr wrap="none" rtlCol="0">
            <a:spAutoFit/>
          </a:bodyPr>
          <a:lstStyle/>
          <a:p>
            <a:r>
              <a:rPr lang="ja-JP" altLang="en-US" sz="2800" b="1" dirty="0">
                <a:solidFill>
                  <a:srgbClr val="FF0000"/>
                </a:solidFill>
              </a:rPr>
              <a:t>プログラム制</a:t>
            </a:r>
          </a:p>
        </p:txBody>
      </p:sp>
      <p:sp>
        <p:nvSpPr>
          <p:cNvPr id="61" name="円/楕円 60"/>
          <p:cNvSpPr/>
          <p:nvPr/>
        </p:nvSpPr>
        <p:spPr>
          <a:xfrm>
            <a:off x="2073016" y="5538829"/>
            <a:ext cx="6026391" cy="792179"/>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4" name="正方形/長方形 63">
            <a:extLst>
              <a:ext uri="{FF2B5EF4-FFF2-40B4-BE49-F238E27FC236}">
                <a16:creationId xmlns:a16="http://schemas.microsoft.com/office/drawing/2014/main" id="{AE06CBF1-93E1-4FE4-9518-DEB43836E709}"/>
              </a:ext>
            </a:extLst>
          </p:cNvPr>
          <p:cNvSpPr/>
          <p:nvPr/>
        </p:nvSpPr>
        <p:spPr>
          <a:xfrm>
            <a:off x="1388916" y="3982371"/>
            <a:ext cx="646331" cy="461665"/>
          </a:xfrm>
          <a:prstGeom prst="rect">
            <a:avLst/>
          </a:prstGeom>
        </p:spPr>
        <p:txBody>
          <a:bodyPr wrap="none">
            <a:spAutoFit/>
          </a:bodyPr>
          <a:lstStyle/>
          <a:p>
            <a:r>
              <a:rPr lang="en-US" altLang="ja-JP" sz="2400" dirty="0">
                <a:solidFill>
                  <a:srgbClr val="FFFFFF"/>
                </a:solidFill>
                <a:latin typeface="ＭＳ Ｐゴシック" panose="020B0600070205080204" pitchFamily="50" charset="-128"/>
                <a:ea typeface="ＭＳ Ｐゴシック"/>
              </a:rPr>
              <a:t>2</a:t>
            </a:r>
            <a:r>
              <a:rPr lang="ja-JP" altLang="en-US" sz="2400" dirty="0">
                <a:solidFill>
                  <a:srgbClr val="FFFFFF"/>
                </a:solidFill>
                <a:latin typeface="ＭＳ Ｐゴシック" panose="020B0600070205080204" pitchFamily="50" charset="-128"/>
                <a:ea typeface="ＭＳ Ｐゴシック"/>
              </a:rPr>
              <a:t>階</a:t>
            </a:r>
            <a:endParaRPr lang="ja-JP" altLang="en-US" sz="2400" dirty="0">
              <a:solidFill>
                <a:srgbClr val="FFFFFF"/>
              </a:solidFill>
              <a:latin typeface="Calibri"/>
              <a:ea typeface="ＭＳ Ｐゴシック"/>
            </a:endParaRPr>
          </a:p>
        </p:txBody>
      </p:sp>
      <p:sp>
        <p:nvSpPr>
          <p:cNvPr id="65" name="円/楕円 60">
            <a:extLst>
              <a:ext uri="{FF2B5EF4-FFF2-40B4-BE49-F238E27FC236}">
                <a16:creationId xmlns:a16="http://schemas.microsoft.com/office/drawing/2014/main" id="{4681871B-D17D-437D-A84A-4F9C200CCF7E}"/>
              </a:ext>
            </a:extLst>
          </p:cNvPr>
          <p:cNvSpPr/>
          <p:nvPr/>
        </p:nvSpPr>
        <p:spPr>
          <a:xfrm>
            <a:off x="1755786" y="4114227"/>
            <a:ext cx="6026391" cy="792179"/>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矢印: 折線 14">
            <a:extLst>
              <a:ext uri="{FF2B5EF4-FFF2-40B4-BE49-F238E27FC236}">
                <a16:creationId xmlns:a16="http://schemas.microsoft.com/office/drawing/2014/main" id="{82A6E652-200B-4914-AB89-CBF4586A1E9E}"/>
              </a:ext>
            </a:extLst>
          </p:cNvPr>
          <p:cNvSpPr/>
          <p:nvPr/>
        </p:nvSpPr>
        <p:spPr>
          <a:xfrm>
            <a:off x="3573793" y="1275168"/>
            <a:ext cx="691978" cy="2047757"/>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a:extLst>
              <a:ext uri="{FF2B5EF4-FFF2-40B4-BE49-F238E27FC236}">
                <a16:creationId xmlns:a16="http://schemas.microsoft.com/office/drawing/2014/main" id="{56B310E4-183C-4130-8D01-6A338D336178}"/>
              </a:ext>
            </a:extLst>
          </p:cNvPr>
          <p:cNvSpPr txBox="1"/>
          <p:nvPr/>
        </p:nvSpPr>
        <p:spPr>
          <a:xfrm flipH="1">
            <a:off x="4381100" y="1259776"/>
            <a:ext cx="4993559" cy="2062103"/>
          </a:xfrm>
          <a:prstGeom prst="rect">
            <a:avLst/>
          </a:prstGeom>
          <a:noFill/>
        </p:spPr>
        <p:txBody>
          <a:bodyPr wrap="square" rtlCol="0">
            <a:spAutoFit/>
          </a:bodyPr>
          <a:lstStyle/>
          <a:p>
            <a:r>
              <a:rPr kumimoji="1" lang="ja-JP" altLang="en-US" sz="2000" dirty="0"/>
              <a:t>サブスペシャルティダブルボードとして</a:t>
            </a:r>
            <a:endParaRPr kumimoji="1" lang="en-US" altLang="ja-JP" sz="2000" dirty="0"/>
          </a:p>
          <a:p>
            <a:r>
              <a:rPr kumimoji="1" lang="ja-JP" altLang="en-US" sz="3600" dirty="0"/>
              <a:t>・循環器専門医</a:t>
            </a:r>
            <a:endParaRPr kumimoji="1" lang="en-US" altLang="ja-JP" sz="3600" dirty="0"/>
          </a:p>
          <a:p>
            <a:r>
              <a:rPr kumimoji="1" lang="ja-JP" altLang="en-US" sz="3600" dirty="0"/>
              <a:t>・小児循環器専門医</a:t>
            </a:r>
            <a:endParaRPr kumimoji="1" lang="en-US" altLang="ja-JP" sz="3600" dirty="0"/>
          </a:p>
          <a:p>
            <a:r>
              <a:rPr kumimoji="1" lang="ja-JP" altLang="en-US" sz="3600" dirty="0"/>
              <a:t>・集中治療専門医</a:t>
            </a:r>
          </a:p>
        </p:txBody>
      </p:sp>
      <p:pic>
        <p:nvPicPr>
          <p:cNvPr id="2" name="オーディオ 1">
            <a:hlinkClick r:id="" action="ppaction://media"/>
            <a:extLst>
              <a:ext uri="{FF2B5EF4-FFF2-40B4-BE49-F238E27FC236}">
                <a16:creationId xmlns:a16="http://schemas.microsoft.com/office/drawing/2014/main" id="{C65413EE-A9C8-446B-8060-B091141F28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08098328"/>
      </p:ext>
    </p:extLst>
  </p:cSld>
  <p:clrMapOvr>
    <a:masterClrMapping/>
  </p:clrMapOvr>
  <mc:AlternateContent xmlns:mc="http://schemas.openxmlformats.org/markup-compatibility/2006">
    <mc:Choice xmlns:p14="http://schemas.microsoft.com/office/powerpoint/2010/main" Requires="p14">
      <p:transition spd="slow" p14:dur="2000" advTm="24260"/>
    </mc:Choice>
    <mc:Fallback>
      <p:transition spd="slow" advTm="2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18.9"/>
</p:tagLst>
</file>

<file path=ppt/tags/tag2.xml><?xml version="1.0" encoding="utf-8"?>
<p:tagLst xmlns:a="http://schemas.openxmlformats.org/drawingml/2006/main" xmlns:r="http://schemas.openxmlformats.org/officeDocument/2006/relationships" xmlns:p="http://schemas.openxmlformats.org/presentationml/2006/main">
  <p:tag name="TIMING" val="|4.5|2.9|2.3|3.6|6.6"/>
</p:tagLst>
</file>

<file path=ppt/tags/tag3.xml><?xml version="1.0" encoding="utf-8"?>
<p:tagLst xmlns:a="http://schemas.openxmlformats.org/drawingml/2006/main" xmlns:r="http://schemas.openxmlformats.org/officeDocument/2006/relationships" xmlns:p="http://schemas.openxmlformats.org/presentationml/2006/main">
  <p:tag name="TIMING" val="|6.7|2.9"/>
</p:tagLst>
</file>

<file path=ppt/tags/tag4.xml><?xml version="1.0" encoding="utf-8"?>
<p:tagLst xmlns:a="http://schemas.openxmlformats.org/drawingml/2006/main" xmlns:r="http://schemas.openxmlformats.org/officeDocument/2006/relationships" xmlns:p="http://schemas.openxmlformats.org/presentationml/2006/main">
  <p:tag name="TIMING" val="|11.2|58.1"/>
</p:tagLst>
</file>

<file path=ppt/tags/tag5.xml><?xml version="1.0" encoding="utf-8"?>
<p:tagLst xmlns:a="http://schemas.openxmlformats.org/drawingml/2006/main" xmlns:r="http://schemas.openxmlformats.org/officeDocument/2006/relationships" xmlns:p="http://schemas.openxmlformats.org/presentationml/2006/main">
  <p:tag name="TIMING" val="|7.9|12.5"/>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1187</TotalTime>
  <Words>3243</Words>
  <Application>Microsoft Office PowerPoint</Application>
  <PresentationFormat>画面に合わせる (4:3)</PresentationFormat>
  <Paragraphs>333</Paragraphs>
  <Slides>56</Slides>
  <Notes>4</Notes>
  <HiddenSlides>0</HiddenSlides>
  <MMClips>56</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56</vt:i4>
      </vt:variant>
    </vt:vector>
  </HeadingPairs>
  <TitlesOfParts>
    <vt:vector size="69" baseType="lpstr">
      <vt:lpstr>HG創英角ｺﾞｼｯｸUB</vt:lpstr>
      <vt:lpstr>ＭＳ Ｐゴシック</vt:lpstr>
      <vt:lpstr>ＭＳ Ｐ明朝</vt:lpstr>
      <vt:lpstr>ＭＳ ゴシック</vt:lpstr>
      <vt:lpstr>游ゴシック</vt:lpstr>
      <vt:lpstr>游ゴシック Light</vt:lpstr>
      <vt:lpstr>Arial</vt:lpstr>
      <vt:lpstr>Calibri</vt:lpstr>
      <vt:lpstr>Calibri Light</vt:lpstr>
      <vt:lpstr>Times New Roman</vt:lpstr>
      <vt:lpstr>Wingdings</vt:lpstr>
      <vt:lpstr>Office テーマ</vt:lpstr>
      <vt:lpstr>ビットマップ イメージ</vt:lpstr>
      <vt:lpstr>新専門医制度下での 心臓血管外科専門医認定活動</vt:lpstr>
      <vt:lpstr>発表者全員の利益相反 自己申告書 　 筆頭発表者名：　種本 和雄</vt:lpstr>
      <vt:lpstr>PowerPoint プレゼンテーション</vt:lpstr>
      <vt:lpstr>日本外科学会が関与するサブスぺおよび所謂3階部分</vt:lpstr>
      <vt:lpstr>PowerPoint プレゼンテーション</vt:lpstr>
      <vt:lpstr>PowerPoint プレゼンテーション</vt:lpstr>
      <vt:lpstr>PowerPoint プレゼンテーション</vt:lpstr>
      <vt:lpstr>外科専門研修と心臓血管外科研修の連携</vt:lpstr>
      <vt:lpstr>心臓血管外科領域専門医制度の骨格</vt:lpstr>
      <vt:lpstr>PowerPoint プレゼンテーション</vt:lpstr>
      <vt:lpstr>2018/4     2019/4     2020/4     2021/4     2022/4     2023/4     2024/4     2025/4</vt:lpstr>
      <vt:lpstr>現行制度</vt:lpstr>
      <vt:lpstr>新制度での施設の資格と役割</vt:lpstr>
      <vt:lpstr>新専門医制度に対応した 心臓血管外科の対応</vt:lpstr>
      <vt:lpstr>施設群の条件</vt:lpstr>
      <vt:lpstr>学会所属の義務付けについて</vt:lpstr>
      <vt:lpstr>名称</vt:lpstr>
      <vt:lpstr>名称</vt:lpstr>
      <vt:lpstr>施設名称</vt:lpstr>
      <vt:lpstr>修練施設群の考え方 目安として施設群で年間500例以上の 症例数を確保すること。 4領域の研修を提供できること。 専門医1名に対して専攻医2名を越えない。</vt:lpstr>
      <vt:lpstr>名称</vt:lpstr>
      <vt:lpstr>新専門医制度での施設群</vt:lpstr>
      <vt:lpstr>新専門医制度での修練施設群</vt:lpstr>
      <vt:lpstr>サブスペシャルティ専門研修細則をうけての対応</vt:lpstr>
      <vt:lpstr>PowerPoint プレゼンテーション</vt:lpstr>
      <vt:lpstr>新専門医制度の新規申請 手術要件</vt:lpstr>
      <vt:lpstr>PowerPoint プレゼンテーション</vt:lpstr>
      <vt:lpstr>PowerPoint プレゼンテーション</vt:lpstr>
      <vt:lpstr>PowerPoint プレゼンテーション</vt:lpstr>
      <vt:lpstr>新専門医制度の更新（案）</vt:lpstr>
      <vt:lpstr>PowerPoint プレゼンテーション</vt:lpstr>
      <vt:lpstr>施設群状況</vt:lpstr>
      <vt:lpstr>PowerPoint プレゼンテーション</vt:lpstr>
      <vt:lpstr>PowerPoint プレゼンテーション</vt:lpstr>
      <vt:lpstr>PowerPoint プレゼンテーション</vt:lpstr>
      <vt:lpstr>2018/4     2019/4     2020/4     2021/4     2022/4     2023/4     2024/4     2025/4</vt:lpstr>
      <vt:lpstr>2016年初期臨床研修開始の方</vt:lpstr>
      <vt:lpstr>2017年初期臨床研修開始の方</vt:lpstr>
      <vt:lpstr>2018年初期臨床研修開始の方</vt:lpstr>
      <vt:lpstr>2019年初期臨床研修開始の方</vt:lpstr>
      <vt:lpstr>2020年初期臨床研修開始の方</vt:lpstr>
      <vt:lpstr>専攻医の研修状況モニタリング</vt:lpstr>
      <vt:lpstr>PowerPoint プレゼンテーション</vt:lpstr>
      <vt:lpstr>専門医の広告について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・現行制度専門医　 　　　心臓血管外科専門医認定機構認定 　　　　　　　　　　心臓血管外科専門医  ・日本専門医機構認定 　　　一般社団法人日本専門医機構認定 　　　　　　　　　　心臓血管外科専門医</vt:lpstr>
      <vt:lpstr>PowerPoint プレゼンテーション</vt:lpstr>
      <vt:lpstr>PowerPoint プレゼンテーション</vt:lpstr>
      <vt:lpstr>PowerPoint プレゼンテーション</vt:lpstr>
      <vt:lpstr>世界と繋がるトレーニング</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2018/4     2019/4     2020/4     2021/4     2022/4     2023/4     2024/4     2025/4</dc:title>
  <dc:creator>Kazuo Tanemoto</dc:creator>
  <cp:lastModifiedBy>Kazuo Tanemoto</cp:lastModifiedBy>
  <cp:revision>35</cp:revision>
  <dcterms:created xsi:type="dcterms:W3CDTF">2021-11-27T03:17:49Z</dcterms:created>
  <dcterms:modified xsi:type="dcterms:W3CDTF">2022-02-19T09:27:08Z</dcterms:modified>
</cp:coreProperties>
</file>