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5" r:id="rId2"/>
    <p:sldId id="279" r:id="rId3"/>
    <p:sldId id="281" r:id="rId4"/>
    <p:sldId id="269" r:id="rId5"/>
    <p:sldId id="263" r:id="rId6"/>
    <p:sldId id="270" r:id="rId7"/>
    <p:sldId id="282" r:id="rId8"/>
    <p:sldId id="272" r:id="rId9"/>
    <p:sldId id="260" r:id="rId10"/>
    <p:sldId id="280" r:id="rId11"/>
    <p:sldId id="274" r:id="rId12"/>
    <p:sldId id="259" r:id="rId13"/>
    <p:sldId id="277" r:id="rId14"/>
    <p:sldId id="275" r:id="rId15"/>
    <p:sldId id="266" r:id="rId16"/>
    <p:sldId id="267" r:id="rId17"/>
    <p:sldId id="265" r:id="rId18"/>
    <p:sldId id="284" r:id="rId19"/>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77" d="100"/>
          <a:sy n="77" d="100"/>
        </p:scale>
        <p:origin x="124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10560990612377E-2"/>
          <c:y val="5.1757418401233039E-2"/>
          <c:w val="0.68652336151377569"/>
          <c:h val="0.79205868723082551"/>
        </c:manualLayout>
      </c:layout>
      <c:barChart>
        <c:barDir val="col"/>
        <c:grouping val="clustered"/>
        <c:varyColors val="0"/>
        <c:ser>
          <c:idx val="3"/>
          <c:order val="0"/>
          <c:tx>
            <c:strRef>
              <c:f>Sheet1!$A$5</c:f>
              <c:strCache>
                <c:ptCount val="1"/>
                <c:pt idx="0">
                  <c:v>専門医総数</c:v>
                </c:pt>
              </c:strCache>
            </c:strRef>
          </c:tx>
          <c:spPr>
            <a:solidFill>
              <a:schemeClr val="bg1">
                <a:lumMod val="95000"/>
                <a:alpha val="70000"/>
              </a:schemeClr>
            </a:solidFill>
            <a:ln w="15875">
              <a:solidFill>
                <a:schemeClr val="tx1"/>
              </a:solidFill>
            </a:ln>
            <a:effectLst/>
          </c:spPr>
          <c:invertIfNegative val="0"/>
          <c:dPt>
            <c:idx val="15"/>
            <c:invertIfNegative val="0"/>
            <c:bubble3D val="0"/>
            <c:spPr>
              <a:solidFill>
                <a:schemeClr val="bg1">
                  <a:lumMod val="95000"/>
                  <a:alpha val="70000"/>
                </a:schemeClr>
              </a:solidFill>
              <a:ln w="15875" cap="rnd">
                <a:solidFill>
                  <a:schemeClr val="tx1"/>
                </a:solidFill>
              </a:ln>
              <a:effectLst/>
            </c:spPr>
            <c:extLst xmlns:c16r2="http://schemas.microsoft.com/office/drawing/2015/06/chart">
              <c:ext xmlns:c16="http://schemas.microsoft.com/office/drawing/2014/chart" uri="{C3380CC4-5D6E-409C-BE32-E72D297353CC}">
                <c16:uniqueId val="{00000014-BEE0-4B84-AA27-CE4027FE4FF8}"/>
              </c:ext>
            </c:extLst>
          </c:dPt>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Sheet1!$B$5:$Q$5</c:f>
              <c:numCache>
                <c:formatCode>General</c:formatCode>
                <c:ptCount val="16"/>
                <c:pt idx="0">
                  <c:v>1453</c:v>
                </c:pt>
                <c:pt idx="1">
                  <c:v>1643</c:v>
                </c:pt>
                <c:pt idx="2">
                  <c:v>1848</c:v>
                </c:pt>
                <c:pt idx="3">
                  <c:v>1911</c:v>
                </c:pt>
                <c:pt idx="4">
                  <c:v>2002</c:v>
                </c:pt>
                <c:pt idx="5">
                  <c:v>1605</c:v>
                </c:pt>
                <c:pt idx="6">
                  <c:v>1669</c:v>
                </c:pt>
                <c:pt idx="7">
                  <c:v>1716</c:v>
                </c:pt>
                <c:pt idx="8">
                  <c:v>1814</c:v>
                </c:pt>
                <c:pt idx="9">
                  <c:v>1881</c:v>
                </c:pt>
                <c:pt idx="10">
                  <c:v>1979</c:v>
                </c:pt>
                <c:pt idx="11">
                  <c:v>1872</c:v>
                </c:pt>
                <c:pt idx="12">
                  <c:v>1950</c:v>
                </c:pt>
                <c:pt idx="13">
                  <c:v>2070</c:v>
                </c:pt>
                <c:pt idx="14">
                  <c:v>2196</c:v>
                </c:pt>
                <c:pt idx="15">
                  <c:v>2215</c:v>
                </c:pt>
              </c:numCache>
            </c:numRef>
          </c:val>
          <c:extLst xmlns:c16r2="http://schemas.microsoft.com/office/drawing/2015/06/chart">
            <c:ext xmlns:c16="http://schemas.microsoft.com/office/drawing/2014/chart" uri="{C3380CC4-5D6E-409C-BE32-E72D297353CC}">
              <c16:uniqueId val="{00000007-BEE0-4B84-AA27-CE4027FE4FF8}"/>
            </c:ext>
          </c:extLst>
        </c:ser>
        <c:dLbls>
          <c:showLegendKey val="0"/>
          <c:showVal val="0"/>
          <c:showCatName val="0"/>
          <c:showSerName val="0"/>
          <c:showPercent val="0"/>
          <c:showBubbleSize val="0"/>
        </c:dLbls>
        <c:gapWidth val="156"/>
        <c:overlap val="100"/>
        <c:axId val="361308448"/>
        <c:axId val="361307664"/>
      </c:barChart>
      <c:barChart>
        <c:barDir val="col"/>
        <c:grouping val="stacked"/>
        <c:varyColors val="0"/>
        <c:ser>
          <c:idx val="0"/>
          <c:order val="1"/>
          <c:tx>
            <c:strRef>
              <c:f>Sheet1!$A$2</c:f>
              <c:strCache>
                <c:ptCount val="1"/>
                <c:pt idx="0">
                  <c:v>新規試験合格者</c:v>
                </c:pt>
              </c:strCache>
            </c:strRef>
          </c:tx>
          <c:spPr>
            <a:solidFill>
              <a:srgbClr val="48A7E8"/>
            </a:solid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Sheet1!$B$2:$Q$2</c:f>
              <c:numCache>
                <c:formatCode>General</c:formatCode>
                <c:ptCount val="16"/>
                <c:pt idx="0">
                  <c:v>39</c:v>
                </c:pt>
                <c:pt idx="1">
                  <c:v>53</c:v>
                </c:pt>
                <c:pt idx="2">
                  <c:v>79</c:v>
                </c:pt>
                <c:pt idx="3">
                  <c:v>37</c:v>
                </c:pt>
                <c:pt idx="4">
                  <c:v>46</c:v>
                </c:pt>
                <c:pt idx="5">
                  <c:v>85</c:v>
                </c:pt>
                <c:pt idx="6">
                  <c:v>100</c:v>
                </c:pt>
                <c:pt idx="7">
                  <c:v>114</c:v>
                </c:pt>
                <c:pt idx="8">
                  <c:v>114</c:v>
                </c:pt>
                <c:pt idx="9">
                  <c:v>91</c:v>
                </c:pt>
                <c:pt idx="10">
                  <c:v>113</c:v>
                </c:pt>
                <c:pt idx="11">
                  <c:v>130</c:v>
                </c:pt>
                <c:pt idx="12">
                  <c:v>140</c:v>
                </c:pt>
                <c:pt idx="13">
                  <c:v>141</c:v>
                </c:pt>
                <c:pt idx="14">
                  <c:v>156</c:v>
                </c:pt>
                <c:pt idx="15">
                  <c:v>137</c:v>
                </c:pt>
              </c:numCache>
            </c:numRef>
          </c:val>
          <c:extLst xmlns:c16r2="http://schemas.microsoft.com/office/drawing/2015/06/chart">
            <c:ext xmlns:c16="http://schemas.microsoft.com/office/drawing/2014/chart" uri="{C3380CC4-5D6E-409C-BE32-E72D297353CC}">
              <c16:uniqueId val="{00000000-BEE0-4B84-AA27-CE4027FE4FF8}"/>
            </c:ext>
          </c:extLst>
        </c:ser>
        <c:ser>
          <c:idx val="1"/>
          <c:order val="2"/>
          <c:tx>
            <c:strRef>
              <c:f>Sheet1!$A$3</c:f>
              <c:strCache>
                <c:ptCount val="1"/>
                <c:pt idx="0">
                  <c:v>更新者</c:v>
                </c:pt>
              </c:strCache>
            </c:strRef>
          </c:tx>
          <c:spPr>
            <a:solidFill>
              <a:srgbClr val="FF9961"/>
            </a:solid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Sheet1!$B$3:$Q$3</c:f>
              <c:numCache>
                <c:formatCode>General</c:formatCode>
                <c:ptCount val="16"/>
                <c:pt idx="5">
                  <c:v>960</c:v>
                </c:pt>
                <c:pt idx="6">
                  <c:v>163</c:v>
                </c:pt>
                <c:pt idx="7">
                  <c:v>179</c:v>
                </c:pt>
                <c:pt idx="8">
                  <c:v>66</c:v>
                </c:pt>
                <c:pt idx="9">
                  <c:v>89</c:v>
                </c:pt>
                <c:pt idx="10">
                  <c:v>797</c:v>
                </c:pt>
                <c:pt idx="11">
                  <c:v>223</c:v>
                </c:pt>
                <c:pt idx="12">
                  <c:v>258</c:v>
                </c:pt>
                <c:pt idx="13">
                  <c:v>172</c:v>
                </c:pt>
                <c:pt idx="14">
                  <c:v>155</c:v>
                </c:pt>
                <c:pt idx="15">
                  <c:v>759</c:v>
                </c:pt>
              </c:numCache>
            </c:numRef>
          </c:val>
          <c:extLst xmlns:c16r2="http://schemas.microsoft.com/office/drawing/2015/06/chart">
            <c:ext xmlns:c16="http://schemas.microsoft.com/office/drawing/2014/chart" uri="{C3380CC4-5D6E-409C-BE32-E72D297353CC}">
              <c16:uniqueId val="{00000001-BEE0-4B84-AA27-CE4027FE4FF8}"/>
            </c:ext>
          </c:extLst>
        </c:ser>
        <c:ser>
          <c:idx val="2"/>
          <c:order val="3"/>
          <c:tx>
            <c:strRef>
              <c:f>Sheet1!$A$4</c:f>
              <c:strCache>
                <c:ptCount val="1"/>
                <c:pt idx="0">
                  <c:v>移行による認定者</c:v>
                </c:pt>
              </c:strCache>
            </c:strRef>
          </c:tx>
          <c:spPr>
            <a:pattFill prst="dkUpDiag">
              <a:fgClr>
                <a:schemeClr val="bg1"/>
              </a:fgClr>
              <a:bgClr>
                <a:schemeClr val="tx2"/>
              </a:bgClr>
            </a:pattFill>
            <a:ln>
              <a:noFill/>
            </a:ln>
            <a:effectLst/>
          </c:spPr>
          <c:invertIfNegative val="0"/>
          <c:cat>
            <c:strRef>
              <c:f>Sheet1!$B$1:$Q$1</c:f>
              <c:strCach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strCache>
            </c:strRef>
          </c:cat>
          <c:val>
            <c:numRef>
              <c:f>Sheet1!$B$4:$Q$4</c:f>
              <c:numCache>
                <c:formatCode>General</c:formatCode>
                <c:ptCount val="16"/>
                <c:pt idx="0">
                  <c:v>1363</c:v>
                </c:pt>
                <c:pt idx="1">
                  <c:v>141</c:v>
                </c:pt>
                <c:pt idx="2">
                  <c:v>127</c:v>
                </c:pt>
                <c:pt idx="3">
                  <c:v>35</c:v>
                </c:pt>
                <c:pt idx="4">
                  <c:v>47</c:v>
                </c:pt>
              </c:numCache>
            </c:numRef>
          </c:val>
          <c:extLst xmlns:c16r2="http://schemas.microsoft.com/office/drawing/2015/06/chart">
            <c:ext xmlns:c16="http://schemas.microsoft.com/office/drawing/2014/chart" uri="{C3380CC4-5D6E-409C-BE32-E72D297353CC}">
              <c16:uniqueId val="{00000002-BEE0-4B84-AA27-CE4027FE4FF8}"/>
            </c:ext>
          </c:extLst>
        </c:ser>
        <c:dLbls>
          <c:showLegendKey val="0"/>
          <c:showVal val="0"/>
          <c:showCatName val="0"/>
          <c:showSerName val="0"/>
          <c:showPercent val="0"/>
          <c:showBubbleSize val="0"/>
        </c:dLbls>
        <c:gapWidth val="176"/>
        <c:overlap val="100"/>
        <c:axId val="361308840"/>
        <c:axId val="361308056"/>
      </c:barChart>
      <c:catAx>
        <c:axId val="361308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t" anchorCtr="0"/>
          <a:lstStyle/>
          <a:p>
            <a:pPr>
              <a:defRPr sz="1600" b="0" i="0" u="none" strike="noStrike" kern="1200" baseline="0">
                <a:solidFill>
                  <a:schemeClr val="tx1">
                    <a:lumMod val="65000"/>
                    <a:lumOff val="35000"/>
                  </a:schemeClr>
                </a:solidFill>
                <a:latin typeface="+mn-lt"/>
                <a:ea typeface="+mn-ea"/>
                <a:cs typeface="+mn-cs"/>
              </a:defRPr>
            </a:pPr>
            <a:endParaRPr lang="ja-JP"/>
          </a:p>
        </c:txPr>
        <c:crossAx val="361307664"/>
        <c:crosses val="autoZero"/>
        <c:auto val="1"/>
        <c:lblAlgn val="ctr"/>
        <c:lblOffset val="100"/>
        <c:noMultiLvlLbl val="0"/>
      </c:catAx>
      <c:valAx>
        <c:axId val="361307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61308448"/>
        <c:crosses val="autoZero"/>
        <c:crossBetween val="between"/>
      </c:valAx>
      <c:valAx>
        <c:axId val="361308056"/>
        <c:scaling>
          <c:orientation val="minMax"/>
          <c:max val="2500"/>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361308840"/>
        <c:crosses val="max"/>
        <c:crossBetween val="between"/>
      </c:valAx>
      <c:catAx>
        <c:axId val="361308840"/>
        <c:scaling>
          <c:orientation val="minMax"/>
        </c:scaling>
        <c:delete val="1"/>
        <c:axPos val="b"/>
        <c:numFmt formatCode="General" sourceLinked="1"/>
        <c:majorTickMark val="out"/>
        <c:minorTickMark val="none"/>
        <c:tickLblPos val="nextTo"/>
        <c:crossAx val="361308056"/>
        <c:crosses val="autoZero"/>
        <c:auto val="1"/>
        <c:lblAlgn val="ctr"/>
        <c:lblOffset val="100"/>
        <c:noMultiLvlLbl val="0"/>
      </c:catAx>
      <c:spPr>
        <a:noFill/>
        <a:ln>
          <a:noFill/>
        </a:ln>
        <a:effectLst/>
      </c:spPr>
    </c:plotArea>
    <c:legend>
      <c:legendPos val="r"/>
      <c:layout>
        <c:manualLayout>
          <c:xMode val="edge"/>
          <c:yMode val="edge"/>
          <c:x val="0.77967619617500616"/>
          <c:y val="0.20423305161347793"/>
          <c:w val="0.22032380382499395"/>
          <c:h val="0.25167842368175669"/>
        </c:manualLayout>
      </c:layout>
      <c:overlay val="0"/>
      <c:spPr>
        <a:noFill/>
        <a:ln>
          <a:noFill/>
        </a:ln>
        <a:effectLst/>
      </c:spPr>
      <c:txPr>
        <a:bodyPr rot="0" spcFirstLastPara="1" vertOverflow="ellipsis" vert="horz" wrap="square" anchor="ctr" anchorCtr="1"/>
        <a:lstStyle/>
        <a:p>
          <a:pPr>
            <a:lnSpc>
              <a:spcPct val="100000"/>
            </a:lnSpc>
            <a:defRPr sz="16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898324380014174E-2"/>
          <c:y val="4.7685105289651988E-2"/>
          <c:w val="0.73164889149500323"/>
          <c:h val="0.8358854672363274"/>
        </c:manualLayout>
      </c:layout>
      <c:lineChart>
        <c:grouping val="standard"/>
        <c:varyColors val="0"/>
        <c:ser>
          <c:idx val="1"/>
          <c:order val="1"/>
          <c:tx>
            <c:strRef>
              <c:f>Sheet1!$A$11</c:f>
              <c:strCache>
                <c:ptCount val="1"/>
                <c:pt idx="0">
                  <c:v>最高年齢</c:v>
                </c:pt>
              </c:strCache>
            </c:strRef>
          </c:tx>
          <c:spPr>
            <a:ln w="28575" cap="rnd">
              <a:noFill/>
              <a:round/>
            </a:ln>
            <a:effectLst/>
          </c:spPr>
          <c:marker>
            <c:symbol val="dash"/>
            <c:size val="11"/>
            <c:spPr>
              <a:solidFill>
                <a:schemeClr val="accent2"/>
              </a:solidFill>
              <a:ln w="9525">
                <a:solidFill>
                  <a:schemeClr val="accent2"/>
                </a:solid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Sheet1!$B$11:$Q$11</c:f>
              <c:numCache>
                <c:formatCode>0_);[Red]\(0\)</c:formatCode>
                <c:ptCount val="16"/>
                <c:pt idx="0">
                  <c:v>45</c:v>
                </c:pt>
                <c:pt idx="1">
                  <c:v>52</c:v>
                </c:pt>
                <c:pt idx="2">
                  <c:v>49</c:v>
                </c:pt>
                <c:pt idx="3">
                  <c:v>54</c:v>
                </c:pt>
                <c:pt idx="4">
                  <c:v>54</c:v>
                </c:pt>
                <c:pt idx="5">
                  <c:v>57.2</c:v>
                </c:pt>
                <c:pt idx="6">
                  <c:v>50</c:v>
                </c:pt>
                <c:pt idx="7">
                  <c:v>54</c:v>
                </c:pt>
                <c:pt idx="8">
                  <c:v>54</c:v>
                </c:pt>
                <c:pt idx="9">
                  <c:v>56</c:v>
                </c:pt>
                <c:pt idx="10">
                  <c:v>58</c:v>
                </c:pt>
                <c:pt idx="11">
                  <c:v>59</c:v>
                </c:pt>
                <c:pt idx="12">
                  <c:v>59</c:v>
                </c:pt>
                <c:pt idx="13">
                  <c:v>59</c:v>
                </c:pt>
                <c:pt idx="14">
                  <c:v>61</c:v>
                </c:pt>
                <c:pt idx="15">
                  <c:v>65</c:v>
                </c:pt>
              </c:numCache>
            </c:numRef>
          </c:val>
          <c:smooth val="0"/>
          <c:extLst xmlns:c16r2="http://schemas.microsoft.com/office/drawing/2015/06/chart">
            <c:ext xmlns:c16="http://schemas.microsoft.com/office/drawing/2014/chart" uri="{C3380CC4-5D6E-409C-BE32-E72D297353CC}">
              <c16:uniqueId val="{0000003C-E62C-40FA-AC28-566A36D8D2D3}"/>
            </c:ext>
          </c:extLst>
        </c:ser>
        <c:ser>
          <c:idx val="0"/>
          <c:order val="2"/>
          <c:tx>
            <c:strRef>
              <c:f>Sheet1!$A$10</c:f>
              <c:strCache>
                <c:ptCount val="1"/>
                <c:pt idx="0">
                  <c:v>最低年齢</c:v>
                </c:pt>
              </c:strCache>
            </c:strRef>
          </c:tx>
          <c:spPr>
            <a:ln w="28575" cap="rnd">
              <a:noFill/>
              <a:round/>
            </a:ln>
            <a:effectLst/>
          </c:spPr>
          <c:marker>
            <c:symbol val="dash"/>
            <c:size val="9"/>
            <c:spPr>
              <a:solidFill>
                <a:schemeClr val="accent1"/>
              </a:solidFill>
              <a:ln w="9525">
                <a:solidFill>
                  <a:schemeClr val="accent1"/>
                </a:solid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Sheet1!$B$10:$Q$10</c:f>
              <c:numCache>
                <c:formatCode>0_);[Red]\(0\)</c:formatCode>
                <c:ptCount val="16"/>
                <c:pt idx="0">
                  <c:v>32</c:v>
                </c:pt>
                <c:pt idx="1">
                  <c:v>31</c:v>
                </c:pt>
                <c:pt idx="2">
                  <c:v>32</c:v>
                </c:pt>
                <c:pt idx="3">
                  <c:v>31</c:v>
                </c:pt>
                <c:pt idx="4">
                  <c:v>31</c:v>
                </c:pt>
                <c:pt idx="5">
                  <c:v>31.9</c:v>
                </c:pt>
                <c:pt idx="6">
                  <c:v>30</c:v>
                </c:pt>
                <c:pt idx="7">
                  <c:v>31</c:v>
                </c:pt>
                <c:pt idx="8">
                  <c:v>31</c:v>
                </c:pt>
                <c:pt idx="9">
                  <c:v>31</c:v>
                </c:pt>
                <c:pt idx="10">
                  <c:v>32</c:v>
                </c:pt>
                <c:pt idx="11">
                  <c:v>32</c:v>
                </c:pt>
                <c:pt idx="12">
                  <c:v>31</c:v>
                </c:pt>
                <c:pt idx="13">
                  <c:v>31</c:v>
                </c:pt>
                <c:pt idx="14">
                  <c:v>31</c:v>
                </c:pt>
                <c:pt idx="15">
                  <c:v>31</c:v>
                </c:pt>
              </c:numCache>
            </c:numRef>
          </c:val>
          <c:smooth val="0"/>
          <c:extLst xmlns:c16r2="http://schemas.microsoft.com/office/drawing/2015/06/chart">
            <c:ext xmlns:c16="http://schemas.microsoft.com/office/drawing/2014/chart" uri="{C3380CC4-5D6E-409C-BE32-E72D297353CC}">
              <c16:uniqueId val="{0000003B-E62C-40FA-AC28-566A36D8D2D3}"/>
            </c:ext>
          </c:extLst>
        </c:ser>
        <c:dLbls>
          <c:showLegendKey val="0"/>
          <c:showVal val="0"/>
          <c:showCatName val="0"/>
          <c:showSerName val="0"/>
          <c:showPercent val="0"/>
          <c:showBubbleSize val="0"/>
        </c:dLbls>
        <c:hiLowLines>
          <c:spPr>
            <a:ln w="60325" cap="flat" cmpd="sng" algn="ctr">
              <a:gradFill>
                <a:gsLst>
                  <a:gs pos="0">
                    <a:srgbClr val="FF8F51"/>
                  </a:gs>
                  <a:gs pos="70000">
                    <a:schemeClr val="accent1">
                      <a:lumMod val="23000"/>
                      <a:lumOff val="77000"/>
                    </a:schemeClr>
                  </a:gs>
                  <a:gs pos="100000">
                    <a:srgbClr val="C3DCF3"/>
                  </a:gs>
                </a:gsLst>
                <a:lin ang="5400000" scaled="1"/>
              </a:gradFill>
              <a:round/>
            </a:ln>
            <a:effectLst/>
          </c:spPr>
        </c:hiLowLines>
        <c:marker val="1"/>
        <c:smooth val="0"/>
        <c:axId val="413920320"/>
        <c:axId val="413925416"/>
      </c:lineChart>
      <c:lineChart>
        <c:grouping val="standard"/>
        <c:varyColors val="0"/>
        <c:ser>
          <c:idx val="2"/>
          <c:order val="0"/>
          <c:tx>
            <c:strRef>
              <c:f>Sheet1!$A$12</c:f>
              <c:strCache>
                <c:ptCount val="1"/>
                <c:pt idx="0">
                  <c:v>平均値</c:v>
                </c:pt>
              </c:strCache>
            </c:strRef>
          </c:tx>
          <c:spPr>
            <a:ln w="34925" cap="rnd">
              <a:solidFill>
                <a:srgbClr val="4993D7">
                  <a:alpha val="70000"/>
                </a:srgbClr>
              </a:solidFill>
              <a:round/>
            </a:ln>
            <a:effectLst/>
          </c:spPr>
          <c:marker>
            <c:symbol val="square"/>
            <c:size val="26"/>
            <c:spPr>
              <a:solidFill>
                <a:srgbClr val="8DBCE7">
                  <a:alpha val="90000"/>
                </a:srgbClr>
              </a:solidFill>
              <a:ln w="9525">
                <a:noFill/>
              </a:ln>
              <a:effectLst/>
            </c:spPr>
          </c:marker>
          <c:cat>
            <c:numRef>
              <c:f>Sheet1!$B$9:$Q$9</c:f>
              <c:numCache>
                <c:formatCode>General</c:formatCode>
                <c:ptCount val="16"/>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numCache>
            </c:numRef>
          </c:cat>
          <c:val>
            <c:numRef>
              <c:f>Sheet1!$B$12:$Q$12</c:f>
              <c:numCache>
                <c:formatCode>0.0</c:formatCode>
                <c:ptCount val="16"/>
                <c:pt idx="0">
                  <c:v>37.700000000000003</c:v>
                </c:pt>
                <c:pt idx="1">
                  <c:v>36.9</c:v>
                </c:pt>
                <c:pt idx="2">
                  <c:v>36.700000000000003</c:v>
                </c:pt>
                <c:pt idx="3">
                  <c:v>36.9</c:v>
                </c:pt>
                <c:pt idx="4">
                  <c:v>36.9</c:v>
                </c:pt>
                <c:pt idx="5">
                  <c:v>37.299999999999997</c:v>
                </c:pt>
                <c:pt idx="6">
                  <c:v>38</c:v>
                </c:pt>
                <c:pt idx="7">
                  <c:v>39</c:v>
                </c:pt>
                <c:pt idx="8">
                  <c:v>38.299999999999997</c:v>
                </c:pt>
                <c:pt idx="9">
                  <c:v>39.200000000000003</c:v>
                </c:pt>
                <c:pt idx="10">
                  <c:v>39.5</c:v>
                </c:pt>
                <c:pt idx="11">
                  <c:v>39.299999999999997</c:v>
                </c:pt>
                <c:pt idx="12">
                  <c:v>39.5</c:v>
                </c:pt>
                <c:pt idx="13">
                  <c:v>39.5</c:v>
                </c:pt>
                <c:pt idx="14">
                  <c:v>39.4</c:v>
                </c:pt>
                <c:pt idx="15">
                  <c:v>40</c:v>
                </c:pt>
              </c:numCache>
            </c:numRef>
          </c:val>
          <c:smooth val="0"/>
          <c:extLst xmlns:c16r2="http://schemas.microsoft.com/office/drawing/2015/06/chart">
            <c:ext xmlns:c16="http://schemas.microsoft.com/office/drawing/2014/chart" uri="{C3380CC4-5D6E-409C-BE32-E72D297353CC}">
              <c16:uniqueId val="{0000003D-E62C-40FA-AC28-566A36D8D2D3}"/>
            </c:ext>
          </c:extLst>
        </c:ser>
        <c:dLbls>
          <c:showLegendKey val="0"/>
          <c:showVal val="0"/>
          <c:showCatName val="0"/>
          <c:showSerName val="0"/>
          <c:showPercent val="0"/>
          <c:showBubbleSize val="0"/>
        </c:dLbls>
        <c:marker val="1"/>
        <c:smooth val="0"/>
        <c:axId val="413926200"/>
        <c:axId val="413919144"/>
      </c:lineChart>
      <c:catAx>
        <c:axId val="413920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880000" spcFirstLastPara="1" vertOverflow="ellipsis"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413925416"/>
        <c:crosses val="autoZero"/>
        <c:auto val="1"/>
        <c:lblAlgn val="ctr"/>
        <c:lblOffset val="100"/>
        <c:tickLblSkip val="1"/>
        <c:noMultiLvlLbl val="0"/>
      </c:catAx>
      <c:valAx>
        <c:axId val="413925416"/>
        <c:scaling>
          <c:orientation val="minMax"/>
          <c:max val="70"/>
          <c:min val="3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13920320"/>
        <c:crosses val="autoZero"/>
        <c:crossBetween val="between"/>
      </c:valAx>
      <c:valAx>
        <c:axId val="413919144"/>
        <c:scaling>
          <c:orientation val="minMax"/>
          <c:max val="70"/>
          <c:min val="30"/>
        </c:scaling>
        <c:delete val="0"/>
        <c:axPos val="r"/>
        <c:numFmt formatCode="General" sourceLinked="0"/>
        <c:majorTickMark val="none"/>
        <c:minorTickMark val="none"/>
        <c:tickLblPos val="none"/>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413926200"/>
        <c:crosses val="max"/>
        <c:crossBetween val="between"/>
      </c:valAx>
      <c:catAx>
        <c:axId val="413926200"/>
        <c:scaling>
          <c:orientation val="minMax"/>
        </c:scaling>
        <c:delete val="1"/>
        <c:axPos val="b"/>
        <c:numFmt formatCode="General" sourceLinked="1"/>
        <c:majorTickMark val="out"/>
        <c:minorTickMark val="none"/>
        <c:tickLblPos val="nextTo"/>
        <c:crossAx val="413919144"/>
        <c:crosses val="autoZero"/>
        <c:auto val="1"/>
        <c:lblAlgn val="ctr"/>
        <c:lblOffset val="100"/>
        <c:noMultiLvlLbl val="0"/>
      </c:catAx>
      <c:spPr>
        <a:noFill/>
        <a:ln>
          <a:noFill/>
        </a:ln>
        <a:effectLst/>
      </c:spPr>
    </c:plotArea>
    <c:legend>
      <c:legendPos val="r"/>
      <c:layout>
        <c:manualLayout>
          <c:xMode val="edge"/>
          <c:yMode val="edge"/>
          <c:x val="0.81469677762031123"/>
          <c:y val="0.2577816054119611"/>
          <c:w val="0.15613944099460894"/>
          <c:h val="0.2364490998474031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E580B4-260F-4357-A08B-212D020F6882}" type="datetimeFigureOut">
              <a:rPr kumimoji="1" lang="ja-JP" altLang="en-US" smtClean="0"/>
              <a:t>2019/2/3</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A3D7-3F29-4590-B440-C437248A9580}" type="slidenum">
              <a:rPr kumimoji="1" lang="ja-JP" altLang="en-US" smtClean="0"/>
              <a:t>‹#›</a:t>
            </a:fld>
            <a:endParaRPr kumimoji="1" lang="ja-JP" altLang="en-US"/>
          </a:p>
        </p:txBody>
      </p:sp>
    </p:spTree>
    <p:extLst>
      <p:ext uri="{BB962C8B-B14F-4D97-AF65-F5344CB8AC3E}">
        <p14:creationId xmlns:p14="http://schemas.microsoft.com/office/powerpoint/2010/main" val="36724625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667153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8604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3954194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768096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711788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584080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367390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1175996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3195667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3804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8D0E7539-022C-4961-A827-15239E002AB0}" type="datetimeFigureOut">
              <a:rPr kumimoji="1" lang="ja-JP" altLang="en-US" smtClean="0"/>
              <a:t>2019/2/3</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313133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E7539-022C-4961-A827-15239E002AB0}" type="datetimeFigureOut">
              <a:rPr kumimoji="1" lang="ja-JP" altLang="en-US" smtClean="0"/>
              <a:t>2019/2/3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55015-244A-4C41-9480-E11E7ACA5F28}" type="slidenum">
              <a:rPr kumimoji="1" lang="ja-JP" altLang="en-US" smtClean="0"/>
              <a:t>‹#›</a:t>
            </a:fld>
            <a:endParaRPr kumimoji="1" lang="ja-JP" altLang="en-US"/>
          </a:p>
        </p:txBody>
      </p:sp>
    </p:spTree>
    <p:extLst>
      <p:ext uri="{BB962C8B-B14F-4D97-AF65-F5344CB8AC3E}">
        <p14:creationId xmlns:p14="http://schemas.microsoft.com/office/powerpoint/2010/main" val="2976944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70841" y="218037"/>
            <a:ext cx="10085682" cy="1133685"/>
          </a:xfrm>
        </p:spPr>
        <p:txBody>
          <a:bodyPr>
            <a:normAutofit fontScale="90000"/>
          </a:bodyPr>
          <a:lstStyle/>
          <a:p>
            <a:r>
              <a:rPr lang="ja-JP" altLang="en-US" sz="4400" b="1" dirty="0" smtClean="0">
                <a:latin typeface="ＭＳ ゴシック" panose="020B0609070205080204" pitchFamily="49" charset="-128"/>
                <a:ea typeface="ＭＳ ゴシック" panose="020B0609070205080204" pitchFamily="49" charset="-128"/>
              </a:rPr>
              <a:t>心臓血管外科専門医制度の</a:t>
            </a:r>
            <a:r>
              <a:rPr lang="en-US" altLang="ja-JP" sz="4400" b="1" dirty="0" smtClean="0">
                <a:latin typeface="ＭＳ ゴシック" panose="020B0609070205080204" pitchFamily="49" charset="-128"/>
                <a:ea typeface="ＭＳ ゴシック" panose="020B0609070205080204" pitchFamily="49" charset="-128"/>
              </a:rPr>
              <a:t/>
            </a:r>
            <a:br>
              <a:rPr lang="en-US" altLang="ja-JP" sz="4400" b="1" dirty="0" smtClean="0">
                <a:latin typeface="ＭＳ ゴシック" panose="020B0609070205080204" pitchFamily="49" charset="-128"/>
                <a:ea typeface="ＭＳ ゴシック" panose="020B0609070205080204" pitchFamily="49" charset="-128"/>
              </a:rPr>
            </a:br>
            <a:r>
              <a:rPr lang="ja-JP" altLang="en-US" sz="4400" b="1" dirty="0" smtClean="0">
                <a:latin typeface="ＭＳ ゴシック" panose="020B0609070205080204" pitchFamily="49" charset="-128"/>
                <a:ea typeface="ＭＳ ゴシック" panose="020B0609070205080204" pitchFamily="49" charset="-128"/>
              </a:rPr>
              <a:t>最新情報</a:t>
            </a:r>
            <a:endParaRPr lang="ja-JP" altLang="en-US" sz="4400" b="1" dirty="0">
              <a:latin typeface="ＭＳ ゴシック" panose="020B0609070205080204" pitchFamily="49" charset="-128"/>
              <a:ea typeface="ＭＳ ゴシック" panose="020B0609070205080204" pitchFamily="49" charset="-128"/>
            </a:endParaRPr>
          </a:p>
        </p:txBody>
      </p:sp>
      <p:sp>
        <p:nvSpPr>
          <p:cNvPr id="3" name="サブタイトル 2"/>
          <p:cNvSpPr>
            <a:spLocks noGrp="1"/>
          </p:cNvSpPr>
          <p:nvPr>
            <p:ph type="subTitle" idx="1"/>
          </p:nvPr>
        </p:nvSpPr>
        <p:spPr>
          <a:xfrm>
            <a:off x="2286000" y="5314696"/>
            <a:ext cx="6858000" cy="1528396"/>
          </a:xfrm>
        </p:spPr>
        <p:txBody>
          <a:bodyPr>
            <a:normAutofit lnSpcReduction="10000"/>
          </a:bodyPr>
          <a:lstStyle/>
          <a:p>
            <a:pPr algn="l"/>
            <a:r>
              <a:rPr lang="ja-JP" altLang="en-US" sz="2800" dirty="0">
                <a:latin typeface="ＭＳ ゴシック" panose="020B0609070205080204" pitchFamily="49" charset="-128"/>
                <a:ea typeface="ＭＳ ゴシック" panose="020B0609070205080204" pitchFamily="49" charset="-128"/>
              </a:rPr>
              <a:t>川崎医科大学心臓血管</a:t>
            </a:r>
            <a:r>
              <a:rPr lang="ja-JP" altLang="en-US" sz="2800" dirty="0" smtClean="0">
                <a:latin typeface="ＭＳ ゴシック" panose="020B0609070205080204" pitchFamily="49" charset="-128"/>
                <a:ea typeface="ＭＳ ゴシック" panose="020B0609070205080204" pitchFamily="49" charset="-128"/>
              </a:rPr>
              <a:t>外科</a:t>
            </a:r>
            <a:endParaRPr lang="en-US" altLang="ja-JP" sz="2800" dirty="0" smtClean="0">
              <a:latin typeface="ＭＳ ゴシック" panose="020B0609070205080204" pitchFamily="49" charset="-128"/>
              <a:ea typeface="ＭＳ ゴシック" panose="020B0609070205080204" pitchFamily="49" charset="-128"/>
            </a:endParaRPr>
          </a:p>
          <a:p>
            <a:pPr algn="l"/>
            <a:r>
              <a:rPr lang="ja-JP" altLang="en-US" sz="2800" dirty="0" smtClean="0">
                <a:latin typeface="ＭＳ ゴシック" panose="020B0609070205080204" pitchFamily="49" charset="-128"/>
                <a:ea typeface="ＭＳ ゴシック" panose="020B0609070205080204" pitchFamily="49" charset="-128"/>
              </a:rPr>
              <a:t>心臓血管外科専門医認定</a:t>
            </a:r>
            <a:r>
              <a:rPr lang="ja-JP" altLang="en-US" sz="2800" dirty="0">
                <a:latin typeface="ＭＳ ゴシック" panose="020B0609070205080204" pitchFamily="49" charset="-128"/>
                <a:ea typeface="ＭＳ ゴシック" panose="020B0609070205080204" pitchFamily="49" charset="-128"/>
              </a:rPr>
              <a:t>機構</a:t>
            </a:r>
            <a:r>
              <a:rPr lang="ja-JP" altLang="en-US" sz="2954" dirty="0">
                <a:latin typeface="ＭＳ ゴシック" panose="020B0609070205080204" pitchFamily="49" charset="-128"/>
                <a:ea typeface="ＭＳ ゴシック" panose="020B0609070205080204" pitchFamily="49" charset="-128"/>
              </a:rPr>
              <a:t>　</a:t>
            </a:r>
            <a:endParaRPr lang="en-US" altLang="ja-JP" sz="2954" dirty="0">
              <a:latin typeface="ＭＳ ゴシック" panose="020B0609070205080204" pitchFamily="49" charset="-128"/>
              <a:ea typeface="ＭＳ ゴシック" panose="020B0609070205080204" pitchFamily="49" charset="-128"/>
            </a:endParaRPr>
          </a:p>
          <a:p>
            <a:pPr algn="l"/>
            <a:r>
              <a:rPr lang="ja-JP" altLang="en-US" sz="2954" dirty="0" smtClean="0">
                <a:latin typeface="ＭＳ ゴシック" panose="020B0609070205080204" pitchFamily="49" charset="-128"/>
                <a:ea typeface="ＭＳ ゴシック" panose="020B0609070205080204" pitchFamily="49" charset="-128"/>
              </a:rPr>
              <a:t>　　　　　　種本</a:t>
            </a:r>
            <a:r>
              <a:rPr lang="ja-JP" altLang="en-US" sz="2954" dirty="0">
                <a:latin typeface="ＭＳ ゴシック" panose="020B0609070205080204" pitchFamily="49" charset="-128"/>
                <a:ea typeface="ＭＳ ゴシック" panose="020B0609070205080204" pitchFamily="49" charset="-128"/>
              </a:rPr>
              <a:t>和雄</a:t>
            </a:r>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486" y="1441521"/>
            <a:ext cx="5268580" cy="3512385"/>
          </a:xfrm>
          <a:prstGeom prst="rect">
            <a:avLst/>
          </a:prstGeom>
        </p:spPr>
      </p:pic>
      <p:sp>
        <p:nvSpPr>
          <p:cNvPr id="6" name="テキスト ボックス 5"/>
          <p:cNvSpPr txBox="1"/>
          <p:nvPr/>
        </p:nvSpPr>
        <p:spPr>
          <a:xfrm>
            <a:off x="5141802" y="2689336"/>
            <a:ext cx="4306699" cy="1342547"/>
          </a:xfrm>
          <a:prstGeom prst="rect">
            <a:avLst/>
          </a:prstGeom>
          <a:noFill/>
        </p:spPr>
        <p:txBody>
          <a:bodyPr wrap="square" rtlCol="0">
            <a:spAutoFit/>
          </a:bodyPr>
          <a:lstStyle/>
          <a:p>
            <a:pPr algn="ctr"/>
            <a:r>
              <a:rPr lang="ja-JP" altLang="en-US" sz="4062" dirty="0">
                <a:latin typeface="HGS行書体" panose="03000600000000000000" pitchFamily="66" charset="-128"/>
                <a:ea typeface="HGS行書体" panose="03000600000000000000" pitchFamily="66" charset="-128"/>
              </a:rPr>
              <a:t>人が真っすぐに</a:t>
            </a:r>
            <a:endParaRPr lang="en-US" altLang="ja-JP" sz="4062" dirty="0">
              <a:latin typeface="HGS行書体" panose="03000600000000000000" pitchFamily="66" charset="-128"/>
              <a:ea typeface="HGS行書体" panose="03000600000000000000" pitchFamily="66" charset="-128"/>
            </a:endParaRPr>
          </a:p>
          <a:p>
            <a:pPr algn="ctr"/>
            <a:r>
              <a:rPr lang="ja-JP" altLang="en-US" sz="4062" dirty="0">
                <a:latin typeface="HGS行書体" panose="03000600000000000000" pitchFamily="66" charset="-128"/>
                <a:ea typeface="HGS行書体" panose="03000600000000000000" pitchFamily="66" charset="-128"/>
              </a:rPr>
              <a:t>育つ処に！</a:t>
            </a:r>
          </a:p>
        </p:txBody>
      </p:sp>
    </p:spTree>
    <p:extLst>
      <p:ext uri="{BB962C8B-B14F-4D97-AF65-F5344CB8AC3E}">
        <p14:creationId xmlns:p14="http://schemas.microsoft.com/office/powerpoint/2010/main" val="3556328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564040"/>
            <a:ext cx="7886700" cy="1325563"/>
          </a:xfrm>
        </p:spPr>
        <p:txBody>
          <a:bodyPr>
            <a:normAutofit/>
          </a:bodyPr>
          <a:lstStyle/>
          <a:p>
            <a:pPr algn="ctr"/>
            <a:r>
              <a:rPr kumimoji="1" lang="ja-JP" altLang="en-US" sz="5400" dirty="0" smtClean="0"/>
              <a:t>新専門医制度への対応</a:t>
            </a:r>
            <a:endParaRPr kumimoji="1" lang="ja-JP" altLang="en-US" sz="5400" dirty="0"/>
          </a:p>
        </p:txBody>
      </p:sp>
    </p:spTree>
    <p:extLst>
      <p:ext uri="{BB962C8B-B14F-4D97-AF65-F5344CB8AC3E}">
        <p14:creationId xmlns:p14="http://schemas.microsoft.com/office/powerpoint/2010/main" val="1860690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C000"/>
          </a:solidFill>
        </p:spPr>
        <p:txBody>
          <a:bodyPr>
            <a:normAutofit/>
          </a:bodyPr>
          <a:lstStyle/>
          <a:p>
            <a:pPr algn="ctr"/>
            <a:r>
              <a:rPr lang="ja-JP" altLang="en-US" sz="4800" dirty="0"/>
              <a:t>研修</a:t>
            </a:r>
            <a:r>
              <a:rPr kumimoji="1" lang="ja-JP" altLang="en-US" sz="4800" dirty="0" smtClean="0"/>
              <a:t>か修練か</a:t>
            </a:r>
            <a:endParaRPr kumimoji="1" lang="ja-JP" altLang="en-US" sz="4800" dirty="0"/>
          </a:p>
        </p:txBody>
      </p:sp>
      <p:sp>
        <p:nvSpPr>
          <p:cNvPr id="3" name="テキスト ボックス 2"/>
          <p:cNvSpPr txBox="1"/>
          <p:nvPr/>
        </p:nvSpPr>
        <p:spPr>
          <a:xfrm>
            <a:off x="628650" y="2438872"/>
            <a:ext cx="8119110" cy="3293209"/>
          </a:xfrm>
          <a:prstGeom prst="rect">
            <a:avLst/>
          </a:prstGeom>
          <a:noFill/>
        </p:spPr>
        <p:txBody>
          <a:bodyPr wrap="square" rtlCol="0">
            <a:spAutoFit/>
          </a:bodyPr>
          <a:lstStyle/>
          <a:p>
            <a:pPr algn="ctr"/>
            <a:r>
              <a:rPr kumimoji="1" lang="ja-JP" altLang="en-US" sz="3200" dirty="0" smtClean="0"/>
              <a:t>心臓血管外科専門医認定機構からの希望</a:t>
            </a:r>
            <a:endParaRPr kumimoji="1" lang="en-US" altLang="ja-JP" sz="3200" dirty="0" smtClean="0"/>
          </a:p>
          <a:p>
            <a:pPr algn="ctr"/>
            <a:endParaRPr kumimoji="1" lang="en-US" altLang="ja-JP" sz="3200" dirty="0" smtClean="0"/>
          </a:p>
          <a:p>
            <a:pPr algn="ctr"/>
            <a:r>
              <a:rPr kumimoji="1" lang="ja-JP" altLang="en-US" sz="4800" dirty="0" smtClean="0"/>
              <a:t>基本部分は</a:t>
            </a:r>
            <a:r>
              <a:rPr kumimoji="1" lang="ja-JP" altLang="en-US" sz="4800" dirty="0" smtClean="0">
                <a:solidFill>
                  <a:srgbClr val="FF0000"/>
                </a:solidFill>
              </a:rPr>
              <a:t>研修</a:t>
            </a:r>
            <a:endParaRPr kumimoji="1" lang="en-US" altLang="ja-JP" sz="4800" dirty="0" smtClean="0">
              <a:solidFill>
                <a:srgbClr val="FF0000"/>
              </a:solidFill>
            </a:endParaRPr>
          </a:p>
          <a:p>
            <a:pPr algn="ctr"/>
            <a:endParaRPr kumimoji="1" lang="en-US" altLang="ja-JP" sz="4800" dirty="0" smtClean="0"/>
          </a:p>
          <a:p>
            <a:pPr algn="ctr"/>
            <a:r>
              <a:rPr lang="ja-JP" altLang="en-US" sz="4800" dirty="0" smtClean="0"/>
              <a:t>サブ</a:t>
            </a:r>
            <a:r>
              <a:rPr lang="ja-JP" altLang="en-US" sz="4800" dirty="0"/>
              <a:t>ス</a:t>
            </a:r>
            <a:r>
              <a:rPr lang="ja-JP" altLang="en-US" sz="4800" dirty="0" err="1" smtClean="0"/>
              <a:t>ぺ</a:t>
            </a:r>
            <a:r>
              <a:rPr lang="ja-JP" altLang="en-US" sz="4800" dirty="0"/>
              <a:t>部分</a:t>
            </a:r>
            <a:r>
              <a:rPr lang="ja-JP" altLang="en-US" sz="4800" dirty="0" smtClean="0"/>
              <a:t>は</a:t>
            </a:r>
            <a:r>
              <a:rPr lang="ja-JP" altLang="en-US" sz="4800" dirty="0" smtClean="0">
                <a:solidFill>
                  <a:srgbClr val="FF0000"/>
                </a:solidFill>
              </a:rPr>
              <a:t>修練</a:t>
            </a:r>
            <a:endParaRPr kumimoji="1" lang="ja-JP" altLang="en-US" sz="4800" dirty="0">
              <a:solidFill>
                <a:srgbClr val="FF0000"/>
              </a:solidFill>
            </a:endParaRPr>
          </a:p>
        </p:txBody>
      </p:sp>
    </p:spTree>
    <p:extLst>
      <p:ext uri="{BB962C8B-B14F-4D97-AF65-F5344CB8AC3E}">
        <p14:creationId xmlns:p14="http://schemas.microsoft.com/office/powerpoint/2010/main" val="36084467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U ターン矢印 22"/>
          <p:cNvSpPr/>
          <p:nvPr/>
        </p:nvSpPr>
        <p:spPr>
          <a:xfrm>
            <a:off x="1915076" y="2524125"/>
            <a:ext cx="4047574" cy="377107"/>
          </a:xfrm>
          <a:prstGeom prst="utur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 name="角丸四角形 2"/>
          <p:cNvSpPr/>
          <p:nvPr/>
        </p:nvSpPr>
        <p:spPr>
          <a:xfrm>
            <a:off x="486919" y="143270"/>
            <a:ext cx="8247887" cy="611090"/>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p>
        </p:txBody>
      </p:sp>
      <p:sp>
        <p:nvSpPr>
          <p:cNvPr id="4" name="タイトル 1"/>
          <p:cNvSpPr>
            <a:spLocks noGrp="1"/>
          </p:cNvSpPr>
          <p:nvPr>
            <p:ph type="title"/>
          </p:nvPr>
        </p:nvSpPr>
        <p:spPr>
          <a:xfrm>
            <a:off x="347932" y="49202"/>
            <a:ext cx="8433072" cy="886394"/>
          </a:xfrm>
        </p:spPr>
        <p:txBody>
          <a:bodyPr>
            <a:noAutofit/>
          </a:bodyPr>
          <a:lstStyle/>
          <a:p>
            <a:pPr algn="ctr"/>
            <a:r>
              <a:rPr kumimoji="1" lang="ja-JP" altLang="en-US" sz="3200" dirty="0" smtClean="0"/>
              <a:t>外科専門研修と心臓血管外科修練の連携</a:t>
            </a:r>
            <a:endParaRPr kumimoji="1" lang="ja-JP" altLang="en-US" sz="3200" dirty="0"/>
          </a:p>
        </p:txBody>
      </p:sp>
      <p:grpSp>
        <p:nvGrpSpPr>
          <p:cNvPr id="5" name="グループ化 4"/>
          <p:cNvGrpSpPr/>
          <p:nvPr/>
        </p:nvGrpSpPr>
        <p:grpSpPr>
          <a:xfrm>
            <a:off x="109186" y="2642902"/>
            <a:ext cx="1270229" cy="2842195"/>
            <a:chOff x="702076" y="1191691"/>
            <a:chExt cx="1270229" cy="2842195"/>
          </a:xfrm>
        </p:grpSpPr>
        <p:sp>
          <p:nvSpPr>
            <p:cNvPr id="6" name="角丸四角形 5"/>
            <p:cNvSpPr/>
            <p:nvPr/>
          </p:nvSpPr>
          <p:spPr>
            <a:xfrm>
              <a:off x="702076" y="1191691"/>
              <a:ext cx="1270229" cy="2842195"/>
            </a:xfrm>
            <a:prstGeom prst="roundRect">
              <a:avLst/>
            </a:prstGeom>
            <a:solidFill>
              <a:srgbClr val="FFC00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7" name="角丸四角形 4"/>
            <p:cNvSpPr/>
            <p:nvPr/>
          </p:nvSpPr>
          <p:spPr>
            <a:xfrm>
              <a:off x="764083" y="1253698"/>
              <a:ext cx="1146215" cy="271818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kumimoji="1" lang="ja-JP" altLang="en-US" sz="2400" b="1" kern="1200" dirty="0" smtClean="0">
                  <a:solidFill>
                    <a:srgbClr val="FF0000"/>
                  </a:solidFill>
                </a:rPr>
                <a:t>初期</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臨床</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ja-JP" altLang="en-US" sz="2400" b="1" kern="1200" dirty="0" smtClean="0">
                  <a:solidFill>
                    <a:srgbClr val="FF0000"/>
                  </a:solidFill>
                </a:rPr>
                <a:t>研修</a:t>
              </a:r>
              <a:endParaRPr kumimoji="1" lang="en-US" altLang="ja-JP" sz="2400" b="1" kern="1200" dirty="0" smtClean="0">
                <a:solidFill>
                  <a:srgbClr val="FF0000"/>
                </a:solidFill>
              </a:endParaRPr>
            </a:p>
            <a:p>
              <a:pPr lvl="0" algn="ctr" defTabSz="800100">
                <a:lnSpc>
                  <a:spcPct val="90000"/>
                </a:lnSpc>
                <a:spcBef>
                  <a:spcPct val="0"/>
                </a:spcBef>
                <a:spcAft>
                  <a:spcPct val="35000"/>
                </a:spcAft>
              </a:pPr>
              <a:r>
                <a:rPr kumimoji="1" lang="en-US" altLang="ja-JP" sz="2400" b="1" kern="1200" dirty="0" smtClean="0">
                  <a:solidFill>
                    <a:srgbClr val="FF0000"/>
                  </a:solidFill>
                </a:rPr>
                <a:t>2</a:t>
              </a:r>
              <a:r>
                <a:rPr kumimoji="1" lang="ja-JP" altLang="en-US" sz="2400" b="1" kern="1200" dirty="0" smtClean="0">
                  <a:solidFill>
                    <a:srgbClr val="FF0000"/>
                  </a:solidFill>
                </a:rPr>
                <a:t>年</a:t>
              </a:r>
              <a:endParaRPr kumimoji="1" lang="en-US" altLang="ja-JP" sz="2400" b="1" kern="1200" dirty="0" smtClean="0">
                <a:solidFill>
                  <a:srgbClr val="FF0000"/>
                </a:solidFill>
              </a:endParaRPr>
            </a:p>
            <a:p>
              <a:pPr lvl="0" algn="ctr" defTabSz="800100">
                <a:lnSpc>
                  <a:spcPct val="90000"/>
                </a:lnSpc>
                <a:spcBef>
                  <a:spcPct val="0"/>
                </a:spcBef>
                <a:spcAft>
                  <a:spcPct val="35000"/>
                </a:spcAft>
              </a:pPr>
              <a:endParaRPr kumimoji="1" lang="ja-JP" altLang="en-US" sz="1600" b="1" kern="1200" dirty="0">
                <a:solidFill>
                  <a:srgbClr val="FF0000"/>
                </a:solidFill>
              </a:endParaRPr>
            </a:p>
          </p:txBody>
        </p:sp>
      </p:grpSp>
      <p:grpSp>
        <p:nvGrpSpPr>
          <p:cNvPr id="8" name="グループ化 7"/>
          <p:cNvGrpSpPr/>
          <p:nvPr/>
        </p:nvGrpSpPr>
        <p:grpSpPr>
          <a:xfrm>
            <a:off x="1407990" y="2820363"/>
            <a:ext cx="2958113" cy="1198881"/>
            <a:chOff x="2130880" y="1214805"/>
            <a:chExt cx="1346252" cy="1304631"/>
          </a:xfrm>
        </p:grpSpPr>
        <p:sp>
          <p:nvSpPr>
            <p:cNvPr id="12" name="角丸四角形 11"/>
            <p:cNvSpPr/>
            <p:nvPr/>
          </p:nvSpPr>
          <p:spPr>
            <a:xfrm>
              <a:off x="2130880" y="1214805"/>
              <a:ext cx="1346252" cy="1304631"/>
            </a:xfrm>
            <a:prstGeom prst="roundRect">
              <a:avLst/>
            </a:prstGeom>
            <a:solidFill>
              <a:srgbClr val="92D050"/>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3" name="角丸四角形 4"/>
            <p:cNvSpPr/>
            <p:nvPr/>
          </p:nvSpPr>
          <p:spPr>
            <a:xfrm>
              <a:off x="2194567" y="1278492"/>
              <a:ext cx="1218878" cy="11772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kumimoji="1" lang="ja-JP" altLang="en-US" sz="1600" b="1" kern="1200" dirty="0">
                <a:solidFill>
                  <a:srgbClr val="FF0000"/>
                </a:solidFill>
              </a:endParaRPr>
            </a:p>
          </p:txBody>
        </p:sp>
      </p:grpSp>
      <p:grpSp>
        <p:nvGrpSpPr>
          <p:cNvPr id="9" name="グループ化 8"/>
          <p:cNvGrpSpPr/>
          <p:nvPr/>
        </p:nvGrpSpPr>
        <p:grpSpPr>
          <a:xfrm>
            <a:off x="4462148" y="1274361"/>
            <a:ext cx="662298" cy="1209081"/>
            <a:chOff x="3538322" y="1216918"/>
            <a:chExt cx="711036" cy="1283431"/>
          </a:xfrm>
        </p:grpSpPr>
        <p:sp>
          <p:nvSpPr>
            <p:cNvPr id="10" name="角丸四角形 9"/>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1" name="角丸四角形 6"/>
            <p:cNvSpPr/>
            <p:nvPr/>
          </p:nvSpPr>
          <p:spPr>
            <a:xfrm>
              <a:off x="3573031" y="1251767"/>
              <a:ext cx="641619"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外科専門医試験</a:t>
              </a:r>
              <a:endParaRPr kumimoji="1" lang="ja-JP" altLang="en-US" sz="1600" b="1" kern="1200" dirty="0"/>
            </a:p>
          </p:txBody>
        </p:sp>
      </p:grpSp>
      <p:grpSp>
        <p:nvGrpSpPr>
          <p:cNvPr id="14" name="グループ化 13"/>
          <p:cNvGrpSpPr/>
          <p:nvPr/>
        </p:nvGrpSpPr>
        <p:grpSpPr>
          <a:xfrm>
            <a:off x="2565522" y="4241666"/>
            <a:ext cx="3037910" cy="1243431"/>
            <a:chOff x="2105287" y="1229820"/>
            <a:chExt cx="1346252" cy="1304631"/>
          </a:xfrm>
          <a:solidFill>
            <a:srgbClr val="00B0F0"/>
          </a:solidFill>
        </p:grpSpPr>
        <p:sp>
          <p:nvSpPr>
            <p:cNvPr id="15" name="角丸四角形 14"/>
            <p:cNvSpPr/>
            <p:nvPr/>
          </p:nvSpPr>
          <p:spPr>
            <a:xfrm>
              <a:off x="2105287" y="1229820"/>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6" name="角丸四角形 4"/>
            <p:cNvSpPr/>
            <p:nvPr/>
          </p:nvSpPr>
          <p:spPr>
            <a:xfrm>
              <a:off x="2181637" y="1292551"/>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17" name="グループ化 16"/>
          <p:cNvGrpSpPr/>
          <p:nvPr/>
        </p:nvGrpSpPr>
        <p:grpSpPr>
          <a:xfrm>
            <a:off x="5534928" y="5542246"/>
            <a:ext cx="800174" cy="1283431"/>
            <a:chOff x="3538322" y="1216918"/>
            <a:chExt cx="711036" cy="1283431"/>
          </a:xfrm>
        </p:grpSpPr>
        <p:sp>
          <p:nvSpPr>
            <p:cNvPr id="18" name="角丸四角形 17"/>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19"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20" name="テキスト ボックス 19"/>
          <p:cNvSpPr txBox="1"/>
          <p:nvPr/>
        </p:nvSpPr>
        <p:spPr>
          <a:xfrm>
            <a:off x="2016399" y="3197470"/>
            <a:ext cx="2388813" cy="461665"/>
          </a:xfrm>
          <a:prstGeom prst="rect">
            <a:avLst/>
          </a:prstGeom>
          <a:noFill/>
        </p:spPr>
        <p:txBody>
          <a:bodyPr wrap="square" rtlCol="0">
            <a:spAutoFit/>
          </a:bodyPr>
          <a:lstStyle/>
          <a:p>
            <a:r>
              <a:rPr kumimoji="1" lang="ja-JP" altLang="en-US" sz="2400" dirty="0" smtClean="0"/>
              <a:t>外科専門研修</a:t>
            </a:r>
            <a:endParaRPr kumimoji="1" lang="ja-JP" altLang="en-US" sz="2400" dirty="0"/>
          </a:p>
        </p:txBody>
      </p:sp>
      <p:cxnSp>
        <p:nvCxnSpPr>
          <p:cNvPr id="21" name="直線矢印コネクタ 20"/>
          <p:cNvCxnSpPr/>
          <p:nvPr/>
        </p:nvCxnSpPr>
        <p:spPr>
          <a:xfrm>
            <a:off x="1476987" y="2302138"/>
            <a:ext cx="0" cy="36986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393590" y="1357915"/>
            <a:ext cx="2414444" cy="954107"/>
          </a:xfrm>
          <a:prstGeom prst="rect">
            <a:avLst/>
          </a:prstGeom>
          <a:noFill/>
          <a:ln w="38100">
            <a:solidFill>
              <a:srgbClr val="FF0000"/>
            </a:solidFill>
          </a:ln>
        </p:spPr>
        <p:txBody>
          <a:bodyPr wrap="none" rtlCol="0">
            <a:spAutoFit/>
          </a:bodyPr>
          <a:lstStyle/>
          <a:p>
            <a:r>
              <a:rPr kumimoji="1" lang="ja-JP" altLang="en-US" sz="2800" dirty="0" smtClean="0"/>
              <a:t>外科専門研修</a:t>
            </a:r>
            <a:endParaRPr kumimoji="1" lang="en-US" altLang="ja-JP" sz="2800" dirty="0" smtClean="0"/>
          </a:p>
          <a:p>
            <a:pPr algn="ctr"/>
            <a:r>
              <a:rPr kumimoji="1" lang="ja-JP" altLang="en-US" sz="2800" dirty="0" smtClean="0"/>
              <a:t>開始登録</a:t>
            </a:r>
            <a:endParaRPr kumimoji="1" lang="ja-JP" altLang="en-US" sz="2800" dirty="0"/>
          </a:p>
        </p:txBody>
      </p:sp>
      <p:sp>
        <p:nvSpPr>
          <p:cNvPr id="31" name="テキスト ボックス 30"/>
          <p:cNvSpPr txBox="1"/>
          <p:nvPr/>
        </p:nvSpPr>
        <p:spPr>
          <a:xfrm>
            <a:off x="2398354" y="5810921"/>
            <a:ext cx="3057247" cy="954107"/>
          </a:xfrm>
          <a:prstGeom prst="rect">
            <a:avLst/>
          </a:prstGeom>
          <a:noFill/>
          <a:ln w="38100">
            <a:solidFill>
              <a:srgbClr val="FFC000"/>
            </a:solidFill>
          </a:ln>
        </p:spPr>
        <p:txBody>
          <a:bodyPr wrap="none" rtlCol="0">
            <a:spAutoFit/>
          </a:bodyPr>
          <a:lstStyle/>
          <a:p>
            <a:r>
              <a:rPr kumimoji="1" lang="ja-JP" altLang="en-US" sz="2800" dirty="0" smtClean="0"/>
              <a:t>心臓血管外科修練</a:t>
            </a:r>
            <a:endParaRPr kumimoji="1" lang="en-US" altLang="ja-JP" sz="2800" dirty="0" smtClean="0"/>
          </a:p>
          <a:p>
            <a:pPr algn="ctr"/>
            <a:r>
              <a:rPr lang="ja-JP" altLang="en-US" sz="2800" dirty="0" smtClean="0"/>
              <a:t>開始</a:t>
            </a:r>
            <a:r>
              <a:rPr lang="ja-JP" altLang="en-US" sz="2800" dirty="0"/>
              <a:t>登録</a:t>
            </a:r>
            <a:endParaRPr kumimoji="1" lang="ja-JP" altLang="en-US" sz="2800" dirty="0"/>
          </a:p>
        </p:txBody>
      </p:sp>
      <p:sp>
        <p:nvSpPr>
          <p:cNvPr id="32" name="テキスト ボックス 31"/>
          <p:cNvSpPr txBox="1"/>
          <p:nvPr/>
        </p:nvSpPr>
        <p:spPr>
          <a:xfrm>
            <a:off x="6911761" y="4508500"/>
            <a:ext cx="1846980" cy="1938992"/>
          </a:xfrm>
          <a:prstGeom prst="rect">
            <a:avLst/>
          </a:prstGeom>
          <a:noFill/>
          <a:ln w="57150">
            <a:solidFill>
              <a:srgbClr val="7030A0"/>
            </a:solidFill>
          </a:ln>
        </p:spPr>
        <p:txBody>
          <a:bodyPr wrap="none" rtlCol="0">
            <a:spAutoFit/>
          </a:bodyPr>
          <a:lstStyle/>
          <a:p>
            <a:pPr algn="ctr"/>
            <a:r>
              <a:rPr kumimoji="1" lang="ja-JP" altLang="en-US" sz="2400" dirty="0" smtClean="0"/>
              <a:t>最大</a:t>
            </a:r>
            <a:r>
              <a:rPr kumimoji="1" lang="en-US" altLang="ja-JP" sz="2400" dirty="0" smtClean="0"/>
              <a:t>2</a:t>
            </a:r>
            <a:r>
              <a:rPr kumimoji="1" lang="ja-JP" altLang="en-US" sz="2400" dirty="0" smtClean="0"/>
              <a:t>年</a:t>
            </a:r>
            <a:endParaRPr kumimoji="1" lang="en-US" altLang="ja-JP" sz="2400" dirty="0" smtClean="0"/>
          </a:p>
          <a:p>
            <a:pPr algn="ctr"/>
            <a:r>
              <a:rPr kumimoji="1" lang="ja-JP" altLang="en-US" sz="2400" dirty="0" smtClean="0"/>
              <a:t>ｵｰﾊﾞｰﾗｯﾌﾟし</a:t>
            </a:r>
            <a:endParaRPr kumimoji="1" lang="en-US" altLang="ja-JP" sz="2400" dirty="0" smtClean="0"/>
          </a:p>
          <a:p>
            <a:pPr algn="ctr"/>
            <a:r>
              <a:rPr kumimoji="1" lang="ja-JP" altLang="en-US" sz="2400" dirty="0" smtClean="0"/>
              <a:t>最短で</a:t>
            </a:r>
            <a:endParaRPr kumimoji="1" lang="en-US" altLang="ja-JP" sz="2400" dirty="0" smtClean="0"/>
          </a:p>
          <a:p>
            <a:pPr algn="ctr"/>
            <a:r>
              <a:rPr kumimoji="1" lang="ja-JP" altLang="en-US" sz="2400" dirty="0" smtClean="0"/>
              <a:t>卒後６年</a:t>
            </a:r>
            <a:endParaRPr kumimoji="1" lang="en-US" altLang="ja-JP" sz="2400" dirty="0" smtClean="0"/>
          </a:p>
          <a:p>
            <a:pPr algn="ctr"/>
            <a:r>
              <a:rPr kumimoji="1" lang="ja-JP" altLang="en-US" sz="2400" dirty="0" smtClean="0"/>
              <a:t>（</a:t>
            </a:r>
            <a:r>
              <a:rPr lang="en-US" altLang="ja-JP" sz="2400" dirty="0" smtClean="0"/>
              <a:t>2+1+3</a:t>
            </a:r>
            <a:r>
              <a:rPr lang="ja-JP" altLang="en-US" sz="2400" dirty="0" smtClean="0"/>
              <a:t>）</a:t>
            </a:r>
            <a:endParaRPr kumimoji="1" lang="ja-JP" altLang="en-US" sz="2400" dirty="0"/>
          </a:p>
        </p:txBody>
      </p:sp>
      <p:sp>
        <p:nvSpPr>
          <p:cNvPr id="33" name="右中かっこ 32"/>
          <p:cNvSpPr/>
          <p:nvPr/>
        </p:nvSpPr>
        <p:spPr>
          <a:xfrm>
            <a:off x="6512543" y="4303915"/>
            <a:ext cx="284341" cy="239197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正方形/長方形 25"/>
          <p:cNvSpPr/>
          <p:nvPr/>
        </p:nvSpPr>
        <p:spPr>
          <a:xfrm>
            <a:off x="1834361" y="2825379"/>
            <a:ext cx="221146" cy="118430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V="1">
            <a:off x="2588238" y="5427907"/>
            <a:ext cx="11511" cy="378275"/>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左右矢印 36"/>
          <p:cNvSpPr/>
          <p:nvPr/>
        </p:nvSpPr>
        <p:spPr>
          <a:xfrm>
            <a:off x="1488859" y="4508500"/>
            <a:ext cx="1010807" cy="484632"/>
          </a:xfrm>
          <a:prstGeom prst="lef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521755" y="4945341"/>
            <a:ext cx="1051750" cy="830997"/>
          </a:xfrm>
          <a:prstGeom prst="rect">
            <a:avLst/>
          </a:prstGeom>
          <a:noFill/>
        </p:spPr>
        <p:txBody>
          <a:bodyPr wrap="square" rtlCol="0">
            <a:spAutoFit/>
          </a:bodyPr>
          <a:lstStyle/>
          <a:p>
            <a:pPr algn="ctr"/>
            <a:r>
              <a:rPr kumimoji="1" lang="en-US" altLang="ja-JP" sz="2400" dirty="0" smtClean="0"/>
              <a:t>1</a:t>
            </a:r>
            <a:r>
              <a:rPr kumimoji="1" lang="ja-JP" altLang="en-US" sz="2400" dirty="0" smtClean="0"/>
              <a:t>年</a:t>
            </a:r>
            <a:endParaRPr kumimoji="1" lang="en-US" altLang="ja-JP" sz="2400" dirty="0" smtClean="0"/>
          </a:p>
          <a:p>
            <a:pPr algn="ctr"/>
            <a:r>
              <a:rPr kumimoji="1" lang="ja-JP" altLang="en-US" sz="2400" dirty="0" smtClean="0"/>
              <a:t>以上</a:t>
            </a:r>
            <a:endParaRPr kumimoji="1" lang="ja-JP" altLang="en-US" sz="2400" dirty="0"/>
          </a:p>
        </p:txBody>
      </p:sp>
      <p:sp>
        <p:nvSpPr>
          <p:cNvPr id="2" name="曲折矢印 1"/>
          <p:cNvSpPr/>
          <p:nvPr/>
        </p:nvSpPr>
        <p:spPr>
          <a:xfrm flipV="1">
            <a:off x="1915075" y="4013646"/>
            <a:ext cx="567884" cy="380033"/>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24" name="直線コネクタ 23"/>
          <p:cNvCxnSpPr/>
          <p:nvPr/>
        </p:nvCxnSpPr>
        <p:spPr>
          <a:xfrm flipV="1">
            <a:off x="190466" y="1215937"/>
            <a:ext cx="7326664" cy="176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54514" y="878700"/>
            <a:ext cx="1034257" cy="369332"/>
          </a:xfrm>
          <a:prstGeom prst="rect">
            <a:avLst/>
          </a:prstGeom>
          <a:noFill/>
        </p:spPr>
        <p:txBody>
          <a:bodyPr wrap="none" rtlCol="0">
            <a:spAutoFit/>
          </a:bodyPr>
          <a:lstStyle/>
          <a:p>
            <a:r>
              <a:rPr kumimoji="1" lang="en-US" altLang="ja-JP" dirty="0" smtClean="0"/>
              <a:t>1</a:t>
            </a:r>
            <a:r>
              <a:rPr kumimoji="1" lang="ja-JP" altLang="en-US" dirty="0" smtClean="0"/>
              <a:t>年、</a:t>
            </a:r>
            <a:r>
              <a:rPr kumimoji="1" lang="en-US" altLang="ja-JP" dirty="0" smtClean="0"/>
              <a:t>2</a:t>
            </a:r>
            <a:r>
              <a:rPr kumimoji="1" lang="ja-JP" altLang="en-US" dirty="0" smtClean="0"/>
              <a:t>年</a:t>
            </a:r>
            <a:endParaRPr kumimoji="1" lang="ja-JP" altLang="en-US" dirty="0"/>
          </a:p>
        </p:txBody>
      </p:sp>
      <p:cxnSp>
        <p:nvCxnSpPr>
          <p:cNvPr id="29" name="直線コネクタ 28"/>
          <p:cNvCxnSpPr/>
          <p:nvPr/>
        </p:nvCxnSpPr>
        <p:spPr>
          <a:xfrm>
            <a:off x="204263" y="912743"/>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1391828" y="935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2457905" y="9242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3503416" y="912751"/>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4465441" y="912748"/>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5539527" y="924104"/>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テキスト ボックス 44"/>
          <p:cNvSpPr txBox="1"/>
          <p:nvPr/>
        </p:nvSpPr>
        <p:spPr>
          <a:xfrm>
            <a:off x="1592764" y="878700"/>
            <a:ext cx="758541" cy="369332"/>
          </a:xfrm>
          <a:prstGeom prst="rect">
            <a:avLst/>
          </a:prstGeom>
          <a:noFill/>
        </p:spPr>
        <p:txBody>
          <a:bodyPr wrap="none" rtlCol="0">
            <a:spAutoFit/>
          </a:bodyPr>
          <a:lstStyle/>
          <a:p>
            <a:r>
              <a:rPr kumimoji="1" lang="en-US" altLang="ja-JP" dirty="0" smtClean="0"/>
              <a:t>3</a:t>
            </a:r>
            <a:r>
              <a:rPr kumimoji="1" lang="ja-JP" altLang="en-US" dirty="0" smtClean="0"/>
              <a:t>年目</a:t>
            </a:r>
            <a:endParaRPr kumimoji="1" lang="ja-JP" altLang="en-US" dirty="0"/>
          </a:p>
        </p:txBody>
      </p:sp>
      <p:sp>
        <p:nvSpPr>
          <p:cNvPr id="46" name="テキスト ボックス 45"/>
          <p:cNvSpPr txBox="1"/>
          <p:nvPr/>
        </p:nvSpPr>
        <p:spPr>
          <a:xfrm>
            <a:off x="2655754" y="878700"/>
            <a:ext cx="763351" cy="369332"/>
          </a:xfrm>
          <a:prstGeom prst="rect">
            <a:avLst/>
          </a:prstGeom>
          <a:noFill/>
        </p:spPr>
        <p:txBody>
          <a:bodyPr wrap="none" rtlCol="0">
            <a:spAutoFit/>
          </a:bodyPr>
          <a:lstStyle/>
          <a:p>
            <a:r>
              <a:rPr lang="en-US" altLang="ja-JP" dirty="0"/>
              <a:t>4</a:t>
            </a:r>
            <a:r>
              <a:rPr kumimoji="1" lang="ja-JP" altLang="en-US" dirty="0" smtClean="0"/>
              <a:t>年目</a:t>
            </a:r>
            <a:endParaRPr kumimoji="1" lang="ja-JP" altLang="en-US" dirty="0"/>
          </a:p>
        </p:txBody>
      </p:sp>
      <p:sp>
        <p:nvSpPr>
          <p:cNvPr id="47" name="テキスト ボックス 46"/>
          <p:cNvSpPr txBox="1"/>
          <p:nvPr/>
        </p:nvSpPr>
        <p:spPr>
          <a:xfrm>
            <a:off x="3634924" y="878700"/>
            <a:ext cx="763351" cy="369332"/>
          </a:xfrm>
          <a:prstGeom prst="rect">
            <a:avLst/>
          </a:prstGeom>
          <a:noFill/>
        </p:spPr>
        <p:txBody>
          <a:bodyPr wrap="none" rtlCol="0">
            <a:spAutoFit/>
          </a:bodyPr>
          <a:lstStyle/>
          <a:p>
            <a:r>
              <a:rPr lang="en-US" altLang="ja-JP" dirty="0" smtClean="0"/>
              <a:t>5</a:t>
            </a:r>
            <a:r>
              <a:rPr kumimoji="1" lang="ja-JP" altLang="en-US" dirty="0" smtClean="0"/>
              <a:t>年目</a:t>
            </a:r>
            <a:endParaRPr kumimoji="1" lang="ja-JP" altLang="en-US" dirty="0"/>
          </a:p>
        </p:txBody>
      </p:sp>
      <p:sp>
        <p:nvSpPr>
          <p:cNvPr id="48" name="テキスト ボックス 47"/>
          <p:cNvSpPr txBox="1"/>
          <p:nvPr/>
        </p:nvSpPr>
        <p:spPr>
          <a:xfrm>
            <a:off x="4678864" y="878700"/>
            <a:ext cx="763351" cy="369332"/>
          </a:xfrm>
          <a:prstGeom prst="rect">
            <a:avLst/>
          </a:prstGeom>
          <a:noFill/>
        </p:spPr>
        <p:txBody>
          <a:bodyPr wrap="none" rtlCol="0">
            <a:spAutoFit/>
          </a:bodyPr>
          <a:lstStyle/>
          <a:p>
            <a:r>
              <a:rPr lang="en-US" altLang="ja-JP" dirty="0"/>
              <a:t>6</a:t>
            </a:r>
            <a:r>
              <a:rPr kumimoji="1" lang="ja-JP" altLang="en-US" dirty="0" smtClean="0"/>
              <a:t>年目</a:t>
            </a:r>
            <a:endParaRPr kumimoji="1" lang="ja-JP" altLang="en-US" dirty="0"/>
          </a:p>
        </p:txBody>
      </p:sp>
      <p:sp>
        <p:nvSpPr>
          <p:cNvPr id="49" name="テキスト ボックス 48"/>
          <p:cNvSpPr txBox="1"/>
          <p:nvPr/>
        </p:nvSpPr>
        <p:spPr>
          <a:xfrm>
            <a:off x="6705149" y="888860"/>
            <a:ext cx="994183" cy="369332"/>
          </a:xfrm>
          <a:prstGeom prst="rect">
            <a:avLst/>
          </a:prstGeom>
          <a:noFill/>
        </p:spPr>
        <p:txBody>
          <a:bodyPr wrap="none" rtlCol="0">
            <a:spAutoFit/>
          </a:bodyPr>
          <a:lstStyle/>
          <a:p>
            <a:r>
              <a:rPr lang="en-US" altLang="ja-JP" dirty="0"/>
              <a:t>8</a:t>
            </a:r>
            <a:r>
              <a:rPr kumimoji="1" lang="ja-JP" altLang="en-US" dirty="0" smtClean="0"/>
              <a:t>年目～</a:t>
            </a:r>
            <a:endParaRPr kumimoji="1" lang="ja-JP" altLang="en-US" dirty="0"/>
          </a:p>
        </p:txBody>
      </p:sp>
      <p:grpSp>
        <p:nvGrpSpPr>
          <p:cNvPr id="50" name="グループ化 49"/>
          <p:cNvGrpSpPr/>
          <p:nvPr/>
        </p:nvGrpSpPr>
        <p:grpSpPr>
          <a:xfrm>
            <a:off x="4383825" y="2815855"/>
            <a:ext cx="3037910" cy="1223643"/>
            <a:chOff x="2130880" y="1214805"/>
            <a:chExt cx="1346252" cy="1304631"/>
          </a:xfrm>
          <a:solidFill>
            <a:srgbClr val="00B0F0"/>
          </a:solidFill>
        </p:grpSpPr>
        <p:sp>
          <p:nvSpPr>
            <p:cNvPr id="51" name="角丸四角形 50"/>
            <p:cNvSpPr/>
            <p:nvPr/>
          </p:nvSpPr>
          <p:spPr>
            <a:xfrm>
              <a:off x="2130880" y="1214805"/>
              <a:ext cx="1346252" cy="1304631"/>
            </a:xfrm>
            <a:prstGeom prst="roundRect">
              <a:avLst/>
            </a:prstGeom>
            <a:gr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52" name="角丸四角形 4"/>
            <p:cNvSpPr/>
            <p:nvPr/>
          </p:nvSpPr>
          <p:spPr>
            <a:xfrm>
              <a:off x="2154307" y="1278492"/>
              <a:ext cx="1218878" cy="117725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2400" b="1" kern="1200" dirty="0" smtClean="0">
                  <a:solidFill>
                    <a:schemeClr val="tx1"/>
                  </a:solidFill>
                </a:rPr>
                <a:t>心臓血管外科修練</a:t>
              </a:r>
              <a:endParaRPr kumimoji="1" lang="ja-JP" altLang="en-US" sz="2400" b="1" kern="1200" dirty="0">
                <a:solidFill>
                  <a:schemeClr val="tx1"/>
                </a:solidFill>
              </a:endParaRPr>
            </a:p>
          </p:txBody>
        </p:sp>
      </p:grpSp>
      <p:grpSp>
        <p:nvGrpSpPr>
          <p:cNvPr id="54" name="グループ化 53"/>
          <p:cNvGrpSpPr/>
          <p:nvPr/>
        </p:nvGrpSpPr>
        <p:grpSpPr>
          <a:xfrm>
            <a:off x="7325628" y="1244330"/>
            <a:ext cx="800174" cy="1379521"/>
            <a:chOff x="3538322" y="1216918"/>
            <a:chExt cx="711036" cy="1283431"/>
          </a:xfrm>
        </p:grpSpPr>
        <p:sp>
          <p:nvSpPr>
            <p:cNvPr id="55" name="角丸四角形 54"/>
            <p:cNvSpPr/>
            <p:nvPr/>
          </p:nvSpPr>
          <p:spPr>
            <a:xfrm>
              <a:off x="3538322" y="1216918"/>
              <a:ext cx="711036" cy="1283431"/>
            </a:xfrm>
            <a:prstGeom prst="roundRect">
              <a:avLst/>
            </a:prstGeom>
          </p:spPr>
          <p:style>
            <a:lnRef idx="1">
              <a:schemeClr val="accent2"/>
            </a:lnRef>
            <a:fillRef idx="2">
              <a:schemeClr val="accent2"/>
            </a:fillRef>
            <a:effectRef idx="1">
              <a:schemeClr val="accent2"/>
            </a:effectRef>
            <a:fontRef idx="minor">
              <a:schemeClr val="dk1"/>
            </a:fontRef>
          </p:style>
        </p:sp>
        <p:sp>
          <p:nvSpPr>
            <p:cNvPr id="56" name="角丸四角形 6"/>
            <p:cNvSpPr/>
            <p:nvPr/>
          </p:nvSpPr>
          <p:spPr>
            <a:xfrm>
              <a:off x="3573032" y="1251628"/>
              <a:ext cx="641616" cy="1214011"/>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kumimoji="1" lang="ja-JP" altLang="en-US" sz="1600" b="1" kern="1200" dirty="0" smtClean="0"/>
                <a:t>心臓血管外科専門医試験</a:t>
              </a:r>
              <a:endParaRPr kumimoji="1" lang="ja-JP" altLang="en-US" sz="1600" b="1" kern="1200" dirty="0"/>
            </a:p>
          </p:txBody>
        </p:sp>
      </p:grpSp>
      <p:sp>
        <p:nvSpPr>
          <p:cNvPr id="53" name="テキスト ボックス 52"/>
          <p:cNvSpPr txBox="1"/>
          <p:nvPr/>
        </p:nvSpPr>
        <p:spPr>
          <a:xfrm>
            <a:off x="5717089" y="878700"/>
            <a:ext cx="763351" cy="369332"/>
          </a:xfrm>
          <a:prstGeom prst="rect">
            <a:avLst/>
          </a:prstGeom>
          <a:noFill/>
        </p:spPr>
        <p:txBody>
          <a:bodyPr wrap="none" rtlCol="0">
            <a:spAutoFit/>
          </a:bodyPr>
          <a:lstStyle/>
          <a:p>
            <a:r>
              <a:rPr lang="en-US" altLang="ja-JP" dirty="0"/>
              <a:t>7</a:t>
            </a:r>
            <a:r>
              <a:rPr kumimoji="1" lang="ja-JP" altLang="en-US" dirty="0" smtClean="0"/>
              <a:t>年目</a:t>
            </a:r>
            <a:endParaRPr kumimoji="1" lang="ja-JP" altLang="en-US" dirty="0"/>
          </a:p>
        </p:txBody>
      </p:sp>
      <p:cxnSp>
        <p:nvCxnSpPr>
          <p:cNvPr id="57" name="直線コネクタ 56"/>
          <p:cNvCxnSpPr/>
          <p:nvPr/>
        </p:nvCxnSpPr>
        <p:spPr>
          <a:xfrm>
            <a:off x="6558702" y="914579"/>
            <a:ext cx="0" cy="3039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7472201" y="2672006"/>
            <a:ext cx="1611339" cy="1569660"/>
          </a:xfrm>
          <a:prstGeom prst="rect">
            <a:avLst/>
          </a:prstGeom>
          <a:noFill/>
          <a:ln w="57150">
            <a:solidFill>
              <a:srgbClr val="7030A0"/>
            </a:solidFill>
          </a:ln>
        </p:spPr>
        <p:txBody>
          <a:bodyPr wrap="none" rtlCol="0">
            <a:spAutoFit/>
          </a:bodyPr>
          <a:lstStyle/>
          <a:p>
            <a:pPr algn="ctr"/>
            <a:r>
              <a:rPr kumimoji="1" lang="ja-JP" altLang="en-US" sz="2400" dirty="0" smtClean="0"/>
              <a:t>ｵｰﾊﾞｰﾗｯﾌﾟ</a:t>
            </a:r>
            <a:endParaRPr kumimoji="1" lang="en-US" altLang="ja-JP" sz="2400" dirty="0" smtClean="0"/>
          </a:p>
          <a:p>
            <a:pPr algn="ctr"/>
            <a:r>
              <a:rPr kumimoji="1" lang="ja-JP" altLang="en-US" sz="2400" dirty="0" smtClean="0"/>
              <a:t>なし</a:t>
            </a:r>
            <a:endParaRPr kumimoji="1" lang="en-US" altLang="ja-JP" sz="2400" dirty="0" smtClean="0"/>
          </a:p>
          <a:p>
            <a:pPr algn="ctr"/>
            <a:r>
              <a:rPr kumimoji="1" lang="ja-JP" altLang="en-US" sz="2400" dirty="0" smtClean="0"/>
              <a:t>卒後</a:t>
            </a:r>
            <a:r>
              <a:rPr kumimoji="1" lang="en-US" altLang="ja-JP" sz="2400" dirty="0" smtClean="0"/>
              <a:t>8</a:t>
            </a:r>
            <a:r>
              <a:rPr kumimoji="1" lang="ja-JP" altLang="en-US" sz="2400" dirty="0" smtClean="0"/>
              <a:t>年</a:t>
            </a:r>
            <a:endParaRPr kumimoji="1" lang="en-US" altLang="ja-JP" sz="2400" dirty="0" smtClean="0"/>
          </a:p>
          <a:p>
            <a:pPr algn="ctr"/>
            <a:r>
              <a:rPr kumimoji="1" lang="ja-JP" altLang="en-US" sz="2400" dirty="0" smtClean="0"/>
              <a:t>（</a:t>
            </a:r>
            <a:r>
              <a:rPr lang="en-US" altLang="ja-JP" sz="2400" dirty="0" smtClean="0"/>
              <a:t>2+3+3</a:t>
            </a:r>
            <a:r>
              <a:rPr lang="ja-JP" altLang="en-US" sz="2400" dirty="0" smtClean="0"/>
              <a:t>）</a:t>
            </a:r>
            <a:endParaRPr kumimoji="1" lang="ja-JP" altLang="en-US" sz="2400" dirty="0"/>
          </a:p>
        </p:txBody>
      </p:sp>
      <p:cxnSp>
        <p:nvCxnSpPr>
          <p:cNvPr id="60" name="直線矢印コネクタ 59"/>
          <p:cNvCxnSpPr/>
          <p:nvPr/>
        </p:nvCxnSpPr>
        <p:spPr>
          <a:xfrm flipH="1" flipV="1">
            <a:off x="4372638" y="3908826"/>
            <a:ext cx="6300" cy="1897357"/>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38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609033" y="402017"/>
            <a:ext cx="7886700" cy="1325563"/>
          </a:xfrm>
        </p:spPr>
        <p:txBody>
          <a:bodyPr/>
          <a:lstStyle/>
          <a:p>
            <a:pPr algn="ctr"/>
            <a:r>
              <a:rPr kumimoji="1" lang="ja-JP" altLang="en-US" dirty="0" smtClean="0"/>
              <a:t>名称</a:t>
            </a:r>
            <a:endParaRPr kumimoji="1" lang="ja-JP" altLang="en-US" dirty="0"/>
          </a:p>
        </p:txBody>
      </p:sp>
      <p:sp>
        <p:nvSpPr>
          <p:cNvPr id="3" name="正方形/長方形 2"/>
          <p:cNvSpPr/>
          <p:nvPr/>
        </p:nvSpPr>
        <p:spPr>
          <a:xfrm>
            <a:off x="119273" y="2584174"/>
            <a:ext cx="1699591" cy="2743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 name="正方形/長方形 3"/>
          <p:cNvSpPr/>
          <p:nvPr/>
        </p:nvSpPr>
        <p:spPr>
          <a:xfrm>
            <a:off x="2802841" y="119270"/>
            <a:ext cx="5973411" cy="6361044"/>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85290" y="2971799"/>
            <a:ext cx="923330" cy="1938992"/>
          </a:xfrm>
          <a:prstGeom prst="rect">
            <a:avLst/>
          </a:prstGeom>
          <a:noFill/>
        </p:spPr>
        <p:txBody>
          <a:bodyPr vert="eaVert" wrap="none" rtlCol="0">
            <a:spAutoFit/>
          </a:bodyPr>
          <a:lstStyle/>
          <a:p>
            <a:r>
              <a:rPr kumimoji="1" lang="ja-JP" altLang="en-US" sz="4800" dirty="0" smtClean="0"/>
              <a:t>専攻医</a:t>
            </a:r>
            <a:endParaRPr kumimoji="1" lang="ja-JP" altLang="en-US" sz="4800" dirty="0"/>
          </a:p>
        </p:txBody>
      </p:sp>
      <p:sp>
        <p:nvSpPr>
          <p:cNvPr id="6" name="右矢印 5"/>
          <p:cNvSpPr/>
          <p:nvPr/>
        </p:nvSpPr>
        <p:spPr>
          <a:xfrm>
            <a:off x="1997770" y="3607905"/>
            <a:ext cx="626165" cy="467139"/>
          </a:xfrm>
          <a:prstGeom prst="rightArrow">
            <a:avLst/>
          </a:prstGeom>
          <a:solidFill>
            <a:srgbClr val="FF0000"/>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3866322" y="2836594"/>
            <a:ext cx="1015663" cy="2169825"/>
          </a:xfrm>
          <a:prstGeom prst="rect">
            <a:avLst/>
          </a:prstGeom>
          <a:noFill/>
        </p:spPr>
        <p:txBody>
          <a:bodyPr vert="eaVert" wrap="none" rtlCol="0">
            <a:spAutoFit/>
          </a:bodyPr>
          <a:lstStyle/>
          <a:p>
            <a:r>
              <a:rPr kumimoji="1" lang="ja-JP" altLang="en-US" sz="5400" dirty="0" smtClean="0"/>
              <a:t>専門医</a:t>
            </a:r>
            <a:endParaRPr kumimoji="1" lang="ja-JP" altLang="en-US" sz="5400" dirty="0"/>
          </a:p>
        </p:txBody>
      </p:sp>
      <p:sp>
        <p:nvSpPr>
          <p:cNvPr id="8" name="正方形/長方形 7"/>
          <p:cNvSpPr/>
          <p:nvPr/>
        </p:nvSpPr>
        <p:spPr>
          <a:xfrm>
            <a:off x="4989443" y="278297"/>
            <a:ext cx="3617833" cy="6092686"/>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38530" y="382139"/>
            <a:ext cx="3389243" cy="34046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200" dirty="0">
              <a:solidFill>
                <a:srgbClr val="FF0000"/>
              </a:solidFill>
            </a:endParaRPr>
          </a:p>
        </p:txBody>
      </p:sp>
      <p:sp>
        <p:nvSpPr>
          <p:cNvPr id="11" name="テキスト ボックス 10"/>
          <p:cNvSpPr txBox="1"/>
          <p:nvPr/>
        </p:nvSpPr>
        <p:spPr>
          <a:xfrm>
            <a:off x="5578235" y="2971799"/>
            <a:ext cx="2496196" cy="1200329"/>
          </a:xfrm>
          <a:prstGeom prst="rect">
            <a:avLst/>
          </a:prstGeom>
          <a:noFill/>
        </p:spPr>
        <p:txBody>
          <a:bodyPr wrap="none" rtlCol="0">
            <a:spAutoFit/>
          </a:bodyPr>
          <a:lstStyle/>
          <a:p>
            <a:r>
              <a:rPr lang="ja-JP" altLang="en-US" sz="3600" dirty="0" smtClean="0">
                <a:solidFill>
                  <a:srgbClr val="FF0000"/>
                </a:solidFill>
              </a:rPr>
              <a:t>修練</a:t>
            </a:r>
            <a:r>
              <a:rPr lang="ja-JP" altLang="en-US" sz="3600" b="1" u="sng" dirty="0" smtClean="0">
                <a:solidFill>
                  <a:srgbClr val="7030A0"/>
                </a:solidFill>
              </a:rPr>
              <a:t>責任</a:t>
            </a:r>
            <a:r>
              <a:rPr lang="ja-JP" altLang="en-US" sz="3600" dirty="0" smtClean="0">
                <a:solidFill>
                  <a:srgbClr val="FF0000"/>
                </a:solidFill>
              </a:rPr>
              <a:t>者</a:t>
            </a:r>
            <a:endParaRPr lang="ja-JP" altLang="en-US" sz="3600" dirty="0">
              <a:solidFill>
                <a:srgbClr val="FF0000"/>
              </a:solidFill>
            </a:endParaRPr>
          </a:p>
          <a:p>
            <a:endParaRPr kumimoji="1" lang="ja-JP" altLang="en-US" sz="3600" dirty="0"/>
          </a:p>
        </p:txBody>
      </p:sp>
      <p:sp>
        <p:nvSpPr>
          <p:cNvPr id="12" name="円/楕円 11"/>
          <p:cNvSpPr/>
          <p:nvPr/>
        </p:nvSpPr>
        <p:spPr>
          <a:xfrm>
            <a:off x="4881985" y="420307"/>
            <a:ext cx="3725291" cy="237041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t>修練</a:t>
            </a:r>
            <a:r>
              <a:rPr kumimoji="1" lang="ja-JP" altLang="en-US" sz="3600" b="1" u="sng" dirty="0" smtClean="0">
                <a:solidFill>
                  <a:srgbClr val="FFFF00"/>
                </a:solidFill>
              </a:rPr>
              <a:t>統括</a:t>
            </a:r>
            <a:endParaRPr kumimoji="1" lang="en-US" altLang="ja-JP" sz="3600" b="1" u="sng" dirty="0" smtClean="0">
              <a:solidFill>
                <a:srgbClr val="FFFF00"/>
              </a:solidFill>
            </a:endParaRPr>
          </a:p>
          <a:p>
            <a:pPr algn="ctr"/>
            <a:r>
              <a:rPr kumimoji="1" lang="ja-JP" altLang="en-US" sz="3600" dirty="0" smtClean="0"/>
              <a:t>責任者</a:t>
            </a:r>
            <a:endParaRPr kumimoji="1" lang="en-US" altLang="ja-JP" sz="3600" dirty="0" smtClean="0"/>
          </a:p>
          <a:p>
            <a:pPr algn="ctr"/>
            <a:r>
              <a:rPr lang="ja-JP" altLang="en-US" sz="2800" dirty="0" smtClean="0"/>
              <a:t>カリキュラム</a:t>
            </a:r>
            <a:r>
              <a:rPr lang="ja-JP" altLang="en-US" sz="2800" dirty="0"/>
              <a:t>ディレクタ</a:t>
            </a:r>
            <a:r>
              <a:rPr lang="ja-JP" altLang="en-US" sz="2800" dirty="0" smtClean="0"/>
              <a:t>ー</a:t>
            </a:r>
            <a:endParaRPr kumimoji="1" lang="ja-JP" altLang="en-US" sz="2800" dirty="0"/>
          </a:p>
        </p:txBody>
      </p:sp>
      <p:sp>
        <p:nvSpPr>
          <p:cNvPr id="13" name="テキスト ボックス 12"/>
          <p:cNvSpPr txBox="1"/>
          <p:nvPr/>
        </p:nvSpPr>
        <p:spPr>
          <a:xfrm>
            <a:off x="5372589" y="5235269"/>
            <a:ext cx="3005951" cy="769441"/>
          </a:xfrm>
          <a:prstGeom prst="rect">
            <a:avLst/>
          </a:prstGeom>
          <a:noFill/>
        </p:spPr>
        <p:txBody>
          <a:bodyPr wrap="none" rtlCol="0">
            <a:spAutoFit/>
          </a:bodyPr>
          <a:lstStyle/>
          <a:p>
            <a:r>
              <a:rPr kumimoji="1" lang="ja-JP" altLang="en-US" sz="4400" dirty="0" smtClean="0"/>
              <a:t>修練指導者</a:t>
            </a:r>
            <a:endParaRPr kumimoji="1" lang="ja-JP" altLang="en-US" sz="4400" dirty="0"/>
          </a:p>
        </p:txBody>
      </p:sp>
    </p:spTree>
    <p:extLst>
      <p:ext uri="{BB962C8B-B14F-4D97-AF65-F5344CB8AC3E}">
        <p14:creationId xmlns:p14="http://schemas.microsoft.com/office/powerpoint/2010/main" val="364400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p:bldP spid="8" grpId="0" animBg="1"/>
      <p:bldP spid="10" grpId="0" animBg="1"/>
      <p:bldP spid="11" grpId="0"/>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8589" y="175501"/>
            <a:ext cx="7886700" cy="804214"/>
          </a:xfrm>
          <a:solidFill>
            <a:srgbClr val="FFC000"/>
          </a:solidFill>
        </p:spPr>
        <p:txBody>
          <a:bodyPr/>
          <a:lstStyle/>
          <a:p>
            <a:pPr algn="ctr"/>
            <a:r>
              <a:rPr kumimoji="1" lang="ja-JP" altLang="en-US" dirty="0" smtClean="0"/>
              <a:t>修練開始登録（必須）</a:t>
            </a:r>
            <a:endParaRPr kumimoji="1" lang="ja-JP" altLang="en-US" dirty="0"/>
          </a:p>
        </p:txBody>
      </p:sp>
      <p:sp>
        <p:nvSpPr>
          <p:cNvPr id="3" name="テキスト ボックス 2"/>
          <p:cNvSpPr txBox="1"/>
          <p:nvPr/>
        </p:nvSpPr>
        <p:spPr>
          <a:xfrm>
            <a:off x="359228" y="1098983"/>
            <a:ext cx="8784772" cy="5509200"/>
          </a:xfrm>
          <a:prstGeom prst="rect">
            <a:avLst/>
          </a:prstGeom>
          <a:noFill/>
        </p:spPr>
        <p:txBody>
          <a:bodyPr wrap="square" rtlCol="0">
            <a:spAutoFit/>
          </a:bodyPr>
          <a:lstStyle/>
          <a:p>
            <a:r>
              <a:rPr kumimoji="1" lang="ja-JP" altLang="en-US" sz="3200" dirty="0" smtClean="0"/>
              <a:t>　新制度では、心臓血管外科専門医修練開始登録から</a:t>
            </a:r>
            <a:r>
              <a:rPr kumimoji="1" lang="en-US" altLang="ja-JP" sz="3200" dirty="0" smtClean="0"/>
              <a:t>3</a:t>
            </a:r>
            <a:r>
              <a:rPr kumimoji="1" lang="ja-JP" altLang="en-US" sz="3200" dirty="0" smtClean="0"/>
              <a:t>年以上経過して心臓血管外科専門医</a:t>
            </a:r>
            <a:r>
              <a:rPr lang="ja-JP" altLang="en-US" sz="3200" dirty="0" smtClean="0"/>
              <a:t>試験の受験</a:t>
            </a:r>
            <a:r>
              <a:rPr lang="ja-JP" altLang="en-US" sz="3200" dirty="0"/>
              <a:t>資格</a:t>
            </a:r>
            <a:r>
              <a:rPr lang="ja-JP" altLang="en-US" sz="3200" dirty="0" smtClean="0"/>
              <a:t>を</a:t>
            </a:r>
            <a:r>
              <a:rPr lang="ja-JP" altLang="en-US" sz="3200" dirty="0"/>
              <a:t>得</a:t>
            </a:r>
            <a:r>
              <a:rPr lang="ja-JP" altLang="en-US" sz="3200" dirty="0" smtClean="0"/>
              <a:t>ることとなっているので、修練開始登録は必須となる。日本専門医機構</a:t>
            </a:r>
            <a:r>
              <a:rPr kumimoji="1" lang="ja-JP" altLang="en-US" sz="3200" dirty="0" smtClean="0"/>
              <a:t>からサブスペシャルティ整備基準の審査結果が届く前に、最初の専攻医が修練を開始する</a:t>
            </a:r>
            <a:r>
              <a:rPr lang="ja-JP" altLang="en-US" sz="3200" dirty="0" smtClean="0"/>
              <a:t>本年</a:t>
            </a:r>
            <a:r>
              <a:rPr lang="en-US" altLang="ja-JP" sz="3200" dirty="0" smtClean="0"/>
              <a:t>4</a:t>
            </a:r>
            <a:r>
              <a:rPr lang="ja-JP" altLang="en-US" sz="3200" dirty="0" smtClean="0"/>
              <a:t>月を迎えることから、とりあえず</a:t>
            </a:r>
            <a:r>
              <a:rPr lang="en-US" altLang="ja-JP" sz="3200" b="1" u="sng" dirty="0" smtClean="0">
                <a:solidFill>
                  <a:srgbClr val="FF0000"/>
                </a:solidFill>
              </a:rPr>
              <a:t>4</a:t>
            </a:r>
            <a:r>
              <a:rPr lang="ja-JP" altLang="en-US" sz="3200" b="1" u="sng" dirty="0" smtClean="0">
                <a:solidFill>
                  <a:srgbClr val="FF0000"/>
                </a:solidFill>
              </a:rPr>
              <a:t>月に修練開始登録が出来るよう</a:t>
            </a:r>
            <a:r>
              <a:rPr lang="ja-JP" altLang="en-US" sz="3200" b="1" u="sng" dirty="0" smtClean="0">
                <a:solidFill>
                  <a:srgbClr val="FF0000"/>
                </a:solidFill>
              </a:rPr>
              <a:t>な</a:t>
            </a:r>
            <a:r>
              <a:rPr lang="ja-JP" altLang="en-US" sz="3200" b="1" u="sng" dirty="0" smtClean="0">
                <a:solidFill>
                  <a:srgbClr val="FF0000"/>
                </a:solidFill>
              </a:rPr>
              <a:t>登録</a:t>
            </a:r>
            <a:r>
              <a:rPr lang="ja-JP" altLang="en-US" sz="3200" b="1" u="sng" dirty="0">
                <a:solidFill>
                  <a:srgbClr val="FF0000"/>
                </a:solidFill>
              </a:rPr>
              <a:t>形式</a:t>
            </a:r>
            <a:r>
              <a:rPr lang="ja-JP" altLang="en-US" sz="3200" dirty="0" smtClean="0"/>
              <a:t>を</a:t>
            </a:r>
            <a:r>
              <a:rPr lang="ja-JP" altLang="en-US" sz="3200" dirty="0" smtClean="0"/>
              <a:t>作る。</a:t>
            </a:r>
            <a:endParaRPr lang="en-US" altLang="ja-JP" sz="3200" dirty="0" smtClean="0"/>
          </a:p>
          <a:p>
            <a:r>
              <a:rPr kumimoji="1" lang="ja-JP" altLang="en-US" sz="3200" dirty="0" smtClean="0"/>
              <a:t>　所属する施設群や管理する修練統括責任者が</a:t>
            </a:r>
            <a:endParaRPr kumimoji="1" lang="en-US" altLang="ja-JP" sz="3200" dirty="0" smtClean="0"/>
          </a:p>
          <a:p>
            <a:r>
              <a:rPr kumimoji="1" lang="ja-JP" altLang="en-US" sz="3200" dirty="0" smtClean="0"/>
              <a:t>誰になるのかなどは、今年に限って後日の登録でも可能とする。</a:t>
            </a:r>
            <a:endParaRPr kumimoji="1" lang="ja-JP" altLang="en-US" sz="3200" dirty="0"/>
          </a:p>
        </p:txBody>
      </p:sp>
    </p:spTree>
    <p:extLst>
      <p:ext uri="{BB962C8B-B14F-4D97-AF65-F5344CB8AC3E}">
        <p14:creationId xmlns:p14="http://schemas.microsoft.com/office/powerpoint/2010/main" val="2272357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40972" y="2209800"/>
            <a:ext cx="6832353" cy="2766696"/>
          </a:xfrm>
        </p:spPr>
        <p:txBody>
          <a:bodyPr>
            <a:noAutofit/>
          </a:bodyPr>
          <a:lstStyle/>
          <a:p>
            <a:pPr algn="ctr"/>
            <a:r>
              <a:rPr lang="ja-JP" altLang="en-US" sz="4800" dirty="0"/>
              <a:t>循環器専門医</a:t>
            </a:r>
            <a:r>
              <a:rPr lang="en-US" altLang="ja-JP" sz="4800" dirty="0"/>
              <a:t/>
            </a:r>
            <a:br>
              <a:rPr lang="en-US" altLang="ja-JP" sz="4800" dirty="0"/>
            </a:br>
            <a:r>
              <a:rPr lang="ja-JP" altLang="en-US" sz="4800" dirty="0"/>
              <a:t>ダブルボードへの対応</a:t>
            </a:r>
          </a:p>
        </p:txBody>
      </p:sp>
    </p:spTree>
    <p:extLst>
      <p:ext uri="{BB962C8B-B14F-4D97-AF65-F5344CB8AC3E}">
        <p14:creationId xmlns:p14="http://schemas.microsoft.com/office/powerpoint/2010/main" val="2974435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8342"/>
            <a:ext cx="9306681" cy="6338207"/>
          </a:xfrm>
          <a:prstGeom prst="rect">
            <a:avLst/>
          </a:prstGeom>
        </p:spPr>
      </p:pic>
    </p:spTree>
    <p:extLst>
      <p:ext uri="{BB962C8B-B14F-4D97-AF65-F5344CB8AC3E}">
        <p14:creationId xmlns:p14="http://schemas.microsoft.com/office/powerpoint/2010/main" val="24335955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035629" y="666802"/>
            <a:ext cx="5257800" cy="694148"/>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タイトル 1"/>
          <p:cNvSpPr>
            <a:spLocks noGrp="1"/>
          </p:cNvSpPr>
          <p:nvPr>
            <p:ph type="title"/>
          </p:nvPr>
        </p:nvSpPr>
        <p:spPr>
          <a:xfrm>
            <a:off x="1699873" y="516790"/>
            <a:ext cx="5929312" cy="994172"/>
          </a:xfrm>
        </p:spPr>
        <p:txBody>
          <a:bodyPr/>
          <a:lstStyle/>
          <a:p>
            <a:pPr algn="ctr"/>
            <a:r>
              <a:rPr kumimoji="1" lang="ja-JP" altLang="en-US" dirty="0" smtClean="0"/>
              <a:t>循環器学会への要望</a:t>
            </a:r>
            <a:endParaRPr kumimoji="1" lang="ja-JP" altLang="en-US" dirty="0"/>
          </a:p>
        </p:txBody>
      </p:sp>
      <p:sp>
        <p:nvSpPr>
          <p:cNvPr id="3" name="コンテンツ プレースホルダー 2"/>
          <p:cNvSpPr>
            <a:spLocks noGrp="1"/>
          </p:cNvSpPr>
          <p:nvPr>
            <p:ph idx="1"/>
          </p:nvPr>
        </p:nvSpPr>
        <p:spPr>
          <a:xfrm>
            <a:off x="137160" y="1654866"/>
            <a:ext cx="8826650" cy="4211707"/>
          </a:xfrm>
        </p:spPr>
        <p:txBody>
          <a:bodyPr>
            <a:noAutofit/>
          </a:bodyPr>
          <a:lstStyle/>
          <a:p>
            <a:pPr marL="0" indent="0">
              <a:buNone/>
            </a:pPr>
            <a:r>
              <a:rPr lang="ja-JP" altLang="ja-JP" sz="2400" dirty="0"/>
              <a:t>【受験資格】</a:t>
            </a:r>
          </a:p>
          <a:p>
            <a:pPr lvl="0"/>
            <a:r>
              <a:rPr lang="ja-JP" altLang="ja-JP" sz="2400" dirty="0"/>
              <a:t>外科専門医取得者で心臓血管外科専門医</a:t>
            </a:r>
            <a:r>
              <a:rPr lang="ja-JP" altLang="ja-JP" sz="2400" u="sng" dirty="0"/>
              <a:t>未</a:t>
            </a:r>
            <a:r>
              <a:rPr lang="ja-JP" altLang="ja-JP" sz="2400" dirty="0"/>
              <a:t>取得者は、</a:t>
            </a:r>
          </a:p>
          <a:p>
            <a:pPr marL="685800" lvl="2" indent="0">
              <a:buNone/>
            </a:pPr>
            <a:r>
              <a:rPr lang="ja-JP" altLang="ja-JP" sz="2400" dirty="0">
                <a:solidFill>
                  <a:srgbClr val="FF0000"/>
                </a:solidFill>
              </a:rPr>
              <a:t>従来通りの規定とする。</a:t>
            </a:r>
          </a:p>
          <a:p>
            <a:pPr lvl="0"/>
            <a:r>
              <a:rPr lang="ja-JP" altLang="ja-JP" sz="2400" dirty="0"/>
              <a:t>心臓血管外科専門医取得者は、</a:t>
            </a:r>
          </a:p>
          <a:p>
            <a:pPr marL="685800" lvl="2" indent="0">
              <a:buNone/>
            </a:pPr>
            <a:r>
              <a:rPr lang="ja-JP" altLang="ja-JP" sz="2400" dirty="0">
                <a:solidFill>
                  <a:srgbClr val="FF0000"/>
                </a:solidFill>
              </a:rPr>
              <a:t>審査書類を、１）申請書、２）外科専門医および心臓血管外科専門医資格証明書コピーとする。</a:t>
            </a:r>
            <a:endParaRPr lang="en-US" altLang="ja-JP" sz="2400" dirty="0">
              <a:solidFill>
                <a:srgbClr val="FF0000"/>
              </a:solidFill>
            </a:endParaRPr>
          </a:p>
          <a:p>
            <a:pPr marL="685800" lvl="2" indent="0">
              <a:buNone/>
            </a:pPr>
            <a:r>
              <a:rPr lang="ja-JP" altLang="en-US" sz="2400" b="1" u="sng" dirty="0">
                <a:solidFill>
                  <a:srgbClr val="FF0000"/>
                </a:solidFill>
              </a:rPr>
              <a:t>筆記試験は通常通り</a:t>
            </a:r>
            <a:endParaRPr lang="ja-JP" altLang="ja-JP" sz="2400" b="1" u="sng" dirty="0">
              <a:solidFill>
                <a:srgbClr val="FF0000"/>
              </a:solidFill>
            </a:endParaRPr>
          </a:p>
          <a:p>
            <a:pPr lvl="0"/>
            <a:r>
              <a:rPr lang="ja-JP" altLang="ja-JP" sz="2400" dirty="0"/>
              <a:t>心臓血管外科専門医修練指導者は、</a:t>
            </a:r>
          </a:p>
          <a:p>
            <a:pPr marL="685800" lvl="2" indent="0">
              <a:buNone/>
            </a:pPr>
            <a:r>
              <a:rPr lang="ja-JP" altLang="ja-JP" sz="2400" dirty="0">
                <a:solidFill>
                  <a:srgbClr val="FF0000"/>
                </a:solidFill>
              </a:rPr>
              <a:t>審査書類を、１）申請書、２）外科専門医、心臓血管外科専門医および心臓血管外科修練指導者資格証明書コピーとする。</a:t>
            </a:r>
          </a:p>
          <a:p>
            <a:pPr marL="685800" lvl="2" indent="0">
              <a:buNone/>
            </a:pPr>
            <a:r>
              <a:rPr lang="ja-JP" altLang="ja-JP" sz="2400" b="1" u="sng" dirty="0">
                <a:solidFill>
                  <a:srgbClr val="FF0000"/>
                </a:solidFill>
              </a:rPr>
              <a:t>筆記試験を免除する。</a:t>
            </a:r>
          </a:p>
          <a:p>
            <a:pPr marL="0" indent="0">
              <a:buNone/>
            </a:pPr>
            <a:endParaRPr lang="ja-JP" altLang="en-US" sz="2400" dirty="0"/>
          </a:p>
        </p:txBody>
      </p:sp>
    </p:spTree>
    <p:extLst>
      <p:ext uri="{BB962C8B-B14F-4D97-AF65-F5344CB8AC3E}">
        <p14:creationId xmlns:p14="http://schemas.microsoft.com/office/powerpoint/2010/main" val="20026902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172" y="2721827"/>
            <a:ext cx="9132426" cy="1325563"/>
          </a:xfrm>
        </p:spPr>
        <p:txBody>
          <a:bodyPr/>
          <a:lstStyle/>
          <a:p>
            <a:pPr algn="ctr"/>
            <a:r>
              <a:rPr kumimoji="1" lang="ja-JP" altLang="en-US" dirty="0" smtClean="0"/>
              <a:t>ご清聴ありがとうございました！</a:t>
            </a:r>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7951" y="450047"/>
            <a:ext cx="2902735" cy="219812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763" y="354204"/>
            <a:ext cx="2298275" cy="2298275"/>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73276" y="4043731"/>
            <a:ext cx="2667786" cy="2676679"/>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4848" y="4110349"/>
            <a:ext cx="2677214" cy="2686138"/>
          </a:xfrm>
          <a:prstGeom prst="rect">
            <a:avLst/>
          </a:prstGeom>
        </p:spPr>
      </p:pic>
    </p:spTree>
    <p:extLst>
      <p:ext uri="{BB962C8B-B14F-4D97-AF65-F5344CB8AC3E}">
        <p14:creationId xmlns:p14="http://schemas.microsoft.com/office/powerpoint/2010/main" val="5315334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graphicFrame>
        <p:nvGraphicFramePr>
          <p:cNvPr id="4" name="コンテンツ プレースホルダー 3"/>
          <p:cNvGraphicFramePr>
            <a:graphicFrameLocks noGrp="1"/>
          </p:cNvGraphicFramePr>
          <p:nvPr>
            <p:ph idx="1"/>
          </p:nvPr>
        </p:nvGraphicFramePr>
        <p:xfrm>
          <a:off x="933865" y="2957354"/>
          <a:ext cx="7276270" cy="2072640"/>
        </p:xfrm>
        <a:graphic>
          <a:graphicData uri="http://schemas.openxmlformats.org/drawingml/2006/table">
            <a:tbl>
              <a:tblPr firstRow="1" firstCol="1" bandRow="1">
                <a:tableStyleId>{5C22544A-7EE6-4342-B048-85BDC9FD1C3A}</a:tableStyleId>
              </a:tblPr>
              <a:tblGrid>
                <a:gridCol w="1545480"/>
                <a:gridCol w="1431970"/>
                <a:gridCol w="665051"/>
                <a:gridCol w="1546935"/>
                <a:gridCol w="1431970"/>
                <a:gridCol w="654864"/>
              </a:tblGrid>
              <a:tr h="0">
                <a:tc>
                  <a:txBody>
                    <a:bodyPr/>
                    <a:lstStyle/>
                    <a:p>
                      <a:pPr algn="just">
                        <a:spcAft>
                          <a:spcPts val="0"/>
                        </a:spcAft>
                      </a:pPr>
                      <a:r>
                        <a:rPr lang="ja-JP" sz="1400" kern="100">
                          <a:effectLst/>
                        </a:rPr>
                        <a:t>①　役員・顧問</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⑥　研究費</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0">
                <a:tc>
                  <a:txBody>
                    <a:bodyPr/>
                    <a:lstStyle/>
                    <a:p>
                      <a:pPr algn="just">
                        <a:spcAft>
                          <a:spcPts val="0"/>
                        </a:spcAft>
                      </a:pPr>
                      <a:r>
                        <a:rPr lang="ja-JP" sz="1400" kern="100">
                          <a:effectLst/>
                        </a:rPr>
                        <a:t>②　株保有・利益</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⑦　奨学寄附金</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0">
                <a:tc>
                  <a:txBody>
                    <a:bodyPr/>
                    <a:lstStyle/>
                    <a:p>
                      <a:pPr algn="just">
                        <a:spcAft>
                          <a:spcPts val="0"/>
                        </a:spcAft>
                      </a:pPr>
                      <a:r>
                        <a:rPr lang="ja-JP" sz="1400" kern="100">
                          <a:effectLst/>
                        </a:rPr>
                        <a:t>③　特許</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100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⑧　寄附講座の関与</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0">
                <a:tc>
                  <a:txBody>
                    <a:bodyPr/>
                    <a:lstStyle/>
                    <a:p>
                      <a:pPr algn="just">
                        <a:spcAft>
                          <a:spcPts val="0"/>
                        </a:spcAft>
                      </a:pPr>
                      <a:r>
                        <a:rPr lang="ja-JP" sz="1400" kern="100">
                          <a:effectLst/>
                        </a:rPr>
                        <a:t>④　講演料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1400" kern="100">
                          <a:effectLst/>
                        </a:rPr>
                        <a:t>⑨　贈答品</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0">
                <a:tc>
                  <a:txBody>
                    <a:bodyPr/>
                    <a:lstStyle/>
                    <a:p>
                      <a:pPr algn="just">
                        <a:spcAft>
                          <a:spcPts val="0"/>
                        </a:spcAft>
                      </a:pPr>
                      <a:r>
                        <a:rPr lang="ja-JP" sz="1400" kern="100">
                          <a:effectLst/>
                        </a:rPr>
                        <a:t>⑤　原稿料</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50</a:t>
                      </a:r>
                      <a:r>
                        <a:rPr lang="ja-JP" sz="1400" kern="100">
                          <a:effectLst/>
                        </a:rPr>
                        <a:t>万円以上</a:t>
                      </a:r>
                      <a:r>
                        <a:rPr lang="en-US" sz="1400" kern="100">
                          <a:effectLst/>
                        </a:rPr>
                        <a:t>/</a:t>
                      </a:r>
                      <a:r>
                        <a:rPr lang="ja-JP" sz="1400" kern="100">
                          <a:effectLst/>
                        </a:rPr>
                        <a:t>年</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ja-JP" sz="900" kern="100">
                          <a:effectLst/>
                        </a:rPr>
                        <a:t>クリックして有・無を入力</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1400" kern="100">
                          <a:effectLst/>
                        </a:rPr>
                        <a:t> </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graphicFrame>
        <p:nvGraphicFramePr>
          <p:cNvPr id="5" name="表 4"/>
          <p:cNvGraphicFramePr>
            <a:graphicFrameLocks noGrp="1"/>
          </p:cNvGraphicFramePr>
          <p:nvPr/>
        </p:nvGraphicFramePr>
        <p:xfrm>
          <a:off x="628650" y="3031432"/>
          <a:ext cx="7886700" cy="1939723"/>
        </p:xfrm>
        <a:graphic>
          <a:graphicData uri="http://schemas.openxmlformats.org/drawingml/2006/table">
            <a:tbl>
              <a:tblPr firstRow="1" firstCol="1" bandRow="1">
                <a:tableStyleId>{5C22544A-7EE6-4342-B048-85BDC9FD1C3A}</a:tableStyleId>
              </a:tblPr>
              <a:tblGrid>
                <a:gridCol w="7886700"/>
              </a:tblGrid>
              <a:tr h="1939723">
                <a:tc>
                  <a:txBody>
                    <a:bodyPr/>
                    <a:lstStyle/>
                    <a:p>
                      <a:pPr marL="342900" lvl="0" indent="-342900" algn="just">
                        <a:spcAft>
                          <a:spcPts val="0"/>
                        </a:spcAft>
                        <a:buFont typeface="Wingdings" panose="05000000000000000000" pitchFamily="2" charset="2"/>
                        <a:buChar char=""/>
                      </a:pPr>
                      <a:r>
                        <a:rPr lang="ja-JP" sz="1200" kern="100" dirty="0">
                          <a:effectLst/>
                        </a:rPr>
                        <a:t>（記入例）⑥受託研究費　　××太郎　　〇〇製薬　（記入例は削除して入力）</a:t>
                      </a:r>
                      <a:endParaRPr lang="ja-JP" sz="900" kern="100" dirty="0">
                        <a:effectLst/>
                      </a:endParaRPr>
                    </a:p>
                    <a:p>
                      <a:pPr marL="228600" algn="just">
                        <a:spcAft>
                          <a:spcPts val="0"/>
                        </a:spcAft>
                      </a:pPr>
                      <a:r>
                        <a:rPr lang="en-US" sz="1200" kern="100" dirty="0">
                          <a:effectLst/>
                        </a:rPr>
                        <a:t> </a:t>
                      </a:r>
                      <a:endParaRPr lang="ja-JP" sz="900" kern="100" dirty="0">
                        <a:effectLst/>
                      </a:endParaRPr>
                    </a:p>
                    <a:p>
                      <a:pPr marL="228600" algn="just">
                        <a:spcAft>
                          <a:spcPts val="0"/>
                        </a:spcAft>
                      </a:pPr>
                      <a:r>
                        <a:rPr lang="en-US" sz="1200" kern="100" dirty="0">
                          <a:effectLst/>
                        </a:rPr>
                        <a:t> </a:t>
                      </a:r>
                      <a:endParaRPr lang="ja-JP" sz="9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59497" marR="59497" marT="0" marB="0"/>
                </a:tc>
              </a:tr>
            </a:tbl>
          </a:graphicData>
        </a:graphic>
      </p:graphicFrame>
      <p:pic>
        <p:nvPicPr>
          <p:cNvPr id="23554" name="図 1" descr="発表者全員の利益相反自己申告（報告例16.04.15改正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18772"/>
            <a:ext cx="8093075" cy="607377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5"/>
          <p:cNvSpPr>
            <a:spLocks noChangeArrowheads="1"/>
          </p:cNvSpPr>
          <p:nvPr/>
        </p:nvSpPr>
        <p:spPr bwMode="auto">
          <a:xfrm>
            <a:off x="628650" y="30321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0" name="Rectangle 6"/>
          <p:cNvSpPr>
            <a:spLocks noChangeArrowheads="1"/>
          </p:cNvSpPr>
          <p:nvPr/>
        </p:nvSpPr>
        <p:spPr bwMode="auto">
          <a:xfrm>
            <a:off x="628650" y="348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11" name="Rectangle 8"/>
          <p:cNvSpPr>
            <a:spLocks noChangeArrowheads="1"/>
          </p:cNvSpPr>
          <p:nvPr/>
        </p:nvSpPr>
        <p:spPr bwMode="auto">
          <a:xfrm>
            <a:off x="628650" y="3489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9"/>
          <p:cNvSpPr>
            <a:spLocks noChangeArrowheads="1"/>
          </p:cNvSpPr>
          <p:nvPr/>
        </p:nvSpPr>
        <p:spPr bwMode="auto">
          <a:xfrm>
            <a:off x="628650" y="9563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テキスト ボックス 13"/>
          <p:cNvSpPr txBox="1"/>
          <p:nvPr/>
        </p:nvSpPr>
        <p:spPr>
          <a:xfrm>
            <a:off x="3307080" y="5012856"/>
            <a:ext cx="2646878" cy="830997"/>
          </a:xfrm>
          <a:prstGeom prst="rect">
            <a:avLst/>
          </a:prstGeom>
          <a:noFill/>
        </p:spPr>
        <p:txBody>
          <a:bodyPr wrap="none" rtlCol="0">
            <a:spAutoFit/>
          </a:bodyPr>
          <a:lstStyle/>
          <a:p>
            <a:r>
              <a:rPr kumimoji="1" lang="ja-JP" altLang="en-US" sz="4800" dirty="0" smtClean="0">
                <a:latin typeface="ＭＳ ゴシック" panose="020B0609070205080204" pitchFamily="49" charset="-128"/>
                <a:ea typeface="ＭＳ ゴシック" panose="020B0609070205080204" pitchFamily="49" charset="-128"/>
              </a:rPr>
              <a:t>種本和雄</a:t>
            </a:r>
            <a:endParaRPr kumimoji="1" lang="ja-JP" altLang="en-US" sz="4800" dirty="0">
              <a:latin typeface="ＭＳ ゴシック" panose="020B0609070205080204" pitchFamily="49" charset="-128"/>
              <a:ea typeface="ＭＳ ゴシック" panose="020B0609070205080204" pitchFamily="49" charset="-128"/>
            </a:endParaRPr>
          </a:p>
        </p:txBody>
      </p:sp>
      <p:sp>
        <p:nvSpPr>
          <p:cNvPr id="15" name="正方形/長方形 14"/>
          <p:cNvSpPr/>
          <p:nvPr/>
        </p:nvSpPr>
        <p:spPr>
          <a:xfrm>
            <a:off x="6629400" y="-213360"/>
            <a:ext cx="2514600" cy="1021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859811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0422" y="2705555"/>
            <a:ext cx="7886700" cy="1325563"/>
          </a:xfrm>
        </p:spPr>
        <p:txBody>
          <a:bodyPr>
            <a:normAutofit/>
          </a:bodyPr>
          <a:lstStyle/>
          <a:p>
            <a:pPr algn="ctr"/>
            <a:r>
              <a:rPr kumimoji="1" lang="ja-JP" altLang="en-US" sz="6000" dirty="0" smtClean="0"/>
              <a:t>現行制度の現状</a:t>
            </a:r>
            <a:endParaRPr kumimoji="1" lang="ja-JP" altLang="en-US" sz="6000" dirty="0"/>
          </a:p>
        </p:txBody>
      </p:sp>
    </p:spTree>
    <p:extLst>
      <p:ext uri="{BB962C8B-B14F-4D97-AF65-F5344CB8AC3E}">
        <p14:creationId xmlns:p14="http://schemas.microsoft.com/office/powerpoint/2010/main" val="5810054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65429" y="295782"/>
            <a:ext cx="7813141" cy="906010"/>
          </a:xfrm>
          <a:solidFill>
            <a:schemeClr val="bg1"/>
          </a:solidFill>
          <a:ln w="38100">
            <a:solidFill>
              <a:srgbClr val="004DE8"/>
            </a:solidFill>
          </a:ln>
        </p:spPr>
        <p:txBody>
          <a:bodyPr anchor="b">
            <a:noAutofit/>
          </a:bodyPr>
          <a:lstStyle/>
          <a:p>
            <a:pPr algn="ctr">
              <a:defRPr/>
            </a:pPr>
            <a:r>
              <a:rPr lang="ja-JP" altLang="en-US" b="1" dirty="0">
                <a:solidFill>
                  <a:srgbClr val="004DE8"/>
                </a:solidFill>
              </a:rPr>
              <a:t>心臓血管外科専門医数の推移</a:t>
            </a:r>
          </a:p>
        </p:txBody>
      </p:sp>
      <p:graphicFrame>
        <p:nvGraphicFramePr>
          <p:cNvPr id="16" name="グラフ 15">
            <a:extLst>
              <a:ext uri="{FF2B5EF4-FFF2-40B4-BE49-F238E27FC236}">
                <a16:creationId xmlns="" xmlns:a16="http://schemas.microsoft.com/office/drawing/2014/main" id="{BFDBEF96-8606-4DE4-8D7F-A6ADDF3792D2}"/>
              </a:ext>
            </a:extLst>
          </p:cNvPr>
          <p:cNvGraphicFramePr/>
          <p:nvPr>
            <p:extLst/>
          </p:nvPr>
        </p:nvGraphicFramePr>
        <p:xfrm>
          <a:off x="359901" y="1391465"/>
          <a:ext cx="8546471" cy="5321362"/>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 xmlns:a16="http://schemas.microsoft.com/office/drawing/2014/main" id="{197FD219-7409-4013-A573-97D585E53AFC}"/>
              </a:ext>
            </a:extLst>
          </p:cNvPr>
          <p:cNvSpPr txBox="1"/>
          <p:nvPr/>
        </p:nvSpPr>
        <p:spPr>
          <a:xfrm>
            <a:off x="1046832" y="2197209"/>
            <a:ext cx="1868490" cy="334707"/>
          </a:xfrm>
          <a:prstGeom prst="rect">
            <a:avLst/>
          </a:prstGeom>
          <a:solidFill>
            <a:srgbClr val="FFFF00"/>
          </a:solidFill>
          <a:ln w="57150">
            <a:solidFill>
              <a:srgbClr val="FF0000"/>
            </a:solidFill>
          </a:ln>
        </p:spPr>
        <p:txBody>
          <a:bodyPr wrap="square" rtlCol="0">
            <a:spAutoFit/>
          </a:bodyPr>
          <a:lstStyle/>
          <a:p>
            <a:r>
              <a:rPr lang="ja-JP" altLang="en-US" sz="1575" dirty="0">
                <a:latin typeface="HGSｺﾞｼｯｸE" panose="020B0900000000000000" pitchFamily="50" charset="-128"/>
                <a:ea typeface="HGSｺﾞｼｯｸE" panose="020B0900000000000000" pitchFamily="50" charset="-128"/>
              </a:rPr>
              <a:t>移行による認定者</a:t>
            </a:r>
          </a:p>
        </p:txBody>
      </p:sp>
      <p:cxnSp>
        <p:nvCxnSpPr>
          <p:cNvPr id="6" name="直線矢印コネクタ 5">
            <a:extLst>
              <a:ext uri="{FF2B5EF4-FFF2-40B4-BE49-F238E27FC236}">
                <a16:creationId xmlns="" xmlns:a16="http://schemas.microsoft.com/office/drawing/2014/main" id="{E0C33D2C-352C-4C7C-A904-763E49E63E17}"/>
              </a:ext>
            </a:extLst>
          </p:cNvPr>
          <p:cNvCxnSpPr/>
          <p:nvPr/>
        </p:nvCxnSpPr>
        <p:spPr>
          <a:xfrm flipH="1">
            <a:off x="1316580" y="2519505"/>
            <a:ext cx="328783" cy="9750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 xmlns:a16="http://schemas.microsoft.com/office/drawing/2014/main" id="{79EA4A3B-FCF5-43B3-9257-7398E248F935}"/>
              </a:ext>
            </a:extLst>
          </p:cNvPr>
          <p:cNvSpPr txBox="1"/>
          <p:nvPr/>
        </p:nvSpPr>
        <p:spPr>
          <a:xfrm>
            <a:off x="3362870" y="2300000"/>
            <a:ext cx="875643" cy="334707"/>
          </a:xfrm>
          <a:prstGeom prst="rect">
            <a:avLst/>
          </a:prstGeom>
          <a:solidFill>
            <a:srgbClr val="FFFF00"/>
          </a:solidFill>
          <a:ln w="57150">
            <a:solidFill>
              <a:srgbClr val="FF0000"/>
            </a:solidFill>
          </a:ln>
        </p:spPr>
        <p:txBody>
          <a:bodyPr wrap="square" rtlCol="0">
            <a:spAutoFit/>
          </a:bodyPr>
          <a:lstStyle/>
          <a:p>
            <a:pPr algn="ctr"/>
            <a:r>
              <a:rPr lang="ja-JP" altLang="en-US" sz="1575" dirty="0">
                <a:latin typeface="HGSｺﾞｼｯｸE" panose="020B0900000000000000" pitchFamily="50" charset="-128"/>
                <a:ea typeface="HGSｺﾞｼｯｸE" panose="020B0900000000000000" pitchFamily="50" charset="-128"/>
              </a:rPr>
              <a:t>更新者</a:t>
            </a:r>
          </a:p>
        </p:txBody>
      </p:sp>
      <p:cxnSp>
        <p:nvCxnSpPr>
          <p:cNvPr id="8" name="直線矢印コネクタ 7">
            <a:extLst>
              <a:ext uri="{FF2B5EF4-FFF2-40B4-BE49-F238E27FC236}">
                <a16:creationId xmlns="" xmlns:a16="http://schemas.microsoft.com/office/drawing/2014/main" id="{554F9DE2-F88D-4652-AD32-3CDF67E09921}"/>
              </a:ext>
            </a:extLst>
          </p:cNvPr>
          <p:cNvCxnSpPr/>
          <p:nvPr/>
        </p:nvCxnSpPr>
        <p:spPr>
          <a:xfrm flipH="1">
            <a:off x="3131660" y="2616646"/>
            <a:ext cx="553952" cy="143550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 xmlns:a16="http://schemas.microsoft.com/office/drawing/2014/main" id="{5AC2D6FB-8CB8-4065-8859-906A4B41227F}"/>
              </a:ext>
            </a:extLst>
          </p:cNvPr>
          <p:cNvSpPr txBox="1"/>
          <p:nvPr/>
        </p:nvSpPr>
        <p:spPr>
          <a:xfrm>
            <a:off x="5144913" y="1758219"/>
            <a:ext cx="1337918" cy="334707"/>
          </a:xfrm>
          <a:prstGeom prst="rect">
            <a:avLst/>
          </a:prstGeom>
          <a:solidFill>
            <a:srgbClr val="FFC000"/>
          </a:solidFill>
          <a:ln w="57150">
            <a:solidFill>
              <a:srgbClr val="FF0000"/>
            </a:solidFill>
          </a:ln>
        </p:spPr>
        <p:txBody>
          <a:bodyPr wrap="square" rtlCol="0">
            <a:spAutoFit/>
          </a:bodyPr>
          <a:lstStyle/>
          <a:p>
            <a:pPr algn="ctr"/>
            <a:r>
              <a:rPr lang="ja-JP" altLang="en-US" sz="1575" dirty="0">
                <a:latin typeface="HGSｺﾞｼｯｸE" panose="020B0900000000000000" pitchFamily="50" charset="-128"/>
                <a:ea typeface="HGSｺﾞｼｯｸE" panose="020B0900000000000000" pitchFamily="50" charset="-128"/>
              </a:rPr>
              <a:t>専門医総数</a:t>
            </a:r>
          </a:p>
        </p:txBody>
      </p:sp>
      <p:cxnSp>
        <p:nvCxnSpPr>
          <p:cNvPr id="10" name="直線矢印コネクタ 9">
            <a:extLst>
              <a:ext uri="{FF2B5EF4-FFF2-40B4-BE49-F238E27FC236}">
                <a16:creationId xmlns="" xmlns:a16="http://schemas.microsoft.com/office/drawing/2014/main" id="{B6C185CC-C21C-4833-ADBB-7FEEB2792113}"/>
              </a:ext>
            </a:extLst>
          </p:cNvPr>
          <p:cNvCxnSpPr>
            <a:cxnSpLocks/>
          </p:cNvCxnSpPr>
          <p:nvPr/>
        </p:nvCxnSpPr>
        <p:spPr>
          <a:xfrm flipH="1">
            <a:off x="5291756" y="2100811"/>
            <a:ext cx="211723" cy="5622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テキスト ボックス 10">
            <a:extLst>
              <a:ext uri="{FF2B5EF4-FFF2-40B4-BE49-F238E27FC236}">
                <a16:creationId xmlns="" xmlns:a16="http://schemas.microsoft.com/office/drawing/2014/main" id="{E7898C0D-4377-4374-83DD-38D7E5AF79B4}"/>
              </a:ext>
            </a:extLst>
          </p:cNvPr>
          <p:cNvSpPr txBox="1"/>
          <p:nvPr/>
        </p:nvSpPr>
        <p:spPr>
          <a:xfrm>
            <a:off x="7071889" y="4917512"/>
            <a:ext cx="1544986" cy="323165"/>
          </a:xfrm>
          <a:prstGeom prst="rect">
            <a:avLst/>
          </a:prstGeom>
          <a:solidFill>
            <a:srgbClr val="FFFF00"/>
          </a:solidFill>
          <a:ln w="57150">
            <a:solidFill>
              <a:srgbClr val="FF0000"/>
            </a:solidFill>
          </a:ln>
        </p:spPr>
        <p:txBody>
          <a:bodyPr wrap="square" rtlCol="0">
            <a:spAutoFit/>
          </a:bodyPr>
          <a:lstStyle/>
          <a:p>
            <a:r>
              <a:rPr lang="ja-JP" altLang="en-US" sz="1500" dirty="0">
                <a:latin typeface="HGSｺﾞｼｯｸE" panose="020B0900000000000000" pitchFamily="50" charset="-128"/>
                <a:ea typeface="HGSｺﾞｼｯｸE" panose="020B0900000000000000" pitchFamily="50" charset="-128"/>
              </a:rPr>
              <a:t>新規試験合格者</a:t>
            </a:r>
          </a:p>
        </p:txBody>
      </p:sp>
      <p:cxnSp>
        <p:nvCxnSpPr>
          <p:cNvPr id="12" name="直線矢印コネクタ 11">
            <a:extLst>
              <a:ext uri="{FF2B5EF4-FFF2-40B4-BE49-F238E27FC236}">
                <a16:creationId xmlns="" xmlns:a16="http://schemas.microsoft.com/office/drawing/2014/main" id="{10F4C2C2-071B-4F0F-9DBD-3D1CE89690D8}"/>
              </a:ext>
            </a:extLst>
          </p:cNvPr>
          <p:cNvCxnSpPr/>
          <p:nvPr/>
        </p:nvCxnSpPr>
        <p:spPr>
          <a:xfrm flipH="1">
            <a:off x="6885553" y="5238982"/>
            <a:ext cx="911787" cy="49073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050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endParaRPr kumimoji="1" lang="ja-JP" altLang="en-US"/>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934" y="1263596"/>
            <a:ext cx="8548754" cy="5071891"/>
          </a:xfrm>
          <a:prstGeom prst="rect">
            <a:avLst/>
          </a:prstGeom>
        </p:spPr>
      </p:pic>
      <p:sp>
        <p:nvSpPr>
          <p:cNvPr id="4" name="テキスト ボックス 3"/>
          <p:cNvSpPr txBox="1"/>
          <p:nvPr/>
        </p:nvSpPr>
        <p:spPr>
          <a:xfrm>
            <a:off x="1143000" y="414006"/>
            <a:ext cx="7468711" cy="646331"/>
          </a:xfrm>
          <a:prstGeom prst="rect">
            <a:avLst/>
          </a:prstGeom>
          <a:noFill/>
        </p:spPr>
        <p:txBody>
          <a:bodyPr wrap="none" rtlCol="0">
            <a:spAutoFit/>
          </a:bodyPr>
          <a:lstStyle/>
          <a:p>
            <a:r>
              <a:rPr lang="ja-JP" altLang="en-US" sz="3600" dirty="0"/>
              <a:t>ある内科系サブスペシャルティ専門医</a:t>
            </a:r>
          </a:p>
        </p:txBody>
      </p:sp>
    </p:spTree>
    <p:extLst>
      <p:ext uri="{BB962C8B-B14F-4D97-AF65-F5344CB8AC3E}">
        <p14:creationId xmlns:p14="http://schemas.microsoft.com/office/powerpoint/2010/main" val="165874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46957" y="284475"/>
            <a:ext cx="8861239" cy="789523"/>
          </a:xfrm>
          <a:solidFill>
            <a:schemeClr val="bg1"/>
          </a:solidFill>
          <a:ln w="38100">
            <a:solidFill>
              <a:srgbClr val="004DE8"/>
            </a:solidFill>
          </a:ln>
        </p:spPr>
        <p:txBody>
          <a:bodyPr anchor="b">
            <a:noAutofit/>
          </a:bodyPr>
          <a:lstStyle/>
          <a:p>
            <a:pPr algn="ctr">
              <a:defRPr/>
            </a:pPr>
            <a:r>
              <a:rPr lang="ja-JP" altLang="en-US" sz="4000" b="1" dirty="0">
                <a:solidFill>
                  <a:srgbClr val="004DE8"/>
                </a:solidFill>
              </a:rPr>
              <a:t>新規受験者年齢（最高・最低・平均）</a:t>
            </a:r>
          </a:p>
        </p:txBody>
      </p:sp>
      <p:graphicFrame>
        <p:nvGraphicFramePr>
          <p:cNvPr id="16" name="グラフ 15">
            <a:extLst>
              <a:ext uri="{FF2B5EF4-FFF2-40B4-BE49-F238E27FC236}">
                <a16:creationId xmlns="" xmlns:a16="http://schemas.microsoft.com/office/drawing/2014/main" id="{BFDBEF96-8606-4DE4-8D7F-A6ADDF3792D2}"/>
              </a:ext>
            </a:extLst>
          </p:cNvPr>
          <p:cNvGraphicFramePr/>
          <p:nvPr>
            <p:extLst/>
          </p:nvPr>
        </p:nvGraphicFramePr>
        <p:xfrm>
          <a:off x="298763" y="1213163"/>
          <a:ext cx="8709433" cy="5441133"/>
        </p:xfrm>
        <a:graphic>
          <a:graphicData uri="http://schemas.openxmlformats.org/drawingml/2006/chart">
            <c:chart xmlns:c="http://schemas.openxmlformats.org/drawingml/2006/chart" xmlns:r="http://schemas.openxmlformats.org/officeDocument/2006/relationships" r:id="rId2"/>
          </a:graphicData>
        </a:graphic>
      </p:graphicFrame>
      <p:sp>
        <p:nvSpPr>
          <p:cNvPr id="5" name="テキスト ボックス 4">
            <a:extLst>
              <a:ext uri="{FF2B5EF4-FFF2-40B4-BE49-F238E27FC236}">
                <a16:creationId xmlns="" xmlns:a16="http://schemas.microsoft.com/office/drawing/2014/main" id="{FF888E9B-69A5-4C2B-80A1-763FA8C426F8}"/>
              </a:ext>
            </a:extLst>
          </p:cNvPr>
          <p:cNvSpPr txBox="1"/>
          <p:nvPr/>
        </p:nvSpPr>
        <p:spPr>
          <a:xfrm>
            <a:off x="6874933" y="4973988"/>
            <a:ext cx="695459" cy="400110"/>
          </a:xfrm>
          <a:prstGeom prst="rect">
            <a:avLst/>
          </a:prstGeom>
          <a:noFill/>
        </p:spPr>
        <p:txBody>
          <a:bodyPr wrap="square" rtlCol="0" anchor="ctr" anchorCtr="1">
            <a:spAutoFit/>
          </a:bodyPr>
          <a:lstStyle/>
          <a:p>
            <a:r>
              <a:rPr lang="en-US" altLang="ja-JP" sz="2000" b="1" dirty="0">
                <a:solidFill>
                  <a:srgbClr val="FF0000"/>
                </a:solidFill>
              </a:rPr>
              <a:t>40.0</a:t>
            </a:r>
            <a:endParaRPr lang="en-US" altLang="ja-JP" sz="1500" b="1" dirty="0">
              <a:solidFill>
                <a:srgbClr val="FF0000"/>
              </a:solidFill>
            </a:endParaRPr>
          </a:p>
        </p:txBody>
      </p:sp>
      <p:sp>
        <p:nvSpPr>
          <p:cNvPr id="6" name="テキスト ボックス 5">
            <a:extLst>
              <a:ext uri="{FF2B5EF4-FFF2-40B4-BE49-F238E27FC236}">
                <a16:creationId xmlns="" xmlns:a16="http://schemas.microsoft.com/office/drawing/2014/main" id="{13AF39C5-B007-46AD-9266-4A2CF62B4B9E}"/>
              </a:ext>
            </a:extLst>
          </p:cNvPr>
          <p:cNvSpPr txBox="1"/>
          <p:nvPr/>
        </p:nvSpPr>
        <p:spPr>
          <a:xfrm>
            <a:off x="6437612" y="4444083"/>
            <a:ext cx="695459" cy="400110"/>
          </a:xfrm>
          <a:prstGeom prst="rect">
            <a:avLst/>
          </a:prstGeom>
          <a:noFill/>
        </p:spPr>
        <p:txBody>
          <a:bodyPr wrap="square" rtlCol="0" anchor="ctr" anchorCtr="1">
            <a:spAutoFit/>
          </a:bodyPr>
          <a:lstStyle/>
          <a:p>
            <a:r>
              <a:rPr lang="en-US" altLang="ja-JP" sz="2000" b="1" dirty="0">
                <a:solidFill>
                  <a:srgbClr val="FF0000"/>
                </a:solidFill>
              </a:rPr>
              <a:t>39.4</a:t>
            </a:r>
          </a:p>
        </p:txBody>
      </p:sp>
      <p:sp>
        <p:nvSpPr>
          <p:cNvPr id="7" name="テキスト ボックス 6">
            <a:extLst>
              <a:ext uri="{FF2B5EF4-FFF2-40B4-BE49-F238E27FC236}">
                <a16:creationId xmlns="" xmlns:a16="http://schemas.microsoft.com/office/drawing/2014/main" id="{B6228F28-2613-4A74-B405-977DFB9FCBF1}"/>
              </a:ext>
            </a:extLst>
          </p:cNvPr>
          <p:cNvSpPr txBox="1"/>
          <p:nvPr/>
        </p:nvSpPr>
        <p:spPr>
          <a:xfrm>
            <a:off x="5653323" y="4433325"/>
            <a:ext cx="695459" cy="400110"/>
          </a:xfrm>
          <a:prstGeom prst="rect">
            <a:avLst/>
          </a:prstGeom>
          <a:noFill/>
        </p:spPr>
        <p:txBody>
          <a:bodyPr wrap="square" rtlCol="0" anchor="ctr" anchorCtr="1">
            <a:spAutoFit/>
          </a:bodyPr>
          <a:lstStyle/>
          <a:p>
            <a:r>
              <a:rPr lang="en-US" altLang="ja-JP" sz="2000" b="1" dirty="0">
                <a:solidFill>
                  <a:srgbClr val="FF0000"/>
                </a:solidFill>
              </a:rPr>
              <a:t>39.5</a:t>
            </a:r>
            <a:endParaRPr lang="en-US" altLang="ja-JP" sz="1600" b="1" dirty="0">
              <a:solidFill>
                <a:srgbClr val="FF0000"/>
              </a:solidFill>
            </a:endParaRPr>
          </a:p>
        </p:txBody>
      </p:sp>
      <p:sp>
        <p:nvSpPr>
          <p:cNvPr id="8" name="テキスト ボックス 7">
            <a:extLst>
              <a:ext uri="{FF2B5EF4-FFF2-40B4-BE49-F238E27FC236}">
                <a16:creationId xmlns="" xmlns:a16="http://schemas.microsoft.com/office/drawing/2014/main" id="{AB58D3CB-8E30-4790-9193-6E5E1E0EEFBC}"/>
              </a:ext>
            </a:extLst>
          </p:cNvPr>
          <p:cNvSpPr txBox="1"/>
          <p:nvPr/>
        </p:nvSpPr>
        <p:spPr>
          <a:xfrm>
            <a:off x="6046851" y="5028333"/>
            <a:ext cx="695459" cy="400110"/>
          </a:xfrm>
          <a:prstGeom prst="rect">
            <a:avLst/>
          </a:prstGeom>
          <a:noFill/>
        </p:spPr>
        <p:txBody>
          <a:bodyPr wrap="square" rtlCol="0" anchor="ctr" anchorCtr="1">
            <a:spAutoFit/>
          </a:bodyPr>
          <a:lstStyle/>
          <a:p>
            <a:r>
              <a:rPr lang="en-US" altLang="ja-JP" sz="2000" b="1" dirty="0">
                <a:solidFill>
                  <a:srgbClr val="FF0000"/>
                </a:solidFill>
              </a:rPr>
              <a:t>39.5</a:t>
            </a:r>
            <a:endParaRPr lang="en-US" altLang="ja-JP" sz="1600" b="1" dirty="0">
              <a:solidFill>
                <a:srgbClr val="FF0000"/>
              </a:solidFill>
            </a:endParaRPr>
          </a:p>
        </p:txBody>
      </p:sp>
      <p:sp>
        <p:nvSpPr>
          <p:cNvPr id="9" name="テキスト ボックス 8">
            <a:extLst>
              <a:ext uri="{FF2B5EF4-FFF2-40B4-BE49-F238E27FC236}">
                <a16:creationId xmlns="" xmlns:a16="http://schemas.microsoft.com/office/drawing/2014/main" id="{B2414947-2E54-4D57-9188-C2B5CA4B4E18}"/>
              </a:ext>
            </a:extLst>
          </p:cNvPr>
          <p:cNvSpPr txBox="1"/>
          <p:nvPr/>
        </p:nvSpPr>
        <p:spPr>
          <a:xfrm>
            <a:off x="854954" y="5234515"/>
            <a:ext cx="695459" cy="400110"/>
          </a:xfrm>
          <a:prstGeom prst="rect">
            <a:avLst/>
          </a:prstGeom>
          <a:noFill/>
        </p:spPr>
        <p:txBody>
          <a:bodyPr wrap="square" rtlCol="0" anchor="ctr" anchorCtr="1">
            <a:spAutoFit/>
          </a:bodyPr>
          <a:lstStyle/>
          <a:p>
            <a:r>
              <a:rPr lang="en-US" altLang="ja-JP" sz="2000" b="1" dirty="0">
                <a:solidFill>
                  <a:srgbClr val="FF0000"/>
                </a:solidFill>
              </a:rPr>
              <a:t>37.7</a:t>
            </a:r>
            <a:endParaRPr lang="en-US" altLang="ja-JP" sz="1600" b="1" dirty="0">
              <a:solidFill>
                <a:srgbClr val="FF0000"/>
              </a:solidFill>
            </a:endParaRPr>
          </a:p>
        </p:txBody>
      </p:sp>
    </p:spTree>
    <p:extLst>
      <p:ext uri="{BB962C8B-B14F-4D97-AF65-F5344CB8AC3E}">
        <p14:creationId xmlns:p14="http://schemas.microsoft.com/office/powerpoint/2010/main" val="16346656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39536" y="2618469"/>
            <a:ext cx="7886700" cy="1325563"/>
          </a:xfrm>
        </p:spPr>
        <p:txBody>
          <a:bodyPr/>
          <a:lstStyle/>
          <a:p>
            <a:pPr algn="ctr"/>
            <a:r>
              <a:rPr kumimoji="1" lang="ja-JP" altLang="en-US" smtClean="0"/>
              <a:t>認定登録医制度、再取得制度の導入へ向けて準備中！</a:t>
            </a:r>
            <a:endParaRPr kumimoji="1" lang="ja-JP" altLang="en-US"/>
          </a:p>
        </p:txBody>
      </p:sp>
    </p:spTree>
    <p:extLst>
      <p:ext uri="{BB962C8B-B14F-4D97-AF65-F5344CB8AC3E}">
        <p14:creationId xmlns:p14="http://schemas.microsoft.com/office/powerpoint/2010/main" val="179299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 name="グループ化 96"/>
          <p:cNvGrpSpPr/>
          <p:nvPr/>
        </p:nvGrpSpPr>
        <p:grpSpPr>
          <a:xfrm>
            <a:off x="50669" y="153324"/>
            <a:ext cx="8974668" cy="6650885"/>
            <a:chOff x="84666" y="12782"/>
            <a:chExt cx="8974668" cy="6650885"/>
          </a:xfrm>
        </p:grpSpPr>
        <p:cxnSp>
          <p:nvCxnSpPr>
            <p:cNvPr id="96" name="直線矢印コネクタ 95"/>
            <p:cNvCxnSpPr/>
            <p:nvPr/>
          </p:nvCxnSpPr>
          <p:spPr>
            <a:xfrm flipH="1" flipV="1">
              <a:off x="3894667" y="5249333"/>
              <a:ext cx="821266" cy="474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 name="グループ化 29"/>
            <p:cNvGrpSpPr/>
            <p:nvPr/>
          </p:nvGrpSpPr>
          <p:grpSpPr>
            <a:xfrm>
              <a:off x="84666" y="12782"/>
              <a:ext cx="8974668" cy="6650885"/>
              <a:chOff x="84666" y="12782"/>
              <a:chExt cx="8974668" cy="6650885"/>
            </a:xfrm>
          </p:grpSpPr>
          <p:grpSp>
            <p:nvGrpSpPr>
              <p:cNvPr id="172" name="グループ化 171"/>
              <p:cNvGrpSpPr/>
              <p:nvPr/>
            </p:nvGrpSpPr>
            <p:grpSpPr>
              <a:xfrm>
                <a:off x="84666" y="12782"/>
                <a:ext cx="8974668" cy="6650885"/>
                <a:chOff x="84666" y="-114223"/>
                <a:chExt cx="8974668" cy="6650885"/>
              </a:xfrm>
            </p:grpSpPr>
            <p:sp>
              <p:nvSpPr>
                <p:cNvPr id="4" name="テキスト ボックス 3"/>
                <p:cNvSpPr txBox="1"/>
                <p:nvPr/>
              </p:nvSpPr>
              <p:spPr>
                <a:xfrm>
                  <a:off x="262467" y="-114223"/>
                  <a:ext cx="6747435" cy="440438"/>
                </a:xfrm>
                <a:prstGeom prst="rect">
                  <a:avLst/>
                </a:prstGeom>
                <a:solidFill>
                  <a:srgbClr val="FFC000"/>
                </a:solidFill>
                <a:ln w="22225">
                  <a:solidFill>
                    <a:schemeClr val="tx1"/>
                  </a:solidFill>
                </a:ln>
              </p:spPr>
              <p:txBody>
                <a:bodyPr wrap="square" lIns="720000" rIns="720000" rtlCol="0" anchor="ctr" anchorCtr="0">
                  <a:normAutofit fontScale="92500" lnSpcReduction="20000"/>
                </a:bodyPr>
                <a:lstStyle/>
                <a:p>
                  <a:pPr algn="dist"/>
                  <a:r>
                    <a:rPr kumimoji="1" lang="ja-JP" altLang="en-US" sz="2800" b="1" dirty="0" smtClean="0"/>
                    <a:t>更　　　新　　　対　　　象　　　者　　</a:t>
                  </a:r>
                  <a:endParaRPr kumimoji="1" lang="ja-JP" altLang="en-US" sz="2800" b="1" dirty="0"/>
                </a:p>
              </p:txBody>
            </p:sp>
            <p:grpSp>
              <p:nvGrpSpPr>
                <p:cNvPr id="167" name="グループ化 166"/>
                <p:cNvGrpSpPr/>
                <p:nvPr/>
              </p:nvGrpSpPr>
              <p:grpSpPr>
                <a:xfrm>
                  <a:off x="84666" y="343647"/>
                  <a:ext cx="4342055" cy="5627058"/>
                  <a:chOff x="84666" y="343647"/>
                  <a:chExt cx="4342055" cy="5627058"/>
                </a:xfrm>
              </p:grpSpPr>
              <p:sp>
                <p:nvSpPr>
                  <p:cNvPr id="5" name="テキスト ボックス 4"/>
                  <p:cNvSpPr txBox="1"/>
                  <p:nvPr/>
                </p:nvSpPr>
                <p:spPr>
                  <a:xfrm>
                    <a:off x="84666" y="809312"/>
                    <a:ext cx="1591733" cy="369332"/>
                  </a:xfrm>
                  <a:prstGeom prst="rect">
                    <a:avLst/>
                  </a:prstGeom>
                  <a:noFill/>
                  <a:ln w="22225">
                    <a:solidFill>
                      <a:srgbClr val="00B050"/>
                    </a:solidFill>
                  </a:ln>
                </p:spPr>
                <p:txBody>
                  <a:bodyPr wrap="square" rtlCol="0">
                    <a:spAutoFit/>
                  </a:bodyPr>
                  <a:lstStyle/>
                  <a:p>
                    <a:r>
                      <a:rPr kumimoji="1" lang="ja-JP" altLang="en-US" dirty="0" smtClean="0"/>
                      <a:t>更新条件充足</a:t>
                    </a:r>
                    <a:endParaRPr kumimoji="1" lang="ja-JP" altLang="en-US" dirty="0"/>
                  </a:p>
                </p:txBody>
              </p:sp>
              <p:sp>
                <p:nvSpPr>
                  <p:cNvPr id="7" name="テキスト ボックス 6"/>
                  <p:cNvSpPr txBox="1"/>
                  <p:nvPr/>
                </p:nvSpPr>
                <p:spPr>
                  <a:xfrm>
                    <a:off x="245540" y="2328334"/>
                    <a:ext cx="1109133" cy="369332"/>
                  </a:xfrm>
                  <a:prstGeom prst="rect">
                    <a:avLst/>
                  </a:prstGeom>
                  <a:noFill/>
                  <a:ln w="22225">
                    <a:solidFill>
                      <a:srgbClr val="0070C0"/>
                    </a:solidFill>
                  </a:ln>
                </p:spPr>
                <p:txBody>
                  <a:bodyPr wrap="square" rtlCol="0">
                    <a:spAutoFit/>
                  </a:bodyPr>
                  <a:lstStyle/>
                  <a:p>
                    <a:r>
                      <a:rPr kumimoji="1" lang="ja-JP" altLang="en-US" dirty="0" smtClean="0"/>
                      <a:t>更新申請</a:t>
                    </a:r>
                    <a:endParaRPr kumimoji="1" lang="ja-JP" altLang="en-US" dirty="0"/>
                  </a:p>
                </p:txBody>
              </p:sp>
              <p:sp>
                <p:nvSpPr>
                  <p:cNvPr id="14" name="テキスト ボックス 13"/>
                  <p:cNvSpPr txBox="1"/>
                  <p:nvPr/>
                </p:nvSpPr>
                <p:spPr>
                  <a:xfrm>
                    <a:off x="152400" y="3428992"/>
                    <a:ext cx="1354670" cy="646331"/>
                  </a:xfrm>
                  <a:prstGeom prst="rect">
                    <a:avLst/>
                  </a:prstGeom>
                  <a:noFill/>
                  <a:ln w="22225">
                    <a:solidFill>
                      <a:srgbClr val="FF0000"/>
                    </a:solidFill>
                  </a:ln>
                </p:spPr>
                <p:txBody>
                  <a:bodyPr wrap="square" rtlCol="0">
                    <a:spAutoFit/>
                  </a:bodyPr>
                  <a:lstStyle/>
                  <a:p>
                    <a:pPr algn="ctr"/>
                    <a:r>
                      <a:rPr kumimoji="1" lang="ja-JP" altLang="en-US" dirty="0" smtClean="0">
                        <a:solidFill>
                          <a:srgbClr val="FF0000"/>
                        </a:solidFill>
                      </a:rPr>
                      <a:t>専門医更新認定</a:t>
                    </a:r>
                    <a:endParaRPr kumimoji="1" lang="ja-JP" altLang="en-US" dirty="0">
                      <a:solidFill>
                        <a:srgbClr val="FF0000"/>
                      </a:solidFill>
                    </a:endParaRPr>
                  </a:p>
                </p:txBody>
              </p:sp>
              <p:cxnSp>
                <p:nvCxnSpPr>
                  <p:cNvPr id="118" name="直線矢印コネクタ 117"/>
                  <p:cNvCxnSpPr/>
                  <p:nvPr/>
                </p:nvCxnSpPr>
                <p:spPr>
                  <a:xfrm>
                    <a:off x="770466" y="34364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直線矢印コネクタ 121"/>
                  <p:cNvCxnSpPr/>
                  <p:nvPr/>
                </p:nvCxnSpPr>
                <p:spPr>
                  <a:xfrm>
                    <a:off x="766178" y="1204312"/>
                    <a:ext cx="12755" cy="113248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p:nvPr/>
                </p:nvCxnSpPr>
                <p:spPr>
                  <a:xfrm>
                    <a:off x="787400" y="2700866"/>
                    <a:ext cx="0" cy="728134"/>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テキスト ボックス 107"/>
                  <p:cNvSpPr txBox="1"/>
                  <p:nvPr/>
                </p:nvSpPr>
                <p:spPr>
                  <a:xfrm>
                    <a:off x="2604179" y="5601373"/>
                    <a:ext cx="1822542" cy="369332"/>
                  </a:xfrm>
                  <a:prstGeom prst="rect">
                    <a:avLst/>
                  </a:prstGeom>
                  <a:noFill/>
                  <a:ln w="76200">
                    <a:solidFill>
                      <a:srgbClr val="0070C0"/>
                    </a:solidFill>
                    <a:prstDash val="sysDot"/>
                  </a:ln>
                </p:spPr>
                <p:txBody>
                  <a:bodyPr wrap="square" rtlCol="0">
                    <a:spAutoFit/>
                  </a:bodyPr>
                  <a:lstStyle/>
                  <a:p>
                    <a:r>
                      <a:rPr kumimoji="1" lang="ja-JP" altLang="en-US" dirty="0" smtClean="0"/>
                      <a:t>復活再認定申請</a:t>
                    </a:r>
                    <a:endParaRPr kumimoji="1" lang="ja-JP" altLang="en-US" dirty="0"/>
                  </a:p>
                </p:txBody>
              </p:sp>
            </p:grpSp>
            <p:grpSp>
              <p:nvGrpSpPr>
                <p:cNvPr id="168" name="グループ化 167"/>
                <p:cNvGrpSpPr/>
                <p:nvPr/>
              </p:nvGrpSpPr>
              <p:grpSpPr>
                <a:xfrm>
                  <a:off x="1777993" y="335180"/>
                  <a:ext cx="1989671" cy="3731682"/>
                  <a:chOff x="1777993" y="335180"/>
                  <a:chExt cx="1989671" cy="3731682"/>
                </a:xfrm>
              </p:grpSpPr>
              <p:sp>
                <p:nvSpPr>
                  <p:cNvPr id="6" name="テキスト ボックス 5"/>
                  <p:cNvSpPr txBox="1"/>
                  <p:nvPr/>
                </p:nvSpPr>
                <p:spPr>
                  <a:xfrm>
                    <a:off x="1777993" y="792380"/>
                    <a:ext cx="1989671" cy="646331"/>
                  </a:xfrm>
                  <a:prstGeom prst="rect">
                    <a:avLst/>
                  </a:prstGeom>
                  <a:noFill/>
                  <a:ln w="22225">
                    <a:solidFill>
                      <a:srgbClr val="00B050"/>
                    </a:solidFill>
                  </a:ln>
                </p:spPr>
                <p:txBody>
                  <a:bodyPr wrap="square" rtlCol="0">
                    <a:spAutoFit/>
                  </a:bodyPr>
                  <a:lstStyle/>
                  <a:p>
                    <a:pPr algn="ctr"/>
                    <a:r>
                      <a:rPr kumimoji="1" lang="ja-JP" altLang="en-US" dirty="0" smtClean="0"/>
                      <a:t>更新猶予希望</a:t>
                    </a:r>
                    <a:endParaRPr kumimoji="1" lang="en-US" altLang="ja-JP" dirty="0" smtClean="0"/>
                  </a:p>
                  <a:p>
                    <a:pPr algn="ctr"/>
                    <a:r>
                      <a:rPr lang="ja-JP" altLang="en-US" dirty="0" smtClean="0"/>
                      <a:t>猶予</a:t>
                    </a:r>
                    <a:r>
                      <a:rPr lang="ja-JP" altLang="en-US" dirty="0"/>
                      <a:t>条件</a:t>
                    </a:r>
                    <a:r>
                      <a:rPr lang="ja-JP" altLang="en-US" dirty="0" smtClean="0"/>
                      <a:t>を</a:t>
                    </a:r>
                    <a:r>
                      <a:rPr lang="ja-JP" altLang="en-US" dirty="0"/>
                      <a:t>満</a:t>
                    </a:r>
                    <a:r>
                      <a:rPr lang="ja-JP" altLang="en-US" dirty="0" smtClean="0"/>
                      <a:t>たす</a:t>
                    </a:r>
                    <a:endParaRPr kumimoji="1" lang="ja-JP" altLang="en-US" dirty="0"/>
                  </a:p>
                </p:txBody>
              </p:sp>
              <p:sp>
                <p:nvSpPr>
                  <p:cNvPr id="10" name="テキスト ボックス 9"/>
                  <p:cNvSpPr txBox="1"/>
                  <p:nvPr/>
                </p:nvSpPr>
                <p:spPr>
                  <a:xfrm>
                    <a:off x="1834766" y="2319865"/>
                    <a:ext cx="1591733" cy="646331"/>
                  </a:xfrm>
                  <a:prstGeom prst="rect">
                    <a:avLst/>
                  </a:prstGeom>
                  <a:noFill/>
                  <a:ln w="22225">
                    <a:solidFill>
                      <a:srgbClr val="0070C0"/>
                    </a:solidFill>
                  </a:ln>
                </p:spPr>
                <p:txBody>
                  <a:bodyPr wrap="square" rtlCol="0">
                    <a:spAutoFit/>
                  </a:bodyPr>
                  <a:lstStyle/>
                  <a:p>
                    <a:pPr algn="ctr"/>
                    <a:r>
                      <a:rPr kumimoji="1" lang="ja-JP" altLang="en-US" dirty="0" smtClean="0"/>
                      <a:t>更新猶予申請</a:t>
                    </a:r>
                    <a:endParaRPr kumimoji="1" lang="en-US" altLang="ja-JP" dirty="0" smtClean="0"/>
                  </a:p>
                  <a:p>
                    <a:pPr algn="ctr"/>
                    <a:r>
                      <a:rPr lang="ja-JP" altLang="en-US" dirty="0" smtClean="0"/>
                      <a:t>（最大</a:t>
                    </a:r>
                    <a:r>
                      <a:rPr lang="en-US" altLang="ja-JP" dirty="0" smtClean="0"/>
                      <a:t>2</a:t>
                    </a:r>
                    <a:r>
                      <a:rPr lang="ja-JP" altLang="en-US" dirty="0" smtClean="0"/>
                      <a:t>年間）</a:t>
                    </a:r>
                    <a:endParaRPr kumimoji="1" lang="ja-JP" altLang="en-US" dirty="0"/>
                  </a:p>
                </p:txBody>
              </p:sp>
              <p:sp>
                <p:nvSpPr>
                  <p:cNvPr id="15" name="テキスト ボックス 14"/>
                  <p:cNvSpPr txBox="1"/>
                  <p:nvPr/>
                </p:nvSpPr>
                <p:spPr>
                  <a:xfrm>
                    <a:off x="1927902" y="3420531"/>
                    <a:ext cx="1464742" cy="646331"/>
                  </a:xfrm>
                  <a:prstGeom prst="rect">
                    <a:avLst/>
                  </a:prstGeom>
                  <a:noFill/>
                  <a:ln w="22225">
                    <a:solidFill>
                      <a:srgbClr val="FF0000"/>
                    </a:solidFill>
                  </a:ln>
                </p:spPr>
                <p:txBody>
                  <a:bodyPr wrap="square" rtlCol="0">
                    <a:spAutoFit/>
                  </a:bodyPr>
                  <a:lstStyle/>
                  <a:p>
                    <a:r>
                      <a:rPr kumimoji="1" lang="ja-JP" altLang="en-US" dirty="0" smtClean="0">
                        <a:solidFill>
                          <a:srgbClr val="FF0000"/>
                        </a:solidFill>
                      </a:rPr>
                      <a:t>専門医継続</a:t>
                    </a:r>
                    <a:endParaRPr kumimoji="1" lang="en-US" altLang="ja-JP" dirty="0" smtClean="0">
                      <a:solidFill>
                        <a:srgbClr val="FF0000"/>
                      </a:solidFill>
                    </a:endParaRPr>
                  </a:p>
                  <a:p>
                    <a:r>
                      <a:rPr lang="ja-JP" altLang="en-US" dirty="0" smtClean="0">
                        <a:solidFill>
                          <a:srgbClr val="FF0000"/>
                        </a:solidFill>
                      </a:rPr>
                      <a:t>（最大</a:t>
                    </a:r>
                    <a:r>
                      <a:rPr lang="en-US" altLang="ja-JP" dirty="0" smtClean="0">
                        <a:solidFill>
                          <a:srgbClr val="FF0000"/>
                        </a:solidFill>
                      </a:rPr>
                      <a:t>2</a:t>
                    </a:r>
                    <a:r>
                      <a:rPr lang="ja-JP" altLang="en-US" dirty="0" smtClean="0">
                        <a:solidFill>
                          <a:srgbClr val="FF0000"/>
                        </a:solidFill>
                      </a:rPr>
                      <a:t>年間）</a:t>
                    </a:r>
                    <a:endParaRPr kumimoji="1" lang="ja-JP" altLang="en-US" dirty="0">
                      <a:solidFill>
                        <a:srgbClr val="FF0000"/>
                      </a:solidFill>
                    </a:endParaRPr>
                  </a:p>
                </p:txBody>
              </p:sp>
              <p:cxnSp>
                <p:nvCxnSpPr>
                  <p:cNvPr id="119" name="直線矢印コネクタ 118"/>
                  <p:cNvCxnSpPr/>
                  <p:nvPr/>
                </p:nvCxnSpPr>
                <p:spPr>
                  <a:xfrm>
                    <a:off x="2700867" y="335180"/>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直線矢印コネクタ 125"/>
                  <p:cNvCxnSpPr/>
                  <p:nvPr/>
                </p:nvCxnSpPr>
                <p:spPr>
                  <a:xfrm flipH="1">
                    <a:off x="2692400" y="1460222"/>
                    <a:ext cx="8467" cy="83175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直線矢印コネクタ 128"/>
                  <p:cNvCxnSpPr/>
                  <p:nvPr/>
                </p:nvCxnSpPr>
                <p:spPr>
                  <a:xfrm>
                    <a:off x="2709334" y="2954867"/>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9" name="グループ化 168"/>
                <p:cNvGrpSpPr/>
                <p:nvPr/>
              </p:nvGrpSpPr>
              <p:grpSpPr>
                <a:xfrm>
                  <a:off x="3627214" y="335179"/>
                  <a:ext cx="2403732" cy="3811870"/>
                  <a:chOff x="3627214" y="335179"/>
                  <a:chExt cx="2403732" cy="3811870"/>
                </a:xfrm>
              </p:grpSpPr>
              <p:sp>
                <p:nvSpPr>
                  <p:cNvPr id="11" name="テキスト ボックス 10"/>
                  <p:cNvSpPr txBox="1"/>
                  <p:nvPr/>
                </p:nvSpPr>
                <p:spPr>
                  <a:xfrm>
                    <a:off x="3627214" y="2846639"/>
                    <a:ext cx="1803401" cy="369332"/>
                  </a:xfrm>
                  <a:prstGeom prst="rect">
                    <a:avLst/>
                  </a:prstGeom>
                  <a:noFill/>
                  <a:ln w="76200">
                    <a:solidFill>
                      <a:srgbClr val="0070C0"/>
                    </a:solidFill>
                    <a:prstDash val="sysDot"/>
                  </a:ln>
                </p:spPr>
                <p:txBody>
                  <a:bodyPr wrap="square" rtlCol="0">
                    <a:spAutoFit/>
                  </a:bodyPr>
                  <a:lstStyle/>
                  <a:p>
                    <a:r>
                      <a:rPr lang="ja-JP" altLang="en-US" dirty="0" smtClean="0"/>
                      <a:t>認定登録</a:t>
                    </a:r>
                    <a:r>
                      <a:rPr lang="ja-JP" altLang="en-US" dirty="0"/>
                      <a:t>医</a:t>
                    </a:r>
                    <a:r>
                      <a:rPr kumimoji="1" lang="ja-JP" altLang="en-US" dirty="0" smtClean="0"/>
                      <a:t>申請</a:t>
                    </a:r>
                    <a:endParaRPr kumimoji="1" lang="ja-JP" altLang="en-US" dirty="0"/>
                  </a:p>
                </p:txBody>
              </p:sp>
              <p:sp>
                <p:nvSpPr>
                  <p:cNvPr id="16" name="テキスト ボックス 15"/>
                  <p:cNvSpPr txBox="1"/>
                  <p:nvPr/>
                </p:nvSpPr>
                <p:spPr>
                  <a:xfrm>
                    <a:off x="3657230" y="3500718"/>
                    <a:ext cx="1803402" cy="646331"/>
                  </a:xfrm>
                  <a:prstGeom prst="rect">
                    <a:avLst/>
                  </a:prstGeom>
                  <a:noFill/>
                  <a:ln w="76200">
                    <a:solidFill>
                      <a:srgbClr val="DF3DC0"/>
                    </a:solidFill>
                    <a:prstDash val="sysDot"/>
                  </a:ln>
                </p:spPr>
                <p:txBody>
                  <a:bodyPr wrap="square" rtlCol="0">
                    <a:spAutoFit/>
                  </a:bodyPr>
                  <a:lstStyle/>
                  <a:p>
                    <a:pPr algn="ctr"/>
                    <a:r>
                      <a:rPr lang="ja-JP" altLang="en-US" dirty="0" smtClean="0"/>
                      <a:t>認定登録医</a:t>
                    </a:r>
                    <a:endParaRPr lang="en-US" altLang="ja-JP" dirty="0" smtClean="0"/>
                  </a:p>
                  <a:p>
                    <a:pPr algn="ctr"/>
                    <a:r>
                      <a:rPr kumimoji="1" lang="ja-JP" altLang="en-US" dirty="0" smtClean="0"/>
                      <a:t>（専門医は失効）</a:t>
                    </a:r>
                    <a:endParaRPr kumimoji="1" lang="ja-JP" altLang="en-US" dirty="0"/>
                  </a:p>
                </p:txBody>
              </p:sp>
              <p:cxnSp>
                <p:nvCxnSpPr>
                  <p:cNvPr id="120" name="直線矢印コネクタ 119"/>
                  <p:cNvCxnSpPr/>
                  <p:nvPr/>
                </p:nvCxnSpPr>
                <p:spPr>
                  <a:xfrm>
                    <a:off x="6030946" y="335179"/>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直線矢印コネクタ 127"/>
                  <p:cNvCxnSpPr/>
                  <p:nvPr/>
                </p:nvCxnSpPr>
                <p:spPr>
                  <a:xfrm flipH="1">
                    <a:off x="4572002" y="2449115"/>
                    <a:ext cx="4680" cy="341587"/>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4147671" y="1841257"/>
                    <a:ext cx="1769534" cy="646331"/>
                  </a:xfrm>
                  <a:prstGeom prst="rect">
                    <a:avLst/>
                  </a:prstGeom>
                  <a:solidFill>
                    <a:schemeClr val="bg1"/>
                  </a:solidFill>
                  <a:ln w="22225">
                    <a:solidFill>
                      <a:srgbClr val="00B050"/>
                    </a:solidFill>
                  </a:ln>
                </p:spPr>
                <p:txBody>
                  <a:bodyPr wrap="square" rtlCol="0">
                    <a:spAutoFit/>
                  </a:bodyPr>
                  <a:lstStyle/>
                  <a:p>
                    <a:pPr algn="ctr"/>
                    <a:r>
                      <a:rPr kumimoji="1" lang="ja-JP" altLang="en-US" dirty="0" smtClean="0"/>
                      <a:t>経験症例数だけ満たさない</a:t>
                    </a:r>
                    <a:endParaRPr kumimoji="1" lang="ja-JP" altLang="en-US" dirty="0"/>
                  </a:p>
                </p:txBody>
              </p:sp>
            </p:grpSp>
            <p:grpSp>
              <p:nvGrpSpPr>
                <p:cNvPr id="171" name="グループ化 170"/>
                <p:cNvGrpSpPr/>
                <p:nvPr/>
              </p:nvGrpSpPr>
              <p:grpSpPr>
                <a:xfrm>
                  <a:off x="130979" y="4205841"/>
                  <a:ext cx="7783237" cy="2036957"/>
                  <a:chOff x="130979" y="4205841"/>
                  <a:chExt cx="7783237" cy="2036957"/>
                </a:xfrm>
              </p:grpSpPr>
              <p:sp>
                <p:nvSpPr>
                  <p:cNvPr id="17" name="テキスト ボックス 16"/>
                  <p:cNvSpPr txBox="1"/>
                  <p:nvPr/>
                </p:nvSpPr>
                <p:spPr>
                  <a:xfrm>
                    <a:off x="2649196" y="4453309"/>
                    <a:ext cx="1777525" cy="646331"/>
                  </a:xfrm>
                  <a:prstGeom prst="rect">
                    <a:avLst/>
                  </a:prstGeom>
                  <a:noFill/>
                  <a:ln w="22225">
                    <a:solidFill>
                      <a:srgbClr val="00B050"/>
                    </a:solidFill>
                  </a:ln>
                </p:spPr>
                <p:txBody>
                  <a:bodyPr wrap="square" rtlCol="0">
                    <a:spAutoFit/>
                  </a:bodyPr>
                  <a:lstStyle/>
                  <a:p>
                    <a:pPr algn="ctr"/>
                    <a:r>
                      <a:rPr lang="ja-JP" altLang="en-US" dirty="0" smtClean="0"/>
                      <a:t>直近</a:t>
                    </a:r>
                    <a:r>
                      <a:rPr lang="en-US" altLang="ja-JP" dirty="0" smtClean="0"/>
                      <a:t>5</a:t>
                    </a:r>
                    <a:r>
                      <a:rPr lang="ja-JP" altLang="en-US" dirty="0" smtClean="0"/>
                      <a:t>年間*での更新条件充足</a:t>
                    </a:r>
                    <a:endParaRPr kumimoji="1" lang="ja-JP" altLang="en-US" dirty="0"/>
                  </a:p>
                </p:txBody>
              </p:sp>
              <p:sp>
                <p:nvSpPr>
                  <p:cNvPr id="18" name="テキスト ボックス 17"/>
                  <p:cNvSpPr txBox="1"/>
                  <p:nvPr/>
                </p:nvSpPr>
                <p:spPr>
                  <a:xfrm>
                    <a:off x="4741334" y="4470402"/>
                    <a:ext cx="1591733" cy="646331"/>
                  </a:xfrm>
                  <a:prstGeom prst="rect">
                    <a:avLst/>
                  </a:prstGeom>
                  <a:noFill/>
                  <a:ln w="22225">
                    <a:solidFill>
                      <a:srgbClr val="00B050"/>
                    </a:solidFill>
                  </a:ln>
                </p:spPr>
                <p:txBody>
                  <a:bodyPr wrap="square" rtlCol="0">
                    <a:spAutoFit/>
                  </a:bodyPr>
                  <a:lstStyle/>
                  <a:p>
                    <a:pPr algn="ctr"/>
                    <a:r>
                      <a:rPr lang="ja-JP" altLang="en-US" dirty="0" smtClean="0"/>
                      <a:t>更新条件充足しない場合</a:t>
                    </a:r>
                    <a:endParaRPr kumimoji="1" lang="ja-JP" altLang="en-US" dirty="0"/>
                  </a:p>
                </p:txBody>
              </p:sp>
              <p:sp>
                <p:nvSpPr>
                  <p:cNvPr id="19" name="テキスト ボックス 18"/>
                  <p:cNvSpPr txBox="1"/>
                  <p:nvPr/>
                </p:nvSpPr>
                <p:spPr>
                  <a:xfrm>
                    <a:off x="130979" y="5595996"/>
                    <a:ext cx="2040467" cy="369332"/>
                  </a:xfrm>
                  <a:prstGeom prst="rect">
                    <a:avLst/>
                  </a:prstGeom>
                  <a:noFill/>
                  <a:ln w="76200">
                    <a:solidFill>
                      <a:srgbClr val="FF0000"/>
                    </a:solidFill>
                    <a:prstDash val="sysDot"/>
                  </a:ln>
                </p:spPr>
                <p:txBody>
                  <a:bodyPr wrap="square" rtlCol="0">
                    <a:spAutoFit/>
                  </a:bodyPr>
                  <a:lstStyle/>
                  <a:p>
                    <a:r>
                      <a:rPr kumimoji="1" lang="ja-JP" altLang="en-US" dirty="0" smtClean="0">
                        <a:solidFill>
                          <a:srgbClr val="FF0000"/>
                        </a:solidFill>
                      </a:rPr>
                      <a:t>専門医</a:t>
                    </a:r>
                    <a:r>
                      <a:rPr lang="ja-JP" altLang="en-US" dirty="0" smtClean="0">
                        <a:solidFill>
                          <a:srgbClr val="FF0000"/>
                        </a:solidFill>
                      </a:rPr>
                      <a:t>復活</a:t>
                    </a:r>
                    <a:r>
                      <a:rPr lang="ja-JP" altLang="en-US" dirty="0">
                        <a:solidFill>
                          <a:srgbClr val="FF0000"/>
                        </a:solidFill>
                      </a:rPr>
                      <a:t>再認定</a:t>
                    </a:r>
                    <a:endParaRPr kumimoji="1" lang="ja-JP" altLang="en-US" dirty="0">
                      <a:solidFill>
                        <a:srgbClr val="FF0000"/>
                      </a:solidFill>
                    </a:endParaRPr>
                  </a:p>
                </p:txBody>
              </p:sp>
              <p:sp>
                <p:nvSpPr>
                  <p:cNvPr id="20" name="テキスト ボックス 19"/>
                  <p:cNvSpPr txBox="1"/>
                  <p:nvPr/>
                </p:nvSpPr>
                <p:spPr>
                  <a:xfrm>
                    <a:off x="4629150" y="5596467"/>
                    <a:ext cx="3285066" cy="646331"/>
                  </a:xfrm>
                  <a:prstGeom prst="rect">
                    <a:avLst/>
                  </a:prstGeom>
                  <a:noFill/>
                  <a:ln w="22225">
                    <a:solidFill>
                      <a:srgbClr val="DF3DC0"/>
                    </a:solidFill>
                  </a:ln>
                </p:spPr>
                <p:txBody>
                  <a:bodyPr wrap="square" rtlCol="0">
                    <a:spAutoFit/>
                  </a:bodyPr>
                  <a:lstStyle/>
                  <a:p>
                    <a:pPr algn="ctr"/>
                    <a:r>
                      <a:rPr lang="ja-JP" altLang="en-US" dirty="0" smtClean="0"/>
                      <a:t>認定登録医更新（</a:t>
                    </a:r>
                    <a:r>
                      <a:rPr lang="en-US" altLang="ja-JP" dirty="0" smtClean="0"/>
                      <a:t>5</a:t>
                    </a:r>
                    <a:r>
                      <a:rPr lang="ja-JP" altLang="en-US" dirty="0" smtClean="0"/>
                      <a:t>年毎）</a:t>
                    </a:r>
                    <a:endParaRPr lang="en-US" altLang="ja-JP" dirty="0" smtClean="0"/>
                  </a:p>
                  <a:p>
                    <a:pPr algn="ctr"/>
                    <a:r>
                      <a:rPr kumimoji="1" lang="ja-JP" altLang="en-US" dirty="0" smtClean="0"/>
                      <a:t>（経験症例数以外の条件</a:t>
                    </a:r>
                    <a:r>
                      <a:rPr lang="ja-JP" altLang="en-US" dirty="0"/>
                      <a:t>充足</a:t>
                    </a:r>
                    <a:r>
                      <a:rPr kumimoji="1" lang="ja-JP" altLang="en-US" dirty="0" smtClean="0"/>
                      <a:t>）</a:t>
                    </a:r>
                    <a:endParaRPr kumimoji="1" lang="ja-JP" altLang="en-US" dirty="0"/>
                  </a:p>
                </p:txBody>
              </p:sp>
              <p:cxnSp>
                <p:nvCxnSpPr>
                  <p:cNvPr id="131" name="直線矢印コネクタ 130"/>
                  <p:cNvCxnSpPr/>
                  <p:nvPr/>
                </p:nvCxnSpPr>
                <p:spPr>
                  <a:xfrm>
                    <a:off x="3191934"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2" name="直線矢印コネクタ 131"/>
                  <p:cNvCxnSpPr/>
                  <p:nvPr/>
                </p:nvCxnSpPr>
                <p:spPr>
                  <a:xfrm>
                    <a:off x="5723467" y="5122333"/>
                    <a:ext cx="0" cy="47413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2" name="テキスト ボックス 191"/>
                  <p:cNvSpPr txBox="1"/>
                  <p:nvPr/>
                </p:nvSpPr>
                <p:spPr>
                  <a:xfrm>
                    <a:off x="664991" y="4461855"/>
                    <a:ext cx="1683523" cy="646331"/>
                  </a:xfrm>
                  <a:prstGeom prst="rect">
                    <a:avLst/>
                  </a:prstGeom>
                  <a:noFill/>
                  <a:ln w="22225">
                    <a:solidFill>
                      <a:srgbClr val="00B050"/>
                    </a:solidFill>
                  </a:ln>
                </p:spPr>
                <p:txBody>
                  <a:bodyPr wrap="square" rtlCol="0">
                    <a:spAutoFit/>
                  </a:bodyPr>
                  <a:lstStyle/>
                  <a:p>
                    <a:pPr algn="ctr"/>
                    <a:r>
                      <a:rPr lang="ja-JP" altLang="en-US" dirty="0" smtClean="0"/>
                      <a:t>有効</a:t>
                    </a:r>
                    <a:r>
                      <a:rPr lang="en-US" altLang="ja-JP" dirty="0" smtClean="0"/>
                      <a:t>5</a:t>
                    </a:r>
                    <a:r>
                      <a:rPr lang="ja-JP" altLang="en-US" dirty="0" smtClean="0"/>
                      <a:t>年間での更新条件充足</a:t>
                    </a:r>
                    <a:endParaRPr kumimoji="1" lang="ja-JP" altLang="en-US" dirty="0"/>
                  </a:p>
                </p:txBody>
              </p:sp>
              <p:cxnSp>
                <p:nvCxnSpPr>
                  <p:cNvPr id="143" name="直線矢印コネクタ 142"/>
                  <p:cNvCxnSpPr>
                    <a:endCxn id="18" idx="0"/>
                  </p:cNvCxnSpPr>
                  <p:nvPr/>
                </p:nvCxnSpPr>
                <p:spPr>
                  <a:xfrm>
                    <a:off x="4802817" y="4211564"/>
                    <a:ext cx="734384" cy="25883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直線矢印コネクタ 140"/>
                  <p:cNvCxnSpPr>
                    <a:endCxn id="17" idx="0"/>
                  </p:cNvCxnSpPr>
                  <p:nvPr/>
                </p:nvCxnSpPr>
                <p:spPr>
                  <a:xfrm flipH="1">
                    <a:off x="3537959" y="4205841"/>
                    <a:ext cx="818391" cy="2474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0" name="グループ化 169"/>
                <p:cNvGrpSpPr/>
                <p:nvPr/>
              </p:nvGrpSpPr>
              <p:grpSpPr>
                <a:xfrm>
                  <a:off x="1913231" y="1456627"/>
                  <a:ext cx="7146103" cy="5080035"/>
                  <a:chOff x="1913231" y="1456627"/>
                  <a:chExt cx="7146103" cy="5080035"/>
                </a:xfrm>
              </p:grpSpPr>
              <p:cxnSp>
                <p:nvCxnSpPr>
                  <p:cNvPr id="121" name="直線矢印コネクタ 120"/>
                  <p:cNvCxnSpPr/>
                  <p:nvPr/>
                </p:nvCxnSpPr>
                <p:spPr>
                  <a:xfrm>
                    <a:off x="7681008" y="1456627"/>
                    <a:ext cx="17924" cy="1071993"/>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5596467" y="2545983"/>
                    <a:ext cx="1786467"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r>
                      <a:rPr kumimoji="1" lang="en-US" altLang="ja-JP" dirty="0" smtClean="0"/>
                      <a:t>5</a:t>
                    </a:r>
                    <a:r>
                      <a:rPr kumimoji="1" lang="ja-JP" altLang="en-US" dirty="0" smtClean="0"/>
                      <a:t>年間での</a:t>
                    </a:r>
                    <a:r>
                      <a:rPr lang="ja-JP" altLang="en-US" dirty="0"/>
                      <a:t>経験症例数以外の</a:t>
                    </a:r>
                    <a:r>
                      <a:rPr kumimoji="1" lang="ja-JP" altLang="en-US" dirty="0" smtClean="0"/>
                      <a:t>更新条件を充足</a:t>
                    </a:r>
                    <a:endParaRPr kumimoji="1" lang="ja-JP" altLang="en-US" dirty="0"/>
                  </a:p>
                </p:txBody>
              </p:sp>
              <p:sp>
                <p:nvSpPr>
                  <p:cNvPr id="13" name="テキスト ボックス 12"/>
                  <p:cNvSpPr txBox="1"/>
                  <p:nvPr/>
                </p:nvSpPr>
                <p:spPr>
                  <a:xfrm>
                    <a:off x="7467601" y="2545981"/>
                    <a:ext cx="1591733" cy="1477328"/>
                  </a:xfrm>
                  <a:prstGeom prst="rect">
                    <a:avLst/>
                  </a:prstGeom>
                  <a:noFill/>
                  <a:ln w="22225">
                    <a:solidFill>
                      <a:srgbClr val="00B050"/>
                    </a:solidFill>
                  </a:ln>
                </p:spPr>
                <p:txBody>
                  <a:bodyPr wrap="square" rtlCol="0">
                    <a:spAutoFit/>
                  </a:bodyPr>
                  <a:lstStyle/>
                  <a:p>
                    <a:r>
                      <a:rPr lang="ja-JP" altLang="en-US" dirty="0"/>
                      <a:t>失効</a:t>
                    </a:r>
                    <a:r>
                      <a:rPr kumimoji="1" lang="ja-JP" altLang="en-US" dirty="0" smtClean="0"/>
                      <a:t>から</a:t>
                    </a:r>
                    <a:r>
                      <a:rPr kumimoji="1" lang="en-US" altLang="ja-JP" dirty="0" smtClean="0"/>
                      <a:t>1</a:t>
                    </a:r>
                    <a:r>
                      <a:rPr kumimoji="1" lang="ja-JP" altLang="en-US" dirty="0" smtClean="0"/>
                      <a:t>年以内に直近</a:t>
                    </a:r>
                    <a:endParaRPr kumimoji="1" lang="en-US" altLang="ja-JP" dirty="0" smtClean="0"/>
                  </a:p>
                  <a:p>
                    <a:r>
                      <a:rPr kumimoji="1" lang="en-US" altLang="ja-JP" dirty="0" smtClean="0"/>
                      <a:t>5</a:t>
                    </a:r>
                    <a:r>
                      <a:rPr kumimoji="1" lang="ja-JP" altLang="en-US" dirty="0" smtClean="0"/>
                      <a:t>年間での全ての更新条件を充足</a:t>
                    </a:r>
                    <a:endParaRPr kumimoji="1" lang="ja-JP" altLang="en-US" dirty="0"/>
                  </a:p>
                </p:txBody>
              </p:sp>
              <p:grpSp>
                <p:nvGrpSpPr>
                  <p:cNvPr id="166" name="グループ化 165"/>
                  <p:cNvGrpSpPr/>
                  <p:nvPr/>
                </p:nvGrpSpPr>
                <p:grpSpPr>
                  <a:xfrm>
                    <a:off x="3199214" y="4031408"/>
                    <a:ext cx="5522947" cy="2505254"/>
                    <a:chOff x="3199214" y="4031408"/>
                    <a:chExt cx="5522947" cy="2505254"/>
                  </a:xfrm>
                </p:grpSpPr>
                <p:sp>
                  <p:nvSpPr>
                    <p:cNvPr id="163" name="フリーフォーム 162"/>
                    <p:cNvSpPr/>
                    <p:nvPr/>
                  </p:nvSpPr>
                  <p:spPr>
                    <a:xfrm>
                      <a:off x="3199214" y="4031408"/>
                      <a:ext cx="5522947" cy="2505254"/>
                    </a:xfrm>
                    <a:custGeom>
                      <a:avLst/>
                      <a:gdLst>
                        <a:gd name="connsiteX0" fmla="*/ 6019800 w 6019800"/>
                        <a:gd name="connsiteY0" fmla="*/ 0 h 3310466"/>
                        <a:gd name="connsiteX1" fmla="*/ 6019800 w 6019800"/>
                        <a:gd name="connsiteY1" fmla="*/ 3310466 h 3310466"/>
                        <a:gd name="connsiteX2" fmla="*/ 0 w 6019800"/>
                        <a:gd name="connsiteY2" fmla="*/ 3310466 h 3310466"/>
                        <a:gd name="connsiteX3" fmla="*/ 0 w 6019800"/>
                        <a:gd name="connsiteY3" fmla="*/ 3039533 h 3310466"/>
                      </a:gdLst>
                      <a:ahLst/>
                      <a:cxnLst>
                        <a:cxn ang="0">
                          <a:pos x="connsiteX0" y="connsiteY0"/>
                        </a:cxn>
                        <a:cxn ang="0">
                          <a:pos x="connsiteX1" y="connsiteY1"/>
                        </a:cxn>
                        <a:cxn ang="0">
                          <a:pos x="connsiteX2" y="connsiteY2"/>
                        </a:cxn>
                        <a:cxn ang="0">
                          <a:pos x="connsiteX3" y="connsiteY3"/>
                        </a:cxn>
                      </a:cxnLst>
                      <a:rect l="l" t="t" r="r" b="b"/>
                      <a:pathLst>
                        <a:path w="6019800" h="3310466">
                          <a:moveTo>
                            <a:pt x="6019800" y="0"/>
                          </a:moveTo>
                          <a:lnTo>
                            <a:pt x="6019800" y="3310466"/>
                          </a:lnTo>
                          <a:lnTo>
                            <a:pt x="0" y="3310466"/>
                          </a:lnTo>
                          <a:lnTo>
                            <a:pt x="0" y="3039533"/>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5" name="直線矢印コネクタ 164"/>
                    <p:cNvCxnSpPr>
                      <a:stCxn id="163" idx="3"/>
                    </p:cNvCxnSpPr>
                    <p:nvPr/>
                  </p:nvCxnSpPr>
                  <p:spPr>
                    <a:xfrm flipV="1">
                      <a:off x="3199214" y="5986331"/>
                      <a:ext cx="0" cy="34529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3" name="直線矢印コネクタ 192"/>
                  <p:cNvCxnSpPr/>
                  <p:nvPr/>
                </p:nvCxnSpPr>
                <p:spPr>
                  <a:xfrm flipH="1">
                    <a:off x="1913231" y="4072224"/>
                    <a:ext cx="508236" cy="375382"/>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9" name="グループ化 28"/>
              <p:cNvGrpSpPr/>
              <p:nvPr/>
            </p:nvGrpSpPr>
            <p:grpSpPr>
              <a:xfrm>
                <a:off x="4961467" y="2758142"/>
                <a:ext cx="635000" cy="160867"/>
                <a:chOff x="4961467" y="2758142"/>
                <a:chExt cx="635000" cy="160867"/>
              </a:xfrm>
            </p:grpSpPr>
            <p:cxnSp>
              <p:nvCxnSpPr>
                <p:cNvPr id="25" name="直線コネクタ 24"/>
                <p:cNvCxnSpPr/>
                <p:nvPr/>
              </p:nvCxnSpPr>
              <p:spPr>
                <a:xfrm flipH="1">
                  <a:off x="4961467" y="2758142"/>
                  <a:ext cx="635000"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a:off x="4961467" y="2766241"/>
                  <a:ext cx="8466" cy="152768"/>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sp>
        <p:nvSpPr>
          <p:cNvPr id="37" name="テキスト ボックス 36"/>
          <p:cNvSpPr txBox="1"/>
          <p:nvPr/>
        </p:nvSpPr>
        <p:spPr>
          <a:xfrm>
            <a:off x="6434982" y="5054079"/>
            <a:ext cx="2395751" cy="523220"/>
          </a:xfrm>
          <a:prstGeom prst="rect">
            <a:avLst/>
          </a:prstGeom>
          <a:noFill/>
        </p:spPr>
        <p:txBody>
          <a:bodyPr wrap="square" rtlCol="0">
            <a:spAutoFit/>
          </a:bodyPr>
          <a:lstStyle/>
          <a:p>
            <a:r>
              <a:rPr kumimoji="1" lang="ja-JP" altLang="en-US" sz="1400" dirty="0" smtClean="0"/>
              <a:t>*認定登録医となってからの　　　　　　　　　期間は問わない</a:t>
            </a:r>
            <a:endParaRPr kumimoji="1" lang="ja-JP" altLang="en-US" sz="1400" dirty="0"/>
          </a:p>
        </p:txBody>
      </p:sp>
      <p:grpSp>
        <p:nvGrpSpPr>
          <p:cNvPr id="47" name="グループ化 46"/>
          <p:cNvGrpSpPr/>
          <p:nvPr/>
        </p:nvGrpSpPr>
        <p:grpSpPr>
          <a:xfrm>
            <a:off x="1335347" y="2760133"/>
            <a:ext cx="256433" cy="1939988"/>
            <a:chOff x="1363140" y="2666288"/>
            <a:chExt cx="228594" cy="1956987"/>
          </a:xfrm>
        </p:grpSpPr>
        <p:cxnSp>
          <p:nvCxnSpPr>
            <p:cNvPr id="44" name="直線コネクタ 43"/>
            <p:cNvCxnSpPr/>
            <p:nvPr/>
          </p:nvCxnSpPr>
          <p:spPr>
            <a:xfrm flipV="1">
              <a:off x="1589518" y="2666288"/>
              <a:ext cx="0" cy="195698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a:off x="1363140" y="2667000"/>
              <a:ext cx="228594" cy="710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94" name="フリーフォーム 193"/>
          <p:cNvSpPr/>
          <p:nvPr/>
        </p:nvSpPr>
        <p:spPr>
          <a:xfrm>
            <a:off x="3489304" y="1284165"/>
            <a:ext cx="967727" cy="1300013"/>
          </a:xfrm>
          <a:custGeom>
            <a:avLst/>
            <a:gdLst>
              <a:gd name="connsiteX0" fmla="*/ 0 w 1159934"/>
              <a:gd name="connsiteY0" fmla="*/ 1591733 h 1591733"/>
              <a:gd name="connsiteX1" fmla="*/ 0 w 1159934"/>
              <a:gd name="connsiteY1" fmla="*/ 1278467 h 1591733"/>
              <a:gd name="connsiteX2" fmla="*/ 618067 w 1159934"/>
              <a:gd name="connsiteY2" fmla="*/ 1278467 h 1591733"/>
              <a:gd name="connsiteX3" fmla="*/ 618067 w 1159934"/>
              <a:gd name="connsiteY3" fmla="*/ 0 h 1591733"/>
              <a:gd name="connsiteX4" fmla="*/ 1159934 w 1159934"/>
              <a:gd name="connsiteY4" fmla="*/ 0 h 1591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9934" h="1591733">
                <a:moveTo>
                  <a:pt x="0" y="1591733"/>
                </a:moveTo>
                <a:lnTo>
                  <a:pt x="0" y="1278467"/>
                </a:lnTo>
                <a:lnTo>
                  <a:pt x="618067" y="1278467"/>
                </a:lnTo>
                <a:lnTo>
                  <a:pt x="618067" y="0"/>
                </a:lnTo>
                <a:lnTo>
                  <a:pt x="1159934" y="0"/>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9" name="正方形/長方形 198"/>
          <p:cNvSpPr/>
          <p:nvPr/>
        </p:nvSpPr>
        <p:spPr>
          <a:xfrm>
            <a:off x="6866467" y="3938988"/>
            <a:ext cx="465666" cy="2455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5" name="直線矢印コネクタ 214"/>
          <p:cNvCxnSpPr>
            <a:stCxn id="108" idx="1"/>
          </p:cNvCxnSpPr>
          <p:nvPr/>
        </p:nvCxnSpPr>
        <p:spPr>
          <a:xfrm flipH="1" flipV="1">
            <a:off x="2167336" y="6050040"/>
            <a:ext cx="402846" cy="3546"/>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テキスト ボックス 81"/>
          <p:cNvSpPr txBox="1"/>
          <p:nvPr/>
        </p:nvSpPr>
        <p:spPr>
          <a:xfrm>
            <a:off x="4856786" y="1093523"/>
            <a:ext cx="3301095" cy="369332"/>
          </a:xfrm>
          <a:prstGeom prst="rect">
            <a:avLst/>
          </a:prstGeom>
          <a:noFill/>
          <a:ln w="22225">
            <a:solidFill>
              <a:srgbClr val="00B050"/>
            </a:solidFill>
          </a:ln>
        </p:spPr>
        <p:txBody>
          <a:bodyPr wrap="square" rtlCol="0">
            <a:spAutoFit/>
          </a:bodyPr>
          <a:lstStyle/>
          <a:p>
            <a:pPr algn="ctr"/>
            <a:r>
              <a:rPr kumimoji="1" lang="ja-JP" altLang="en-US" dirty="0" smtClean="0"/>
              <a:t>更新条件を満たさない</a:t>
            </a:r>
            <a:endParaRPr kumimoji="1" lang="ja-JP" altLang="en-US" dirty="0"/>
          </a:p>
        </p:txBody>
      </p:sp>
      <p:cxnSp>
        <p:nvCxnSpPr>
          <p:cNvPr id="85" name="直線矢印コネクタ 84"/>
          <p:cNvCxnSpPr/>
          <p:nvPr/>
        </p:nvCxnSpPr>
        <p:spPr>
          <a:xfrm flipH="1">
            <a:off x="5257286" y="1603792"/>
            <a:ext cx="10450" cy="483170"/>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直線矢印コネクタ 85"/>
          <p:cNvCxnSpPr/>
          <p:nvPr/>
        </p:nvCxnSpPr>
        <p:spPr>
          <a:xfrm flipV="1">
            <a:off x="4275417" y="1282067"/>
            <a:ext cx="539377" cy="209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p:cNvSpPr txBox="1"/>
          <p:nvPr/>
        </p:nvSpPr>
        <p:spPr>
          <a:xfrm>
            <a:off x="7332133" y="153324"/>
            <a:ext cx="1569660" cy="646331"/>
          </a:xfrm>
          <a:prstGeom prst="rect">
            <a:avLst/>
          </a:prstGeom>
          <a:noFill/>
          <a:ln w="76200">
            <a:solidFill>
              <a:schemeClr val="tx1"/>
            </a:solidFill>
            <a:prstDash val="sysDot"/>
          </a:ln>
        </p:spPr>
        <p:txBody>
          <a:bodyPr wrap="none" rtlCol="0">
            <a:spAutoFit/>
          </a:bodyPr>
          <a:lstStyle/>
          <a:p>
            <a:pPr algn="ctr"/>
            <a:r>
              <a:rPr kumimoji="1" lang="ja-JP" altLang="en-US" dirty="0" smtClean="0"/>
              <a:t>点線枠は</a:t>
            </a:r>
            <a:endParaRPr kumimoji="1" lang="en-US" altLang="ja-JP" dirty="0" smtClean="0"/>
          </a:p>
          <a:p>
            <a:pPr algn="ctr"/>
            <a:r>
              <a:rPr kumimoji="1" lang="ja-JP" altLang="en-US" dirty="0" smtClean="0"/>
              <a:t>今回導入項目</a:t>
            </a:r>
            <a:endParaRPr kumimoji="1" lang="ja-JP" altLang="en-US" dirty="0"/>
          </a:p>
        </p:txBody>
      </p:sp>
      <p:cxnSp>
        <p:nvCxnSpPr>
          <p:cNvPr id="53" name="直線コネクタ 52"/>
          <p:cNvCxnSpPr/>
          <p:nvPr/>
        </p:nvCxnSpPr>
        <p:spPr>
          <a:xfrm>
            <a:off x="3487325" y="2525468"/>
            <a:ext cx="0" cy="15130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3352799" y="4038508"/>
            <a:ext cx="24510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正方形/長方形 60"/>
          <p:cNvSpPr/>
          <p:nvPr/>
        </p:nvSpPr>
        <p:spPr>
          <a:xfrm>
            <a:off x="3499897" y="3985591"/>
            <a:ext cx="101324" cy="192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7" name="直線矢印コネクタ 126"/>
          <p:cNvCxnSpPr/>
          <p:nvPr/>
        </p:nvCxnSpPr>
        <p:spPr>
          <a:xfrm>
            <a:off x="4542685" y="3521976"/>
            <a:ext cx="1174" cy="210359"/>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a:endCxn id="12" idx="0"/>
          </p:cNvCxnSpPr>
          <p:nvPr/>
        </p:nvCxnSpPr>
        <p:spPr>
          <a:xfrm flipH="1">
            <a:off x="6455704" y="1762085"/>
            <a:ext cx="247" cy="1051445"/>
          </a:xfrm>
          <a:prstGeom prst="straightConnector1">
            <a:avLst/>
          </a:prstGeom>
          <a:ln w="222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テキスト ボックス 68"/>
          <p:cNvSpPr txBox="1"/>
          <p:nvPr/>
        </p:nvSpPr>
        <p:spPr>
          <a:xfrm>
            <a:off x="4944160" y="1498476"/>
            <a:ext cx="3115111" cy="369332"/>
          </a:xfrm>
          <a:prstGeom prst="rect">
            <a:avLst/>
          </a:prstGeom>
          <a:solidFill>
            <a:schemeClr val="bg1"/>
          </a:solidFill>
          <a:ln w="22225">
            <a:solidFill>
              <a:schemeClr val="tx1"/>
            </a:solidFill>
          </a:ln>
        </p:spPr>
        <p:txBody>
          <a:bodyPr wrap="square" rtlCol="0">
            <a:spAutoFit/>
          </a:bodyPr>
          <a:lstStyle/>
          <a:p>
            <a:pPr algn="ctr"/>
            <a:r>
              <a:rPr kumimoji="1" lang="ja-JP" altLang="en-US" dirty="0" smtClean="0"/>
              <a:t>専門医失効</a:t>
            </a:r>
            <a:endParaRPr kumimoji="1" lang="ja-JP" altLang="en-US" dirty="0"/>
          </a:p>
        </p:txBody>
      </p:sp>
      <p:sp>
        <p:nvSpPr>
          <p:cNvPr id="66" name="小波 65"/>
          <p:cNvSpPr/>
          <p:nvPr/>
        </p:nvSpPr>
        <p:spPr>
          <a:xfrm rot="1601979">
            <a:off x="7839637" y="1911739"/>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準備中</a:t>
            </a:r>
            <a:endParaRPr kumimoji="1" lang="ja-JP" altLang="en-US" sz="2800" b="1" dirty="0">
              <a:solidFill>
                <a:srgbClr val="FF0000"/>
              </a:solidFill>
            </a:endParaRPr>
          </a:p>
        </p:txBody>
      </p:sp>
    </p:spTree>
    <p:extLst>
      <p:ext uri="{BB962C8B-B14F-4D97-AF65-F5344CB8AC3E}">
        <p14:creationId xmlns:p14="http://schemas.microsoft.com/office/powerpoint/2010/main" val="65578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3337" y="1186543"/>
            <a:ext cx="8167006" cy="5509200"/>
          </a:xfrm>
          <a:prstGeom prst="rect">
            <a:avLst/>
          </a:prstGeom>
        </p:spPr>
        <p:txBody>
          <a:bodyPr wrap="square">
            <a:spAutoFit/>
          </a:bodyPr>
          <a:lstStyle/>
          <a:p>
            <a:r>
              <a:rPr lang="ja-JP" altLang="en-US" sz="3200" dirty="0">
                <a:solidFill>
                  <a:srgbClr val="000000"/>
                </a:solidFill>
                <a:latin typeface="MS PGothic" panose="020B0600070205080204" pitchFamily="50" charset="-128"/>
                <a:ea typeface="MS PGothic" panose="020B0600070205080204" pitchFamily="50" charset="-128"/>
              </a:rPr>
              <a:t>◆心血機構が認めていない施設での</a:t>
            </a:r>
            <a:r>
              <a:rPr lang="en-US" altLang="ja-JP" sz="3200" dirty="0">
                <a:solidFill>
                  <a:srgbClr val="000000"/>
                </a:solidFill>
                <a:latin typeface="MS PGothic" panose="020B0600070205080204" pitchFamily="50" charset="-128"/>
                <a:ea typeface="MS PGothic" panose="020B0600070205080204" pitchFamily="50" charset="-128"/>
              </a:rPr>
              <a:t>EVT</a:t>
            </a:r>
            <a:r>
              <a:rPr lang="ja-JP" altLang="en-US" sz="3200" dirty="0">
                <a:solidFill>
                  <a:srgbClr val="000000"/>
                </a:solidFill>
                <a:latin typeface="MS PGothic" panose="020B0600070205080204" pitchFamily="50" charset="-128"/>
                <a:ea typeface="MS PGothic" panose="020B0600070205080204" pitchFamily="50" charset="-128"/>
              </a:rPr>
              <a:t>経験症例の取り扱いに</a:t>
            </a:r>
            <a:r>
              <a:rPr lang="ja-JP" altLang="en-US" sz="3200" dirty="0" smtClean="0">
                <a:solidFill>
                  <a:srgbClr val="000000"/>
                </a:solidFill>
                <a:latin typeface="MS PGothic" panose="020B0600070205080204" pitchFamily="50" charset="-128"/>
                <a:ea typeface="MS PGothic" panose="020B0600070205080204" pitchFamily="50" charset="-128"/>
              </a:rPr>
              <a:t>ついて</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ea typeface="MS PGothic" panose="020B0600070205080204" pitchFamily="50" charset="-128"/>
              </a:rPr>
              <a:t>1.</a:t>
            </a:r>
            <a:r>
              <a:rPr lang="ja-JP" altLang="en-US" sz="3200" dirty="0">
                <a:solidFill>
                  <a:srgbClr val="000000"/>
                </a:solidFill>
                <a:latin typeface="MS PGothic" panose="020B0600070205080204" pitchFamily="50" charset="-128"/>
                <a:ea typeface="MS PGothic" panose="020B0600070205080204" pitchFamily="50" charset="-128"/>
              </a:rPr>
              <a:t>末梢動脈疾患に対する血管内治療症例に限り、</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修練認定施設、</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基幹施設／連携施設で、</a:t>
            </a:r>
            <a:r>
              <a:rPr lang="en-US" altLang="ja-JP" sz="3200" dirty="0">
                <a:solidFill>
                  <a:srgbClr val="FF0000"/>
                </a:solidFill>
                <a:latin typeface="MS PGothic" panose="020B0600070205080204" pitchFamily="50" charset="-128"/>
                <a:ea typeface="MS PGothic" panose="020B0600070205080204" pitchFamily="50" charset="-128"/>
              </a:rPr>
              <a:t>IVR</a:t>
            </a:r>
            <a:r>
              <a:rPr lang="ja-JP" altLang="en-US" sz="3200" dirty="0">
                <a:solidFill>
                  <a:srgbClr val="FF0000"/>
                </a:solidFill>
                <a:latin typeface="MS PGothic" panose="020B0600070205080204" pitchFamily="50" charset="-128"/>
                <a:ea typeface="MS PGothic" panose="020B0600070205080204" pitchFamily="50" charset="-128"/>
              </a:rPr>
              <a:t>専門医、</a:t>
            </a:r>
            <a:r>
              <a:rPr lang="en-US" altLang="ja-JP" sz="3200" dirty="0">
                <a:solidFill>
                  <a:srgbClr val="FF0000"/>
                </a:solidFill>
                <a:latin typeface="MS PGothic" panose="020B0600070205080204" pitchFamily="50" charset="-128"/>
                <a:ea typeface="MS PGothic" panose="020B0600070205080204" pitchFamily="50" charset="-128"/>
              </a:rPr>
              <a:t>CVIT</a:t>
            </a:r>
            <a:r>
              <a:rPr lang="ja-JP" altLang="en-US" sz="3200" dirty="0">
                <a:solidFill>
                  <a:srgbClr val="FF0000"/>
                </a:solidFill>
                <a:latin typeface="MS PGothic" panose="020B0600070205080204" pitchFamily="50" charset="-128"/>
                <a:ea typeface="MS PGothic" panose="020B0600070205080204" pitchFamily="50" charset="-128"/>
              </a:rPr>
              <a:t>専門医の下</a:t>
            </a:r>
            <a:r>
              <a:rPr lang="ja-JP" altLang="en-US" sz="3200" dirty="0">
                <a:solidFill>
                  <a:srgbClr val="000000"/>
                </a:solidFill>
                <a:latin typeface="MS PGothic" panose="020B0600070205080204" pitchFamily="50" charset="-128"/>
                <a:ea typeface="MS PGothic" panose="020B0600070205080204" pitchFamily="50" charset="-128"/>
              </a:rPr>
              <a:t>で行った症例は、心臓血管外科専門医申請の経験として認める。</a:t>
            </a:r>
            <a:endParaRPr lang="ja-JP" altLang="en-US" sz="3200" dirty="0">
              <a:solidFill>
                <a:srgbClr val="000000"/>
              </a:solidFill>
              <a:latin typeface="ヒラギノ角ゴ Pro W3"/>
            </a:endParaRPr>
          </a:p>
          <a:p>
            <a:r>
              <a:rPr lang="ja-JP" altLang="en-US" sz="3200" dirty="0">
                <a:solidFill>
                  <a:srgbClr val="000000"/>
                </a:solidFill>
                <a:latin typeface="MS PGothic" panose="020B0600070205080204" pitchFamily="50" charset="-128"/>
              </a:rPr>
              <a:t> </a:t>
            </a:r>
            <a:endParaRPr lang="ja-JP" altLang="en-US" sz="3200" dirty="0">
              <a:solidFill>
                <a:srgbClr val="000000"/>
              </a:solidFill>
              <a:latin typeface="ヒラギノ角ゴ Pro W3"/>
            </a:endParaRPr>
          </a:p>
          <a:p>
            <a:r>
              <a:rPr lang="en-US" altLang="ja-JP" sz="3200" dirty="0">
                <a:solidFill>
                  <a:srgbClr val="000000"/>
                </a:solidFill>
                <a:latin typeface="MS PGothic" panose="020B0600070205080204" pitchFamily="50" charset="-128"/>
              </a:rPr>
              <a:t>2.</a:t>
            </a:r>
            <a:r>
              <a:rPr lang="ja-JP" altLang="en-US" sz="3200" dirty="0">
                <a:solidFill>
                  <a:srgbClr val="000000"/>
                </a:solidFill>
                <a:latin typeface="MS PGothic" panose="020B0600070205080204" pitchFamily="50" charset="-128"/>
                <a:ea typeface="MS PGothic" panose="020B0600070205080204" pitchFamily="50" charset="-128"/>
              </a:rPr>
              <a:t>症例が</a:t>
            </a:r>
            <a:r>
              <a:rPr lang="en-US" altLang="ja-JP" sz="3200" dirty="0">
                <a:solidFill>
                  <a:srgbClr val="000000"/>
                </a:solidFill>
                <a:latin typeface="MS PGothic" panose="020B0600070205080204" pitchFamily="50" charset="-128"/>
                <a:ea typeface="MS PGothic" panose="020B0600070205080204" pitchFamily="50" charset="-128"/>
              </a:rPr>
              <a:t>NCD</a:t>
            </a:r>
            <a:r>
              <a:rPr lang="ja-JP" altLang="en-US" sz="3200" dirty="0">
                <a:solidFill>
                  <a:srgbClr val="000000"/>
                </a:solidFill>
                <a:latin typeface="MS PGothic" panose="020B0600070205080204" pitchFamily="50" charset="-128"/>
                <a:ea typeface="MS PGothic" panose="020B0600070205080204" pitchFamily="50" charset="-128"/>
              </a:rPr>
              <a:t>登録されていない場合には、手術記録のコピーでの申請を認める。</a:t>
            </a:r>
            <a:endParaRPr lang="ja-JP" altLang="en-US" sz="3200" b="0" i="0" dirty="0">
              <a:solidFill>
                <a:srgbClr val="000000"/>
              </a:solidFill>
              <a:effectLst/>
              <a:latin typeface="ヒラギノ角ゴ Pro W3"/>
            </a:endParaRPr>
          </a:p>
        </p:txBody>
      </p:sp>
      <p:sp>
        <p:nvSpPr>
          <p:cNvPr id="2" name="テキスト ボックス 1"/>
          <p:cNvSpPr txBox="1"/>
          <p:nvPr/>
        </p:nvSpPr>
        <p:spPr>
          <a:xfrm>
            <a:off x="130629" y="141514"/>
            <a:ext cx="7571303" cy="830997"/>
          </a:xfrm>
          <a:prstGeom prst="rect">
            <a:avLst/>
          </a:prstGeom>
          <a:solidFill>
            <a:srgbClr val="FFC000"/>
          </a:solidFill>
        </p:spPr>
        <p:txBody>
          <a:bodyPr wrap="none" rtlCol="0">
            <a:spAutoFit/>
          </a:bodyPr>
          <a:lstStyle/>
          <a:p>
            <a:r>
              <a:rPr kumimoji="1" lang="ja-JP" altLang="en-US" sz="4800" dirty="0" smtClean="0"/>
              <a:t>血管内治療の認定修練施設</a:t>
            </a:r>
            <a:endParaRPr kumimoji="1" lang="ja-JP" altLang="en-US" sz="4800" dirty="0"/>
          </a:p>
        </p:txBody>
      </p:sp>
      <p:sp>
        <p:nvSpPr>
          <p:cNvPr id="4" name="小波 3"/>
          <p:cNvSpPr/>
          <p:nvPr/>
        </p:nvSpPr>
        <p:spPr>
          <a:xfrm rot="1601979">
            <a:off x="7659941" y="269756"/>
            <a:ext cx="1384188" cy="773022"/>
          </a:xfrm>
          <a:prstGeom prst="doubleWav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rgbClr val="FF0000"/>
                </a:solidFill>
              </a:rPr>
              <a:t>準備中</a:t>
            </a:r>
            <a:endParaRPr kumimoji="1" lang="ja-JP" altLang="en-US" sz="2800" b="1" dirty="0">
              <a:solidFill>
                <a:srgbClr val="FF0000"/>
              </a:solidFill>
            </a:endParaRPr>
          </a:p>
        </p:txBody>
      </p:sp>
    </p:spTree>
    <p:extLst>
      <p:ext uri="{BB962C8B-B14F-4D97-AF65-F5344CB8AC3E}">
        <p14:creationId xmlns:p14="http://schemas.microsoft.com/office/powerpoint/2010/main" val="130572993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594</TotalTime>
  <Words>616</Words>
  <Application>Microsoft Office PowerPoint</Application>
  <PresentationFormat>画面に合わせる (4:3)</PresentationFormat>
  <Paragraphs>155</Paragraphs>
  <Slides>18</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18</vt:i4>
      </vt:variant>
    </vt:vector>
  </HeadingPairs>
  <TitlesOfParts>
    <vt:vector size="32" baseType="lpstr">
      <vt:lpstr>HGSｺﾞｼｯｸE</vt:lpstr>
      <vt:lpstr>HGS行書体</vt:lpstr>
      <vt:lpstr>MS PGothic</vt:lpstr>
      <vt:lpstr>MS PGothic</vt:lpstr>
      <vt:lpstr>ＭＳ ゴシック</vt:lpstr>
      <vt:lpstr>ＭＳ 明朝</vt:lpstr>
      <vt:lpstr>ヒラギノ角ゴ Pro W3</vt:lpstr>
      <vt:lpstr>Arial</vt:lpstr>
      <vt:lpstr>Calibri</vt:lpstr>
      <vt:lpstr>Calibri Light</vt:lpstr>
      <vt:lpstr>Century</vt:lpstr>
      <vt:lpstr>Times New Roman</vt:lpstr>
      <vt:lpstr>Wingdings</vt:lpstr>
      <vt:lpstr>Office テーマ</vt:lpstr>
      <vt:lpstr>心臓血管外科専門医制度の 最新情報</vt:lpstr>
      <vt:lpstr>PowerPoint プレゼンテーション</vt:lpstr>
      <vt:lpstr>現行制度の現状</vt:lpstr>
      <vt:lpstr>心臓血管外科専門医数の推移</vt:lpstr>
      <vt:lpstr>PowerPoint プレゼンテーション</vt:lpstr>
      <vt:lpstr>新規受験者年齢（最高・最低・平均）</vt:lpstr>
      <vt:lpstr>認定登録医制度、再取得制度の導入へ向けて準備中！</vt:lpstr>
      <vt:lpstr>PowerPoint プレゼンテーション</vt:lpstr>
      <vt:lpstr>PowerPoint プレゼンテーション</vt:lpstr>
      <vt:lpstr>新専門医制度への対応</vt:lpstr>
      <vt:lpstr>研修か修練か</vt:lpstr>
      <vt:lpstr>外科専門研修と心臓血管外科修練の連携</vt:lpstr>
      <vt:lpstr>名称</vt:lpstr>
      <vt:lpstr>修練開始登録（必須）</vt:lpstr>
      <vt:lpstr>循環器専門医 ダブルボードへの対応</vt:lpstr>
      <vt:lpstr>PowerPoint プレゼンテーション</vt:lpstr>
      <vt:lpstr>循環器学会への要望</vt:lpstr>
      <vt:lpstr>ご清聴ありがとうございました！</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外科専門研修と心臓血管外科修練の連携</dc:title>
  <dc:creator>Tanemoto</dc:creator>
  <cp:lastModifiedBy>Tanemoto</cp:lastModifiedBy>
  <cp:revision>59</cp:revision>
  <dcterms:created xsi:type="dcterms:W3CDTF">2018-07-01T08:00:07Z</dcterms:created>
  <dcterms:modified xsi:type="dcterms:W3CDTF">2019-02-02T23:27:45Z</dcterms:modified>
</cp:coreProperties>
</file>