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443" r:id="rId3"/>
    <p:sldId id="377" r:id="rId4"/>
    <p:sldId id="392" r:id="rId5"/>
    <p:sldId id="325" r:id="rId6"/>
    <p:sldId id="327" r:id="rId7"/>
    <p:sldId id="268" r:id="rId8"/>
    <p:sldId id="264" r:id="rId9"/>
    <p:sldId id="414" r:id="rId10"/>
    <p:sldId id="415" r:id="rId11"/>
    <p:sldId id="416" r:id="rId12"/>
    <p:sldId id="419" r:id="rId13"/>
    <p:sldId id="422" r:id="rId14"/>
    <p:sldId id="320" r:id="rId15"/>
    <p:sldId id="397" r:id="rId16"/>
    <p:sldId id="257" r:id="rId17"/>
    <p:sldId id="259" r:id="rId18"/>
    <p:sldId id="265" r:id="rId19"/>
    <p:sldId id="267" r:id="rId20"/>
    <p:sldId id="447" r:id="rId21"/>
    <p:sldId id="401" r:id="rId22"/>
    <p:sldId id="402" r:id="rId23"/>
    <p:sldId id="409" r:id="rId24"/>
    <p:sldId id="404" r:id="rId25"/>
    <p:sldId id="405" r:id="rId26"/>
    <p:sldId id="406" r:id="rId27"/>
    <p:sldId id="407" r:id="rId28"/>
    <p:sldId id="408" r:id="rId29"/>
    <p:sldId id="266" r:id="rId30"/>
    <p:sldId id="444" r:id="rId31"/>
    <p:sldId id="436" r:id="rId32"/>
    <p:sldId id="437" r:id="rId33"/>
    <p:sldId id="439" r:id="rId34"/>
    <p:sldId id="448" r:id="rId35"/>
    <p:sldId id="449" r:id="rId36"/>
    <p:sldId id="450" r:id="rId37"/>
    <p:sldId id="272"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5" autoAdjust="0"/>
    <p:restoredTop sz="94564" autoAdjust="0"/>
  </p:normalViewPr>
  <p:slideViewPr>
    <p:cSldViewPr snapToGrid="0">
      <p:cViewPr varScale="1">
        <p:scale>
          <a:sx n="60" d="100"/>
          <a:sy n="60" d="100"/>
        </p:scale>
        <p:origin x="43" y="18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nemoto\Desktop\&#27211;&#26412;&#25945;&#25480;&#12372;&#20381;&#38972;&#36039;&#26009;07142009\AATS&#23554;&#38272;&#21307;&#21407;&#31295;\&#23554;&#38272;&#21307;&#2596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専門医数!$A$2</c:f>
              <c:strCache>
                <c:ptCount val="1"/>
                <c:pt idx="0">
                  <c:v>Boad examination</c:v>
                </c:pt>
              </c:strCache>
            </c:strRef>
          </c:tx>
          <c:spPr>
            <a:solidFill>
              <a:schemeClr val="accent1"/>
            </a:solidFill>
            <a:ln cmpd="sng">
              <a:solidFill>
                <a:schemeClr val="tx1"/>
              </a:solidFill>
            </a:ln>
          </c:spPr>
          <c:invertIfNegative val="0"/>
          <c:cat>
            <c:numRef>
              <c:f>専門医数!$B$1:$M$1</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専門医数!$B$2:$M$2</c:f>
              <c:numCache>
                <c:formatCode>General</c:formatCode>
                <c:ptCount val="12"/>
                <c:pt idx="0">
                  <c:v>39</c:v>
                </c:pt>
                <c:pt idx="1">
                  <c:v>53</c:v>
                </c:pt>
                <c:pt idx="2">
                  <c:v>79</c:v>
                </c:pt>
                <c:pt idx="3">
                  <c:v>37</c:v>
                </c:pt>
                <c:pt idx="4">
                  <c:v>46</c:v>
                </c:pt>
                <c:pt idx="5">
                  <c:v>85</c:v>
                </c:pt>
                <c:pt idx="6">
                  <c:v>100</c:v>
                </c:pt>
                <c:pt idx="7">
                  <c:v>114</c:v>
                </c:pt>
                <c:pt idx="8">
                  <c:v>114</c:v>
                </c:pt>
                <c:pt idx="9">
                  <c:v>91</c:v>
                </c:pt>
                <c:pt idx="10">
                  <c:v>113</c:v>
                </c:pt>
                <c:pt idx="11">
                  <c:v>130</c:v>
                </c:pt>
              </c:numCache>
            </c:numRef>
          </c:val>
        </c:ser>
        <c:ser>
          <c:idx val="1"/>
          <c:order val="1"/>
          <c:tx>
            <c:strRef>
              <c:f>専門医数!$A$3</c:f>
              <c:strCache>
                <c:ptCount val="1"/>
                <c:pt idx="0">
                  <c:v>renewering of Board</c:v>
                </c:pt>
              </c:strCache>
            </c:strRef>
          </c:tx>
          <c:spPr>
            <a:ln>
              <a:solidFill>
                <a:schemeClr val="tx1"/>
              </a:solidFill>
            </a:ln>
          </c:spPr>
          <c:invertIfNegative val="0"/>
          <c:cat>
            <c:numRef>
              <c:f>専門医数!$B$1:$M$1</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専門医数!$B$3:$M$3</c:f>
              <c:numCache>
                <c:formatCode>General</c:formatCode>
                <c:ptCount val="12"/>
                <c:pt idx="0">
                  <c:v>0</c:v>
                </c:pt>
                <c:pt idx="1">
                  <c:v>0</c:v>
                </c:pt>
                <c:pt idx="2">
                  <c:v>0</c:v>
                </c:pt>
                <c:pt idx="3">
                  <c:v>0</c:v>
                </c:pt>
                <c:pt idx="4">
                  <c:v>0</c:v>
                </c:pt>
                <c:pt idx="5">
                  <c:v>960</c:v>
                </c:pt>
                <c:pt idx="6">
                  <c:v>163</c:v>
                </c:pt>
                <c:pt idx="7">
                  <c:v>179</c:v>
                </c:pt>
                <c:pt idx="8">
                  <c:v>66</c:v>
                </c:pt>
                <c:pt idx="9">
                  <c:v>89</c:v>
                </c:pt>
                <c:pt idx="10">
                  <c:v>797</c:v>
                </c:pt>
                <c:pt idx="11">
                  <c:v>223</c:v>
                </c:pt>
              </c:numCache>
            </c:numRef>
          </c:val>
        </c:ser>
        <c:ser>
          <c:idx val="2"/>
          <c:order val="2"/>
          <c:tx>
            <c:strRef>
              <c:f>専門医数!$A$4</c:f>
              <c:strCache>
                <c:ptCount val="1"/>
                <c:pt idx="0">
                  <c:v>Shift to Boad holder</c:v>
                </c:pt>
              </c:strCache>
            </c:strRef>
          </c:tx>
          <c:spPr>
            <a:solidFill>
              <a:schemeClr val="tx1"/>
            </a:solidFill>
            <a:ln cmpd="sng"/>
          </c:spPr>
          <c:invertIfNegative val="0"/>
          <c:cat>
            <c:numRef>
              <c:f>専門医数!$B$1:$M$1</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専門医数!$B$4:$M$4</c:f>
              <c:numCache>
                <c:formatCode>General</c:formatCode>
                <c:ptCount val="12"/>
                <c:pt idx="0">
                  <c:v>1414</c:v>
                </c:pt>
                <c:pt idx="1">
                  <c:v>141</c:v>
                </c:pt>
                <c:pt idx="2">
                  <c:v>127</c:v>
                </c:pt>
                <c:pt idx="3">
                  <c:v>35</c:v>
                </c:pt>
                <c:pt idx="4">
                  <c:v>47</c:v>
                </c:pt>
                <c:pt idx="5">
                  <c:v>0</c:v>
                </c:pt>
                <c:pt idx="6">
                  <c:v>0</c:v>
                </c:pt>
                <c:pt idx="7">
                  <c:v>0</c:v>
                </c:pt>
                <c:pt idx="8">
                  <c:v>0</c:v>
                </c:pt>
                <c:pt idx="9">
                  <c:v>0</c:v>
                </c:pt>
                <c:pt idx="10">
                  <c:v>0</c:v>
                </c:pt>
                <c:pt idx="11">
                  <c:v>0</c:v>
                </c:pt>
              </c:numCache>
            </c:numRef>
          </c:val>
        </c:ser>
        <c:ser>
          <c:idx val="3"/>
          <c:order val="3"/>
          <c:tx>
            <c:strRef>
              <c:f>専門医数!$A$5</c:f>
              <c:strCache>
                <c:ptCount val="1"/>
              </c:strCache>
            </c:strRef>
          </c:tx>
          <c:spPr>
            <a:noFill/>
            <a:ln cmpd="sng">
              <a:solidFill>
                <a:schemeClr val="tx1"/>
              </a:solidFill>
              <a:prstDash val="solid"/>
            </a:ln>
          </c:spPr>
          <c:invertIfNegative val="0"/>
          <c:cat>
            <c:numRef>
              <c:f>専門医数!$B$1:$M$1</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専門医数!$B$5:$M$5</c:f>
              <c:numCache>
                <c:formatCode>General</c:formatCode>
                <c:ptCount val="12"/>
                <c:pt idx="0">
                  <c:v>0</c:v>
                </c:pt>
                <c:pt idx="1">
                  <c:v>1449</c:v>
                </c:pt>
                <c:pt idx="2">
                  <c:v>1642</c:v>
                </c:pt>
                <c:pt idx="3">
                  <c:v>1839</c:v>
                </c:pt>
                <c:pt idx="4">
                  <c:v>1909</c:v>
                </c:pt>
                <c:pt idx="5">
                  <c:v>560</c:v>
                </c:pt>
                <c:pt idx="6">
                  <c:v>1405</c:v>
                </c:pt>
                <c:pt idx="7">
                  <c:v>1423</c:v>
                </c:pt>
                <c:pt idx="8">
                  <c:v>1634</c:v>
                </c:pt>
                <c:pt idx="9">
                  <c:v>1701</c:v>
                </c:pt>
                <c:pt idx="10">
                  <c:v>874</c:v>
                </c:pt>
                <c:pt idx="11">
                  <c:v>1519</c:v>
                </c:pt>
              </c:numCache>
            </c:numRef>
          </c:val>
        </c:ser>
        <c:dLbls>
          <c:showLegendKey val="0"/>
          <c:showVal val="0"/>
          <c:showCatName val="0"/>
          <c:showSerName val="0"/>
          <c:showPercent val="0"/>
          <c:showBubbleSize val="0"/>
        </c:dLbls>
        <c:gapWidth val="150"/>
        <c:overlap val="100"/>
        <c:axId val="383840816"/>
        <c:axId val="383840424"/>
      </c:barChart>
      <c:catAx>
        <c:axId val="383840816"/>
        <c:scaling>
          <c:orientation val="minMax"/>
        </c:scaling>
        <c:delete val="0"/>
        <c:axPos val="b"/>
        <c:numFmt formatCode="General" sourceLinked="1"/>
        <c:majorTickMark val="out"/>
        <c:minorTickMark val="none"/>
        <c:tickLblPos val="nextTo"/>
        <c:txPr>
          <a:bodyPr/>
          <a:lstStyle/>
          <a:p>
            <a:pPr>
              <a:defRPr sz="2000"/>
            </a:pPr>
            <a:endParaRPr lang="ja-JP"/>
          </a:p>
        </c:txPr>
        <c:crossAx val="383840424"/>
        <c:crosses val="autoZero"/>
        <c:auto val="1"/>
        <c:lblAlgn val="ctr"/>
        <c:lblOffset val="100"/>
        <c:noMultiLvlLbl val="0"/>
      </c:catAx>
      <c:valAx>
        <c:axId val="383840424"/>
        <c:scaling>
          <c:orientation val="minMax"/>
        </c:scaling>
        <c:delete val="0"/>
        <c:axPos val="l"/>
        <c:majorGridlines/>
        <c:numFmt formatCode="General" sourceLinked="1"/>
        <c:majorTickMark val="out"/>
        <c:minorTickMark val="none"/>
        <c:tickLblPos val="nextTo"/>
        <c:txPr>
          <a:bodyPr/>
          <a:lstStyle/>
          <a:p>
            <a:pPr>
              <a:defRPr sz="2400"/>
            </a:pPr>
            <a:endParaRPr lang="ja-JP"/>
          </a:p>
        </c:txPr>
        <c:crossAx val="383840816"/>
        <c:crosses val="autoZero"/>
        <c:crossBetween val="between"/>
      </c:valAx>
    </c:plotArea>
    <c:legend>
      <c:legendPos val="r"/>
      <c:layout/>
      <c:overlay val="0"/>
      <c:spPr>
        <a:ln cmpd="sng">
          <a:solidFill>
            <a:schemeClr val="tx1"/>
          </a:solidFill>
        </a:ln>
      </c:sp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76117-5A69-4828-910E-A36B12B7763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A342ACA7-9BCC-462F-BB7F-7C9FE56D4319}">
      <dgm:prSet phldrT="[テキスト]" custT="1"/>
      <dgm:spPr>
        <a:solidFill>
          <a:srgbClr val="FF0000"/>
        </a:solidFill>
      </dgm:spPr>
      <dgm:t>
        <a:bodyPr/>
        <a:lstStyle/>
        <a:p>
          <a:r>
            <a:rPr kumimoji="1" lang="ja-JP" altLang="en-US" sz="3600" dirty="0" smtClean="0"/>
            <a:t>心臓血管外科専門医</a:t>
          </a:r>
          <a:endParaRPr kumimoji="1" lang="ja-JP" altLang="en-US" sz="3600" dirty="0"/>
        </a:p>
      </dgm:t>
    </dgm:pt>
    <dgm:pt modelId="{0B2B01E3-CD37-4535-A800-751A44A4682A}" type="parTrans" cxnId="{48A4EA34-FD8F-401C-9D28-8978B89B8F5C}">
      <dgm:prSet/>
      <dgm:spPr/>
      <dgm:t>
        <a:bodyPr/>
        <a:lstStyle/>
        <a:p>
          <a:endParaRPr kumimoji="1" lang="ja-JP" altLang="en-US"/>
        </a:p>
      </dgm:t>
    </dgm:pt>
    <dgm:pt modelId="{CE3C2261-27D8-4777-8276-449C77262E2E}" type="sibTrans" cxnId="{48A4EA34-FD8F-401C-9D28-8978B89B8F5C}">
      <dgm:prSet/>
      <dgm:spPr/>
      <dgm:t>
        <a:bodyPr/>
        <a:lstStyle/>
        <a:p>
          <a:endParaRPr kumimoji="1" lang="ja-JP" altLang="en-US"/>
        </a:p>
      </dgm:t>
    </dgm:pt>
    <dgm:pt modelId="{8015184A-6A4A-4CCB-8E78-898637FB13BF}">
      <dgm:prSet phldrT="[テキスト]" custT="1"/>
      <dgm:spPr>
        <a:solidFill>
          <a:srgbClr val="00B050"/>
        </a:solidFill>
      </dgm:spPr>
      <dgm:t>
        <a:bodyPr/>
        <a:lstStyle/>
        <a:p>
          <a:r>
            <a:rPr kumimoji="1" lang="ja-JP" altLang="en-US" sz="3200" dirty="0" smtClean="0"/>
            <a:t>成人心臓・胸部大血管</a:t>
          </a:r>
          <a:endParaRPr kumimoji="1" lang="ja-JP" altLang="en-US" sz="3200" dirty="0"/>
        </a:p>
      </dgm:t>
    </dgm:pt>
    <dgm:pt modelId="{7B15D305-4607-4647-99D5-F74B4C493D96}" type="parTrans" cxnId="{5D3F106E-D306-4FA2-AB13-B922CF10C55E}">
      <dgm:prSet/>
      <dgm:spPr/>
      <dgm:t>
        <a:bodyPr/>
        <a:lstStyle/>
        <a:p>
          <a:endParaRPr kumimoji="1" lang="ja-JP" altLang="en-US"/>
        </a:p>
      </dgm:t>
    </dgm:pt>
    <dgm:pt modelId="{8BADFE09-A2CE-4A75-BF8D-F37886FF01FA}" type="sibTrans" cxnId="{5D3F106E-D306-4FA2-AB13-B922CF10C55E}">
      <dgm:prSet/>
      <dgm:spPr/>
      <dgm:t>
        <a:bodyPr/>
        <a:lstStyle/>
        <a:p>
          <a:endParaRPr kumimoji="1" lang="ja-JP" altLang="en-US"/>
        </a:p>
      </dgm:t>
    </dgm:pt>
    <dgm:pt modelId="{574F0346-28A9-45CE-8727-9AF50334A4A9}">
      <dgm:prSet phldrT="[テキスト]" custT="1"/>
      <dgm:spPr>
        <a:solidFill>
          <a:srgbClr val="002060"/>
        </a:solidFill>
      </dgm:spPr>
      <dgm:t>
        <a:bodyPr/>
        <a:lstStyle/>
        <a:p>
          <a:r>
            <a:rPr kumimoji="1" lang="ja-JP" altLang="en-US" sz="3200" dirty="0" smtClean="0"/>
            <a:t>腹部大動脈・末梢血管</a:t>
          </a:r>
          <a:endParaRPr kumimoji="1" lang="ja-JP" altLang="en-US" sz="3200" dirty="0"/>
        </a:p>
      </dgm:t>
    </dgm:pt>
    <dgm:pt modelId="{42242565-51EB-4DD9-9588-35994025EB99}" type="parTrans" cxnId="{B018AC14-C7BD-4ED0-881B-82DF3A346CFD}">
      <dgm:prSet/>
      <dgm:spPr/>
      <dgm:t>
        <a:bodyPr/>
        <a:lstStyle/>
        <a:p>
          <a:endParaRPr kumimoji="1" lang="ja-JP" altLang="en-US"/>
        </a:p>
      </dgm:t>
    </dgm:pt>
    <dgm:pt modelId="{7DFC28D8-CF96-41D4-85E2-84FEE30C1004}" type="sibTrans" cxnId="{B018AC14-C7BD-4ED0-881B-82DF3A346CFD}">
      <dgm:prSet/>
      <dgm:spPr/>
      <dgm:t>
        <a:bodyPr/>
        <a:lstStyle/>
        <a:p>
          <a:endParaRPr kumimoji="1" lang="ja-JP" altLang="en-US"/>
        </a:p>
      </dgm:t>
    </dgm:pt>
    <dgm:pt modelId="{053108D9-27AF-406D-BE54-CA48350598D1}">
      <dgm:prSet phldrT="[テキスト]" custT="1"/>
      <dgm:spPr>
        <a:solidFill>
          <a:srgbClr val="FFC000"/>
        </a:solidFill>
      </dgm:spPr>
      <dgm:t>
        <a:bodyPr/>
        <a:lstStyle/>
        <a:p>
          <a:endParaRPr kumimoji="1" lang="ja-JP" altLang="en-US" sz="2800" dirty="0"/>
        </a:p>
      </dgm:t>
    </dgm:pt>
    <dgm:pt modelId="{0CB78DC5-6F1A-4471-9ED3-C58DA6514A25}" type="parTrans" cxnId="{7D19436F-0A78-4738-9609-F9DA5DCFBDD4}">
      <dgm:prSet/>
      <dgm:spPr/>
      <dgm:t>
        <a:bodyPr/>
        <a:lstStyle/>
        <a:p>
          <a:endParaRPr kumimoji="1" lang="ja-JP" altLang="en-US"/>
        </a:p>
      </dgm:t>
    </dgm:pt>
    <dgm:pt modelId="{23A58007-5710-4347-AD53-34C765222E46}" type="sibTrans" cxnId="{7D19436F-0A78-4738-9609-F9DA5DCFBDD4}">
      <dgm:prSet/>
      <dgm:spPr/>
      <dgm:t>
        <a:bodyPr/>
        <a:lstStyle/>
        <a:p>
          <a:endParaRPr kumimoji="1" lang="ja-JP" altLang="en-US"/>
        </a:p>
      </dgm:t>
    </dgm:pt>
    <dgm:pt modelId="{0559D696-AE85-4C30-BADA-CD9280A4C7DC}">
      <dgm:prSet phldrT="[テキスト]" custT="1"/>
      <dgm:spPr>
        <a:solidFill>
          <a:srgbClr val="00B0F0"/>
        </a:solidFill>
      </dgm:spPr>
      <dgm:t>
        <a:bodyPr/>
        <a:lstStyle/>
        <a:p>
          <a:r>
            <a:rPr kumimoji="1" lang="ja-JP" altLang="en-US" sz="3600" dirty="0" smtClean="0"/>
            <a:t>先天性心疾患</a:t>
          </a:r>
          <a:endParaRPr kumimoji="1" lang="ja-JP" altLang="en-US" sz="3600" dirty="0"/>
        </a:p>
      </dgm:t>
    </dgm:pt>
    <dgm:pt modelId="{E4C61477-16A2-4B98-AAD6-3CD504A5930E}" type="parTrans" cxnId="{4C438A08-A960-442C-B1E8-0BFC16598968}">
      <dgm:prSet/>
      <dgm:spPr/>
      <dgm:t>
        <a:bodyPr/>
        <a:lstStyle/>
        <a:p>
          <a:endParaRPr kumimoji="1" lang="ja-JP" altLang="en-US"/>
        </a:p>
      </dgm:t>
    </dgm:pt>
    <dgm:pt modelId="{C7E4E992-A8D1-4F7C-B4E6-54F8E0B41A16}" type="sibTrans" cxnId="{4C438A08-A960-442C-B1E8-0BFC16598968}">
      <dgm:prSet/>
      <dgm:spPr/>
      <dgm:t>
        <a:bodyPr/>
        <a:lstStyle/>
        <a:p>
          <a:endParaRPr kumimoji="1" lang="ja-JP" altLang="en-US"/>
        </a:p>
      </dgm:t>
    </dgm:pt>
    <dgm:pt modelId="{54676C60-3C53-44EF-B99F-4881828237BD}" type="pres">
      <dgm:prSet presAssocID="{D2076117-5A69-4828-910E-A36B12B77634}" presName="Name0" presStyleCnt="0">
        <dgm:presLayoutVars>
          <dgm:chMax val="1"/>
          <dgm:dir/>
          <dgm:animLvl val="ctr"/>
          <dgm:resizeHandles val="exact"/>
        </dgm:presLayoutVars>
      </dgm:prSet>
      <dgm:spPr/>
      <dgm:t>
        <a:bodyPr/>
        <a:lstStyle/>
        <a:p>
          <a:endParaRPr kumimoji="1" lang="ja-JP" altLang="en-US"/>
        </a:p>
      </dgm:t>
    </dgm:pt>
    <dgm:pt modelId="{77C5C714-6537-4953-BF3E-15CD52D950EC}" type="pres">
      <dgm:prSet presAssocID="{A342ACA7-9BCC-462F-BB7F-7C9FE56D4319}" presName="centerShape" presStyleLbl="node0" presStyleIdx="0" presStyleCnt="1" custScaleX="155781"/>
      <dgm:spPr/>
      <dgm:t>
        <a:bodyPr/>
        <a:lstStyle/>
        <a:p>
          <a:endParaRPr kumimoji="1" lang="ja-JP" altLang="en-US"/>
        </a:p>
      </dgm:t>
    </dgm:pt>
    <dgm:pt modelId="{7B69E65E-FCCE-4321-A826-F8895C469222}" type="pres">
      <dgm:prSet presAssocID="{8015184A-6A4A-4CCB-8E78-898637FB13BF}" presName="node" presStyleLbl="node1" presStyleIdx="0" presStyleCnt="4" custScaleX="226044">
        <dgm:presLayoutVars>
          <dgm:bulletEnabled val="1"/>
        </dgm:presLayoutVars>
      </dgm:prSet>
      <dgm:spPr/>
      <dgm:t>
        <a:bodyPr/>
        <a:lstStyle/>
        <a:p>
          <a:endParaRPr kumimoji="1" lang="ja-JP" altLang="en-US"/>
        </a:p>
      </dgm:t>
    </dgm:pt>
    <dgm:pt modelId="{430376B8-3818-47C0-B22E-77F6F15F5C3E}" type="pres">
      <dgm:prSet presAssocID="{8015184A-6A4A-4CCB-8E78-898637FB13BF}" presName="dummy" presStyleCnt="0"/>
      <dgm:spPr/>
    </dgm:pt>
    <dgm:pt modelId="{CC347BAE-3061-4AE8-95DB-99820768049E}" type="pres">
      <dgm:prSet presAssocID="{8BADFE09-A2CE-4A75-BF8D-F37886FF01FA}" presName="sibTrans" presStyleLbl="sibTrans2D1" presStyleIdx="0" presStyleCnt="4"/>
      <dgm:spPr/>
      <dgm:t>
        <a:bodyPr/>
        <a:lstStyle/>
        <a:p>
          <a:endParaRPr kumimoji="1" lang="ja-JP" altLang="en-US"/>
        </a:p>
      </dgm:t>
    </dgm:pt>
    <dgm:pt modelId="{1E8DB41E-3A61-406D-BEE9-A32798C4DAC3}" type="pres">
      <dgm:prSet presAssocID="{574F0346-28A9-45CE-8727-9AF50334A4A9}" presName="node" presStyleLbl="node1" presStyleIdx="1" presStyleCnt="4" custScaleX="136399" custRadScaleRad="128414">
        <dgm:presLayoutVars>
          <dgm:bulletEnabled val="1"/>
        </dgm:presLayoutVars>
      </dgm:prSet>
      <dgm:spPr/>
      <dgm:t>
        <a:bodyPr/>
        <a:lstStyle/>
        <a:p>
          <a:endParaRPr kumimoji="1" lang="ja-JP" altLang="en-US"/>
        </a:p>
      </dgm:t>
    </dgm:pt>
    <dgm:pt modelId="{493BFEA9-EBA8-4FC9-9A2A-D2F05C63DAC9}" type="pres">
      <dgm:prSet presAssocID="{574F0346-28A9-45CE-8727-9AF50334A4A9}" presName="dummy" presStyleCnt="0"/>
      <dgm:spPr/>
    </dgm:pt>
    <dgm:pt modelId="{0BDF5B97-7C84-46B1-AF3B-2236247D4057}" type="pres">
      <dgm:prSet presAssocID="{7DFC28D8-CF96-41D4-85E2-84FEE30C1004}" presName="sibTrans" presStyleLbl="sibTrans2D1" presStyleIdx="1" presStyleCnt="4"/>
      <dgm:spPr/>
      <dgm:t>
        <a:bodyPr/>
        <a:lstStyle/>
        <a:p>
          <a:endParaRPr kumimoji="1" lang="ja-JP" altLang="en-US"/>
        </a:p>
      </dgm:t>
    </dgm:pt>
    <dgm:pt modelId="{D09CF81D-2292-48D7-ADAC-E9907AEB9BD2}" type="pres">
      <dgm:prSet presAssocID="{053108D9-27AF-406D-BE54-CA48350598D1}" presName="node" presStyleLbl="node1" presStyleIdx="2" presStyleCnt="4" custScaleX="178794">
        <dgm:presLayoutVars>
          <dgm:bulletEnabled val="1"/>
        </dgm:presLayoutVars>
      </dgm:prSet>
      <dgm:spPr/>
      <dgm:t>
        <a:bodyPr/>
        <a:lstStyle/>
        <a:p>
          <a:endParaRPr kumimoji="1" lang="ja-JP" altLang="en-US"/>
        </a:p>
      </dgm:t>
    </dgm:pt>
    <dgm:pt modelId="{0E8941F7-5573-49BA-9700-226746A666EC}" type="pres">
      <dgm:prSet presAssocID="{053108D9-27AF-406D-BE54-CA48350598D1}" presName="dummy" presStyleCnt="0"/>
      <dgm:spPr/>
    </dgm:pt>
    <dgm:pt modelId="{650F9FFF-F346-4315-B3BD-9FCB6138A1A6}" type="pres">
      <dgm:prSet presAssocID="{23A58007-5710-4347-AD53-34C765222E46}" presName="sibTrans" presStyleLbl="sibTrans2D1" presStyleIdx="2" presStyleCnt="4"/>
      <dgm:spPr/>
      <dgm:t>
        <a:bodyPr/>
        <a:lstStyle/>
        <a:p>
          <a:endParaRPr kumimoji="1" lang="ja-JP" altLang="en-US"/>
        </a:p>
      </dgm:t>
    </dgm:pt>
    <dgm:pt modelId="{BCDE3DF1-908A-4C4C-8720-C3C10CCE9644}" type="pres">
      <dgm:prSet presAssocID="{0559D696-AE85-4C30-BADA-CD9280A4C7DC}" presName="node" presStyleLbl="node1" presStyleIdx="3" presStyleCnt="4" custScaleX="141057" custRadScaleRad="128123">
        <dgm:presLayoutVars>
          <dgm:bulletEnabled val="1"/>
        </dgm:presLayoutVars>
      </dgm:prSet>
      <dgm:spPr/>
      <dgm:t>
        <a:bodyPr/>
        <a:lstStyle/>
        <a:p>
          <a:endParaRPr kumimoji="1" lang="ja-JP" altLang="en-US"/>
        </a:p>
      </dgm:t>
    </dgm:pt>
    <dgm:pt modelId="{BBDD121A-1D58-4B88-8E1F-CB2D16E617CD}" type="pres">
      <dgm:prSet presAssocID="{0559D696-AE85-4C30-BADA-CD9280A4C7DC}" presName="dummy" presStyleCnt="0"/>
      <dgm:spPr/>
    </dgm:pt>
    <dgm:pt modelId="{69B451ED-1D6E-4394-982D-EAA1CF754849}" type="pres">
      <dgm:prSet presAssocID="{C7E4E992-A8D1-4F7C-B4E6-54F8E0B41A16}" presName="sibTrans" presStyleLbl="sibTrans2D1" presStyleIdx="3" presStyleCnt="4"/>
      <dgm:spPr/>
      <dgm:t>
        <a:bodyPr/>
        <a:lstStyle/>
        <a:p>
          <a:endParaRPr kumimoji="1" lang="ja-JP" altLang="en-US"/>
        </a:p>
      </dgm:t>
    </dgm:pt>
  </dgm:ptLst>
  <dgm:cxnLst>
    <dgm:cxn modelId="{B018AC14-C7BD-4ED0-881B-82DF3A346CFD}" srcId="{A342ACA7-9BCC-462F-BB7F-7C9FE56D4319}" destId="{574F0346-28A9-45CE-8727-9AF50334A4A9}" srcOrd="1" destOrd="0" parTransId="{42242565-51EB-4DD9-9588-35994025EB99}" sibTransId="{7DFC28D8-CF96-41D4-85E2-84FEE30C1004}"/>
    <dgm:cxn modelId="{0915FB4E-6E72-40C3-880C-F5F07766DE71}" type="presOf" srcId="{8BADFE09-A2CE-4A75-BF8D-F37886FF01FA}" destId="{CC347BAE-3061-4AE8-95DB-99820768049E}" srcOrd="0" destOrd="0" presId="urn:microsoft.com/office/officeart/2005/8/layout/radial6"/>
    <dgm:cxn modelId="{815B55CF-477E-4A29-BA49-32EE0CA584C5}" type="presOf" srcId="{053108D9-27AF-406D-BE54-CA48350598D1}" destId="{D09CF81D-2292-48D7-ADAC-E9907AEB9BD2}" srcOrd="0" destOrd="0" presId="urn:microsoft.com/office/officeart/2005/8/layout/radial6"/>
    <dgm:cxn modelId="{D9B1078D-D2CB-47B9-B4B8-B345B140D6D6}" type="presOf" srcId="{23A58007-5710-4347-AD53-34C765222E46}" destId="{650F9FFF-F346-4315-B3BD-9FCB6138A1A6}" srcOrd="0" destOrd="0" presId="urn:microsoft.com/office/officeart/2005/8/layout/radial6"/>
    <dgm:cxn modelId="{5A3E0291-EA43-400A-B8A4-1A512CDB2691}" type="presOf" srcId="{7DFC28D8-CF96-41D4-85E2-84FEE30C1004}" destId="{0BDF5B97-7C84-46B1-AF3B-2236247D4057}" srcOrd="0" destOrd="0" presId="urn:microsoft.com/office/officeart/2005/8/layout/radial6"/>
    <dgm:cxn modelId="{8A3DA2FE-6651-4EBC-828A-94AC28473719}" type="presOf" srcId="{574F0346-28A9-45CE-8727-9AF50334A4A9}" destId="{1E8DB41E-3A61-406D-BEE9-A32798C4DAC3}" srcOrd="0" destOrd="0" presId="urn:microsoft.com/office/officeart/2005/8/layout/radial6"/>
    <dgm:cxn modelId="{EA709DEF-1AB7-415A-AE82-332A739AB88C}" type="presOf" srcId="{C7E4E992-A8D1-4F7C-B4E6-54F8E0B41A16}" destId="{69B451ED-1D6E-4394-982D-EAA1CF754849}" srcOrd="0" destOrd="0" presId="urn:microsoft.com/office/officeart/2005/8/layout/radial6"/>
    <dgm:cxn modelId="{5D3F106E-D306-4FA2-AB13-B922CF10C55E}" srcId="{A342ACA7-9BCC-462F-BB7F-7C9FE56D4319}" destId="{8015184A-6A4A-4CCB-8E78-898637FB13BF}" srcOrd="0" destOrd="0" parTransId="{7B15D305-4607-4647-99D5-F74B4C493D96}" sibTransId="{8BADFE09-A2CE-4A75-BF8D-F37886FF01FA}"/>
    <dgm:cxn modelId="{6A51D5CD-86BF-49CC-AC24-6258FE0FE77A}" type="presOf" srcId="{A342ACA7-9BCC-462F-BB7F-7C9FE56D4319}" destId="{77C5C714-6537-4953-BF3E-15CD52D950EC}" srcOrd="0" destOrd="0" presId="urn:microsoft.com/office/officeart/2005/8/layout/radial6"/>
    <dgm:cxn modelId="{48A4EA34-FD8F-401C-9D28-8978B89B8F5C}" srcId="{D2076117-5A69-4828-910E-A36B12B77634}" destId="{A342ACA7-9BCC-462F-BB7F-7C9FE56D4319}" srcOrd="0" destOrd="0" parTransId="{0B2B01E3-CD37-4535-A800-751A44A4682A}" sibTransId="{CE3C2261-27D8-4777-8276-449C77262E2E}"/>
    <dgm:cxn modelId="{7D19436F-0A78-4738-9609-F9DA5DCFBDD4}" srcId="{A342ACA7-9BCC-462F-BB7F-7C9FE56D4319}" destId="{053108D9-27AF-406D-BE54-CA48350598D1}" srcOrd="2" destOrd="0" parTransId="{0CB78DC5-6F1A-4471-9ED3-C58DA6514A25}" sibTransId="{23A58007-5710-4347-AD53-34C765222E46}"/>
    <dgm:cxn modelId="{5DA8E8F1-F31F-4237-A003-06388C33606B}" type="presOf" srcId="{8015184A-6A4A-4CCB-8E78-898637FB13BF}" destId="{7B69E65E-FCCE-4321-A826-F8895C469222}" srcOrd="0" destOrd="0" presId="urn:microsoft.com/office/officeart/2005/8/layout/radial6"/>
    <dgm:cxn modelId="{0B779129-608C-43F9-9E72-40D8CF914921}" type="presOf" srcId="{0559D696-AE85-4C30-BADA-CD9280A4C7DC}" destId="{BCDE3DF1-908A-4C4C-8720-C3C10CCE9644}" srcOrd="0" destOrd="0" presId="urn:microsoft.com/office/officeart/2005/8/layout/radial6"/>
    <dgm:cxn modelId="{4C438A08-A960-442C-B1E8-0BFC16598968}" srcId="{A342ACA7-9BCC-462F-BB7F-7C9FE56D4319}" destId="{0559D696-AE85-4C30-BADA-CD9280A4C7DC}" srcOrd="3" destOrd="0" parTransId="{E4C61477-16A2-4B98-AAD6-3CD504A5930E}" sibTransId="{C7E4E992-A8D1-4F7C-B4E6-54F8E0B41A16}"/>
    <dgm:cxn modelId="{844A474C-5961-45D0-B258-3D02CD8B5558}" type="presOf" srcId="{D2076117-5A69-4828-910E-A36B12B77634}" destId="{54676C60-3C53-44EF-B99F-4881828237BD}" srcOrd="0" destOrd="0" presId="urn:microsoft.com/office/officeart/2005/8/layout/radial6"/>
    <dgm:cxn modelId="{56B684BD-6732-4F7B-9A01-0D8179ADAD6B}" type="presParOf" srcId="{54676C60-3C53-44EF-B99F-4881828237BD}" destId="{77C5C714-6537-4953-BF3E-15CD52D950EC}" srcOrd="0" destOrd="0" presId="urn:microsoft.com/office/officeart/2005/8/layout/radial6"/>
    <dgm:cxn modelId="{8465E5F4-547D-481B-AA95-ADCF2DF743F6}" type="presParOf" srcId="{54676C60-3C53-44EF-B99F-4881828237BD}" destId="{7B69E65E-FCCE-4321-A826-F8895C469222}" srcOrd="1" destOrd="0" presId="urn:microsoft.com/office/officeart/2005/8/layout/radial6"/>
    <dgm:cxn modelId="{DD82645E-30C5-4495-B156-83D0402B2625}" type="presParOf" srcId="{54676C60-3C53-44EF-B99F-4881828237BD}" destId="{430376B8-3818-47C0-B22E-77F6F15F5C3E}" srcOrd="2" destOrd="0" presId="urn:microsoft.com/office/officeart/2005/8/layout/radial6"/>
    <dgm:cxn modelId="{171BD81F-9515-4D80-B185-7F4E9C57E208}" type="presParOf" srcId="{54676C60-3C53-44EF-B99F-4881828237BD}" destId="{CC347BAE-3061-4AE8-95DB-99820768049E}" srcOrd="3" destOrd="0" presId="urn:microsoft.com/office/officeart/2005/8/layout/radial6"/>
    <dgm:cxn modelId="{32A228B5-0BA9-4E16-A1FA-F5A1A0E17D91}" type="presParOf" srcId="{54676C60-3C53-44EF-B99F-4881828237BD}" destId="{1E8DB41E-3A61-406D-BEE9-A32798C4DAC3}" srcOrd="4" destOrd="0" presId="urn:microsoft.com/office/officeart/2005/8/layout/radial6"/>
    <dgm:cxn modelId="{A54CF6AF-689D-4631-9149-FCAE0A2BF246}" type="presParOf" srcId="{54676C60-3C53-44EF-B99F-4881828237BD}" destId="{493BFEA9-EBA8-4FC9-9A2A-D2F05C63DAC9}" srcOrd="5" destOrd="0" presId="urn:microsoft.com/office/officeart/2005/8/layout/radial6"/>
    <dgm:cxn modelId="{DC01846A-13C7-4EE2-824C-66E6E865CB3A}" type="presParOf" srcId="{54676C60-3C53-44EF-B99F-4881828237BD}" destId="{0BDF5B97-7C84-46B1-AF3B-2236247D4057}" srcOrd="6" destOrd="0" presId="urn:microsoft.com/office/officeart/2005/8/layout/radial6"/>
    <dgm:cxn modelId="{0D5CD8AF-0E45-4C96-93F7-B19056A93135}" type="presParOf" srcId="{54676C60-3C53-44EF-B99F-4881828237BD}" destId="{D09CF81D-2292-48D7-ADAC-E9907AEB9BD2}" srcOrd="7" destOrd="0" presId="urn:microsoft.com/office/officeart/2005/8/layout/radial6"/>
    <dgm:cxn modelId="{59D1211C-552D-4140-851B-48A6B96050CA}" type="presParOf" srcId="{54676C60-3C53-44EF-B99F-4881828237BD}" destId="{0E8941F7-5573-49BA-9700-226746A666EC}" srcOrd="8" destOrd="0" presId="urn:microsoft.com/office/officeart/2005/8/layout/radial6"/>
    <dgm:cxn modelId="{B245E1D1-444D-4325-8BB1-3E332F8322AA}" type="presParOf" srcId="{54676C60-3C53-44EF-B99F-4881828237BD}" destId="{650F9FFF-F346-4315-B3BD-9FCB6138A1A6}" srcOrd="9" destOrd="0" presId="urn:microsoft.com/office/officeart/2005/8/layout/radial6"/>
    <dgm:cxn modelId="{BF557A3A-DDDE-499C-BC0F-C666FAEA0AC1}" type="presParOf" srcId="{54676C60-3C53-44EF-B99F-4881828237BD}" destId="{BCDE3DF1-908A-4C4C-8720-C3C10CCE9644}" srcOrd="10" destOrd="0" presId="urn:microsoft.com/office/officeart/2005/8/layout/radial6"/>
    <dgm:cxn modelId="{4F9E87D1-F836-4A82-B75E-571651EB4E59}" type="presParOf" srcId="{54676C60-3C53-44EF-B99F-4881828237BD}" destId="{BBDD121A-1D58-4B88-8E1F-CB2D16E617CD}" srcOrd="11" destOrd="0" presId="urn:microsoft.com/office/officeart/2005/8/layout/radial6"/>
    <dgm:cxn modelId="{38588513-AC67-4F0A-A145-E4F0B4768329}" type="presParOf" srcId="{54676C60-3C53-44EF-B99F-4881828237BD}" destId="{69B451ED-1D6E-4394-982D-EAA1CF75484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FB5DA-9AB2-4268-9FCC-097D8573B3D2}" type="datetimeFigureOut">
              <a:rPr kumimoji="1" lang="ja-JP" altLang="en-US" smtClean="0"/>
              <a:t>2018/10/10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84A8F-3B89-4651-9968-647B560BD768}" type="slidenum">
              <a:rPr kumimoji="1" lang="ja-JP" altLang="en-US" smtClean="0"/>
              <a:t>‹#›</a:t>
            </a:fld>
            <a:endParaRPr kumimoji="1" lang="ja-JP" altLang="en-US"/>
          </a:p>
        </p:txBody>
      </p:sp>
    </p:spTree>
    <p:extLst>
      <p:ext uri="{BB962C8B-B14F-4D97-AF65-F5344CB8AC3E}">
        <p14:creationId xmlns:p14="http://schemas.microsoft.com/office/powerpoint/2010/main" val="16427091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AD6112-18B8-F941-8295-0ADBC8697ED9}" type="slidenum">
              <a:rPr kumimoji="1" lang="ja-JP" altLang="en-US" smtClean="0"/>
              <a:pPr/>
              <a:t>16</a:t>
            </a:fld>
            <a:endParaRPr kumimoji="1" lang="ja-JP" altLang="en-US"/>
          </a:p>
        </p:txBody>
      </p:sp>
    </p:spTree>
    <p:extLst>
      <p:ext uri="{BB962C8B-B14F-4D97-AF65-F5344CB8AC3E}">
        <p14:creationId xmlns:p14="http://schemas.microsoft.com/office/powerpoint/2010/main" val="320130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35922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375756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193538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390540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428667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104272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390359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279789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328713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255119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34A56EF-172F-4C70-A32A-C350FEF7CF1D}" type="datetimeFigureOut">
              <a:rPr kumimoji="1" lang="ja-JP" altLang="en-US" smtClean="0"/>
              <a:t>2018/10/10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109496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A56EF-172F-4C70-A32A-C350FEF7CF1D}" type="datetimeFigureOut">
              <a:rPr kumimoji="1" lang="ja-JP" altLang="en-US" smtClean="0"/>
              <a:t>2018/10/10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50F7E-43AE-4DD6-BE75-33998BC749BC}" type="slidenum">
              <a:rPr kumimoji="1" lang="ja-JP" altLang="en-US" smtClean="0"/>
              <a:t>‹#›</a:t>
            </a:fld>
            <a:endParaRPr kumimoji="1" lang="ja-JP" altLang="en-US"/>
          </a:p>
        </p:txBody>
      </p:sp>
    </p:spTree>
    <p:extLst>
      <p:ext uri="{BB962C8B-B14F-4D97-AF65-F5344CB8AC3E}">
        <p14:creationId xmlns:p14="http://schemas.microsoft.com/office/powerpoint/2010/main" val="1222125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0317" y="2743200"/>
            <a:ext cx="12382500" cy="1320168"/>
          </a:xfrm>
        </p:spPr>
        <p:txBody>
          <a:bodyPr>
            <a:normAutofit/>
          </a:bodyPr>
          <a:lstStyle/>
          <a:p>
            <a:r>
              <a:rPr lang="ja-JP" altLang="en-US" sz="4000" dirty="0" smtClean="0"/>
              <a:t>動き出したサブスペシャルティ新専門医制度への対応</a:t>
            </a:r>
            <a:r>
              <a:rPr lang="en-US" altLang="ja-JP" sz="4000" dirty="0" smtClean="0"/>
              <a:t/>
            </a:r>
            <a:br>
              <a:rPr lang="en-US" altLang="ja-JP" sz="4000" dirty="0" smtClean="0"/>
            </a:br>
            <a:r>
              <a:rPr lang="ja-JP" altLang="en-US" sz="4000" dirty="0" smtClean="0"/>
              <a:t>（</a:t>
            </a:r>
            <a:r>
              <a:rPr lang="ja-JP" altLang="en-US" sz="4000" dirty="0"/>
              <a:t>心臓）</a:t>
            </a:r>
          </a:p>
        </p:txBody>
      </p:sp>
      <p:sp>
        <p:nvSpPr>
          <p:cNvPr id="3" name="サブタイトル 2"/>
          <p:cNvSpPr>
            <a:spLocks noGrp="1"/>
          </p:cNvSpPr>
          <p:nvPr>
            <p:ph type="subTitle" idx="1"/>
          </p:nvPr>
        </p:nvSpPr>
        <p:spPr>
          <a:xfrm>
            <a:off x="2692849" y="4625343"/>
            <a:ext cx="7237397" cy="2317172"/>
          </a:xfrm>
        </p:spPr>
        <p:txBody>
          <a:bodyPr>
            <a:normAutofit/>
          </a:bodyPr>
          <a:lstStyle/>
          <a:p>
            <a:pPr algn="l"/>
            <a:r>
              <a:rPr kumimoji="1" lang="en-US" altLang="ja-JP" dirty="0" smtClean="0"/>
              <a:t>3</a:t>
            </a:r>
            <a:r>
              <a:rPr kumimoji="1" lang="ja-JP" altLang="en-US" dirty="0" smtClean="0"/>
              <a:t>学会構成心臓血管外科専門医認定機構 </a:t>
            </a:r>
            <a:endParaRPr kumimoji="1" lang="en-US" altLang="ja-JP" dirty="0" smtClean="0"/>
          </a:p>
          <a:p>
            <a:pPr algn="l"/>
            <a:r>
              <a:rPr lang="ja-JP" altLang="en-US" dirty="0" smtClean="0"/>
              <a:t>川崎医科大学心臓血管</a:t>
            </a:r>
            <a:r>
              <a:rPr lang="ja-JP" altLang="en-US" dirty="0"/>
              <a:t>外科</a:t>
            </a:r>
            <a:endParaRPr lang="en-US" altLang="ja-JP" dirty="0" smtClean="0"/>
          </a:p>
          <a:p>
            <a:r>
              <a:rPr kumimoji="1" lang="ja-JP" altLang="en-US" dirty="0"/>
              <a:t>　</a:t>
            </a:r>
            <a:r>
              <a:rPr lang="ja-JP" altLang="en-US" sz="3200" dirty="0"/>
              <a:t>種本和雄</a:t>
            </a:r>
            <a:endParaRPr lang="en-US" altLang="ja-JP" sz="3200" dirty="0"/>
          </a:p>
          <a:p>
            <a:pPr algn="r"/>
            <a:r>
              <a:rPr lang="en-US" altLang="ja-JP" sz="2600" dirty="0"/>
              <a:t>tanemoto@med.kawasaki-m.ac.jp</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048" y="424906"/>
            <a:ext cx="2207771" cy="2174240"/>
          </a:xfrm>
          <a:prstGeom prst="rect">
            <a:avLst/>
          </a:prstGeom>
        </p:spPr>
      </p:pic>
      <p:sp>
        <p:nvSpPr>
          <p:cNvPr id="4" name="テキスト ボックス 3"/>
          <p:cNvSpPr txBox="1"/>
          <p:nvPr/>
        </p:nvSpPr>
        <p:spPr>
          <a:xfrm>
            <a:off x="264433" y="55574"/>
            <a:ext cx="6736441" cy="369332"/>
          </a:xfrm>
          <a:prstGeom prst="rect">
            <a:avLst/>
          </a:prstGeom>
          <a:noFill/>
        </p:spPr>
        <p:txBody>
          <a:bodyPr wrap="square" rtlCol="0">
            <a:spAutoFit/>
          </a:bodyPr>
          <a:lstStyle/>
          <a:p>
            <a:r>
              <a:rPr lang="ja-JP" altLang="en-US" dirty="0"/>
              <a:t>第</a:t>
            </a:r>
            <a:r>
              <a:rPr lang="en-US" altLang="ja-JP" dirty="0"/>
              <a:t>71</a:t>
            </a:r>
            <a:r>
              <a:rPr lang="ja-JP" altLang="en-US" dirty="0"/>
              <a:t>回 日本胸部外科学会学術</a:t>
            </a:r>
            <a:r>
              <a:rPr lang="ja-JP" altLang="en-US" dirty="0" smtClean="0"/>
              <a:t>集会　専門医制度委員会企画</a:t>
            </a:r>
            <a:endParaRPr lang="ja-JP" altLang="en-US" dirty="0"/>
          </a:p>
        </p:txBody>
      </p:sp>
    </p:spTree>
    <p:extLst>
      <p:ext uri="{BB962C8B-B14F-4D97-AF65-F5344CB8AC3E}">
        <p14:creationId xmlns:p14="http://schemas.microsoft.com/office/powerpoint/2010/main" val="1434428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6560" y="-173354"/>
            <a:ext cx="9113520" cy="1325563"/>
          </a:xfrm>
        </p:spPr>
        <p:txBody>
          <a:bodyPr/>
          <a:lstStyle/>
          <a:p>
            <a:r>
              <a:rPr kumimoji="1" lang="en-US" altLang="ja-JP" dirty="0" smtClean="0"/>
              <a:t>2017</a:t>
            </a:r>
            <a:r>
              <a:rPr kumimoji="1" lang="ja-JP" altLang="en-US" dirty="0" smtClean="0"/>
              <a:t>年</a:t>
            </a:r>
            <a:r>
              <a:rPr kumimoji="1" lang="ja-JP" altLang="en-US" dirty="0" smtClean="0">
                <a:solidFill>
                  <a:srgbClr val="FF0000"/>
                </a:solidFill>
              </a:rPr>
              <a:t>新規</a:t>
            </a:r>
            <a:r>
              <a:rPr kumimoji="1" lang="ja-JP" altLang="en-US" dirty="0" smtClean="0"/>
              <a:t>申請</a:t>
            </a:r>
            <a:r>
              <a:rPr kumimoji="1" lang="en-US" altLang="ja-JP" dirty="0" smtClean="0"/>
              <a:t>NCD</a:t>
            </a:r>
            <a:r>
              <a:rPr kumimoji="1" lang="ja-JP" altLang="en-US" dirty="0" smtClean="0"/>
              <a:t>利用手術</a:t>
            </a:r>
            <a:r>
              <a:rPr lang="ja-JP" altLang="en-US" dirty="0" smtClean="0">
                <a:solidFill>
                  <a:srgbClr val="FF0000"/>
                </a:solidFill>
              </a:rPr>
              <a:t>（術者</a:t>
            </a:r>
            <a:r>
              <a:rPr lang="ja-JP" altLang="en-US" dirty="0">
                <a:solidFill>
                  <a:srgbClr val="FF0000"/>
                </a:solidFill>
              </a:rPr>
              <a:t>）</a:t>
            </a:r>
            <a:endParaRPr kumimoji="1" lang="ja-JP" altLang="en-US" dirty="0">
              <a:solidFill>
                <a:srgbClr val="FF0000"/>
              </a:solidFill>
            </a:endParaRPr>
          </a:p>
        </p:txBody>
      </p:sp>
      <p:sp>
        <p:nvSpPr>
          <p:cNvPr id="3" name="コンテンツ プレースホルダー 2"/>
          <p:cNvSpPr>
            <a:spLocks noGrp="1"/>
          </p:cNvSpPr>
          <p:nvPr>
            <p:ph idx="1"/>
          </p:nvPr>
        </p:nvSpPr>
        <p:spPr>
          <a:xfrm>
            <a:off x="2447290" y="1148081"/>
            <a:ext cx="7886700" cy="5679439"/>
          </a:xfrm>
        </p:spPr>
        <p:txBody>
          <a:bodyPr>
            <a:normAutofit fontScale="92500"/>
          </a:bodyPr>
          <a:lstStyle/>
          <a:p>
            <a:pPr marL="514350" indent="-514350">
              <a:buAutoNum type="arabicPlain"/>
            </a:pPr>
            <a:r>
              <a:rPr kumimoji="1" lang="en-US" altLang="ja-JP" dirty="0" smtClean="0"/>
              <a:t>   A   </a:t>
            </a:r>
            <a:r>
              <a:rPr kumimoji="1" lang="ja-JP" altLang="en-US" dirty="0" smtClean="0"/>
              <a:t>下肢静脈瘤手術　　　                                </a:t>
            </a:r>
            <a:r>
              <a:rPr kumimoji="1" lang="en-US" altLang="ja-JP" dirty="0" smtClean="0"/>
              <a:t>3360</a:t>
            </a:r>
          </a:p>
          <a:p>
            <a:pPr marL="514350" indent="-514350">
              <a:buAutoNum type="arabicPlain"/>
            </a:pPr>
            <a:r>
              <a:rPr lang="en-US" altLang="ja-JP" dirty="0" smtClean="0"/>
              <a:t>   B   </a:t>
            </a:r>
            <a:r>
              <a:rPr lang="ja-JP" altLang="en-US" dirty="0" smtClean="0"/>
              <a:t>ステントグラフト内挿術　                           </a:t>
            </a:r>
            <a:r>
              <a:rPr lang="en-US" altLang="ja-JP" dirty="0" smtClean="0"/>
              <a:t>2024</a:t>
            </a:r>
          </a:p>
          <a:p>
            <a:pPr marL="514350" indent="-514350">
              <a:buAutoNum type="arabicPlain"/>
            </a:pPr>
            <a:r>
              <a:rPr kumimoji="1" lang="en-US" altLang="ja-JP" dirty="0" smtClean="0"/>
              <a:t>   A   </a:t>
            </a:r>
            <a:r>
              <a:rPr kumimoji="1" lang="ja-JP" altLang="en-US" dirty="0" smtClean="0"/>
              <a:t>末梢動脈</a:t>
            </a:r>
            <a:r>
              <a:rPr kumimoji="1" lang="ja-JP" altLang="en-US" dirty="0"/>
              <a:t>血</a:t>
            </a:r>
            <a:r>
              <a:rPr kumimoji="1" lang="ja-JP" altLang="en-US" dirty="0" smtClean="0"/>
              <a:t>管内治療　                             </a:t>
            </a:r>
            <a:r>
              <a:rPr kumimoji="1" lang="en-US" altLang="ja-JP" dirty="0" smtClean="0"/>
              <a:t>1524</a:t>
            </a:r>
          </a:p>
          <a:p>
            <a:pPr marL="514350" indent="-514350">
              <a:buAutoNum type="arabicPlain"/>
            </a:pPr>
            <a:r>
              <a:rPr lang="en-US" altLang="ja-JP" dirty="0" smtClean="0"/>
              <a:t>   A   </a:t>
            </a:r>
            <a:r>
              <a:rPr lang="ja-JP" altLang="en-US" dirty="0" smtClean="0"/>
              <a:t>血管アクセス手術　                                    </a:t>
            </a:r>
            <a:r>
              <a:rPr lang="en-US" altLang="ja-JP" dirty="0" smtClean="0"/>
              <a:t>1141</a:t>
            </a:r>
            <a:br>
              <a:rPr lang="en-US" altLang="ja-JP" dirty="0" smtClean="0"/>
            </a:br>
            <a:r>
              <a:rPr kumimoji="1" lang="en-US" altLang="ja-JP" dirty="0" smtClean="0"/>
              <a:t>   A   </a:t>
            </a:r>
            <a:r>
              <a:rPr kumimoji="1" lang="ja-JP" altLang="en-US" dirty="0" smtClean="0"/>
              <a:t>動脈血栓摘除術　　                                   </a:t>
            </a:r>
            <a:r>
              <a:rPr kumimoji="1" lang="en-US" altLang="ja-JP" dirty="0" smtClean="0"/>
              <a:t>1141</a:t>
            </a:r>
          </a:p>
          <a:p>
            <a:pPr marL="0" indent="0">
              <a:buNone/>
            </a:pPr>
            <a:r>
              <a:rPr lang="en-US" altLang="ja-JP" dirty="0"/>
              <a:t>6</a:t>
            </a:r>
            <a:r>
              <a:rPr lang="en-US" altLang="ja-JP" dirty="0" smtClean="0"/>
              <a:t>        B   </a:t>
            </a:r>
            <a:r>
              <a:rPr lang="ja-JP" altLang="en-US" dirty="0" smtClean="0"/>
              <a:t>大動脈弁置換術　                                   　</a:t>
            </a:r>
            <a:r>
              <a:rPr lang="en-US" altLang="ja-JP" dirty="0" smtClean="0"/>
              <a:t>1100</a:t>
            </a:r>
          </a:p>
          <a:p>
            <a:pPr marL="0" indent="0">
              <a:buNone/>
            </a:pPr>
            <a:r>
              <a:rPr lang="en-US" altLang="ja-JP" dirty="0"/>
              <a:t>7</a:t>
            </a:r>
            <a:r>
              <a:rPr kumimoji="1" lang="en-US" altLang="ja-JP" dirty="0" smtClean="0"/>
              <a:t>        B   </a:t>
            </a:r>
            <a:r>
              <a:rPr kumimoji="1" lang="ja-JP" altLang="en-US" dirty="0" smtClean="0"/>
              <a:t>腹部大動脈手術（含腸骨動脈）　              </a:t>
            </a:r>
            <a:r>
              <a:rPr kumimoji="1" lang="en-US" altLang="ja-JP" dirty="0" smtClean="0"/>
              <a:t>599</a:t>
            </a:r>
          </a:p>
          <a:p>
            <a:pPr marL="0" indent="0">
              <a:buNone/>
            </a:pPr>
            <a:r>
              <a:rPr lang="en-US" altLang="ja-JP" dirty="0"/>
              <a:t>8</a:t>
            </a:r>
            <a:r>
              <a:rPr lang="en-US" altLang="ja-JP" dirty="0" smtClean="0"/>
              <a:t>        C   CABG2</a:t>
            </a:r>
            <a:r>
              <a:rPr lang="ja-JP" altLang="en-US" dirty="0" smtClean="0"/>
              <a:t>枝以上　　                                        　</a:t>
            </a:r>
            <a:r>
              <a:rPr lang="en-US" altLang="ja-JP" dirty="0" smtClean="0"/>
              <a:t>442</a:t>
            </a:r>
          </a:p>
          <a:p>
            <a:pPr marL="0" indent="0">
              <a:buNone/>
            </a:pPr>
            <a:r>
              <a:rPr lang="en-US" altLang="ja-JP" dirty="0" smtClean="0"/>
              <a:t>9     </a:t>
            </a:r>
            <a:r>
              <a:rPr kumimoji="1" lang="en-US" altLang="ja-JP" dirty="0" smtClean="0"/>
              <a:t>   C   </a:t>
            </a:r>
            <a:r>
              <a:rPr kumimoji="1" lang="ja-JP" altLang="en-US" dirty="0" smtClean="0"/>
              <a:t>大動脈解離手術（人工血管置換術）　     </a:t>
            </a:r>
            <a:r>
              <a:rPr kumimoji="1" lang="en-US" altLang="ja-JP" dirty="0" smtClean="0"/>
              <a:t>400</a:t>
            </a:r>
          </a:p>
          <a:p>
            <a:pPr marL="0" indent="0">
              <a:buNone/>
            </a:pPr>
            <a:r>
              <a:rPr kumimoji="1" lang="en-US" altLang="ja-JP" dirty="0" smtClean="0"/>
              <a:t>10      B   </a:t>
            </a:r>
            <a:r>
              <a:rPr kumimoji="1" lang="ja-JP" altLang="en-US" dirty="0" smtClean="0"/>
              <a:t>脛骨腓骨動脈幹以上の血行再建術　     </a:t>
            </a:r>
            <a:r>
              <a:rPr kumimoji="1" lang="en-US" altLang="ja-JP" dirty="0" smtClean="0"/>
              <a:t>378</a:t>
            </a:r>
          </a:p>
          <a:p>
            <a:pPr marL="0" indent="0">
              <a:buNone/>
            </a:pPr>
            <a:r>
              <a:rPr lang="en-US" altLang="ja-JP" dirty="0" smtClean="0"/>
              <a:t>11      A   ASD</a:t>
            </a:r>
            <a:r>
              <a:rPr lang="ja-JP" altLang="en-US" dirty="0" smtClean="0"/>
              <a:t>閉鎖術　                                                   </a:t>
            </a:r>
            <a:r>
              <a:rPr lang="en-US" altLang="ja-JP" dirty="0" smtClean="0"/>
              <a:t>327</a:t>
            </a:r>
          </a:p>
          <a:p>
            <a:pPr marL="0" indent="0">
              <a:buNone/>
            </a:pPr>
            <a:r>
              <a:rPr kumimoji="1" lang="en-US" altLang="ja-JP" dirty="0" smtClean="0"/>
              <a:t>12      C   </a:t>
            </a:r>
            <a:r>
              <a:rPr kumimoji="1" lang="ja-JP" altLang="en-US" dirty="0" smtClean="0"/>
              <a:t>複合弁手術　                                                  </a:t>
            </a:r>
            <a:r>
              <a:rPr kumimoji="1" lang="en-US" altLang="ja-JP" dirty="0" smtClean="0"/>
              <a:t>288</a:t>
            </a:r>
            <a:endParaRPr kumimoji="1" lang="ja-JP" altLang="en-US" dirty="0"/>
          </a:p>
        </p:txBody>
      </p:sp>
    </p:spTree>
    <p:extLst>
      <p:ext uri="{BB962C8B-B14F-4D97-AF65-F5344CB8AC3E}">
        <p14:creationId xmlns:p14="http://schemas.microsoft.com/office/powerpoint/2010/main" val="1943835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6560" y="70487"/>
            <a:ext cx="9113520" cy="1325563"/>
          </a:xfrm>
        </p:spPr>
        <p:txBody>
          <a:bodyPr/>
          <a:lstStyle/>
          <a:p>
            <a:r>
              <a:rPr kumimoji="1" lang="en-US" altLang="ja-JP" dirty="0" smtClean="0"/>
              <a:t>2017</a:t>
            </a:r>
            <a:r>
              <a:rPr kumimoji="1" lang="ja-JP" altLang="en-US" dirty="0" smtClean="0"/>
              <a:t>年</a:t>
            </a:r>
            <a:r>
              <a:rPr kumimoji="1" lang="ja-JP" altLang="en-US" dirty="0" smtClean="0">
                <a:solidFill>
                  <a:srgbClr val="0070C0"/>
                </a:solidFill>
              </a:rPr>
              <a:t>初回更新</a:t>
            </a:r>
            <a:r>
              <a:rPr kumimoji="1" lang="ja-JP" altLang="en-US" dirty="0" smtClean="0"/>
              <a:t>申請</a:t>
            </a:r>
            <a:r>
              <a:rPr kumimoji="1" lang="en-US" altLang="ja-JP" dirty="0" smtClean="0"/>
              <a:t>NCD</a:t>
            </a:r>
            <a:r>
              <a:rPr kumimoji="1" lang="ja-JP" altLang="en-US" dirty="0" smtClean="0"/>
              <a:t>利用手術　</a:t>
            </a:r>
            <a:r>
              <a:rPr kumimoji="1" lang="en-US" altLang="ja-JP" dirty="0" smtClean="0"/>
              <a:t/>
            </a:r>
            <a:br>
              <a:rPr kumimoji="1" lang="en-US" altLang="ja-JP" dirty="0" smtClean="0"/>
            </a:br>
            <a:r>
              <a:rPr lang="ja-JP" altLang="en-US" dirty="0"/>
              <a:t>　</a:t>
            </a:r>
            <a:r>
              <a:rPr lang="ja-JP" altLang="en-US" dirty="0" smtClean="0"/>
              <a:t>　　　　</a:t>
            </a:r>
            <a:r>
              <a:rPr lang="ja-JP" altLang="en-US" dirty="0" smtClean="0">
                <a:solidFill>
                  <a:srgbClr val="0070C0"/>
                </a:solidFill>
              </a:rPr>
              <a:t>（術者＋指導的助手）</a:t>
            </a:r>
            <a:endParaRPr kumimoji="1" lang="ja-JP" altLang="en-US" dirty="0">
              <a:solidFill>
                <a:srgbClr val="0070C0"/>
              </a:solidFill>
            </a:endParaRPr>
          </a:p>
        </p:txBody>
      </p:sp>
      <p:sp>
        <p:nvSpPr>
          <p:cNvPr id="3" name="コンテンツ プレースホルダー 2"/>
          <p:cNvSpPr>
            <a:spLocks noGrp="1"/>
          </p:cNvSpPr>
          <p:nvPr>
            <p:ph idx="1"/>
          </p:nvPr>
        </p:nvSpPr>
        <p:spPr>
          <a:xfrm>
            <a:off x="2447290" y="1391921"/>
            <a:ext cx="7886700" cy="5679439"/>
          </a:xfrm>
        </p:spPr>
        <p:txBody>
          <a:bodyPr>
            <a:normAutofit fontScale="92500" lnSpcReduction="10000"/>
          </a:bodyPr>
          <a:lstStyle/>
          <a:p>
            <a:pPr marL="514350" indent="-514350">
              <a:buAutoNum type="arabicPlain"/>
            </a:pPr>
            <a:r>
              <a:rPr kumimoji="1" lang="en-US" altLang="ja-JP" dirty="0" smtClean="0"/>
              <a:t>  </a:t>
            </a:r>
            <a:r>
              <a:rPr lang="en-US" altLang="ja-JP" dirty="0"/>
              <a:t>B </a:t>
            </a:r>
            <a:r>
              <a:rPr lang="en-US" altLang="ja-JP" dirty="0" smtClean="0"/>
              <a:t>   </a:t>
            </a:r>
            <a:r>
              <a:rPr lang="ja-JP" altLang="en-US" dirty="0" smtClean="0"/>
              <a:t>ステントグラフト内挿術</a:t>
            </a:r>
            <a:r>
              <a:rPr lang="en-US" altLang="ja-JP" dirty="0" smtClean="0"/>
              <a:t>			</a:t>
            </a:r>
            <a:r>
              <a:rPr kumimoji="1" lang="en-US" altLang="ja-JP" dirty="0" smtClean="0"/>
              <a:t>1904</a:t>
            </a:r>
          </a:p>
          <a:p>
            <a:pPr marL="514350" indent="-514350">
              <a:buAutoNum type="arabicPlain"/>
            </a:pPr>
            <a:r>
              <a:rPr lang="en-US" altLang="ja-JP" dirty="0" smtClean="0"/>
              <a:t>  </a:t>
            </a:r>
            <a:r>
              <a:rPr lang="en-US" altLang="ja-JP" dirty="0"/>
              <a:t>C </a:t>
            </a:r>
            <a:r>
              <a:rPr lang="en-US" altLang="ja-JP" dirty="0" smtClean="0"/>
              <a:t>   CABG2</a:t>
            </a:r>
            <a:r>
              <a:rPr lang="ja-JP" altLang="en-US" dirty="0"/>
              <a:t>枝</a:t>
            </a:r>
            <a:r>
              <a:rPr lang="ja-JP" altLang="en-US" dirty="0" smtClean="0"/>
              <a:t>以上</a:t>
            </a:r>
            <a:r>
              <a:rPr lang="en-US" altLang="ja-JP" dirty="0" smtClean="0"/>
              <a:t>				1827</a:t>
            </a:r>
          </a:p>
          <a:p>
            <a:pPr marL="514350" indent="-514350">
              <a:buAutoNum type="arabicPlain"/>
            </a:pPr>
            <a:r>
              <a:rPr kumimoji="1" lang="en-US" altLang="ja-JP" dirty="0" smtClean="0"/>
              <a:t>  A   </a:t>
            </a:r>
            <a:r>
              <a:rPr kumimoji="1" lang="ja-JP" altLang="en-US" dirty="0" smtClean="0"/>
              <a:t>下肢静脈瘤手術</a:t>
            </a:r>
            <a:r>
              <a:rPr kumimoji="1" lang="en-US" altLang="ja-JP" dirty="0" smtClean="0"/>
              <a:t>				1535</a:t>
            </a:r>
          </a:p>
          <a:p>
            <a:pPr marL="514350" indent="-514350">
              <a:buAutoNum type="arabicPlain"/>
            </a:pPr>
            <a:r>
              <a:rPr lang="en-US" altLang="ja-JP" dirty="0" smtClean="0"/>
              <a:t>  B   </a:t>
            </a:r>
            <a:r>
              <a:rPr lang="ja-JP" altLang="en-US" dirty="0" smtClean="0"/>
              <a:t>大動脈弁置換術</a:t>
            </a:r>
            <a:r>
              <a:rPr lang="en-US" altLang="ja-JP" dirty="0" smtClean="0"/>
              <a:t>				1121</a:t>
            </a:r>
          </a:p>
          <a:p>
            <a:pPr marL="514350" indent="-514350">
              <a:buAutoNum type="arabicPlain"/>
            </a:pPr>
            <a:r>
              <a:rPr kumimoji="1" lang="en-US" altLang="ja-JP" dirty="0" smtClean="0"/>
              <a:t>  A   </a:t>
            </a:r>
            <a:r>
              <a:rPr kumimoji="1" lang="ja-JP" altLang="en-US" dirty="0" smtClean="0"/>
              <a:t>末梢動脈血管内治療</a:t>
            </a:r>
            <a:r>
              <a:rPr kumimoji="1" lang="en-US" altLang="ja-JP" dirty="0" smtClean="0"/>
              <a:t>			  738</a:t>
            </a:r>
          </a:p>
          <a:p>
            <a:pPr marL="514350" indent="-514350">
              <a:buAutoNum type="arabicPlain"/>
            </a:pPr>
            <a:r>
              <a:rPr lang="en-US" altLang="ja-JP" dirty="0" smtClean="0"/>
              <a:t>  C   </a:t>
            </a:r>
            <a:r>
              <a:rPr lang="ja-JP" altLang="en-US" dirty="0" smtClean="0"/>
              <a:t>大動脈解離手術（人工血管置換術）</a:t>
            </a:r>
            <a:r>
              <a:rPr lang="en-US" altLang="ja-JP" dirty="0" smtClean="0"/>
              <a:t>	  729</a:t>
            </a:r>
          </a:p>
          <a:p>
            <a:pPr marL="514350" indent="-514350">
              <a:buAutoNum type="arabicPlain"/>
            </a:pPr>
            <a:r>
              <a:rPr kumimoji="1" lang="en-US" altLang="ja-JP" dirty="0" smtClean="0"/>
              <a:t>  A   </a:t>
            </a:r>
            <a:r>
              <a:rPr kumimoji="1" lang="ja-JP" altLang="en-US" dirty="0" smtClean="0"/>
              <a:t>動脈血栓摘除</a:t>
            </a:r>
            <a:r>
              <a:rPr lang="ja-JP" altLang="en-US" dirty="0" smtClean="0"/>
              <a:t>術</a:t>
            </a:r>
            <a:r>
              <a:rPr lang="en-US" altLang="ja-JP" dirty="0" smtClean="0"/>
              <a:t>				  </a:t>
            </a:r>
            <a:r>
              <a:rPr kumimoji="1" lang="en-US" altLang="ja-JP" dirty="0" smtClean="0"/>
              <a:t>713</a:t>
            </a:r>
          </a:p>
          <a:p>
            <a:pPr marL="514350" indent="-514350">
              <a:buAutoNum type="arabicPlain"/>
            </a:pPr>
            <a:r>
              <a:rPr lang="en-US" altLang="ja-JP" dirty="0" smtClean="0"/>
              <a:t>  C   </a:t>
            </a:r>
            <a:r>
              <a:rPr lang="ja-JP" altLang="en-US" dirty="0" smtClean="0"/>
              <a:t>複合弁手術</a:t>
            </a:r>
            <a:r>
              <a:rPr lang="en-US" altLang="ja-JP" dirty="0" smtClean="0"/>
              <a:t>					  550</a:t>
            </a:r>
          </a:p>
          <a:p>
            <a:pPr marL="514350" indent="-514350">
              <a:buAutoNum type="arabicPlain"/>
            </a:pPr>
            <a:r>
              <a:rPr kumimoji="1" lang="en-US" altLang="ja-JP" dirty="0" smtClean="0"/>
              <a:t>  A   </a:t>
            </a:r>
            <a:r>
              <a:rPr kumimoji="1" lang="ja-JP" altLang="en-US" dirty="0" smtClean="0"/>
              <a:t>血管アクセス手術</a:t>
            </a:r>
            <a:r>
              <a:rPr kumimoji="1" lang="en-US" altLang="ja-JP" dirty="0" smtClean="0"/>
              <a:t>				  541</a:t>
            </a:r>
          </a:p>
          <a:p>
            <a:pPr marL="514350" indent="-514350">
              <a:buAutoNum type="arabicPlain"/>
            </a:pPr>
            <a:r>
              <a:rPr kumimoji="1" lang="en-US" altLang="ja-JP" dirty="0" smtClean="0"/>
              <a:t>  C   </a:t>
            </a:r>
            <a:r>
              <a:rPr kumimoji="1" lang="ja-JP" altLang="en-US" dirty="0" smtClean="0"/>
              <a:t>下腿</a:t>
            </a:r>
            <a:r>
              <a:rPr kumimoji="1" lang="en-US" altLang="ja-JP" dirty="0" smtClean="0"/>
              <a:t>3</a:t>
            </a:r>
            <a:r>
              <a:rPr kumimoji="1" lang="ja-JP" altLang="en-US" dirty="0" smtClean="0"/>
              <a:t>分枝以下の血行再建術</a:t>
            </a:r>
            <a:r>
              <a:rPr kumimoji="1" lang="en-US" altLang="ja-JP" dirty="0" smtClean="0"/>
              <a:t>		  320</a:t>
            </a:r>
          </a:p>
          <a:p>
            <a:pPr marL="514350" indent="-514350">
              <a:buAutoNum type="arabicPlain"/>
            </a:pPr>
            <a:r>
              <a:rPr lang="en-US" altLang="ja-JP" dirty="0" smtClean="0"/>
              <a:t>  B    </a:t>
            </a:r>
            <a:r>
              <a:rPr lang="ja-JP" altLang="en-US" dirty="0" smtClean="0"/>
              <a:t>腹部大動脈手術（含腸骨動脈）</a:t>
            </a:r>
            <a:r>
              <a:rPr lang="en-US" altLang="ja-JP" dirty="0" smtClean="0"/>
              <a:t>		  263</a:t>
            </a:r>
            <a:r>
              <a:rPr lang="ja-JP" altLang="en-US" dirty="0" smtClean="0"/>
              <a:t>　                                                   </a:t>
            </a:r>
            <a:endParaRPr lang="en-US" altLang="ja-JP" dirty="0" smtClean="0"/>
          </a:p>
          <a:p>
            <a:pPr marL="514350" indent="-514350">
              <a:buAutoNum type="arabicPlain"/>
            </a:pPr>
            <a:r>
              <a:rPr kumimoji="1" lang="en-US" altLang="ja-JP" dirty="0" smtClean="0"/>
              <a:t>  C   </a:t>
            </a:r>
            <a:r>
              <a:rPr kumimoji="1" lang="ja-JP" altLang="en-US" dirty="0" smtClean="0"/>
              <a:t>弓部大動脈手術</a:t>
            </a:r>
            <a:r>
              <a:rPr kumimoji="1" lang="en-US" altLang="ja-JP" dirty="0" smtClean="0"/>
              <a:t>				  258</a:t>
            </a:r>
            <a:endParaRPr kumimoji="1" lang="ja-JP" altLang="en-US" dirty="0"/>
          </a:p>
        </p:txBody>
      </p:sp>
    </p:spTree>
    <p:extLst>
      <p:ext uri="{BB962C8B-B14F-4D97-AF65-F5344CB8AC3E}">
        <p14:creationId xmlns:p14="http://schemas.microsoft.com/office/powerpoint/2010/main" val="2928140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6560" y="70487"/>
            <a:ext cx="9113520" cy="1325563"/>
          </a:xfrm>
        </p:spPr>
        <p:txBody>
          <a:bodyPr/>
          <a:lstStyle/>
          <a:p>
            <a:r>
              <a:rPr lang="ja-JP" altLang="en-US" dirty="0">
                <a:solidFill>
                  <a:srgbClr val="00B050"/>
                </a:solidFill>
              </a:rPr>
              <a:t>更新</a:t>
            </a:r>
            <a:r>
              <a:rPr lang="en-US" altLang="ja-JP" dirty="0">
                <a:solidFill>
                  <a:srgbClr val="00B050"/>
                </a:solidFill>
              </a:rPr>
              <a:t>2</a:t>
            </a:r>
            <a:r>
              <a:rPr lang="ja-JP" altLang="en-US" dirty="0">
                <a:solidFill>
                  <a:srgbClr val="00B050"/>
                </a:solidFill>
              </a:rPr>
              <a:t>回目</a:t>
            </a:r>
            <a:r>
              <a:rPr lang="ja-JP" altLang="en-US" dirty="0" smtClean="0">
                <a:solidFill>
                  <a:srgbClr val="00B050"/>
                </a:solidFill>
              </a:rPr>
              <a:t>以降</a:t>
            </a:r>
            <a:r>
              <a:rPr kumimoji="1" lang="ja-JP" altLang="en-US" dirty="0" smtClean="0">
                <a:solidFill>
                  <a:srgbClr val="00B050"/>
                </a:solidFill>
              </a:rPr>
              <a:t>更新</a:t>
            </a:r>
            <a:r>
              <a:rPr kumimoji="1" lang="en-US" altLang="ja-JP" dirty="0" smtClean="0"/>
              <a:t>NCD</a:t>
            </a:r>
            <a:r>
              <a:rPr kumimoji="1" lang="ja-JP" altLang="en-US" dirty="0" smtClean="0"/>
              <a:t>利用手術　</a:t>
            </a:r>
            <a:r>
              <a:rPr kumimoji="1" lang="en-US" altLang="ja-JP" dirty="0" smtClean="0"/>
              <a:t/>
            </a:r>
            <a:br>
              <a:rPr kumimoji="1" lang="en-US" altLang="ja-JP" dirty="0" smtClean="0"/>
            </a:br>
            <a:r>
              <a:rPr lang="ja-JP" altLang="en-US" dirty="0"/>
              <a:t>　</a:t>
            </a:r>
            <a:r>
              <a:rPr lang="ja-JP" altLang="en-US" dirty="0" smtClean="0"/>
              <a:t>　　　   </a:t>
            </a:r>
            <a:r>
              <a:rPr lang="ja-JP" altLang="en-US" dirty="0" smtClean="0">
                <a:solidFill>
                  <a:srgbClr val="00B050"/>
                </a:solidFill>
              </a:rPr>
              <a:t>（術者</a:t>
            </a:r>
            <a:r>
              <a:rPr lang="en-US" altLang="ja-JP" dirty="0" smtClean="0">
                <a:solidFill>
                  <a:srgbClr val="00B050"/>
                </a:solidFill>
              </a:rPr>
              <a:t>+</a:t>
            </a:r>
            <a:r>
              <a:rPr lang="ja-JP" altLang="en-US" dirty="0" smtClean="0">
                <a:solidFill>
                  <a:srgbClr val="00B050"/>
                </a:solidFill>
              </a:rPr>
              <a:t>指導的</a:t>
            </a:r>
            <a:r>
              <a:rPr lang="ja-JP" altLang="en-US" dirty="0">
                <a:solidFill>
                  <a:srgbClr val="00B050"/>
                </a:solidFill>
              </a:rPr>
              <a:t>助手</a:t>
            </a:r>
            <a:r>
              <a:rPr lang="ja-JP" altLang="en-US" dirty="0" smtClean="0">
                <a:solidFill>
                  <a:srgbClr val="00B050"/>
                </a:solidFill>
              </a:rPr>
              <a:t>）</a:t>
            </a:r>
            <a:endParaRPr kumimoji="1" lang="ja-JP" altLang="en-US" dirty="0">
              <a:solidFill>
                <a:srgbClr val="00B050"/>
              </a:solidFill>
            </a:endParaRPr>
          </a:p>
        </p:txBody>
      </p:sp>
      <p:sp>
        <p:nvSpPr>
          <p:cNvPr id="3" name="コンテンツ プレースホルダー 2"/>
          <p:cNvSpPr>
            <a:spLocks noGrp="1"/>
          </p:cNvSpPr>
          <p:nvPr>
            <p:ph idx="1"/>
          </p:nvPr>
        </p:nvSpPr>
        <p:spPr>
          <a:xfrm>
            <a:off x="2167468" y="1417322"/>
            <a:ext cx="8166523" cy="5679439"/>
          </a:xfrm>
        </p:spPr>
        <p:txBody>
          <a:bodyPr>
            <a:normAutofit fontScale="92500" lnSpcReduction="10000"/>
          </a:bodyPr>
          <a:lstStyle/>
          <a:p>
            <a:pPr marL="514350" indent="-514350">
              <a:buAutoNum type="arabicPlain"/>
            </a:pPr>
            <a:r>
              <a:rPr kumimoji="1" lang="en-US" altLang="ja-JP" dirty="0" smtClean="0"/>
              <a:t>   </a:t>
            </a:r>
            <a:r>
              <a:rPr lang="en-US" altLang="ja-JP" dirty="0"/>
              <a:t>B    </a:t>
            </a:r>
            <a:r>
              <a:rPr lang="ja-JP" altLang="en-US" dirty="0"/>
              <a:t>ステントグラフト</a:t>
            </a:r>
            <a:r>
              <a:rPr lang="ja-JP" altLang="en-US" dirty="0" smtClean="0"/>
              <a:t>内挿術</a:t>
            </a:r>
            <a:r>
              <a:rPr lang="en-US" altLang="ja-JP" dirty="0"/>
              <a:t>	</a:t>
            </a:r>
            <a:r>
              <a:rPr lang="en-US" altLang="ja-JP" dirty="0" smtClean="0"/>
              <a:t>			972</a:t>
            </a:r>
            <a:endParaRPr kumimoji="1" lang="en-US" altLang="ja-JP" dirty="0" smtClean="0"/>
          </a:p>
          <a:p>
            <a:pPr marL="514350" indent="-514350">
              <a:buAutoNum type="arabicPlain"/>
            </a:pPr>
            <a:r>
              <a:rPr lang="ja-JP" altLang="en-US" dirty="0" smtClean="0"/>
              <a:t>　</a:t>
            </a:r>
            <a:r>
              <a:rPr lang="en-US" altLang="ja-JP" dirty="0"/>
              <a:t>A   </a:t>
            </a:r>
            <a:r>
              <a:rPr lang="ja-JP" altLang="en-US" dirty="0"/>
              <a:t>下肢静脈瘤</a:t>
            </a:r>
            <a:r>
              <a:rPr lang="ja-JP" altLang="en-US" dirty="0" smtClean="0"/>
              <a:t>手術</a:t>
            </a:r>
            <a:r>
              <a:rPr lang="en-US" altLang="ja-JP" dirty="0" smtClean="0"/>
              <a:t>					678</a:t>
            </a:r>
          </a:p>
          <a:p>
            <a:pPr marL="514350" indent="-514350">
              <a:buAutoNum type="arabicPlain"/>
            </a:pPr>
            <a:r>
              <a:rPr lang="en-US" altLang="ja-JP" dirty="0" smtClean="0"/>
              <a:t>   </a:t>
            </a:r>
            <a:r>
              <a:rPr lang="en-US" altLang="ja-JP" dirty="0"/>
              <a:t>C</a:t>
            </a:r>
            <a:r>
              <a:rPr lang="en-US" altLang="ja-JP" dirty="0" smtClean="0"/>
              <a:t> </a:t>
            </a:r>
            <a:r>
              <a:rPr lang="ja-JP" altLang="en-US" dirty="0" smtClean="0"/>
              <a:t>　</a:t>
            </a:r>
            <a:r>
              <a:rPr lang="en-US" altLang="ja-JP" dirty="0" smtClean="0"/>
              <a:t>CABG2</a:t>
            </a:r>
            <a:r>
              <a:rPr lang="ja-JP" altLang="en-US" dirty="0"/>
              <a:t>枝</a:t>
            </a:r>
            <a:r>
              <a:rPr lang="ja-JP" altLang="en-US" dirty="0" smtClean="0"/>
              <a:t>以上</a:t>
            </a:r>
            <a:r>
              <a:rPr lang="en-US" altLang="ja-JP" dirty="0" smtClean="0"/>
              <a:t>					174</a:t>
            </a:r>
          </a:p>
          <a:p>
            <a:pPr marL="514350" indent="-514350">
              <a:buAutoNum type="arabicPlain"/>
            </a:pPr>
            <a:r>
              <a:rPr lang="ja-JP" altLang="en-US" dirty="0"/>
              <a:t> </a:t>
            </a:r>
            <a:r>
              <a:rPr lang="ja-JP" altLang="en-US" dirty="0" smtClean="0"/>
              <a:t> </a:t>
            </a:r>
            <a:r>
              <a:rPr lang="en-US" altLang="ja-JP" dirty="0" smtClean="0"/>
              <a:t> B</a:t>
            </a:r>
            <a:r>
              <a:rPr lang="ja-JP" altLang="en-US" dirty="0" smtClean="0"/>
              <a:t>　 大動脈弁置換術</a:t>
            </a:r>
            <a:r>
              <a:rPr lang="en-US" altLang="ja-JP" dirty="0" smtClean="0"/>
              <a:t>					265</a:t>
            </a:r>
          </a:p>
          <a:p>
            <a:pPr marL="514350" indent="-514350">
              <a:buAutoNum type="arabicPlain"/>
            </a:pPr>
            <a:r>
              <a:rPr lang="en-US" altLang="ja-JP" dirty="0"/>
              <a:t> </a:t>
            </a:r>
            <a:r>
              <a:rPr lang="en-US" altLang="ja-JP" dirty="0" smtClean="0"/>
              <a:t>  C    </a:t>
            </a:r>
            <a:r>
              <a:rPr lang="ja-JP" altLang="en-US" dirty="0"/>
              <a:t>大動脈解離手術（人工血管置換術</a:t>
            </a:r>
            <a:r>
              <a:rPr lang="ja-JP" altLang="en-US" dirty="0" smtClean="0"/>
              <a:t>）</a:t>
            </a:r>
            <a:r>
              <a:rPr lang="en-US" altLang="ja-JP" dirty="0" smtClean="0"/>
              <a:t>		257</a:t>
            </a:r>
          </a:p>
          <a:p>
            <a:pPr marL="514350" indent="-514350">
              <a:buAutoNum type="arabicPlain"/>
            </a:pPr>
            <a:r>
              <a:rPr lang="en-US" altLang="ja-JP" dirty="0" smtClean="0"/>
              <a:t>   C</a:t>
            </a:r>
            <a:r>
              <a:rPr lang="ja-JP" altLang="en-US" dirty="0" smtClean="0"/>
              <a:t>　 複合弁手術</a:t>
            </a:r>
            <a:r>
              <a:rPr lang="en-US" altLang="ja-JP" dirty="0" smtClean="0"/>
              <a:t>					256</a:t>
            </a:r>
          </a:p>
          <a:p>
            <a:pPr marL="514350" indent="-514350">
              <a:buAutoNum type="arabicPlain"/>
            </a:pPr>
            <a:r>
              <a:rPr kumimoji="1" lang="en-US" altLang="ja-JP" dirty="0" smtClean="0"/>
              <a:t>   A</a:t>
            </a:r>
            <a:r>
              <a:rPr kumimoji="1" lang="ja-JP" altLang="en-US" dirty="0" smtClean="0"/>
              <a:t>　 動脈血栓摘除術</a:t>
            </a:r>
            <a:r>
              <a:rPr kumimoji="1" lang="en-US" altLang="ja-JP" dirty="0" smtClean="0"/>
              <a:t>					160</a:t>
            </a:r>
          </a:p>
          <a:p>
            <a:pPr marL="514350" indent="-514350">
              <a:buAutoNum type="arabicPlain"/>
            </a:pPr>
            <a:r>
              <a:rPr kumimoji="1" lang="en-US" altLang="ja-JP" dirty="0" smtClean="0"/>
              <a:t>   A</a:t>
            </a:r>
            <a:r>
              <a:rPr lang="en-US" altLang="ja-JP" dirty="0" smtClean="0"/>
              <a:t>    </a:t>
            </a:r>
            <a:r>
              <a:rPr lang="ja-JP" altLang="en-US" dirty="0" smtClean="0"/>
              <a:t>末梢動脈血管内治療</a:t>
            </a:r>
            <a:r>
              <a:rPr lang="en-US" altLang="ja-JP" dirty="0" smtClean="0"/>
              <a:t>				142</a:t>
            </a:r>
          </a:p>
          <a:p>
            <a:pPr marL="514350" indent="-514350">
              <a:buAutoNum type="arabicPlain"/>
            </a:pPr>
            <a:r>
              <a:rPr lang="en-US" altLang="ja-JP" dirty="0" smtClean="0"/>
              <a:t>  </a:t>
            </a:r>
            <a:r>
              <a:rPr lang="en-US" altLang="ja-JP" dirty="0"/>
              <a:t> </a:t>
            </a:r>
            <a:r>
              <a:rPr lang="en-US" altLang="ja-JP" dirty="0" smtClean="0"/>
              <a:t>C</a:t>
            </a:r>
            <a:r>
              <a:rPr lang="ja-JP" altLang="en-US" dirty="0" smtClean="0"/>
              <a:t> 　分枝</a:t>
            </a:r>
            <a:r>
              <a:rPr lang="ja-JP" altLang="en-US" dirty="0"/>
              <a:t>再建</a:t>
            </a:r>
            <a:r>
              <a:rPr lang="ja-JP" altLang="en-US" dirty="0" smtClean="0"/>
              <a:t>を伴うステントグラフト内挿術</a:t>
            </a:r>
            <a:r>
              <a:rPr lang="en-US" altLang="ja-JP" dirty="0" smtClean="0"/>
              <a:t>	123</a:t>
            </a:r>
            <a:endParaRPr kumimoji="1" lang="en-US" altLang="ja-JP" dirty="0" smtClean="0"/>
          </a:p>
          <a:p>
            <a:pPr marL="514350" indent="-514350">
              <a:buAutoNum type="arabicPlain"/>
            </a:pPr>
            <a:r>
              <a:rPr kumimoji="1" lang="en-US" altLang="ja-JP" dirty="0" smtClean="0"/>
              <a:t>   C    </a:t>
            </a:r>
            <a:r>
              <a:rPr kumimoji="1" lang="ja-JP" altLang="en-US" dirty="0" smtClean="0"/>
              <a:t>弓部大動脈手術</a:t>
            </a:r>
            <a:r>
              <a:rPr kumimoji="1" lang="en-US" altLang="ja-JP" dirty="0" smtClean="0"/>
              <a:t>					122</a:t>
            </a:r>
          </a:p>
          <a:p>
            <a:pPr marL="514350" indent="-514350">
              <a:buAutoNum type="arabicPlain"/>
            </a:pPr>
            <a:r>
              <a:rPr lang="en-US" altLang="ja-JP" dirty="0" smtClean="0"/>
              <a:t>   </a:t>
            </a:r>
            <a:r>
              <a:rPr lang="en-US" altLang="ja-JP" dirty="0"/>
              <a:t>C </a:t>
            </a:r>
            <a:r>
              <a:rPr lang="en-US" altLang="ja-JP" dirty="0" smtClean="0"/>
              <a:t>   </a:t>
            </a:r>
            <a:r>
              <a:rPr lang="ja-JP" altLang="en-US" dirty="0" smtClean="0"/>
              <a:t>僧帽弁形成術</a:t>
            </a:r>
            <a:r>
              <a:rPr lang="en-US" altLang="ja-JP" dirty="0" smtClean="0"/>
              <a:t>					</a:t>
            </a:r>
            <a:r>
              <a:rPr lang="ja-JP" altLang="en-US" dirty="0"/>
              <a:t> </a:t>
            </a:r>
            <a:r>
              <a:rPr lang="ja-JP" altLang="en-US" dirty="0" smtClean="0"/>
              <a:t> </a:t>
            </a:r>
            <a:r>
              <a:rPr lang="en-US" altLang="ja-JP" dirty="0" smtClean="0"/>
              <a:t>92</a:t>
            </a:r>
          </a:p>
          <a:p>
            <a:pPr marL="514350" indent="-514350">
              <a:buAutoNum type="arabicPlain"/>
            </a:pPr>
            <a:r>
              <a:rPr lang="ja-JP" altLang="en-US" dirty="0"/>
              <a:t>　</a:t>
            </a:r>
            <a:r>
              <a:rPr lang="en-US" altLang="ja-JP" dirty="0" smtClean="0"/>
              <a:t>C</a:t>
            </a:r>
            <a:r>
              <a:rPr lang="ja-JP" altLang="en-US" dirty="0" smtClean="0"/>
              <a:t>　 大動脈瘤手術（破裂性）</a:t>
            </a:r>
            <a:r>
              <a:rPr lang="en-US" altLang="ja-JP" dirty="0" smtClean="0"/>
              <a:t>				</a:t>
            </a:r>
            <a:r>
              <a:rPr lang="ja-JP" altLang="en-US" dirty="0"/>
              <a:t> </a:t>
            </a:r>
            <a:r>
              <a:rPr lang="ja-JP" altLang="en-US" dirty="0" smtClean="0"/>
              <a:t> </a:t>
            </a:r>
            <a:r>
              <a:rPr lang="en-US" altLang="ja-JP" dirty="0" smtClean="0"/>
              <a:t>80</a:t>
            </a:r>
          </a:p>
        </p:txBody>
      </p:sp>
    </p:spTree>
    <p:extLst>
      <p:ext uri="{BB962C8B-B14F-4D97-AF65-F5344CB8AC3E}">
        <p14:creationId xmlns:p14="http://schemas.microsoft.com/office/powerpoint/2010/main" val="2407852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6560" y="70487"/>
            <a:ext cx="9113520" cy="1325563"/>
          </a:xfrm>
        </p:spPr>
        <p:txBody>
          <a:bodyPr>
            <a:normAutofit/>
          </a:bodyPr>
          <a:lstStyle/>
          <a:p>
            <a:r>
              <a:rPr lang="ja-JP" altLang="en-US" dirty="0" smtClean="0">
                <a:solidFill>
                  <a:srgbClr val="C00000"/>
                </a:solidFill>
              </a:rPr>
              <a:t>修練指導者</a:t>
            </a:r>
            <a:r>
              <a:rPr kumimoji="1" lang="ja-JP" altLang="en-US" dirty="0" smtClean="0">
                <a:solidFill>
                  <a:srgbClr val="C00000"/>
                </a:solidFill>
              </a:rPr>
              <a:t>更新</a:t>
            </a:r>
            <a:r>
              <a:rPr kumimoji="1" lang="en-US" altLang="ja-JP" dirty="0" smtClean="0"/>
              <a:t>NCD</a:t>
            </a:r>
            <a:r>
              <a:rPr kumimoji="1" lang="ja-JP" altLang="en-US" dirty="0" smtClean="0"/>
              <a:t>利用手術　</a:t>
            </a:r>
            <a:r>
              <a:rPr kumimoji="1" lang="en-US" altLang="ja-JP" dirty="0" smtClean="0"/>
              <a:t/>
            </a:r>
            <a:br>
              <a:rPr kumimoji="1" lang="en-US" altLang="ja-JP" dirty="0" smtClean="0"/>
            </a:br>
            <a:r>
              <a:rPr lang="ja-JP" altLang="en-US" dirty="0"/>
              <a:t>　</a:t>
            </a:r>
            <a:r>
              <a:rPr lang="ja-JP" altLang="en-US" dirty="0" smtClean="0"/>
              <a:t>　　　</a:t>
            </a:r>
            <a:r>
              <a:rPr lang="ja-JP" altLang="en-US" dirty="0" smtClean="0">
                <a:solidFill>
                  <a:srgbClr val="C00000"/>
                </a:solidFill>
              </a:rPr>
              <a:t>   （術者</a:t>
            </a:r>
            <a:r>
              <a:rPr lang="en-US" altLang="ja-JP" dirty="0" smtClean="0">
                <a:solidFill>
                  <a:srgbClr val="C00000"/>
                </a:solidFill>
              </a:rPr>
              <a:t>+</a:t>
            </a:r>
            <a:r>
              <a:rPr lang="ja-JP" altLang="en-US" dirty="0" smtClean="0">
                <a:solidFill>
                  <a:srgbClr val="C00000"/>
                </a:solidFill>
              </a:rPr>
              <a:t>指導的</a:t>
            </a:r>
            <a:r>
              <a:rPr lang="ja-JP" altLang="en-US" dirty="0">
                <a:solidFill>
                  <a:srgbClr val="C00000"/>
                </a:solidFill>
              </a:rPr>
              <a:t>助手</a:t>
            </a:r>
            <a:r>
              <a:rPr lang="ja-JP" altLang="en-US" dirty="0" smtClean="0">
                <a:solidFill>
                  <a:srgbClr val="C00000"/>
                </a:solidFill>
              </a:rPr>
              <a:t>）</a:t>
            </a:r>
            <a:endParaRPr kumimoji="1" lang="ja-JP" altLang="en-US" dirty="0">
              <a:solidFill>
                <a:srgbClr val="C00000"/>
              </a:solidFill>
            </a:endParaRPr>
          </a:p>
        </p:txBody>
      </p:sp>
      <p:sp>
        <p:nvSpPr>
          <p:cNvPr id="3" name="コンテンツ プレースホルダー 2"/>
          <p:cNvSpPr>
            <a:spLocks noGrp="1"/>
          </p:cNvSpPr>
          <p:nvPr>
            <p:ph idx="1"/>
          </p:nvPr>
        </p:nvSpPr>
        <p:spPr>
          <a:xfrm>
            <a:off x="2167468" y="1468122"/>
            <a:ext cx="8166523" cy="5679439"/>
          </a:xfrm>
        </p:spPr>
        <p:txBody>
          <a:bodyPr>
            <a:normAutofit fontScale="92500" lnSpcReduction="10000"/>
          </a:bodyPr>
          <a:lstStyle/>
          <a:p>
            <a:pPr marL="514350" indent="-514350">
              <a:buAutoNum type="arabicPlain"/>
            </a:pPr>
            <a:r>
              <a:rPr kumimoji="1" lang="en-US" altLang="ja-JP" dirty="0" smtClean="0"/>
              <a:t>   C</a:t>
            </a:r>
            <a:r>
              <a:rPr lang="en-US" altLang="ja-JP" dirty="0" smtClean="0"/>
              <a:t>    CABG</a:t>
            </a:r>
            <a:r>
              <a:rPr lang="ja-JP" altLang="en-US" dirty="0" smtClean="0"/>
              <a:t>（</a:t>
            </a:r>
            <a:r>
              <a:rPr lang="en-US" altLang="ja-JP" dirty="0" smtClean="0"/>
              <a:t>2</a:t>
            </a:r>
            <a:r>
              <a:rPr lang="ja-JP" altLang="en-US" dirty="0" smtClean="0"/>
              <a:t>枝以上）</a:t>
            </a:r>
            <a:r>
              <a:rPr lang="en-US" altLang="ja-JP" dirty="0" smtClean="0"/>
              <a:t>					2954</a:t>
            </a:r>
            <a:endParaRPr kumimoji="1" lang="en-US" altLang="ja-JP" dirty="0" smtClean="0"/>
          </a:p>
          <a:p>
            <a:pPr marL="514350" indent="-514350">
              <a:buAutoNum type="arabicPlain"/>
            </a:pPr>
            <a:r>
              <a:rPr lang="ja-JP" altLang="en-US" dirty="0" smtClean="0"/>
              <a:t>　</a:t>
            </a:r>
            <a:r>
              <a:rPr lang="en-US" altLang="ja-JP" dirty="0"/>
              <a:t>A   </a:t>
            </a:r>
            <a:r>
              <a:rPr lang="ja-JP" altLang="en-US" dirty="0"/>
              <a:t>下肢静脈瘤</a:t>
            </a:r>
            <a:r>
              <a:rPr lang="ja-JP" altLang="en-US" dirty="0" smtClean="0"/>
              <a:t>手術</a:t>
            </a:r>
            <a:r>
              <a:rPr lang="en-US" altLang="ja-JP" dirty="0" smtClean="0"/>
              <a:t>					1770</a:t>
            </a:r>
          </a:p>
          <a:p>
            <a:pPr marL="514350" indent="-514350">
              <a:buAutoNum type="arabicPlain"/>
            </a:pPr>
            <a:r>
              <a:rPr lang="en-US" altLang="ja-JP" dirty="0" smtClean="0"/>
              <a:t>   B </a:t>
            </a:r>
            <a:r>
              <a:rPr lang="ja-JP" altLang="en-US" dirty="0" smtClean="0"/>
              <a:t>　</a:t>
            </a:r>
            <a:r>
              <a:rPr lang="ja-JP" altLang="en-US" dirty="0"/>
              <a:t>大動脈</a:t>
            </a:r>
            <a:r>
              <a:rPr lang="ja-JP" altLang="en-US" dirty="0" smtClean="0"/>
              <a:t>弁置換術</a:t>
            </a:r>
            <a:r>
              <a:rPr lang="en-US" altLang="ja-JP" dirty="0" smtClean="0"/>
              <a:t>					1627</a:t>
            </a:r>
          </a:p>
          <a:p>
            <a:pPr marL="514350" indent="-514350">
              <a:buAutoNum type="arabicPlain"/>
            </a:pPr>
            <a:r>
              <a:rPr lang="ja-JP" altLang="en-US" dirty="0"/>
              <a:t> </a:t>
            </a:r>
            <a:r>
              <a:rPr lang="ja-JP" altLang="en-US" dirty="0" smtClean="0"/>
              <a:t> </a:t>
            </a:r>
            <a:r>
              <a:rPr lang="en-US" altLang="ja-JP" dirty="0" smtClean="0"/>
              <a:t> C</a:t>
            </a:r>
            <a:r>
              <a:rPr lang="ja-JP" altLang="en-US" dirty="0" smtClean="0"/>
              <a:t>　 複合弁手術</a:t>
            </a:r>
            <a:r>
              <a:rPr lang="en-US" altLang="ja-JP" dirty="0" smtClean="0"/>
              <a:t>					1294</a:t>
            </a:r>
          </a:p>
          <a:p>
            <a:pPr marL="514350" indent="-514350">
              <a:buAutoNum type="arabicPlain"/>
            </a:pPr>
            <a:r>
              <a:rPr lang="en-US" altLang="ja-JP" dirty="0"/>
              <a:t> </a:t>
            </a:r>
            <a:r>
              <a:rPr lang="en-US" altLang="ja-JP" dirty="0" smtClean="0"/>
              <a:t>  B    </a:t>
            </a:r>
            <a:r>
              <a:rPr lang="ja-JP" altLang="en-US" dirty="0" smtClean="0"/>
              <a:t>ステントグラフト内挿術</a:t>
            </a:r>
            <a:r>
              <a:rPr lang="en-US" altLang="ja-JP" dirty="0" smtClean="0"/>
              <a:t>				  960</a:t>
            </a:r>
          </a:p>
          <a:p>
            <a:pPr marL="514350" indent="-514350">
              <a:buAutoNum type="arabicPlain"/>
            </a:pPr>
            <a:r>
              <a:rPr lang="en-US" altLang="ja-JP" dirty="0" smtClean="0"/>
              <a:t>   C</a:t>
            </a:r>
            <a:r>
              <a:rPr lang="ja-JP" altLang="en-US" dirty="0" smtClean="0"/>
              <a:t>　 大動脈解離手術</a:t>
            </a:r>
            <a:r>
              <a:rPr lang="en-US" altLang="ja-JP" dirty="0" smtClean="0"/>
              <a:t>(</a:t>
            </a:r>
            <a:r>
              <a:rPr lang="ja-JP" altLang="en-US" dirty="0" smtClean="0"/>
              <a:t>人工血管置換）</a:t>
            </a:r>
            <a:r>
              <a:rPr lang="en-US" altLang="ja-JP" dirty="0" smtClean="0"/>
              <a:t>		  867</a:t>
            </a:r>
          </a:p>
          <a:p>
            <a:pPr marL="514350" indent="-514350">
              <a:buAutoNum type="arabicPlain"/>
            </a:pPr>
            <a:r>
              <a:rPr kumimoji="1" lang="en-US" altLang="ja-JP" dirty="0" smtClean="0"/>
              <a:t>   C</a:t>
            </a:r>
            <a:r>
              <a:rPr kumimoji="1" lang="ja-JP" altLang="en-US" dirty="0" smtClean="0"/>
              <a:t>　 僧帽弁形成術</a:t>
            </a:r>
            <a:r>
              <a:rPr kumimoji="1" lang="en-US" altLang="ja-JP" dirty="0" smtClean="0"/>
              <a:t>					  854</a:t>
            </a:r>
          </a:p>
          <a:p>
            <a:pPr marL="514350" indent="-514350">
              <a:buAutoNum type="arabicPlain"/>
            </a:pPr>
            <a:r>
              <a:rPr lang="ja-JP" altLang="en-US" dirty="0"/>
              <a:t>　</a:t>
            </a:r>
            <a:r>
              <a:rPr lang="en-US" altLang="ja-JP" dirty="0" smtClean="0"/>
              <a:t>C</a:t>
            </a:r>
            <a:r>
              <a:rPr lang="ja-JP" altLang="en-US" dirty="0" smtClean="0"/>
              <a:t>　 弓部大動脈手術</a:t>
            </a:r>
            <a:r>
              <a:rPr lang="en-US" altLang="ja-JP" dirty="0" smtClean="0"/>
              <a:t>					  416</a:t>
            </a:r>
            <a:endParaRPr kumimoji="1" lang="en-US" altLang="ja-JP" dirty="0" smtClean="0"/>
          </a:p>
          <a:p>
            <a:pPr marL="514350" indent="-514350">
              <a:buAutoNum type="arabicPlain"/>
            </a:pPr>
            <a:r>
              <a:rPr kumimoji="1" lang="en-US" altLang="ja-JP" dirty="0" smtClean="0"/>
              <a:t>   A</a:t>
            </a:r>
            <a:r>
              <a:rPr lang="en-US" altLang="ja-JP" dirty="0" smtClean="0"/>
              <a:t>    </a:t>
            </a:r>
            <a:r>
              <a:rPr lang="ja-JP" altLang="en-US" dirty="0" smtClean="0"/>
              <a:t>動脈血栓摘除術</a:t>
            </a:r>
            <a:r>
              <a:rPr lang="en-US" altLang="ja-JP" dirty="0" smtClean="0"/>
              <a:t>					  390</a:t>
            </a:r>
          </a:p>
          <a:p>
            <a:pPr marL="514350" indent="-514350">
              <a:buAutoNum type="arabicPlain"/>
            </a:pPr>
            <a:r>
              <a:rPr lang="en-US" altLang="ja-JP" dirty="0" smtClean="0"/>
              <a:t>  </a:t>
            </a:r>
            <a:r>
              <a:rPr lang="en-US" altLang="ja-JP" dirty="0"/>
              <a:t> </a:t>
            </a:r>
            <a:r>
              <a:rPr lang="en-US" altLang="ja-JP" dirty="0" smtClean="0"/>
              <a:t>B</a:t>
            </a:r>
            <a:r>
              <a:rPr lang="ja-JP" altLang="en-US" dirty="0" smtClean="0"/>
              <a:t> 　</a:t>
            </a:r>
            <a:r>
              <a:rPr lang="en-US" altLang="ja-JP" dirty="0" smtClean="0"/>
              <a:t>CABG</a:t>
            </a:r>
            <a:r>
              <a:rPr lang="ja-JP" altLang="en-US" dirty="0" smtClean="0"/>
              <a:t>（</a:t>
            </a:r>
            <a:r>
              <a:rPr lang="en-US" altLang="ja-JP" dirty="0" smtClean="0"/>
              <a:t>1</a:t>
            </a:r>
            <a:r>
              <a:rPr lang="ja-JP" altLang="en-US" dirty="0" smtClean="0"/>
              <a:t>枝）</a:t>
            </a:r>
            <a:r>
              <a:rPr lang="en-US" altLang="ja-JP" dirty="0" smtClean="0"/>
              <a:t>					  284</a:t>
            </a:r>
            <a:endParaRPr kumimoji="1" lang="en-US" altLang="ja-JP" dirty="0" smtClean="0"/>
          </a:p>
          <a:p>
            <a:pPr marL="514350" indent="-514350">
              <a:buAutoNum type="arabicPlain"/>
            </a:pPr>
            <a:r>
              <a:rPr kumimoji="1" lang="en-US" altLang="ja-JP" dirty="0" smtClean="0"/>
              <a:t>   B    </a:t>
            </a:r>
            <a:r>
              <a:rPr kumimoji="1" lang="ja-JP" altLang="en-US" dirty="0" smtClean="0"/>
              <a:t>僧帽弁置換術</a:t>
            </a:r>
            <a:r>
              <a:rPr kumimoji="1" lang="en-US" altLang="ja-JP" dirty="0" smtClean="0"/>
              <a:t>					  282</a:t>
            </a:r>
          </a:p>
          <a:p>
            <a:pPr marL="514350" indent="-514350">
              <a:buAutoNum type="arabicPlain"/>
            </a:pPr>
            <a:r>
              <a:rPr lang="en-US" altLang="ja-JP" dirty="0" smtClean="0"/>
              <a:t>   C</a:t>
            </a:r>
            <a:r>
              <a:rPr lang="ja-JP" altLang="en-US" dirty="0" smtClean="0"/>
              <a:t>　 大動脈瘤手術（破裂性）</a:t>
            </a:r>
            <a:r>
              <a:rPr lang="en-US" altLang="ja-JP" dirty="0" smtClean="0"/>
              <a:t>				  239</a:t>
            </a:r>
          </a:p>
        </p:txBody>
      </p:sp>
    </p:spTree>
    <p:extLst>
      <p:ext uri="{BB962C8B-B14F-4D97-AF65-F5344CB8AC3E}">
        <p14:creationId xmlns:p14="http://schemas.microsoft.com/office/powerpoint/2010/main" val="297333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875" y="4003008"/>
            <a:ext cx="4286250" cy="3190875"/>
          </a:xfrm>
          <a:prstGeom prst="rect">
            <a:avLst/>
          </a:prstGeom>
        </p:spPr>
      </p:pic>
      <p:sp>
        <p:nvSpPr>
          <p:cNvPr id="2" name="テキスト ボックス 1"/>
          <p:cNvSpPr txBox="1"/>
          <p:nvPr/>
        </p:nvSpPr>
        <p:spPr>
          <a:xfrm>
            <a:off x="2169258" y="2407570"/>
            <a:ext cx="7802137" cy="1754326"/>
          </a:xfrm>
          <a:prstGeom prst="rect">
            <a:avLst/>
          </a:prstGeom>
          <a:noFill/>
        </p:spPr>
        <p:txBody>
          <a:bodyPr wrap="none" rtlCol="0">
            <a:spAutoFit/>
          </a:bodyPr>
          <a:lstStyle/>
          <a:p>
            <a:pPr algn="ctr"/>
            <a:r>
              <a:rPr lang="ja-JP" altLang="en-US" sz="5400" dirty="0"/>
              <a:t>新専門医制度の中の</a:t>
            </a:r>
            <a:endParaRPr lang="en-US" altLang="ja-JP" sz="5400" dirty="0"/>
          </a:p>
          <a:p>
            <a:pPr algn="ctr"/>
            <a:r>
              <a:rPr lang="ja-JP" altLang="en-US" sz="5400" dirty="0"/>
              <a:t>心臓血管外科専門医制度</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781" y="1"/>
            <a:ext cx="1862999" cy="186299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437" y="454713"/>
            <a:ext cx="1415415" cy="1680572"/>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1281" y="4758159"/>
            <a:ext cx="1415415" cy="1680572"/>
          </a:xfrm>
          <a:prstGeom prst="rect">
            <a:avLst/>
          </a:prstGeom>
        </p:spPr>
      </p:pic>
    </p:spTree>
    <p:extLst>
      <p:ext uri="{BB962C8B-B14F-4D97-AF65-F5344CB8AC3E}">
        <p14:creationId xmlns:p14="http://schemas.microsoft.com/office/powerpoint/2010/main" val="3351663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83636" y="901978"/>
            <a:ext cx="8984974" cy="4839786"/>
          </a:xfrm>
          <a:prstGeom prst="rect">
            <a:avLst/>
          </a:prstGeom>
        </p:spPr>
        <p:txBody>
          <a:bodyPr wrap="square">
            <a:spAutoFit/>
          </a:bodyPr>
          <a:lstStyle/>
          <a:p>
            <a:pPr algn="ctr"/>
            <a:r>
              <a:rPr lang="en-US" altLang="ja-JP" sz="1200" b="1"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200" b="1"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ja-JP" sz="3600" b="1" kern="100" dirty="0">
                <a:latin typeface="Century" panose="02040604050505020304" pitchFamily="18" charset="0"/>
                <a:ea typeface="ＭＳ 明朝" panose="02020609040205080304" pitchFamily="17" charset="-128"/>
                <a:cs typeface="Times New Roman" panose="02020603050405020304" pitchFamily="18" charset="0"/>
              </a:rPr>
              <a:t>心臓血管外科</a:t>
            </a:r>
            <a:r>
              <a:rPr lang="ja-JP" altLang="en-US" sz="36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修練</a:t>
            </a:r>
            <a:r>
              <a:rPr lang="ja-JP" altLang="ja-JP" sz="3600" b="1" kern="100" dirty="0">
                <a:latin typeface="Century" panose="02040604050505020304" pitchFamily="18" charset="0"/>
                <a:ea typeface="ＭＳ 明朝" panose="02020609040205080304" pitchFamily="17" charset="-128"/>
                <a:cs typeface="Times New Roman" panose="02020603050405020304" pitchFamily="18" charset="0"/>
              </a:rPr>
              <a:t>カリキュラム整備基準</a:t>
            </a:r>
            <a:endParaRPr lang="en-US" altLang="ja-JP" sz="3600" b="1"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400" b="1"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tabLst>
                <a:tab pos="3810000" algn="l"/>
              </a:tabLst>
            </a:pP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2018</a:t>
            </a:r>
            <a:r>
              <a:rPr lang="ja-JP" altLang="ja-JP" sz="1600" kern="100" dirty="0" smtClean="0">
                <a:latin typeface="Century" panose="02040604050505020304" pitchFamily="18" charset="0"/>
                <a:ea typeface="ＭＳ 明朝" panose="02020609040205080304" pitchFamily="17" charset="-128"/>
                <a:cs typeface="Times New Roman" panose="02020603050405020304" pitchFamily="18" charset="0"/>
              </a:rPr>
              <a:t>年</a:t>
            </a:r>
            <a:r>
              <a:rPr lang="en-US" altLang="ja-JP" sz="1600" kern="100" dirty="0" smtClean="0">
                <a:latin typeface="Century" panose="02040604050505020304" pitchFamily="18" charset="0"/>
                <a:ea typeface="ＭＳ 明朝" panose="02020609040205080304" pitchFamily="17" charset="-128"/>
                <a:cs typeface="Times New Roman" panose="02020603050405020304" pitchFamily="18" charset="0"/>
              </a:rPr>
              <a:t>9</a:t>
            </a:r>
            <a:r>
              <a:rPr lang="ja-JP" altLang="ja-JP" sz="1600" kern="100" dirty="0" smtClean="0">
                <a:latin typeface="Century" panose="02040604050505020304" pitchFamily="18" charset="0"/>
                <a:ea typeface="ＭＳ 明朝" panose="02020609040205080304" pitchFamily="17" charset="-128"/>
                <a:cs typeface="Times New Roman" panose="02020603050405020304" pitchFamily="18" charset="0"/>
              </a:rPr>
              <a:t>月</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rPr>
              <a:t>心臓血管外科専門医認定機構</a:t>
            </a:r>
            <a:endParaRPr lang="ja-JP" altLang="ja-JP" sz="1000" b="1" kern="100" dirty="0">
              <a:latin typeface="Century" panose="02040604050505020304" pitchFamily="18" charset="0"/>
              <a:ea typeface="ＭＳ 明朝" panose="02020609040205080304" pitchFamily="17" charset="-128"/>
              <a:cs typeface="Times New Roman" panose="02020603050405020304" pitchFamily="18" charset="0"/>
            </a:endParaRPr>
          </a:p>
          <a:p>
            <a:pPr algn="ctr"/>
            <a:r>
              <a:rPr lang="en-US" altLang="ja-JP" sz="1050" b="1"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973335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815657" y="139899"/>
            <a:ext cx="5409478" cy="72008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直方体 3"/>
          <p:cNvSpPr/>
          <p:nvPr/>
        </p:nvSpPr>
        <p:spPr>
          <a:xfrm>
            <a:off x="2403769" y="4982829"/>
            <a:ext cx="8203847" cy="1440160"/>
          </a:xfrm>
          <a:prstGeom prst="cube">
            <a:avLst/>
          </a:prstGeom>
          <a:solidFill>
            <a:srgbClr val="FF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直方体 21"/>
          <p:cNvSpPr/>
          <p:nvPr/>
        </p:nvSpPr>
        <p:spPr>
          <a:xfrm>
            <a:off x="2440694" y="3429000"/>
            <a:ext cx="2688299" cy="1855658"/>
          </a:xfrm>
          <a:prstGeom prst="cube">
            <a:avLst>
              <a:gd name="adj" fmla="val 14805"/>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3998514" y="5611104"/>
            <a:ext cx="5214890" cy="707886"/>
          </a:xfrm>
          <a:prstGeom prst="rect">
            <a:avLst/>
          </a:prstGeom>
        </p:spPr>
        <p:txBody>
          <a:bodyPr wrap="none">
            <a:spAutoFit/>
          </a:bodyPr>
          <a:lstStyle/>
          <a:p>
            <a:pPr algn="ctr"/>
            <a:r>
              <a:rPr lang="ja-JP" altLang="en-US" sz="4000" dirty="0">
                <a:solidFill>
                  <a:srgbClr val="FFFF00"/>
                </a:solidFill>
                <a:latin typeface="ＭＳ Ｐゴシック" panose="020B0600070205080204" pitchFamily="50" charset="-128"/>
              </a:rPr>
              <a:t>外科専門医</a:t>
            </a:r>
            <a:r>
              <a:rPr lang="en-US" altLang="ja-JP" sz="4000" dirty="0">
                <a:solidFill>
                  <a:srgbClr val="FFFF00"/>
                </a:solidFill>
                <a:latin typeface="ＭＳ Ｐゴシック" panose="020B0600070205080204" pitchFamily="50" charset="-128"/>
              </a:rPr>
              <a:t>(</a:t>
            </a:r>
            <a:r>
              <a:rPr lang="ja-JP" altLang="en-US" sz="4000" dirty="0">
                <a:solidFill>
                  <a:srgbClr val="FFFF00"/>
                </a:solidFill>
                <a:latin typeface="ＭＳ Ｐゴシック" panose="020B0600070205080204" pitchFamily="50" charset="-128"/>
              </a:rPr>
              <a:t>基本領域）</a:t>
            </a:r>
          </a:p>
        </p:txBody>
      </p:sp>
      <p:sp>
        <p:nvSpPr>
          <p:cNvPr id="18" name="テキスト ボックス 17"/>
          <p:cNvSpPr txBox="1"/>
          <p:nvPr/>
        </p:nvSpPr>
        <p:spPr>
          <a:xfrm>
            <a:off x="6775249" y="3717032"/>
            <a:ext cx="677108" cy="1476494"/>
          </a:xfrm>
          <a:prstGeom prst="rect">
            <a:avLst/>
          </a:prstGeom>
          <a:noFill/>
        </p:spPr>
        <p:txBody>
          <a:bodyPr vert="eaVert" wrap="square" rtlCol="0">
            <a:spAutoFit/>
          </a:bodyPr>
          <a:lstStyle/>
          <a:p>
            <a:pPr algn="ctr"/>
            <a:r>
              <a:rPr lang="ja-JP" altLang="en-US" sz="1600" dirty="0">
                <a:solidFill>
                  <a:schemeClr val="bg1"/>
                </a:solidFill>
                <a:latin typeface="ＭＳ Ｐゴシック" panose="020B0600070205080204" pitchFamily="50" charset="-128"/>
              </a:rPr>
              <a:t>日本呼吸器</a:t>
            </a:r>
            <a:endParaRPr lang="en-US" altLang="ja-JP" sz="1600" dirty="0">
              <a:solidFill>
                <a:schemeClr val="bg1"/>
              </a:solidFill>
              <a:latin typeface="ＭＳ Ｐゴシック" panose="020B0600070205080204" pitchFamily="50" charset="-128"/>
            </a:endParaRPr>
          </a:p>
          <a:p>
            <a:pPr algn="ctr"/>
            <a:r>
              <a:rPr lang="ja-JP" altLang="en-US" sz="1600" dirty="0">
                <a:solidFill>
                  <a:schemeClr val="bg1"/>
                </a:solidFill>
                <a:latin typeface="ＭＳ Ｐゴシック" panose="020B0600070205080204" pitchFamily="50" charset="-128"/>
              </a:rPr>
              <a:t>外科学会</a:t>
            </a:r>
          </a:p>
        </p:txBody>
      </p:sp>
      <p:sp>
        <p:nvSpPr>
          <p:cNvPr id="13" name="直方体 12"/>
          <p:cNvSpPr/>
          <p:nvPr/>
        </p:nvSpPr>
        <p:spPr>
          <a:xfrm>
            <a:off x="5000975" y="3429000"/>
            <a:ext cx="1568743" cy="1855658"/>
          </a:xfrm>
          <a:prstGeom prst="cube">
            <a:avLst>
              <a:gd name="adj" fmla="val 21936"/>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 name="正方形/長方形 6"/>
          <p:cNvSpPr/>
          <p:nvPr/>
        </p:nvSpPr>
        <p:spPr>
          <a:xfrm>
            <a:off x="2824733" y="4221089"/>
            <a:ext cx="2050588" cy="646331"/>
          </a:xfrm>
          <a:prstGeom prst="rect">
            <a:avLst/>
          </a:prstGeom>
        </p:spPr>
        <p:txBody>
          <a:bodyPr wrap="square">
            <a:spAutoFit/>
          </a:bodyPr>
          <a:lstStyle/>
          <a:p>
            <a:pPr algn="ctr"/>
            <a:r>
              <a:rPr lang="ja-JP" altLang="en-US" dirty="0">
                <a:solidFill>
                  <a:srgbClr val="FFFFFF"/>
                </a:solidFill>
                <a:latin typeface="ＭＳ Ｐゴシック" panose="020B0600070205080204" pitchFamily="50" charset="-128"/>
              </a:rPr>
              <a:t>消化器外科</a:t>
            </a:r>
            <a:endParaRPr lang="en-US" altLang="ja-JP" dirty="0">
              <a:solidFill>
                <a:srgbClr val="FFFFFF"/>
              </a:solidFill>
              <a:latin typeface="ＭＳ Ｐゴシック" panose="020B0600070205080204" pitchFamily="50" charset="-128"/>
            </a:endParaRPr>
          </a:p>
          <a:p>
            <a:pPr algn="ctr"/>
            <a:r>
              <a:rPr lang="ja-JP" altLang="en-US" dirty="0">
                <a:solidFill>
                  <a:srgbClr val="FFFFFF"/>
                </a:solidFill>
                <a:latin typeface="ＭＳ Ｐゴシック" panose="020B0600070205080204" pitchFamily="50" charset="-128"/>
              </a:rPr>
              <a:t>専門医</a:t>
            </a:r>
          </a:p>
        </p:txBody>
      </p:sp>
      <p:sp>
        <p:nvSpPr>
          <p:cNvPr id="9" name="直方体 8"/>
          <p:cNvSpPr/>
          <p:nvPr/>
        </p:nvSpPr>
        <p:spPr>
          <a:xfrm>
            <a:off x="2460808" y="2492896"/>
            <a:ext cx="1044000" cy="1207586"/>
          </a:xfrm>
          <a:prstGeom prst="cube">
            <a:avLst/>
          </a:prstGeom>
          <a:solidFill>
            <a:srgbClr val="99FF33"/>
          </a:solidFill>
          <a:ln>
            <a:solidFill>
              <a:srgbClr val="008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dirty="0">
              <a:solidFill>
                <a:prstClr val="white"/>
              </a:solidFill>
            </a:endParaRPr>
          </a:p>
        </p:txBody>
      </p:sp>
      <p:sp>
        <p:nvSpPr>
          <p:cNvPr id="10" name="正方形/長方形 9"/>
          <p:cNvSpPr/>
          <p:nvPr/>
        </p:nvSpPr>
        <p:spPr>
          <a:xfrm>
            <a:off x="2312676" y="2924954"/>
            <a:ext cx="935342" cy="461665"/>
          </a:xfrm>
          <a:prstGeom prst="rect">
            <a:avLst/>
          </a:prstGeom>
        </p:spPr>
        <p:txBody>
          <a:bodyPr wrap="square">
            <a:spAutoFit/>
          </a:bodyPr>
          <a:lstStyle/>
          <a:p>
            <a:pPr algn="ctr"/>
            <a:r>
              <a:rPr lang="ja-JP" altLang="en-US" sz="1200" b="1" dirty="0">
                <a:solidFill>
                  <a:srgbClr val="000000"/>
                </a:solidFill>
                <a:latin typeface="ＭＳ Ｐゴシック" panose="020B0600070205080204" pitchFamily="50" charset="-128"/>
              </a:rPr>
              <a:t>食道外科</a:t>
            </a:r>
            <a:endParaRPr lang="en-US" altLang="ja-JP" sz="1200" b="1" dirty="0">
              <a:solidFill>
                <a:srgbClr val="000000"/>
              </a:solidFill>
              <a:latin typeface="ＭＳ Ｐゴシック" panose="020B0600070205080204" pitchFamily="50" charset="-128"/>
            </a:endParaRPr>
          </a:p>
          <a:p>
            <a:pPr algn="ctr"/>
            <a:r>
              <a:rPr lang="ja-JP" altLang="en-US" sz="1200" b="1" dirty="0">
                <a:solidFill>
                  <a:srgbClr val="000000"/>
                </a:solidFill>
                <a:latin typeface="ＭＳ Ｐゴシック" panose="020B0600070205080204" pitchFamily="50" charset="-128"/>
              </a:rPr>
              <a:t>専門医</a:t>
            </a:r>
          </a:p>
        </p:txBody>
      </p:sp>
      <p:sp>
        <p:nvSpPr>
          <p:cNvPr id="32" name="直方体 31"/>
          <p:cNvSpPr/>
          <p:nvPr/>
        </p:nvSpPr>
        <p:spPr>
          <a:xfrm>
            <a:off x="4104881" y="2492896"/>
            <a:ext cx="1025509" cy="1207586"/>
          </a:xfrm>
          <a:prstGeom prst="cube">
            <a:avLst/>
          </a:prstGeom>
          <a:solidFill>
            <a:srgbClr val="CC3399"/>
          </a:solidFill>
          <a:ln>
            <a:solidFill>
              <a:srgbClr val="80008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dirty="0">
              <a:solidFill>
                <a:prstClr val="white"/>
              </a:solidFill>
            </a:endParaRPr>
          </a:p>
        </p:txBody>
      </p:sp>
      <p:sp>
        <p:nvSpPr>
          <p:cNvPr id="25" name="台形 24"/>
          <p:cNvSpPr/>
          <p:nvPr/>
        </p:nvSpPr>
        <p:spPr>
          <a:xfrm>
            <a:off x="3016760" y="2771511"/>
            <a:ext cx="1350535" cy="919549"/>
          </a:xfrm>
          <a:prstGeom prst="trapezoid">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平行四辺形 26"/>
          <p:cNvSpPr/>
          <p:nvPr/>
        </p:nvSpPr>
        <p:spPr>
          <a:xfrm>
            <a:off x="3251011" y="2498349"/>
            <a:ext cx="1158666" cy="266847"/>
          </a:xfrm>
          <a:prstGeom prst="parallelogram">
            <a:avLst>
              <a:gd name="adj" fmla="val 98217"/>
            </a:avLst>
          </a:prstGeom>
          <a:solidFill>
            <a:srgbClr val="FF9966"/>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4168886" y="2852946"/>
            <a:ext cx="811035" cy="830997"/>
          </a:xfrm>
          <a:prstGeom prst="rect">
            <a:avLst/>
          </a:prstGeom>
        </p:spPr>
        <p:txBody>
          <a:bodyPr wrap="square">
            <a:spAutoFit/>
          </a:bodyPr>
          <a:lstStyle/>
          <a:p>
            <a:pPr algn="ctr"/>
            <a:r>
              <a:rPr lang="ja-JP" altLang="en-US" sz="1200" b="1" dirty="0">
                <a:solidFill>
                  <a:srgbClr val="000000"/>
                </a:solidFill>
                <a:latin typeface="ＭＳ Ｐゴシック" panose="020B0600070205080204" pitchFamily="50" charset="-128"/>
              </a:rPr>
              <a:t>肝胆膵</a:t>
            </a:r>
            <a:endParaRPr lang="en-US" altLang="ja-JP" sz="1200" b="1" dirty="0">
              <a:solidFill>
                <a:srgbClr val="000000"/>
              </a:solidFill>
              <a:latin typeface="ＭＳ Ｐゴシック" panose="020B0600070205080204" pitchFamily="50" charset="-128"/>
            </a:endParaRPr>
          </a:p>
          <a:p>
            <a:pPr algn="ctr"/>
            <a:r>
              <a:rPr lang="ja-JP" altLang="en-US" sz="1200" b="1" dirty="0">
                <a:solidFill>
                  <a:srgbClr val="000000"/>
                </a:solidFill>
                <a:latin typeface="ＭＳ Ｐゴシック" panose="020B0600070205080204" pitchFamily="50" charset="-128"/>
              </a:rPr>
              <a:t>外科高度技能</a:t>
            </a:r>
            <a:endParaRPr lang="en-US" altLang="ja-JP" sz="1200" b="1" dirty="0">
              <a:solidFill>
                <a:srgbClr val="000000"/>
              </a:solidFill>
              <a:latin typeface="ＭＳ Ｐゴシック" panose="020B0600070205080204" pitchFamily="50" charset="-128"/>
            </a:endParaRPr>
          </a:p>
          <a:p>
            <a:pPr algn="ctr"/>
            <a:r>
              <a:rPr lang="ja-JP" altLang="en-US" sz="1200" b="1" dirty="0">
                <a:solidFill>
                  <a:srgbClr val="000000"/>
                </a:solidFill>
                <a:latin typeface="ＭＳ Ｐゴシック" panose="020B0600070205080204" pitchFamily="50" charset="-128"/>
              </a:rPr>
              <a:t>専門医</a:t>
            </a:r>
          </a:p>
        </p:txBody>
      </p:sp>
      <p:sp>
        <p:nvSpPr>
          <p:cNvPr id="33" name="正方形/長方形 32"/>
          <p:cNvSpPr/>
          <p:nvPr/>
        </p:nvSpPr>
        <p:spPr>
          <a:xfrm>
            <a:off x="3208776" y="2996962"/>
            <a:ext cx="1020632" cy="461665"/>
          </a:xfrm>
          <a:prstGeom prst="rect">
            <a:avLst/>
          </a:prstGeom>
        </p:spPr>
        <p:txBody>
          <a:bodyPr wrap="square">
            <a:spAutoFit/>
          </a:bodyPr>
          <a:lstStyle/>
          <a:p>
            <a:pPr algn="ctr"/>
            <a:r>
              <a:rPr lang="ja-JP" altLang="en-US" sz="1200" b="1" dirty="0">
                <a:latin typeface="ＭＳ Ｐゴシック" panose="020B0600070205080204" pitchFamily="50" charset="-128"/>
              </a:rPr>
              <a:t>内視鏡外科技術認定医</a:t>
            </a:r>
          </a:p>
        </p:txBody>
      </p:sp>
      <p:sp>
        <p:nvSpPr>
          <p:cNvPr id="2" name="テキスト ボックス 1"/>
          <p:cNvSpPr txBox="1"/>
          <p:nvPr/>
        </p:nvSpPr>
        <p:spPr>
          <a:xfrm>
            <a:off x="7824637" y="3086603"/>
            <a:ext cx="184731" cy="369332"/>
          </a:xfrm>
          <a:prstGeom prst="rect">
            <a:avLst/>
          </a:prstGeom>
          <a:noFill/>
        </p:spPr>
        <p:txBody>
          <a:bodyPr wrap="none" rtlCol="0">
            <a:spAutoFit/>
          </a:bodyPr>
          <a:lstStyle/>
          <a:p>
            <a:endParaRPr lang="ja-JP" altLang="en-US" dirty="0"/>
          </a:p>
        </p:txBody>
      </p:sp>
      <p:sp>
        <p:nvSpPr>
          <p:cNvPr id="30" name="上矢印 29"/>
          <p:cNvSpPr/>
          <p:nvPr/>
        </p:nvSpPr>
        <p:spPr>
          <a:xfrm>
            <a:off x="1735044" y="1899249"/>
            <a:ext cx="524934" cy="4487333"/>
          </a:xfrm>
          <a:prstGeom prst="upArrow">
            <a:avLst/>
          </a:prstGeom>
          <a:gradFill flip="none" rotWithShape="1">
            <a:gsLst>
              <a:gs pos="51000">
                <a:schemeClr val="accent3">
                  <a:lumMod val="60000"/>
                  <a:lumOff val="40000"/>
                </a:schemeClr>
              </a:gs>
              <a:gs pos="100000">
                <a:srgbClr val="FFFFFF"/>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1" name="テキスト ボックス 30"/>
          <p:cNvSpPr txBox="1"/>
          <p:nvPr/>
        </p:nvSpPr>
        <p:spPr>
          <a:xfrm>
            <a:off x="1524007" y="5289803"/>
            <a:ext cx="1270001" cy="584775"/>
          </a:xfrm>
          <a:prstGeom prst="rect">
            <a:avLst/>
          </a:prstGeom>
          <a:noFill/>
        </p:spPr>
        <p:txBody>
          <a:bodyPr wrap="square" rtlCol="0">
            <a:spAutoFit/>
          </a:bodyPr>
          <a:lstStyle/>
          <a:p>
            <a:r>
              <a:rPr lang="ja-JP" altLang="en-US" sz="1600" b="1" dirty="0"/>
              <a:t>卒後</a:t>
            </a:r>
            <a:r>
              <a:rPr lang="en-US" altLang="ja-JP" sz="1600" b="1" dirty="0"/>
              <a:t>5</a:t>
            </a:r>
            <a:r>
              <a:rPr lang="ja-JP" altLang="en-US" sz="1600" b="1" dirty="0"/>
              <a:t>年</a:t>
            </a:r>
            <a:endParaRPr lang="en-US" altLang="ja-JP" sz="1600" b="1" dirty="0"/>
          </a:p>
          <a:p>
            <a:r>
              <a:rPr lang="ja-JP" altLang="en-US" sz="1600" b="1" dirty="0"/>
              <a:t>　以上</a:t>
            </a:r>
          </a:p>
        </p:txBody>
      </p:sp>
      <p:sp>
        <p:nvSpPr>
          <p:cNvPr id="34" name="テキスト ボックス 33"/>
          <p:cNvSpPr txBox="1"/>
          <p:nvPr/>
        </p:nvSpPr>
        <p:spPr>
          <a:xfrm>
            <a:off x="1524000" y="3689985"/>
            <a:ext cx="1498600" cy="584775"/>
          </a:xfrm>
          <a:prstGeom prst="rect">
            <a:avLst/>
          </a:prstGeom>
          <a:noFill/>
        </p:spPr>
        <p:txBody>
          <a:bodyPr wrap="square" rtlCol="0">
            <a:spAutoFit/>
          </a:bodyPr>
          <a:lstStyle/>
          <a:p>
            <a:r>
              <a:rPr lang="ja-JP" altLang="en-US" sz="1600" b="1" dirty="0"/>
              <a:t>卒後</a:t>
            </a:r>
            <a:r>
              <a:rPr lang="en-US" altLang="ja-JP" sz="1600" b="1" dirty="0"/>
              <a:t>7</a:t>
            </a:r>
            <a:r>
              <a:rPr lang="ja-JP" altLang="en-US" sz="1600" b="1" dirty="0"/>
              <a:t>年</a:t>
            </a:r>
            <a:endParaRPr lang="en-US" altLang="ja-JP" sz="1600" b="1" dirty="0"/>
          </a:p>
          <a:p>
            <a:r>
              <a:rPr lang="ja-JP" altLang="en-US" sz="1600" b="1" dirty="0"/>
              <a:t>　以上</a:t>
            </a:r>
          </a:p>
        </p:txBody>
      </p:sp>
      <p:sp>
        <p:nvSpPr>
          <p:cNvPr id="35" name="テキスト ボックス 34"/>
          <p:cNvSpPr txBox="1"/>
          <p:nvPr/>
        </p:nvSpPr>
        <p:spPr>
          <a:xfrm>
            <a:off x="1524000" y="2176946"/>
            <a:ext cx="1498600" cy="338554"/>
          </a:xfrm>
          <a:prstGeom prst="rect">
            <a:avLst/>
          </a:prstGeom>
          <a:noFill/>
        </p:spPr>
        <p:txBody>
          <a:bodyPr wrap="square" rtlCol="0">
            <a:spAutoFit/>
          </a:bodyPr>
          <a:lstStyle/>
          <a:p>
            <a:r>
              <a:rPr lang="ja-JP" altLang="en-US" sz="1600" b="1" dirty="0"/>
              <a:t>卒後</a:t>
            </a:r>
            <a:r>
              <a:rPr lang="en-US" altLang="ja-JP" sz="1600" b="1" dirty="0"/>
              <a:t>10〜15</a:t>
            </a:r>
            <a:r>
              <a:rPr lang="ja-JP" altLang="en-US" sz="1600" b="1" dirty="0"/>
              <a:t>年</a:t>
            </a:r>
          </a:p>
        </p:txBody>
      </p:sp>
      <p:sp>
        <p:nvSpPr>
          <p:cNvPr id="36" name="正方形/長方形 35"/>
          <p:cNvSpPr/>
          <p:nvPr/>
        </p:nvSpPr>
        <p:spPr>
          <a:xfrm>
            <a:off x="2504697" y="5373222"/>
            <a:ext cx="702436" cy="461665"/>
          </a:xfrm>
          <a:prstGeom prst="rect">
            <a:avLst/>
          </a:prstGeom>
        </p:spPr>
        <p:txBody>
          <a:bodyPr wrap="none">
            <a:spAutoFit/>
          </a:bodyPr>
          <a:lstStyle/>
          <a:p>
            <a:r>
              <a:rPr lang="ja-JP" altLang="en-US" sz="2400" dirty="0">
                <a:solidFill>
                  <a:srgbClr val="FFFFFF"/>
                </a:solidFill>
                <a:latin typeface="ＭＳ Ｐゴシック" panose="020B0600070205080204" pitchFamily="50" charset="-128"/>
                <a:ea typeface="ＭＳ Ｐゴシック"/>
              </a:rPr>
              <a:t>１階</a:t>
            </a:r>
            <a:endParaRPr lang="ja-JP" altLang="en-US" sz="2400" dirty="0">
              <a:solidFill>
                <a:srgbClr val="FFFFFF"/>
              </a:solidFill>
              <a:latin typeface="Calibri"/>
              <a:ea typeface="ＭＳ Ｐゴシック"/>
            </a:endParaRPr>
          </a:p>
        </p:txBody>
      </p:sp>
      <p:sp>
        <p:nvSpPr>
          <p:cNvPr id="37" name="正方形/長方形 36"/>
          <p:cNvSpPr/>
          <p:nvPr/>
        </p:nvSpPr>
        <p:spPr>
          <a:xfrm>
            <a:off x="2504697" y="3789046"/>
            <a:ext cx="702436" cy="461665"/>
          </a:xfrm>
          <a:prstGeom prst="rect">
            <a:avLst/>
          </a:prstGeom>
        </p:spPr>
        <p:txBody>
          <a:bodyPr wrap="none">
            <a:spAutoFit/>
          </a:bodyPr>
          <a:lstStyle/>
          <a:p>
            <a:r>
              <a:rPr lang="ja-JP" altLang="en-US" sz="2400" dirty="0">
                <a:solidFill>
                  <a:srgbClr val="FFFFFF"/>
                </a:solidFill>
                <a:latin typeface="ＭＳ Ｐゴシック" panose="020B0600070205080204" pitchFamily="50" charset="-128"/>
                <a:ea typeface="ＭＳ Ｐゴシック"/>
              </a:rPr>
              <a:t>２階</a:t>
            </a:r>
            <a:endParaRPr lang="ja-JP" altLang="en-US" sz="2400" dirty="0">
              <a:solidFill>
                <a:srgbClr val="FFFFFF"/>
              </a:solidFill>
              <a:latin typeface="Calibri"/>
              <a:ea typeface="ＭＳ Ｐゴシック"/>
            </a:endParaRPr>
          </a:p>
        </p:txBody>
      </p:sp>
      <p:sp>
        <p:nvSpPr>
          <p:cNvPr id="38" name="正方形/長方形 37"/>
          <p:cNvSpPr/>
          <p:nvPr/>
        </p:nvSpPr>
        <p:spPr>
          <a:xfrm>
            <a:off x="2962192" y="1924924"/>
            <a:ext cx="702436" cy="461665"/>
          </a:xfrm>
          <a:prstGeom prst="rect">
            <a:avLst/>
          </a:prstGeom>
        </p:spPr>
        <p:txBody>
          <a:bodyPr wrap="none">
            <a:spAutoFit/>
          </a:bodyPr>
          <a:lstStyle/>
          <a:p>
            <a:r>
              <a:rPr lang="ja-JP" altLang="en-US" sz="2400" dirty="0">
                <a:solidFill>
                  <a:prstClr val="black"/>
                </a:solidFill>
                <a:latin typeface="ＭＳ Ｐゴシック" panose="020B0600070205080204" pitchFamily="50" charset="-128"/>
                <a:ea typeface="ＭＳ Ｐゴシック"/>
              </a:rPr>
              <a:t>３階</a:t>
            </a:r>
            <a:endParaRPr lang="ja-JP" altLang="en-US" sz="2400" dirty="0">
              <a:solidFill>
                <a:prstClr val="black"/>
              </a:solidFill>
              <a:latin typeface="Calibri"/>
              <a:ea typeface="ＭＳ Ｐゴシック"/>
            </a:endParaRPr>
          </a:p>
        </p:txBody>
      </p:sp>
      <p:sp>
        <p:nvSpPr>
          <p:cNvPr id="41" name="直方体 40"/>
          <p:cNvSpPr/>
          <p:nvPr/>
        </p:nvSpPr>
        <p:spPr>
          <a:xfrm>
            <a:off x="6402756" y="3429000"/>
            <a:ext cx="1514649" cy="1855658"/>
          </a:xfrm>
          <a:prstGeom prst="cube">
            <a:avLst>
              <a:gd name="adj" fmla="val 21936"/>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2" name="直方体 41"/>
          <p:cNvSpPr/>
          <p:nvPr/>
        </p:nvSpPr>
        <p:spPr>
          <a:xfrm>
            <a:off x="7783646" y="3429000"/>
            <a:ext cx="1457600" cy="1855658"/>
          </a:xfrm>
          <a:prstGeom prst="cube">
            <a:avLst>
              <a:gd name="adj" fmla="val 21936"/>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3" name="正方形/長方形 42"/>
          <p:cNvSpPr/>
          <p:nvPr/>
        </p:nvSpPr>
        <p:spPr>
          <a:xfrm>
            <a:off x="4728944" y="4149081"/>
            <a:ext cx="1733022" cy="646331"/>
          </a:xfrm>
          <a:prstGeom prst="rect">
            <a:avLst/>
          </a:prstGeom>
        </p:spPr>
        <p:txBody>
          <a:bodyPr wrap="square">
            <a:spAutoFit/>
          </a:bodyPr>
          <a:lstStyle/>
          <a:p>
            <a:pPr algn="ctr"/>
            <a:r>
              <a:rPr lang="ja-JP" altLang="en-US" dirty="0">
                <a:solidFill>
                  <a:srgbClr val="FFFFFF"/>
                </a:solidFill>
                <a:latin typeface="ＭＳ Ｐゴシック" panose="020B0600070205080204" pitchFamily="50" charset="-128"/>
              </a:rPr>
              <a:t>心臓血管外科</a:t>
            </a:r>
            <a:endParaRPr lang="en-US" altLang="ja-JP" dirty="0">
              <a:solidFill>
                <a:srgbClr val="FFFFFF"/>
              </a:solidFill>
              <a:latin typeface="ＭＳ Ｐゴシック" panose="020B0600070205080204" pitchFamily="50" charset="-128"/>
            </a:endParaRPr>
          </a:p>
          <a:p>
            <a:pPr algn="ctr"/>
            <a:r>
              <a:rPr lang="ja-JP" altLang="en-US" dirty="0">
                <a:solidFill>
                  <a:srgbClr val="FFFFFF"/>
                </a:solidFill>
                <a:latin typeface="ＭＳ Ｐゴシック" panose="020B0600070205080204" pitchFamily="50" charset="-128"/>
              </a:rPr>
              <a:t>専門医</a:t>
            </a:r>
          </a:p>
        </p:txBody>
      </p:sp>
      <p:sp>
        <p:nvSpPr>
          <p:cNvPr id="44" name="正方形/長方形 43"/>
          <p:cNvSpPr/>
          <p:nvPr/>
        </p:nvSpPr>
        <p:spPr>
          <a:xfrm>
            <a:off x="6152362" y="4149081"/>
            <a:ext cx="1733022" cy="646331"/>
          </a:xfrm>
          <a:prstGeom prst="rect">
            <a:avLst/>
          </a:prstGeom>
        </p:spPr>
        <p:txBody>
          <a:bodyPr wrap="square">
            <a:spAutoFit/>
          </a:bodyPr>
          <a:lstStyle/>
          <a:p>
            <a:pPr algn="ctr"/>
            <a:r>
              <a:rPr lang="ja-JP" altLang="en-US" dirty="0">
                <a:solidFill>
                  <a:srgbClr val="FFFFFF"/>
                </a:solidFill>
                <a:latin typeface="ＭＳ Ｐゴシック" panose="020B0600070205080204" pitchFamily="50" charset="-128"/>
              </a:rPr>
              <a:t>呼吸器器外科</a:t>
            </a:r>
            <a:endParaRPr lang="en-US" altLang="ja-JP" dirty="0">
              <a:solidFill>
                <a:srgbClr val="FFFFFF"/>
              </a:solidFill>
              <a:latin typeface="ＭＳ Ｐゴシック" panose="020B0600070205080204" pitchFamily="50" charset="-128"/>
            </a:endParaRPr>
          </a:p>
          <a:p>
            <a:pPr algn="ctr"/>
            <a:r>
              <a:rPr lang="ja-JP" altLang="en-US" dirty="0">
                <a:solidFill>
                  <a:srgbClr val="FFFFFF"/>
                </a:solidFill>
                <a:latin typeface="ＭＳ Ｐゴシック" panose="020B0600070205080204" pitchFamily="50" charset="-128"/>
              </a:rPr>
              <a:t>専門医</a:t>
            </a:r>
          </a:p>
        </p:txBody>
      </p:sp>
      <p:sp>
        <p:nvSpPr>
          <p:cNvPr id="45" name="正方形/長方形 44"/>
          <p:cNvSpPr/>
          <p:nvPr/>
        </p:nvSpPr>
        <p:spPr>
          <a:xfrm>
            <a:off x="7471608" y="4149081"/>
            <a:ext cx="1733022" cy="646331"/>
          </a:xfrm>
          <a:prstGeom prst="rect">
            <a:avLst/>
          </a:prstGeom>
        </p:spPr>
        <p:txBody>
          <a:bodyPr wrap="square">
            <a:spAutoFit/>
          </a:bodyPr>
          <a:lstStyle/>
          <a:p>
            <a:pPr algn="ctr"/>
            <a:r>
              <a:rPr lang="ja-JP" altLang="en-US" dirty="0">
                <a:solidFill>
                  <a:srgbClr val="FFFFFF"/>
                </a:solidFill>
                <a:latin typeface="ＭＳ Ｐゴシック" panose="020B0600070205080204" pitchFamily="50" charset="-128"/>
              </a:rPr>
              <a:t>小児外科</a:t>
            </a:r>
            <a:endParaRPr lang="en-US" altLang="ja-JP" dirty="0">
              <a:solidFill>
                <a:srgbClr val="FFFFFF"/>
              </a:solidFill>
              <a:latin typeface="ＭＳ Ｐゴシック" panose="020B0600070205080204" pitchFamily="50" charset="-128"/>
            </a:endParaRPr>
          </a:p>
          <a:p>
            <a:pPr algn="ctr"/>
            <a:r>
              <a:rPr lang="ja-JP" altLang="en-US" dirty="0">
                <a:solidFill>
                  <a:srgbClr val="FFFFFF"/>
                </a:solidFill>
                <a:latin typeface="ＭＳ Ｐゴシック" panose="020B0600070205080204" pitchFamily="50" charset="-128"/>
              </a:rPr>
              <a:t>専門医</a:t>
            </a:r>
          </a:p>
        </p:txBody>
      </p:sp>
      <p:sp>
        <p:nvSpPr>
          <p:cNvPr id="3" name="タイトル 2"/>
          <p:cNvSpPr>
            <a:spLocks noGrp="1"/>
          </p:cNvSpPr>
          <p:nvPr>
            <p:ph type="title"/>
          </p:nvPr>
        </p:nvSpPr>
        <p:spPr>
          <a:xfrm>
            <a:off x="4986030" y="190922"/>
            <a:ext cx="8229600" cy="720080"/>
          </a:xfrm>
        </p:spPr>
        <p:txBody>
          <a:bodyPr>
            <a:normAutofit/>
          </a:bodyPr>
          <a:lstStyle/>
          <a:p>
            <a:r>
              <a:rPr lang="ja-JP" altLang="en-US" sz="3200" dirty="0"/>
              <a:t>外科領域専門医制度の骨格</a:t>
            </a:r>
          </a:p>
        </p:txBody>
      </p:sp>
      <p:sp>
        <p:nvSpPr>
          <p:cNvPr id="6" name="円/楕円 5"/>
          <p:cNvSpPr/>
          <p:nvPr/>
        </p:nvSpPr>
        <p:spPr>
          <a:xfrm>
            <a:off x="3060592" y="3702425"/>
            <a:ext cx="1514375" cy="1620952"/>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円/楕円 45"/>
          <p:cNvSpPr/>
          <p:nvPr/>
        </p:nvSpPr>
        <p:spPr>
          <a:xfrm>
            <a:off x="7790482" y="3693459"/>
            <a:ext cx="1219146" cy="1620952"/>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円/楕円 46"/>
          <p:cNvSpPr/>
          <p:nvPr/>
        </p:nvSpPr>
        <p:spPr>
          <a:xfrm>
            <a:off x="1639623" y="101170"/>
            <a:ext cx="735882" cy="725511"/>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2353586" y="254453"/>
            <a:ext cx="2396810" cy="523220"/>
          </a:xfrm>
          <a:prstGeom prst="rect">
            <a:avLst/>
          </a:prstGeom>
          <a:noFill/>
        </p:spPr>
        <p:txBody>
          <a:bodyPr wrap="none" rtlCol="0">
            <a:spAutoFit/>
          </a:bodyPr>
          <a:lstStyle/>
          <a:p>
            <a:r>
              <a:rPr lang="ja-JP" altLang="en-US" sz="2800" b="1" dirty="0">
                <a:solidFill>
                  <a:srgbClr val="FF0000"/>
                </a:solidFill>
              </a:rPr>
              <a:t>カリキュラム制</a:t>
            </a:r>
          </a:p>
        </p:txBody>
      </p:sp>
      <p:sp>
        <p:nvSpPr>
          <p:cNvPr id="49" name="円/楕円 48"/>
          <p:cNvSpPr/>
          <p:nvPr/>
        </p:nvSpPr>
        <p:spPr>
          <a:xfrm>
            <a:off x="1621694" y="1015571"/>
            <a:ext cx="735882" cy="725511"/>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テキスト ボックス 49"/>
          <p:cNvSpPr txBox="1"/>
          <p:nvPr/>
        </p:nvSpPr>
        <p:spPr>
          <a:xfrm>
            <a:off x="2335657" y="1168854"/>
            <a:ext cx="2159566" cy="523220"/>
          </a:xfrm>
          <a:prstGeom prst="rect">
            <a:avLst/>
          </a:prstGeom>
          <a:noFill/>
        </p:spPr>
        <p:txBody>
          <a:bodyPr wrap="none" rtlCol="0">
            <a:spAutoFit/>
          </a:bodyPr>
          <a:lstStyle/>
          <a:p>
            <a:r>
              <a:rPr lang="ja-JP" altLang="en-US" sz="2800" b="1" dirty="0">
                <a:solidFill>
                  <a:srgbClr val="FF0000"/>
                </a:solidFill>
              </a:rPr>
              <a:t>プログラム制</a:t>
            </a:r>
          </a:p>
        </p:txBody>
      </p:sp>
      <p:sp>
        <p:nvSpPr>
          <p:cNvPr id="51" name="直方体 50"/>
          <p:cNvSpPr/>
          <p:nvPr/>
        </p:nvSpPr>
        <p:spPr>
          <a:xfrm>
            <a:off x="9184265" y="3455936"/>
            <a:ext cx="685964" cy="1834473"/>
          </a:xfrm>
          <a:prstGeom prst="cube">
            <a:avLst>
              <a:gd name="adj" fmla="val 21936"/>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2" name="正方形/長方形 51"/>
          <p:cNvSpPr/>
          <p:nvPr/>
        </p:nvSpPr>
        <p:spPr>
          <a:xfrm>
            <a:off x="8917970" y="4154831"/>
            <a:ext cx="1154810" cy="646331"/>
          </a:xfrm>
          <a:prstGeom prst="rect">
            <a:avLst/>
          </a:prstGeom>
        </p:spPr>
        <p:txBody>
          <a:bodyPr wrap="square">
            <a:spAutoFit/>
          </a:bodyPr>
          <a:lstStyle/>
          <a:p>
            <a:pPr algn="ctr"/>
            <a:r>
              <a:rPr lang="ja-JP" altLang="en-US" dirty="0">
                <a:solidFill>
                  <a:srgbClr val="FFFFFF"/>
                </a:solidFill>
                <a:latin typeface="ＭＳ Ｐゴシック" panose="020B0600070205080204" pitchFamily="50" charset="-128"/>
              </a:rPr>
              <a:t>乳腺</a:t>
            </a:r>
            <a:endParaRPr lang="en-US" altLang="ja-JP" dirty="0">
              <a:solidFill>
                <a:srgbClr val="FFFFFF"/>
              </a:solidFill>
              <a:latin typeface="ＭＳ Ｐゴシック" panose="020B0600070205080204" pitchFamily="50" charset="-128"/>
            </a:endParaRPr>
          </a:p>
          <a:p>
            <a:pPr algn="ctr"/>
            <a:r>
              <a:rPr lang="ja-JP" altLang="en-US" dirty="0">
                <a:solidFill>
                  <a:srgbClr val="FFFFFF"/>
                </a:solidFill>
                <a:latin typeface="ＭＳ Ｐゴシック" panose="020B0600070205080204" pitchFamily="50" charset="-128"/>
              </a:rPr>
              <a:t>専門医</a:t>
            </a:r>
          </a:p>
        </p:txBody>
      </p:sp>
      <p:sp>
        <p:nvSpPr>
          <p:cNvPr id="53" name="円/楕円 52"/>
          <p:cNvSpPr/>
          <p:nvPr/>
        </p:nvSpPr>
        <p:spPr>
          <a:xfrm>
            <a:off x="9119094" y="3690641"/>
            <a:ext cx="697766" cy="1620952"/>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直方体 53"/>
          <p:cNvSpPr/>
          <p:nvPr/>
        </p:nvSpPr>
        <p:spPr>
          <a:xfrm>
            <a:off x="9888756" y="3470314"/>
            <a:ext cx="616995" cy="1834473"/>
          </a:xfrm>
          <a:prstGeom prst="cube">
            <a:avLst>
              <a:gd name="adj" fmla="val 21936"/>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5" name="正方形/長方形 54"/>
          <p:cNvSpPr/>
          <p:nvPr/>
        </p:nvSpPr>
        <p:spPr>
          <a:xfrm>
            <a:off x="9656964" y="4169209"/>
            <a:ext cx="1154810" cy="646331"/>
          </a:xfrm>
          <a:prstGeom prst="rect">
            <a:avLst/>
          </a:prstGeom>
        </p:spPr>
        <p:txBody>
          <a:bodyPr wrap="square">
            <a:spAutoFit/>
          </a:bodyPr>
          <a:lstStyle/>
          <a:p>
            <a:pPr algn="ctr"/>
            <a:r>
              <a:rPr lang="ja-JP" altLang="en-US" dirty="0">
                <a:solidFill>
                  <a:srgbClr val="FFFFFF"/>
                </a:solidFill>
                <a:latin typeface="ＭＳ Ｐゴシック" panose="020B0600070205080204" pitchFamily="50" charset="-128"/>
              </a:rPr>
              <a:t>内分泌</a:t>
            </a:r>
            <a:endParaRPr lang="en-US" altLang="ja-JP" dirty="0">
              <a:solidFill>
                <a:srgbClr val="FFFFFF"/>
              </a:solidFill>
              <a:latin typeface="ＭＳ Ｐゴシック" panose="020B0600070205080204" pitchFamily="50" charset="-128"/>
            </a:endParaRPr>
          </a:p>
          <a:p>
            <a:pPr algn="ctr"/>
            <a:r>
              <a:rPr lang="ja-JP" altLang="en-US" dirty="0">
                <a:solidFill>
                  <a:srgbClr val="FFFFFF"/>
                </a:solidFill>
                <a:latin typeface="ＭＳ Ｐゴシック" panose="020B0600070205080204" pitchFamily="50" charset="-128"/>
              </a:rPr>
              <a:t>専門医</a:t>
            </a:r>
          </a:p>
        </p:txBody>
      </p:sp>
      <p:sp>
        <p:nvSpPr>
          <p:cNvPr id="56" name="円/楕円 55"/>
          <p:cNvSpPr/>
          <p:nvPr/>
        </p:nvSpPr>
        <p:spPr>
          <a:xfrm>
            <a:off x="9879414" y="3705019"/>
            <a:ext cx="710949" cy="1620952"/>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円形吹き出し 56"/>
          <p:cNvSpPr/>
          <p:nvPr/>
        </p:nvSpPr>
        <p:spPr>
          <a:xfrm>
            <a:off x="4906905" y="990852"/>
            <a:ext cx="3431214" cy="1727313"/>
          </a:xfrm>
          <a:prstGeom prst="wedgeEllipseCallout">
            <a:avLst>
              <a:gd name="adj1" fmla="val -22123"/>
              <a:gd name="adj2" fmla="val 88222"/>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dirty="0">
                <a:solidFill>
                  <a:srgbClr val="FFFF00"/>
                </a:solidFill>
              </a:rPr>
              <a:t>　　血管外科医</a:t>
            </a:r>
            <a:endParaRPr lang="en-US" altLang="ja-JP" dirty="0">
              <a:solidFill>
                <a:srgbClr val="FFFF00"/>
              </a:solidFill>
            </a:endParaRPr>
          </a:p>
          <a:p>
            <a:pPr marL="285750" indent="-285750">
              <a:buFont typeface="Wingdings" panose="05000000000000000000" pitchFamily="2" charset="2"/>
              <a:buChar char="l"/>
            </a:pPr>
            <a:r>
              <a:rPr lang="ja-JP" altLang="en-US" dirty="0">
                <a:solidFill>
                  <a:srgbClr val="FFFF00"/>
                </a:solidFill>
              </a:rPr>
              <a:t>　　成人心臓外科医</a:t>
            </a:r>
            <a:endParaRPr lang="en-US" altLang="ja-JP" dirty="0">
              <a:solidFill>
                <a:srgbClr val="FFFF00"/>
              </a:solidFill>
            </a:endParaRPr>
          </a:p>
          <a:p>
            <a:pPr marL="285750" indent="-285750">
              <a:buFont typeface="Wingdings" panose="05000000000000000000" pitchFamily="2" charset="2"/>
              <a:buChar char="l"/>
            </a:pPr>
            <a:r>
              <a:rPr lang="ja-JP" altLang="en-US" dirty="0">
                <a:solidFill>
                  <a:srgbClr val="FFFF00"/>
                </a:solidFill>
              </a:rPr>
              <a:t>　　小児心臓外科医</a:t>
            </a:r>
            <a:endParaRPr lang="en-US" altLang="ja-JP" dirty="0">
              <a:solidFill>
                <a:srgbClr val="FFFF00"/>
              </a:solidFill>
            </a:endParaRPr>
          </a:p>
          <a:p>
            <a:pPr marL="285750" indent="-285750">
              <a:buFont typeface="Wingdings" panose="05000000000000000000" pitchFamily="2" charset="2"/>
              <a:buChar char="l"/>
            </a:pPr>
            <a:r>
              <a:rPr lang="ja-JP" altLang="en-US" dirty="0">
                <a:solidFill>
                  <a:srgbClr val="FFFF00"/>
                </a:solidFill>
              </a:rPr>
              <a:t>　　血管内治療</a:t>
            </a:r>
          </a:p>
        </p:txBody>
      </p:sp>
      <p:sp>
        <p:nvSpPr>
          <p:cNvPr id="58" name="直方体 57"/>
          <p:cNvSpPr/>
          <p:nvPr/>
        </p:nvSpPr>
        <p:spPr>
          <a:xfrm>
            <a:off x="8449710" y="2377644"/>
            <a:ext cx="2183811" cy="711659"/>
          </a:xfrm>
          <a:prstGeom prst="cube">
            <a:avLst>
              <a:gd name="adj" fmla="val 21936"/>
            </a:avLst>
          </a:prstGeom>
          <a:solidFill>
            <a:schemeClr val="accent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9" name="正方形/長方形 58"/>
          <p:cNvSpPr/>
          <p:nvPr/>
        </p:nvSpPr>
        <p:spPr>
          <a:xfrm>
            <a:off x="8559648" y="2578449"/>
            <a:ext cx="1978068" cy="369332"/>
          </a:xfrm>
          <a:prstGeom prst="rect">
            <a:avLst/>
          </a:prstGeom>
          <a:noFill/>
        </p:spPr>
        <p:txBody>
          <a:bodyPr wrap="square">
            <a:spAutoFit/>
          </a:bodyPr>
          <a:lstStyle/>
          <a:p>
            <a:pPr algn="ctr"/>
            <a:r>
              <a:rPr lang="ja-JP" altLang="en-US" dirty="0">
                <a:solidFill>
                  <a:srgbClr val="FFFFFF"/>
                </a:solidFill>
                <a:latin typeface="ＭＳ Ｐゴシック" panose="020B0600070205080204" pitchFamily="50" charset="-128"/>
              </a:rPr>
              <a:t>他の基本領域から</a:t>
            </a:r>
          </a:p>
        </p:txBody>
      </p:sp>
      <p:sp>
        <p:nvSpPr>
          <p:cNvPr id="16" name="下矢印 15"/>
          <p:cNvSpPr/>
          <p:nvPr/>
        </p:nvSpPr>
        <p:spPr>
          <a:xfrm>
            <a:off x="9416221" y="3118538"/>
            <a:ext cx="420778" cy="296626"/>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下矢印 59"/>
          <p:cNvSpPr/>
          <p:nvPr/>
        </p:nvSpPr>
        <p:spPr>
          <a:xfrm>
            <a:off x="10051694" y="3115669"/>
            <a:ext cx="420778" cy="296626"/>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円/楕円 60"/>
          <p:cNvSpPr/>
          <p:nvPr/>
        </p:nvSpPr>
        <p:spPr>
          <a:xfrm>
            <a:off x="3630573" y="5572386"/>
            <a:ext cx="6026391" cy="79217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円/楕円 61"/>
          <p:cNvSpPr/>
          <p:nvPr/>
        </p:nvSpPr>
        <p:spPr>
          <a:xfrm>
            <a:off x="4786613" y="3695335"/>
            <a:ext cx="1514375" cy="1620952"/>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円/楕円 62"/>
          <p:cNvSpPr/>
          <p:nvPr/>
        </p:nvSpPr>
        <p:spPr>
          <a:xfrm>
            <a:off x="6232649" y="3674066"/>
            <a:ext cx="1514375" cy="1620952"/>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3423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125362" y="263611"/>
            <a:ext cx="7735330" cy="13647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2137062" y="302781"/>
            <a:ext cx="7886700" cy="1325563"/>
          </a:xfrm>
        </p:spPr>
        <p:txBody>
          <a:bodyPr/>
          <a:lstStyle/>
          <a:p>
            <a:pPr algn="ctr"/>
            <a:r>
              <a:rPr kumimoji="1" lang="ja-JP" altLang="en-US" dirty="0" smtClean="0"/>
              <a:t>新専門医制度に対応した</a:t>
            </a:r>
            <a:r>
              <a:rPr kumimoji="1" lang="en-US" altLang="ja-JP" dirty="0" smtClean="0"/>
              <a:t/>
            </a:r>
            <a:br>
              <a:rPr kumimoji="1" lang="en-US" altLang="ja-JP" dirty="0" smtClean="0"/>
            </a:br>
            <a:r>
              <a:rPr kumimoji="1" lang="ja-JP" altLang="en-US" dirty="0" smtClean="0"/>
              <a:t>心臓血管外科の対応</a:t>
            </a:r>
            <a:endParaRPr kumimoji="1" lang="ja-JP" altLang="en-US" dirty="0"/>
          </a:p>
        </p:txBody>
      </p:sp>
      <p:sp>
        <p:nvSpPr>
          <p:cNvPr id="3" name="コンテンツ プレースホルダー 2"/>
          <p:cNvSpPr>
            <a:spLocks noGrp="1"/>
          </p:cNvSpPr>
          <p:nvPr>
            <p:ph idx="1"/>
          </p:nvPr>
        </p:nvSpPr>
        <p:spPr>
          <a:xfrm>
            <a:off x="1825336" y="1825625"/>
            <a:ext cx="8510155" cy="4782209"/>
          </a:xfrm>
        </p:spPr>
        <p:txBody>
          <a:bodyPr>
            <a:normAutofit/>
          </a:bodyPr>
          <a:lstStyle/>
          <a:p>
            <a:pPr marL="0" indent="0">
              <a:buNone/>
            </a:pPr>
            <a:r>
              <a:rPr lang="ja-JP" altLang="en-US" sz="3600" u="sng" dirty="0">
                <a:solidFill>
                  <a:srgbClr val="FF0000"/>
                </a:solidFill>
              </a:rPr>
              <a:t>決定事項</a:t>
            </a:r>
            <a:endParaRPr lang="en-US" altLang="ja-JP" sz="3600" u="sng" dirty="0">
              <a:solidFill>
                <a:srgbClr val="FF0000"/>
              </a:solidFill>
            </a:endParaRPr>
          </a:p>
          <a:p>
            <a:pPr marL="0" indent="0">
              <a:buNone/>
            </a:pPr>
            <a:r>
              <a:rPr lang="ja-JP" altLang="en-US" sz="3200" dirty="0"/>
              <a:t>①サブスペシャルティとしての心臓血管外科専門医制度は、</a:t>
            </a:r>
            <a:r>
              <a:rPr lang="ja-JP" altLang="en-US" sz="3200" b="1" u="sng" dirty="0">
                <a:solidFill>
                  <a:srgbClr val="00B0F0"/>
                </a:solidFill>
              </a:rPr>
              <a:t>カリキュラム制</a:t>
            </a:r>
            <a:r>
              <a:rPr lang="ja-JP" altLang="en-US" sz="3200" dirty="0"/>
              <a:t>を採用する。</a:t>
            </a:r>
            <a:endParaRPr lang="en-US" altLang="ja-JP" sz="3200" dirty="0"/>
          </a:p>
          <a:p>
            <a:pPr marL="0" indent="0">
              <a:buNone/>
            </a:pPr>
            <a:r>
              <a:rPr lang="ja-JP" altLang="en-US" sz="3200" dirty="0"/>
              <a:t>②</a:t>
            </a:r>
            <a:r>
              <a:rPr lang="ja-JP" altLang="en-US" sz="3200" dirty="0">
                <a:solidFill>
                  <a:srgbClr val="0070C0"/>
                </a:solidFill>
              </a:rPr>
              <a:t>成人心臓・胸部大血管</a:t>
            </a:r>
            <a:r>
              <a:rPr lang="ja-JP" altLang="en-US" sz="3200" dirty="0"/>
              <a:t>、</a:t>
            </a:r>
            <a:r>
              <a:rPr lang="ja-JP" altLang="en-US" sz="3200" dirty="0">
                <a:solidFill>
                  <a:srgbClr val="0070C0"/>
                </a:solidFill>
              </a:rPr>
              <a:t>先天性心疾患</a:t>
            </a:r>
            <a:r>
              <a:rPr lang="ja-JP" altLang="en-US" sz="3200" dirty="0"/>
              <a:t>、</a:t>
            </a:r>
            <a:r>
              <a:rPr lang="ja-JP" altLang="en-US" sz="3200" dirty="0">
                <a:solidFill>
                  <a:srgbClr val="0070C0"/>
                </a:solidFill>
              </a:rPr>
              <a:t>腹部大動脈・末梢血管</a:t>
            </a:r>
            <a:r>
              <a:rPr lang="ja-JP" altLang="en-US" sz="3200" dirty="0"/>
              <a:t>、</a:t>
            </a:r>
            <a:r>
              <a:rPr lang="ja-JP" altLang="en-US" sz="3200" dirty="0">
                <a:solidFill>
                  <a:srgbClr val="0070C0"/>
                </a:solidFill>
              </a:rPr>
              <a:t>血管内治療</a:t>
            </a:r>
            <a:r>
              <a:rPr lang="ja-JP" altLang="en-US" sz="3200" dirty="0"/>
              <a:t>の</a:t>
            </a:r>
            <a:r>
              <a:rPr lang="en-US" altLang="ja-JP" sz="3200" dirty="0"/>
              <a:t>4</a:t>
            </a:r>
            <a:r>
              <a:rPr lang="ja-JP" altLang="en-US" sz="3200" dirty="0"/>
              <a:t>領域のうち、</a:t>
            </a:r>
            <a:r>
              <a:rPr lang="en-US" altLang="ja-JP" sz="3200" dirty="0"/>
              <a:t>3</a:t>
            </a:r>
            <a:r>
              <a:rPr lang="ja-JP" altLang="en-US" sz="3200" dirty="0"/>
              <a:t>領域の経験を必須とする。</a:t>
            </a:r>
            <a:endParaRPr lang="en-US" altLang="ja-JP" sz="3200" dirty="0"/>
          </a:p>
          <a:p>
            <a:pPr marL="0" indent="0">
              <a:buNone/>
            </a:pPr>
            <a:r>
              <a:rPr lang="en-US" altLang="ja-JP" sz="3200" dirty="0">
                <a:solidFill>
                  <a:srgbClr val="00B050"/>
                </a:solidFill>
              </a:rPr>
              <a:t> </a:t>
            </a:r>
            <a:r>
              <a:rPr lang="ja-JP" altLang="en-US" sz="3200" dirty="0">
                <a:solidFill>
                  <a:srgbClr val="00B050"/>
                </a:solidFill>
              </a:rPr>
              <a:t>　　</a:t>
            </a:r>
            <a:r>
              <a:rPr lang="en-US" altLang="ja-JP" sz="3200" dirty="0">
                <a:solidFill>
                  <a:srgbClr val="00B050"/>
                </a:solidFill>
              </a:rPr>
              <a:t> Minimum requirement</a:t>
            </a:r>
            <a:r>
              <a:rPr lang="ja-JP" altLang="en-US" sz="3200" dirty="0">
                <a:solidFill>
                  <a:srgbClr val="00B050"/>
                </a:solidFill>
              </a:rPr>
              <a:t>は各</a:t>
            </a:r>
            <a:r>
              <a:rPr lang="en-US" altLang="ja-JP" sz="3200" dirty="0">
                <a:solidFill>
                  <a:srgbClr val="00B050"/>
                </a:solidFill>
              </a:rPr>
              <a:t>10</a:t>
            </a:r>
            <a:r>
              <a:rPr lang="ja-JP" altLang="en-US" sz="3200" dirty="0">
                <a:solidFill>
                  <a:srgbClr val="00B050"/>
                </a:solidFill>
              </a:rPr>
              <a:t>症例の</a:t>
            </a:r>
            <a:endParaRPr lang="en-US" altLang="ja-JP" sz="3200" dirty="0">
              <a:solidFill>
                <a:srgbClr val="00B050"/>
              </a:solidFill>
            </a:endParaRPr>
          </a:p>
          <a:p>
            <a:pPr marL="0" indent="0">
              <a:buNone/>
            </a:pPr>
            <a:r>
              <a:rPr lang="ja-JP" altLang="en-US" sz="3200" dirty="0">
                <a:solidFill>
                  <a:srgbClr val="00B050"/>
                </a:solidFill>
              </a:rPr>
              <a:t>　　手術経験（術者、助手を問わない）となる。</a:t>
            </a:r>
          </a:p>
        </p:txBody>
      </p:sp>
    </p:spTree>
    <p:extLst>
      <p:ext uri="{BB962C8B-B14F-4D97-AF65-F5344CB8AC3E}">
        <p14:creationId xmlns:p14="http://schemas.microsoft.com/office/powerpoint/2010/main" val="289074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50027" y="261789"/>
            <a:ext cx="8520546" cy="13543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1950027" y="365127"/>
            <a:ext cx="8520546" cy="1325563"/>
          </a:xfrm>
        </p:spPr>
        <p:txBody>
          <a:bodyPr/>
          <a:lstStyle/>
          <a:p>
            <a:pPr algn="ctr"/>
            <a:r>
              <a:rPr kumimoji="1" lang="ja-JP" altLang="en-US" dirty="0" smtClean="0"/>
              <a:t>カリキュラム制に戻ったということはどういうことか</a:t>
            </a:r>
            <a:endParaRPr kumimoji="1" lang="ja-JP" altLang="en-US" dirty="0"/>
          </a:p>
        </p:txBody>
      </p:sp>
      <p:sp>
        <p:nvSpPr>
          <p:cNvPr id="3" name="コンテンツ プレースホルダー 2"/>
          <p:cNvSpPr>
            <a:spLocks noGrp="1"/>
          </p:cNvSpPr>
          <p:nvPr>
            <p:ph idx="1"/>
          </p:nvPr>
        </p:nvSpPr>
        <p:spPr>
          <a:xfrm>
            <a:off x="1614436" y="1719488"/>
            <a:ext cx="8983227" cy="5279187"/>
          </a:xfrm>
        </p:spPr>
        <p:txBody>
          <a:bodyPr>
            <a:normAutofit lnSpcReduction="10000"/>
          </a:bodyPr>
          <a:lstStyle/>
          <a:p>
            <a:pPr marL="0" indent="0">
              <a:buNone/>
            </a:pPr>
            <a:r>
              <a:rPr kumimoji="1" lang="ja-JP" altLang="en-US" dirty="0" smtClean="0">
                <a:solidFill>
                  <a:srgbClr val="FF0000"/>
                </a:solidFill>
              </a:rPr>
              <a:t>・必ずしも施設群を組む必要はなく、</a:t>
            </a:r>
            <a:r>
              <a:rPr kumimoji="1" lang="en-US" altLang="ja-JP" dirty="0" smtClean="0">
                <a:solidFill>
                  <a:srgbClr val="FF0000"/>
                </a:solidFill>
              </a:rPr>
              <a:t>1</a:t>
            </a:r>
            <a:r>
              <a:rPr kumimoji="1" lang="ja-JP" altLang="en-US" dirty="0" smtClean="0">
                <a:solidFill>
                  <a:srgbClr val="FF0000"/>
                </a:solidFill>
              </a:rPr>
              <a:t>施設で完結することも可能</a:t>
            </a:r>
            <a:endParaRPr kumimoji="1" lang="en-US" altLang="ja-JP" dirty="0" smtClean="0">
              <a:solidFill>
                <a:srgbClr val="FF0000"/>
              </a:solidFill>
            </a:endParaRPr>
          </a:p>
          <a:p>
            <a:pPr marL="0" indent="0">
              <a:buNone/>
            </a:pPr>
            <a:r>
              <a:rPr lang="ja-JP" altLang="en-US" dirty="0"/>
              <a:t>　</a:t>
            </a:r>
            <a:r>
              <a:rPr lang="en-US" altLang="ja-JP" dirty="0" smtClean="0"/>
              <a:t>4</a:t>
            </a:r>
            <a:r>
              <a:rPr lang="ja-JP" altLang="en-US" dirty="0" smtClean="0"/>
              <a:t>領域のうちの</a:t>
            </a:r>
            <a:r>
              <a:rPr lang="en-US" altLang="ja-JP" dirty="0" smtClean="0"/>
              <a:t>3</a:t>
            </a:r>
            <a:r>
              <a:rPr lang="ja-JP" altLang="en-US" dirty="0" smtClean="0"/>
              <a:t>領域についての経験を求めるので、それが達成できないなら、関連施設での修練が必須となる。</a:t>
            </a:r>
            <a:endParaRPr lang="en-US" altLang="ja-JP" dirty="0" smtClean="0"/>
          </a:p>
          <a:p>
            <a:pPr marL="0" indent="0">
              <a:buNone/>
            </a:pPr>
            <a:r>
              <a:rPr lang="ja-JP" altLang="en-US" dirty="0"/>
              <a:t>　</a:t>
            </a:r>
            <a:r>
              <a:rPr lang="ja-JP" altLang="en-US" dirty="0" smtClean="0"/>
              <a:t>施設群としては</a:t>
            </a:r>
            <a:r>
              <a:rPr lang="en-US" altLang="ja-JP" dirty="0" smtClean="0"/>
              <a:t>4</a:t>
            </a:r>
            <a:r>
              <a:rPr lang="ja-JP" altLang="en-US" dirty="0" smtClean="0"/>
              <a:t>領域全ての修練を提供できること。</a:t>
            </a:r>
            <a:endParaRPr lang="en-US" altLang="ja-JP" dirty="0" smtClean="0"/>
          </a:p>
          <a:p>
            <a:pPr marL="0" indent="0">
              <a:buNone/>
            </a:pPr>
            <a:r>
              <a:rPr lang="ja-JP" altLang="en-US" dirty="0"/>
              <a:t>　</a:t>
            </a:r>
            <a:r>
              <a:rPr lang="ja-JP" altLang="en-US" dirty="0" smtClean="0"/>
              <a:t>日本専門医機構はカリキュラム制でも施設群の形成が望ましいと考えている。</a:t>
            </a:r>
            <a:endParaRPr lang="en-US" altLang="ja-JP" dirty="0" smtClean="0"/>
          </a:p>
          <a:p>
            <a:pPr marL="0" indent="0">
              <a:buNone/>
            </a:pPr>
            <a:r>
              <a:rPr kumimoji="1" lang="ja-JP" altLang="en-US" dirty="0" smtClean="0">
                <a:solidFill>
                  <a:srgbClr val="FF0000"/>
                </a:solidFill>
              </a:rPr>
              <a:t>・募集定員については基本的に制限されない</a:t>
            </a:r>
            <a:endParaRPr kumimoji="1" lang="en-US" altLang="ja-JP" dirty="0" smtClean="0">
              <a:solidFill>
                <a:srgbClr val="FF0000"/>
              </a:solidFill>
            </a:endParaRPr>
          </a:p>
          <a:p>
            <a:pPr marL="0" indent="0">
              <a:buNone/>
            </a:pPr>
            <a:r>
              <a:rPr lang="ja-JP" altLang="en-US" dirty="0"/>
              <a:t>　</a:t>
            </a:r>
            <a:r>
              <a:rPr lang="ja-JP" altLang="en-US" dirty="0" smtClean="0"/>
              <a:t>症例数および専門医数など修練体制を担保できる合理的な数の設定は求められる。</a:t>
            </a:r>
            <a:endParaRPr lang="en-US" altLang="ja-JP" dirty="0" smtClean="0"/>
          </a:p>
          <a:p>
            <a:pPr marL="0" indent="0">
              <a:buNone/>
            </a:pPr>
            <a:r>
              <a:rPr lang="ja-JP" altLang="en-US" dirty="0" smtClean="0">
                <a:solidFill>
                  <a:srgbClr val="FF0000"/>
                </a:solidFill>
              </a:rPr>
              <a:t>・修練年限（上限）は設けられない</a:t>
            </a:r>
            <a:endParaRPr lang="en-US" altLang="ja-JP" dirty="0" smtClean="0">
              <a:solidFill>
                <a:srgbClr val="FF0000"/>
              </a:solidFill>
            </a:endParaRPr>
          </a:p>
          <a:p>
            <a:pPr marL="0" indent="0">
              <a:buNone/>
            </a:pPr>
            <a:r>
              <a:rPr lang="ja-JP" altLang="en-US" dirty="0"/>
              <a:t>　</a:t>
            </a:r>
            <a:r>
              <a:rPr lang="ja-JP" altLang="en-US" dirty="0" smtClean="0"/>
              <a:t>卒後</a:t>
            </a:r>
            <a:r>
              <a:rPr lang="en-US" altLang="ja-JP" dirty="0" smtClean="0"/>
              <a:t>6</a:t>
            </a:r>
            <a:r>
              <a:rPr lang="ja-JP" altLang="en-US" dirty="0" smtClean="0"/>
              <a:t>年以上、認定施設に</a:t>
            </a:r>
            <a:r>
              <a:rPr lang="en-US" altLang="ja-JP" dirty="0" smtClean="0"/>
              <a:t>3</a:t>
            </a:r>
            <a:r>
              <a:rPr lang="ja-JP" altLang="en-US" dirty="0" smtClean="0"/>
              <a:t>年以上の条件はある。</a:t>
            </a:r>
            <a:endParaRPr kumimoji="1" lang="ja-JP" altLang="en-US" dirty="0"/>
          </a:p>
        </p:txBody>
      </p:sp>
    </p:spTree>
    <p:extLst>
      <p:ext uri="{BB962C8B-B14F-4D97-AF65-F5344CB8AC3E}">
        <p14:creationId xmlns:p14="http://schemas.microsoft.com/office/powerpoint/2010/main" val="2289544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92080803"/>
              </p:ext>
            </p:extLst>
          </p:nvPr>
        </p:nvGraphicFramePr>
        <p:xfrm>
          <a:off x="1014847" y="261216"/>
          <a:ext cx="10203873" cy="6388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4779819" y="5534562"/>
            <a:ext cx="3311236" cy="1323439"/>
          </a:xfrm>
          <a:prstGeom prst="rect">
            <a:avLst/>
          </a:prstGeom>
          <a:noFill/>
        </p:spPr>
        <p:txBody>
          <a:bodyPr wrap="square" rtlCol="0">
            <a:spAutoFit/>
          </a:bodyPr>
          <a:lstStyle/>
          <a:p>
            <a:r>
              <a:rPr lang="ja-JP" altLang="en-US" sz="4000" dirty="0"/>
              <a:t>血管内治療</a:t>
            </a:r>
          </a:p>
          <a:p>
            <a:endParaRPr lang="ja-JP" altLang="en-US" sz="4000" dirty="0"/>
          </a:p>
        </p:txBody>
      </p:sp>
    </p:spTree>
    <p:extLst>
      <p:ext uri="{BB962C8B-B14F-4D97-AF65-F5344CB8AC3E}">
        <p14:creationId xmlns:p14="http://schemas.microsoft.com/office/powerpoint/2010/main" val="237677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1626867609"/>
              </p:ext>
            </p:extLst>
          </p:nvPr>
        </p:nvGraphicFramePr>
        <p:xfrm>
          <a:off x="2419350" y="1700808"/>
          <a:ext cx="7620002" cy="479681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a:spLocks noGrp="1" noChangeArrowheads="1"/>
          </p:cNvSpPr>
          <p:nvPr>
            <p:ph type="title"/>
          </p:nvPr>
        </p:nvSpPr>
        <p:spPr>
          <a:xfrm>
            <a:off x="1997337" y="269761"/>
            <a:ext cx="8230109" cy="897976"/>
          </a:xfrm>
          <a:solidFill>
            <a:schemeClr val="bg1"/>
          </a:solidFill>
          <a:ln w="38100">
            <a:solidFill>
              <a:srgbClr val="0000FF"/>
            </a:solidFill>
          </a:ln>
        </p:spPr>
        <p:txBody>
          <a:bodyPr>
            <a:noAutofit/>
          </a:bodyPr>
          <a:lstStyle/>
          <a:p>
            <a:pPr algn="ctr">
              <a:defRPr/>
            </a:pPr>
            <a:r>
              <a:rPr lang="ja-JP" altLang="en-US" b="1" dirty="0" smtClean="0">
                <a:solidFill>
                  <a:srgbClr val="0000FF"/>
                </a:solidFill>
              </a:rPr>
              <a:t>心臓血管外科専門医数</a:t>
            </a:r>
            <a:r>
              <a:rPr lang="ja-JP" altLang="en-US" b="1" dirty="0">
                <a:solidFill>
                  <a:srgbClr val="0000FF"/>
                </a:solidFill>
              </a:rPr>
              <a:t>の推移</a:t>
            </a:r>
          </a:p>
        </p:txBody>
      </p:sp>
      <p:sp>
        <p:nvSpPr>
          <p:cNvPr id="5" name="テキスト ボックス 4"/>
          <p:cNvSpPr txBox="1"/>
          <p:nvPr/>
        </p:nvSpPr>
        <p:spPr>
          <a:xfrm>
            <a:off x="3210262" y="1715867"/>
            <a:ext cx="2249334" cy="415498"/>
          </a:xfrm>
          <a:prstGeom prst="rect">
            <a:avLst/>
          </a:prstGeom>
          <a:solidFill>
            <a:srgbClr val="FFFF00"/>
          </a:solidFill>
          <a:ln w="57150">
            <a:solidFill>
              <a:srgbClr val="FF0000"/>
            </a:solidFill>
          </a:ln>
        </p:spPr>
        <p:txBody>
          <a:bodyPr wrap="none" rtlCol="0">
            <a:spAutoFit/>
          </a:bodyPr>
          <a:lstStyle/>
          <a:p>
            <a:r>
              <a:rPr lang="ja-JP" altLang="en-US" sz="2100" dirty="0"/>
              <a:t>移行による認定者</a:t>
            </a:r>
          </a:p>
        </p:txBody>
      </p:sp>
      <p:sp>
        <p:nvSpPr>
          <p:cNvPr id="6" name="テキスト ボックス 5"/>
          <p:cNvSpPr txBox="1"/>
          <p:nvPr/>
        </p:nvSpPr>
        <p:spPr>
          <a:xfrm>
            <a:off x="8644369" y="4753402"/>
            <a:ext cx="2069797" cy="415498"/>
          </a:xfrm>
          <a:prstGeom prst="rect">
            <a:avLst/>
          </a:prstGeom>
          <a:solidFill>
            <a:srgbClr val="FFFF00"/>
          </a:solidFill>
          <a:ln w="57150">
            <a:solidFill>
              <a:srgbClr val="FF0000"/>
            </a:solidFill>
          </a:ln>
        </p:spPr>
        <p:txBody>
          <a:bodyPr wrap="none" rtlCol="0">
            <a:spAutoFit/>
          </a:bodyPr>
          <a:lstStyle/>
          <a:p>
            <a:r>
              <a:rPr lang="ja-JP" altLang="en-US" sz="2100" dirty="0"/>
              <a:t>新規試験合格者</a:t>
            </a:r>
          </a:p>
        </p:txBody>
      </p:sp>
      <p:sp>
        <p:nvSpPr>
          <p:cNvPr id="7" name="テキスト ボックス 6"/>
          <p:cNvSpPr txBox="1"/>
          <p:nvPr/>
        </p:nvSpPr>
        <p:spPr>
          <a:xfrm>
            <a:off x="5871036" y="1700808"/>
            <a:ext cx="992579" cy="415498"/>
          </a:xfrm>
          <a:prstGeom prst="rect">
            <a:avLst/>
          </a:prstGeom>
          <a:solidFill>
            <a:srgbClr val="FFFF00"/>
          </a:solidFill>
          <a:ln w="57150">
            <a:solidFill>
              <a:srgbClr val="FF0000"/>
            </a:solidFill>
          </a:ln>
        </p:spPr>
        <p:txBody>
          <a:bodyPr wrap="none" rtlCol="0">
            <a:spAutoFit/>
          </a:bodyPr>
          <a:lstStyle/>
          <a:p>
            <a:r>
              <a:rPr lang="ja-JP" altLang="en-US" sz="2100" dirty="0"/>
              <a:t>更新者</a:t>
            </a:r>
          </a:p>
        </p:txBody>
      </p:sp>
      <p:cxnSp>
        <p:nvCxnSpPr>
          <p:cNvPr id="9" name="直線矢印コネクタ 8"/>
          <p:cNvCxnSpPr/>
          <p:nvPr/>
        </p:nvCxnSpPr>
        <p:spPr>
          <a:xfrm flipH="1">
            <a:off x="3621252" y="2116306"/>
            <a:ext cx="438377" cy="1300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8456277" y="5168900"/>
            <a:ext cx="1222991" cy="4553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5761460" y="2131365"/>
            <a:ext cx="738603" cy="1914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696257" y="1798971"/>
            <a:ext cx="1531188" cy="415498"/>
          </a:xfrm>
          <a:prstGeom prst="rect">
            <a:avLst/>
          </a:prstGeom>
          <a:solidFill>
            <a:srgbClr val="FFC000"/>
          </a:solidFill>
          <a:ln w="57150">
            <a:solidFill>
              <a:srgbClr val="FF0000"/>
            </a:solidFill>
          </a:ln>
        </p:spPr>
        <p:txBody>
          <a:bodyPr wrap="none" rtlCol="0">
            <a:spAutoFit/>
          </a:bodyPr>
          <a:lstStyle/>
          <a:p>
            <a:r>
              <a:rPr lang="ja-JP" altLang="en-US" sz="2100" dirty="0"/>
              <a:t>専門医総数</a:t>
            </a:r>
          </a:p>
        </p:txBody>
      </p:sp>
      <p:cxnSp>
        <p:nvCxnSpPr>
          <p:cNvPr id="19" name="直線矢印コネクタ 18"/>
          <p:cNvCxnSpPr/>
          <p:nvPr/>
        </p:nvCxnSpPr>
        <p:spPr>
          <a:xfrm flipH="1">
            <a:off x="8456277" y="2191387"/>
            <a:ext cx="650520" cy="6543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88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 ターン矢印 22"/>
          <p:cNvSpPr/>
          <p:nvPr/>
        </p:nvSpPr>
        <p:spPr>
          <a:xfrm>
            <a:off x="3439076" y="2524126"/>
            <a:ext cx="4047574" cy="377107"/>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 name="角丸四角形 2"/>
          <p:cNvSpPr/>
          <p:nvPr/>
        </p:nvSpPr>
        <p:spPr>
          <a:xfrm>
            <a:off x="2010920" y="143270"/>
            <a:ext cx="8247887" cy="61109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1871932" y="49202"/>
            <a:ext cx="8433072" cy="886394"/>
          </a:xfrm>
        </p:spPr>
        <p:txBody>
          <a:bodyPr>
            <a:noAutofit/>
          </a:bodyPr>
          <a:lstStyle/>
          <a:p>
            <a:pPr algn="ctr"/>
            <a:r>
              <a:rPr lang="ja-JP" altLang="en-US" sz="3200" dirty="0"/>
              <a:t>外科専門研修と心臓血管外科修練の連携</a:t>
            </a:r>
          </a:p>
        </p:txBody>
      </p:sp>
      <p:grpSp>
        <p:nvGrpSpPr>
          <p:cNvPr id="5" name="グループ化 4"/>
          <p:cNvGrpSpPr/>
          <p:nvPr/>
        </p:nvGrpSpPr>
        <p:grpSpPr>
          <a:xfrm>
            <a:off x="1633187" y="2642903"/>
            <a:ext cx="1270229" cy="2842195"/>
            <a:chOff x="702076" y="1191691"/>
            <a:chExt cx="1270229" cy="2842195"/>
          </a:xfrm>
        </p:grpSpPr>
        <p:sp>
          <p:nvSpPr>
            <p:cNvPr id="6" name="角丸四角形 5"/>
            <p:cNvSpPr/>
            <p:nvPr/>
          </p:nvSpPr>
          <p:spPr>
            <a:xfrm>
              <a:off x="702076" y="1191691"/>
              <a:ext cx="1270229" cy="2842195"/>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角丸四角形 4"/>
            <p:cNvSpPr/>
            <p:nvPr/>
          </p:nvSpPr>
          <p:spPr>
            <a:xfrm>
              <a:off x="764083" y="1253698"/>
              <a:ext cx="1146215" cy="2718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ja-JP" altLang="en-US" sz="2400" b="1" dirty="0">
                  <a:solidFill>
                    <a:srgbClr val="FF0000"/>
                  </a:solidFill>
                </a:rPr>
                <a:t>初期</a:t>
              </a:r>
              <a:endParaRPr lang="en-US" altLang="ja-JP" sz="2400" b="1" dirty="0">
                <a:solidFill>
                  <a:srgbClr val="FF0000"/>
                </a:solidFill>
              </a:endParaRPr>
            </a:p>
            <a:p>
              <a:pPr algn="ctr" defTabSz="800100">
                <a:lnSpc>
                  <a:spcPct val="90000"/>
                </a:lnSpc>
                <a:spcBef>
                  <a:spcPct val="0"/>
                </a:spcBef>
                <a:spcAft>
                  <a:spcPct val="35000"/>
                </a:spcAft>
              </a:pPr>
              <a:r>
                <a:rPr lang="ja-JP" altLang="en-US" sz="2400" b="1" dirty="0">
                  <a:solidFill>
                    <a:srgbClr val="FF0000"/>
                  </a:solidFill>
                </a:rPr>
                <a:t>臨床</a:t>
              </a:r>
              <a:endParaRPr lang="en-US" altLang="ja-JP" sz="2400" b="1" dirty="0">
                <a:solidFill>
                  <a:srgbClr val="FF0000"/>
                </a:solidFill>
              </a:endParaRPr>
            </a:p>
            <a:p>
              <a:pPr algn="ctr" defTabSz="800100">
                <a:lnSpc>
                  <a:spcPct val="90000"/>
                </a:lnSpc>
                <a:spcBef>
                  <a:spcPct val="0"/>
                </a:spcBef>
                <a:spcAft>
                  <a:spcPct val="35000"/>
                </a:spcAft>
              </a:pPr>
              <a:r>
                <a:rPr lang="ja-JP" altLang="en-US" sz="2400" b="1" dirty="0">
                  <a:solidFill>
                    <a:srgbClr val="FF0000"/>
                  </a:solidFill>
                </a:rPr>
                <a:t>研修</a:t>
              </a:r>
              <a:endParaRPr lang="en-US" altLang="ja-JP" sz="2400" b="1" dirty="0">
                <a:solidFill>
                  <a:srgbClr val="FF0000"/>
                </a:solidFill>
              </a:endParaRPr>
            </a:p>
            <a:p>
              <a:pPr algn="ctr" defTabSz="800100">
                <a:lnSpc>
                  <a:spcPct val="90000"/>
                </a:lnSpc>
                <a:spcBef>
                  <a:spcPct val="0"/>
                </a:spcBef>
                <a:spcAft>
                  <a:spcPct val="35000"/>
                </a:spcAft>
              </a:pPr>
              <a:r>
                <a:rPr lang="en-US" altLang="ja-JP" sz="2400" b="1" dirty="0">
                  <a:solidFill>
                    <a:srgbClr val="FF0000"/>
                  </a:solidFill>
                </a:rPr>
                <a:t>2</a:t>
              </a:r>
              <a:r>
                <a:rPr lang="ja-JP" altLang="en-US" sz="2400" b="1" dirty="0">
                  <a:solidFill>
                    <a:srgbClr val="FF0000"/>
                  </a:solidFill>
                </a:rPr>
                <a:t>年</a:t>
              </a:r>
              <a:endParaRPr lang="en-US" altLang="ja-JP" sz="2400" b="1" dirty="0">
                <a:solidFill>
                  <a:srgbClr val="FF0000"/>
                </a:solidFill>
              </a:endParaRPr>
            </a:p>
            <a:p>
              <a:pPr algn="ctr" defTabSz="800100">
                <a:lnSpc>
                  <a:spcPct val="90000"/>
                </a:lnSpc>
                <a:spcBef>
                  <a:spcPct val="0"/>
                </a:spcBef>
                <a:spcAft>
                  <a:spcPct val="35000"/>
                </a:spcAft>
              </a:pPr>
              <a:endParaRPr lang="ja-JP" altLang="en-US" sz="1600" b="1" dirty="0">
                <a:solidFill>
                  <a:srgbClr val="FF0000"/>
                </a:solidFill>
              </a:endParaRPr>
            </a:p>
          </p:txBody>
        </p:sp>
      </p:grpSp>
      <p:grpSp>
        <p:nvGrpSpPr>
          <p:cNvPr id="8" name="グループ化 7"/>
          <p:cNvGrpSpPr/>
          <p:nvPr/>
        </p:nvGrpSpPr>
        <p:grpSpPr>
          <a:xfrm>
            <a:off x="2931991" y="2820364"/>
            <a:ext cx="2958113" cy="1198881"/>
            <a:chOff x="2130880" y="1214805"/>
            <a:chExt cx="1346252" cy="1304631"/>
          </a:xfrm>
        </p:grpSpPr>
        <p:sp>
          <p:nvSpPr>
            <p:cNvPr id="12" name="角丸四角形 11"/>
            <p:cNvSpPr/>
            <p:nvPr/>
          </p:nvSpPr>
          <p:spPr>
            <a:xfrm>
              <a:off x="2130880" y="1214805"/>
              <a:ext cx="1346252" cy="1304631"/>
            </a:xfrm>
            <a:prstGeom prst="roundRect">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角丸四角形 4"/>
            <p:cNvSpPr/>
            <p:nvPr/>
          </p:nvSpPr>
          <p:spPr>
            <a:xfrm>
              <a:off x="2194567" y="1278492"/>
              <a:ext cx="1218878" cy="1177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endParaRPr lang="ja-JP" altLang="en-US" sz="1600" b="1" dirty="0">
                <a:solidFill>
                  <a:srgbClr val="FF0000"/>
                </a:solidFill>
              </a:endParaRPr>
            </a:p>
          </p:txBody>
        </p:sp>
      </p:grpSp>
      <p:grpSp>
        <p:nvGrpSpPr>
          <p:cNvPr id="9" name="グループ化 8"/>
          <p:cNvGrpSpPr/>
          <p:nvPr/>
        </p:nvGrpSpPr>
        <p:grpSpPr>
          <a:xfrm>
            <a:off x="5986148" y="1274362"/>
            <a:ext cx="662298" cy="1209081"/>
            <a:chOff x="3538322" y="1216918"/>
            <a:chExt cx="711036" cy="1283431"/>
          </a:xfrm>
        </p:grpSpPr>
        <p:sp>
          <p:nvSpPr>
            <p:cNvPr id="10" name="角丸四角形 9"/>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1" name="角丸四角形 6"/>
            <p:cNvSpPr/>
            <p:nvPr/>
          </p:nvSpPr>
          <p:spPr>
            <a:xfrm>
              <a:off x="3573031" y="1251767"/>
              <a:ext cx="641619"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外科専門医試験</a:t>
              </a:r>
            </a:p>
          </p:txBody>
        </p:sp>
      </p:grpSp>
      <p:grpSp>
        <p:nvGrpSpPr>
          <p:cNvPr id="14" name="グループ化 13"/>
          <p:cNvGrpSpPr/>
          <p:nvPr/>
        </p:nvGrpSpPr>
        <p:grpSpPr>
          <a:xfrm>
            <a:off x="4089522" y="4241667"/>
            <a:ext cx="3037910" cy="1243431"/>
            <a:chOff x="2105287" y="1229820"/>
            <a:chExt cx="1346252" cy="1304631"/>
          </a:xfrm>
          <a:solidFill>
            <a:srgbClr val="00B0F0"/>
          </a:solidFill>
        </p:grpSpPr>
        <p:sp>
          <p:nvSpPr>
            <p:cNvPr id="15" name="角丸四角形 14"/>
            <p:cNvSpPr/>
            <p:nvPr/>
          </p:nvSpPr>
          <p:spPr>
            <a:xfrm>
              <a:off x="2105287" y="1229820"/>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角丸四角形 4"/>
            <p:cNvSpPr/>
            <p:nvPr/>
          </p:nvSpPr>
          <p:spPr>
            <a:xfrm>
              <a:off x="2181637" y="1292551"/>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2000" b="1" dirty="0">
                  <a:solidFill>
                    <a:schemeClr val="tx1"/>
                  </a:solidFill>
                </a:rPr>
                <a:t>心臓血管外科修練</a:t>
              </a:r>
            </a:p>
          </p:txBody>
        </p:sp>
      </p:grpSp>
      <p:grpSp>
        <p:nvGrpSpPr>
          <p:cNvPr id="17" name="グループ化 16"/>
          <p:cNvGrpSpPr/>
          <p:nvPr/>
        </p:nvGrpSpPr>
        <p:grpSpPr>
          <a:xfrm>
            <a:off x="7058928" y="5542247"/>
            <a:ext cx="800174" cy="1283431"/>
            <a:chOff x="3538322" y="1216918"/>
            <a:chExt cx="711036" cy="1283431"/>
          </a:xfrm>
        </p:grpSpPr>
        <p:sp>
          <p:nvSpPr>
            <p:cNvPr id="18" name="角丸四角形 17"/>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9"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心臓血管外科専門医試験</a:t>
              </a:r>
            </a:p>
          </p:txBody>
        </p:sp>
      </p:grpSp>
      <p:sp>
        <p:nvSpPr>
          <p:cNvPr id="20" name="テキスト ボックス 19"/>
          <p:cNvSpPr txBox="1"/>
          <p:nvPr/>
        </p:nvSpPr>
        <p:spPr>
          <a:xfrm>
            <a:off x="3526876" y="3045033"/>
            <a:ext cx="2388813" cy="461665"/>
          </a:xfrm>
          <a:prstGeom prst="rect">
            <a:avLst/>
          </a:prstGeom>
          <a:noFill/>
        </p:spPr>
        <p:txBody>
          <a:bodyPr wrap="square" rtlCol="0">
            <a:spAutoFit/>
          </a:bodyPr>
          <a:lstStyle/>
          <a:p>
            <a:r>
              <a:rPr lang="ja-JP" altLang="en-US" sz="2400" dirty="0"/>
              <a:t>外科専門研修</a:t>
            </a:r>
          </a:p>
        </p:txBody>
      </p:sp>
      <p:cxnSp>
        <p:nvCxnSpPr>
          <p:cNvPr id="21" name="直線矢印コネクタ 20"/>
          <p:cNvCxnSpPr/>
          <p:nvPr/>
        </p:nvCxnSpPr>
        <p:spPr>
          <a:xfrm>
            <a:off x="3000987" y="2302138"/>
            <a:ext cx="0" cy="3698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917590" y="1357916"/>
            <a:ext cx="2414444" cy="954107"/>
          </a:xfrm>
          <a:prstGeom prst="rect">
            <a:avLst/>
          </a:prstGeom>
          <a:noFill/>
          <a:ln w="38100">
            <a:solidFill>
              <a:srgbClr val="FF0000"/>
            </a:solidFill>
          </a:ln>
        </p:spPr>
        <p:txBody>
          <a:bodyPr wrap="none" rtlCol="0">
            <a:spAutoFit/>
          </a:bodyPr>
          <a:lstStyle/>
          <a:p>
            <a:r>
              <a:rPr lang="ja-JP" altLang="en-US" sz="2800" dirty="0"/>
              <a:t>外科専門研修</a:t>
            </a:r>
            <a:endParaRPr lang="en-US" altLang="ja-JP" sz="2800" dirty="0"/>
          </a:p>
          <a:p>
            <a:pPr algn="ctr"/>
            <a:r>
              <a:rPr lang="ja-JP" altLang="en-US" sz="2800" dirty="0"/>
              <a:t>開始登録</a:t>
            </a:r>
          </a:p>
        </p:txBody>
      </p:sp>
      <p:sp>
        <p:nvSpPr>
          <p:cNvPr id="31" name="テキスト ボックス 30"/>
          <p:cNvSpPr txBox="1"/>
          <p:nvPr/>
        </p:nvSpPr>
        <p:spPr>
          <a:xfrm>
            <a:off x="3922355" y="5810922"/>
            <a:ext cx="3057247" cy="954107"/>
          </a:xfrm>
          <a:prstGeom prst="rect">
            <a:avLst/>
          </a:prstGeom>
          <a:noFill/>
          <a:ln w="38100">
            <a:solidFill>
              <a:srgbClr val="FFC000"/>
            </a:solidFill>
          </a:ln>
        </p:spPr>
        <p:txBody>
          <a:bodyPr wrap="none" rtlCol="0">
            <a:spAutoFit/>
          </a:bodyPr>
          <a:lstStyle/>
          <a:p>
            <a:r>
              <a:rPr lang="ja-JP" altLang="en-US" sz="2800" dirty="0"/>
              <a:t>心臓血管外科修練</a:t>
            </a:r>
            <a:endParaRPr lang="en-US" altLang="ja-JP" sz="2800" dirty="0"/>
          </a:p>
          <a:p>
            <a:pPr algn="ctr"/>
            <a:r>
              <a:rPr lang="ja-JP" altLang="en-US" sz="2800" dirty="0"/>
              <a:t>開始登録</a:t>
            </a:r>
          </a:p>
        </p:txBody>
      </p:sp>
      <p:sp>
        <p:nvSpPr>
          <p:cNvPr id="32" name="テキスト ボックス 31"/>
          <p:cNvSpPr txBox="1"/>
          <p:nvPr/>
        </p:nvSpPr>
        <p:spPr>
          <a:xfrm>
            <a:off x="8435761" y="4508500"/>
            <a:ext cx="1846980" cy="1938992"/>
          </a:xfrm>
          <a:prstGeom prst="rect">
            <a:avLst/>
          </a:prstGeom>
          <a:noFill/>
          <a:ln w="57150">
            <a:solidFill>
              <a:srgbClr val="7030A0"/>
            </a:solidFill>
          </a:ln>
        </p:spPr>
        <p:txBody>
          <a:bodyPr wrap="none" rtlCol="0">
            <a:spAutoFit/>
          </a:bodyPr>
          <a:lstStyle/>
          <a:p>
            <a:pPr algn="ctr"/>
            <a:r>
              <a:rPr lang="ja-JP" altLang="en-US" sz="2400" dirty="0"/>
              <a:t>最大</a:t>
            </a:r>
            <a:r>
              <a:rPr lang="en-US" altLang="ja-JP" sz="2400" dirty="0"/>
              <a:t>2</a:t>
            </a:r>
            <a:r>
              <a:rPr lang="ja-JP" altLang="en-US" sz="2400" dirty="0"/>
              <a:t>年</a:t>
            </a:r>
            <a:endParaRPr lang="en-US" altLang="ja-JP" sz="2400" dirty="0"/>
          </a:p>
          <a:p>
            <a:pPr algn="ctr"/>
            <a:r>
              <a:rPr lang="ja-JP" altLang="en-US" sz="2400" dirty="0"/>
              <a:t>ｵｰﾊﾞｰﾗｯﾌﾟし</a:t>
            </a:r>
            <a:endParaRPr lang="en-US" altLang="ja-JP" sz="2400" dirty="0"/>
          </a:p>
          <a:p>
            <a:pPr algn="ctr"/>
            <a:r>
              <a:rPr lang="ja-JP" altLang="en-US" sz="2400" dirty="0"/>
              <a:t>最短で</a:t>
            </a:r>
            <a:endParaRPr lang="en-US" altLang="ja-JP" sz="2400" dirty="0"/>
          </a:p>
          <a:p>
            <a:pPr algn="ctr"/>
            <a:r>
              <a:rPr lang="ja-JP" altLang="en-US" sz="2400" dirty="0"/>
              <a:t>卒後６年</a:t>
            </a:r>
            <a:endParaRPr lang="en-US" altLang="ja-JP" sz="2400" dirty="0"/>
          </a:p>
          <a:p>
            <a:pPr algn="ctr"/>
            <a:r>
              <a:rPr lang="ja-JP" altLang="en-US" sz="2400" dirty="0"/>
              <a:t>（</a:t>
            </a:r>
            <a:r>
              <a:rPr lang="en-US" altLang="ja-JP" sz="2400" dirty="0"/>
              <a:t>2+1+3</a:t>
            </a:r>
            <a:r>
              <a:rPr lang="ja-JP" altLang="en-US" sz="2400" dirty="0"/>
              <a:t>）</a:t>
            </a:r>
          </a:p>
        </p:txBody>
      </p:sp>
      <p:sp>
        <p:nvSpPr>
          <p:cNvPr id="33" name="右中かっこ 32"/>
          <p:cNvSpPr/>
          <p:nvPr/>
        </p:nvSpPr>
        <p:spPr>
          <a:xfrm>
            <a:off x="8036544" y="4303915"/>
            <a:ext cx="284341" cy="23919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6" name="正方形/長方形 25"/>
          <p:cNvSpPr/>
          <p:nvPr/>
        </p:nvSpPr>
        <p:spPr>
          <a:xfrm>
            <a:off x="3358361" y="2825380"/>
            <a:ext cx="221146" cy="1184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5" name="直線矢印コネクタ 34"/>
          <p:cNvCxnSpPr/>
          <p:nvPr/>
        </p:nvCxnSpPr>
        <p:spPr>
          <a:xfrm flipV="1">
            <a:off x="4112239" y="5427908"/>
            <a:ext cx="11511" cy="3782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左右矢印 36"/>
          <p:cNvSpPr/>
          <p:nvPr/>
        </p:nvSpPr>
        <p:spPr>
          <a:xfrm>
            <a:off x="3012860" y="4508500"/>
            <a:ext cx="1010807"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p:cNvSpPr txBox="1"/>
          <p:nvPr/>
        </p:nvSpPr>
        <p:spPr>
          <a:xfrm>
            <a:off x="3045755" y="4945342"/>
            <a:ext cx="1051750" cy="830997"/>
          </a:xfrm>
          <a:prstGeom prst="rect">
            <a:avLst/>
          </a:prstGeom>
          <a:noFill/>
        </p:spPr>
        <p:txBody>
          <a:bodyPr wrap="square" rtlCol="0">
            <a:spAutoFit/>
          </a:bodyPr>
          <a:lstStyle/>
          <a:p>
            <a:pPr algn="ctr"/>
            <a:r>
              <a:rPr lang="en-US" altLang="ja-JP" sz="2400" dirty="0"/>
              <a:t>1</a:t>
            </a:r>
            <a:r>
              <a:rPr lang="ja-JP" altLang="en-US" sz="2400" dirty="0"/>
              <a:t>年</a:t>
            </a:r>
            <a:endParaRPr lang="en-US" altLang="ja-JP" sz="2400" dirty="0"/>
          </a:p>
          <a:p>
            <a:pPr algn="ctr"/>
            <a:r>
              <a:rPr lang="ja-JP" altLang="en-US" sz="2400" dirty="0"/>
              <a:t>以上</a:t>
            </a:r>
          </a:p>
        </p:txBody>
      </p:sp>
      <p:sp>
        <p:nvSpPr>
          <p:cNvPr id="2" name="曲折矢印 1"/>
          <p:cNvSpPr/>
          <p:nvPr/>
        </p:nvSpPr>
        <p:spPr>
          <a:xfrm flipV="1">
            <a:off x="3439075" y="4013647"/>
            <a:ext cx="567884" cy="38003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24" name="直線コネクタ 23"/>
          <p:cNvCxnSpPr/>
          <p:nvPr/>
        </p:nvCxnSpPr>
        <p:spPr>
          <a:xfrm flipV="1">
            <a:off x="1714466" y="1215938"/>
            <a:ext cx="7326664" cy="176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878515" y="878700"/>
            <a:ext cx="1034257" cy="369332"/>
          </a:xfrm>
          <a:prstGeom prst="rect">
            <a:avLst/>
          </a:prstGeom>
          <a:noFill/>
        </p:spPr>
        <p:txBody>
          <a:bodyPr wrap="none" rtlCol="0">
            <a:spAutoFit/>
          </a:bodyPr>
          <a:lstStyle/>
          <a:p>
            <a:r>
              <a:rPr lang="en-US" altLang="ja-JP" dirty="0"/>
              <a:t>1</a:t>
            </a:r>
            <a:r>
              <a:rPr lang="ja-JP" altLang="en-US" dirty="0"/>
              <a:t>年、</a:t>
            </a:r>
            <a:r>
              <a:rPr lang="en-US" altLang="ja-JP" dirty="0"/>
              <a:t>2</a:t>
            </a:r>
            <a:r>
              <a:rPr lang="ja-JP" altLang="en-US" dirty="0"/>
              <a:t>年</a:t>
            </a:r>
          </a:p>
        </p:txBody>
      </p:sp>
      <p:cxnSp>
        <p:nvCxnSpPr>
          <p:cNvPr id="29" name="直線コネクタ 28"/>
          <p:cNvCxnSpPr/>
          <p:nvPr/>
        </p:nvCxnSpPr>
        <p:spPr>
          <a:xfrm>
            <a:off x="1728263" y="912744"/>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915828" y="935752"/>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981905" y="924252"/>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027416" y="912752"/>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989441" y="912749"/>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063527" y="924105"/>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116765" y="878700"/>
            <a:ext cx="758541" cy="369332"/>
          </a:xfrm>
          <a:prstGeom prst="rect">
            <a:avLst/>
          </a:prstGeom>
          <a:noFill/>
        </p:spPr>
        <p:txBody>
          <a:bodyPr wrap="none" rtlCol="0">
            <a:spAutoFit/>
          </a:bodyPr>
          <a:lstStyle/>
          <a:p>
            <a:r>
              <a:rPr lang="en-US" altLang="ja-JP" dirty="0"/>
              <a:t>3</a:t>
            </a:r>
            <a:r>
              <a:rPr lang="ja-JP" altLang="en-US" dirty="0"/>
              <a:t>年目</a:t>
            </a:r>
          </a:p>
        </p:txBody>
      </p:sp>
      <p:sp>
        <p:nvSpPr>
          <p:cNvPr id="46" name="テキスト ボックス 45"/>
          <p:cNvSpPr txBox="1"/>
          <p:nvPr/>
        </p:nvSpPr>
        <p:spPr>
          <a:xfrm>
            <a:off x="4179755" y="878700"/>
            <a:ext cx="763351" cy="369332"/>
          </a:xfrm>
          <a:prstGeom prst="rect">
            <a:avLst/>
          </a:prstGeom>
          <a:noFill/>
        </p:spPr>
        <p:txBody>
          <a:bodyPr wrap="none" rtlCol="0">
            <a:spAutoFit/>
          </a:bodyPr>
          <a:lstStyle/>
          <a:p>
            <a:r>
              <a:rPr lang="en-US" altLang="ja-JP" dirty="0"/>
              <a:t>4</a:t>
            </a:r>
            <a:r>
              <a:rPr lang="ja-JP" altLang="en-US" dirty="0"/>
              <a:t>年目</a:t>
            </a:r>
          </a:p>
        </p:txBody>
      </p:sp>
      <p:sp>
        <p:nvSpPr>
          <p:cNvPr id="47" name="テキスト ボックス 46"/>
          <p:cNvSpPr txBox="1"/>
          <p:nvPr/>
        </p:nvSpPr>
        <p:spPr>
          <a:xfrm>
            <a:off x="5158925" y="878700"/>
            <a:ext cx="763351" cy="369332"/>
          </a:xfrm>
          <a:prstGeom prst="rect">
            <a:avLst/>
          </a:prstGeom>
          <a:noFill/>
        </p:spPr>
        <p:txBody>
          <a:bodyPr wrap="none" rtlCol="0">
            <a:spAutoFit/>
          </a:bodyPr>
          <a:lstStyle/>
          <a:p>
            <a:r>
              <a:rPr lang="en-US" altLang="ja-JP" dirty="0"/>
              <a:t>5</a:t>
            </a:r>
            <a:r>
              <a:rPr lang="ja-JP" altLang="en-US" dirty="0"/>
              <a:t>年目</a:t>
            </a:r>
          </a:p>
        </p:txBody>
      </p:sp>
      <p:sp>
        <p:nvSpPr>
          <p:cNvPr id="48" name="テキスト ボックス 47"/>
          <p:cNvSpPr txBox="1"/>
          <p:nvPr/>
        </p:nvSpPr>
        <p:spPr>
          <a:xfrm>
            <a:off x="6202865" y="878700"/>
            <a:ext cx="763351" cy="369332"/>
          </a:xfrm>
          <a:prstGeom prst="rect">
            <a:avLst/>
          </a:prstGeom>
          <a:noFill/>
        </p:spPr>
        <p:txBody>
          <a:bodyPr wrap="none" rtlCol="0">
            <a:spAutoFit/>
          </a:bodyPr>
          <a:lstStyle/>
          <a:p>
            <a:r>
              <a:rPr lang="en-US" altLang="ja-JP" dirty="0"/>
              <a:t>6</a:t>
            </a:r>
            <a:r>
              <a:rPr lang="ja-JP" altLang="en-US" dirty="0"/>
              <a:t>年目</a:t>
            </a:r>
          </a:p>
        </p:txBody>
      </p:sp>
      <p:sp>
        <p:nvSpPr>
          <p:cNvPr id="49" name="テキスト ボックス 48"/>
          <p:cNvSpPr txBox="1"/>
          <p:nvPr/>
        </p:nvSpPr>
        <p:spPr>
          <a:xfrm>
            <a:off x="8229150" y="888860"/>
            <a:ext cx="994183" cy="369332"/>
          </a:xfrm>
          <a:prstGeom prst="rect">
            <a:avLst/>
          </a:prstGeom>
          <a:noFill/>
        </p:spPr>
        <p:txBody>
          <a:bodyPr wrap="none" rtlCol="0">
            <a:spAutoFit/>
          </a:bodyPr>
          <a:lstStyle/>
          <a:p>
            <a:r>
              <a:rPr lang="en-US" altLang="ja-JP" dirty="0"/>
              <a:t>8</a:t>
            </a:r>
            <a:r>
              <a:rPr lang="ja-JP" altLang="en-US" dirty="0"/>
              <a:t>年目～</a:t>
            </a:r>
          </a:p>
        </p:txBody>
      </p:sp>
      <p:grpSp>
        <p:nvGrpSpPr>
          <p:cNvPr id="50" name="グループ化 49"/>
          <p:cNvGrpSpPr/>
          <p:nvPr/>
        </p:nvGrpSpPr>
        <p:grpSpPr>
          <a:xfrm>
            <a:off x="5907825" y="2815856"/>
            <a:ext cx="3037910" cy="1223643"/>
            <a:chOff x="2130880" y="1214805"/>
            <a:chExt cx="1346252" cy="1304631"/>
          </a:xfrm>
          <a:solidFill>
            <a:srgbClr val="00B0F0"/>
          </a:solidFill>
        </p:grpSpPr>
        <p:sp>
          <p:nvSpPr>
            <p:cNvPr id="51" name="角丸四角形 50"/>
            <p:cNvSpPr/>
            <p:nvPr/>
          </p:nvSpPr>
          <p:spPr>
            <a:xfrm>
              <a:off x="2130880" y="1214805"/>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2" name="角丸四角形 4"/>
            <p:cNvSpPr/>
            <p:nvPr/>
          </p:nvSpPr>
          <p:spPr>
            <a:xfrm>
              <a:off x="2154307" y="1278492"/>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2000" b="1" dirty="0">
                  <a:solidFill>
                    <a:schemeClr val="tx1"/>
                  </a:solidFill>
                </a:rPr>
                <a:t>心臓血管外科修練</a:t>
              </a:r>
            </a:p>
          </p:txBody>
        </p:sp>
      </p:grpSp>
      <p:grpSp>
        <p:nvGrpSpPr>
          <p:cNvPr id="54" name="グループ化 53"/>
          <p:cNvGrpSpPr/>
          <p:nvPr/>
        </p:nvGrpSpPr>
        <p:grpSpPr>
          <a:xfrm>
            <a:off x="8849628" y="1244331"/>
            <a:ext cx="800174" cy="1379521"/>
            <a:chOff x="3538322" y="1216918"/>
            <a:chExt cx="711036" cy="1283431"/>
          </a:xfrm>
        </p:grpSpPr>
        <p:sp>
          <p:nvSpPr>
            <p:cNvPr id="55" name="角丸四角形 54"/>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56"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ja-JP" altLang="en-US" sz="1600" b="1" dirty="0"/>
                <a:t>心臓血管外科専門医試験</a:t>
              </a:r>
            </a:p>
          </p:txBody>
        </p:sp>
      </p:grpSp>
      <p:sp>
        <p:nvSpPr>
          <p:cNvPr id="53" name="テキスト ボックス 52"/>
          <p:cNvSpPr txBox="1"/>
          <p:nvPr/>
        </p:nvSpPr>
        <p:spPr>
          <a:xfrm>
            <a:off x="7241090" y="878700"/>
            <a:ext cx="763351" cy="369332"/>
          </a:xfrm>
          <a:prstGeom prst="rect">
            <a:avLst/>
          </a:prstGeom>
          <a:noFill/>
        </p:spPr>
        <p:txBody>
          <a:bodyPr wrap="none" rtlCol="0">
            <a:spAutoFit/>
          </a:bodyPr>
          <a:lstStyle/>
          <a:p>
            <a:r>
              <a:rPr lang="en-US" altLang="ja-JP" dirty="0"/>
              <a:t>7</a:t>
            </a:r>
            <a:r>
              <a:rPr lang="ja-JP" altLang="en-US" dirty="0"/>
              <a:t>年目</a:t>
            </a:r>
          </a:p>
        </p:txBody>
      </p:sp>
      <p:cxnSp>
        <p:nvCxnSpPr>
          <p:cNvPr id="57" name="直線コネクタ 56"/>
          <p:cNvCxnSpPr/>
          <p:nvPr/>
        </p:nvCxnSpPr>
        <p:spPr>
          <a:xfrm>
            <a:off x="8082702" y="914580"/>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8996202" y="2672006"/>
            <a:ext cx="1611339" cy="1569660"/>
          </a:xfrm>
          <a:prstGeom prst="rect">
            <a:avLst/>
          </a:prstGeom>
          <a:noFill/>
          <a:ln w="57150">
            <a:solidFill>
              <a:srgbClr val="7030A0"/>
            </a:solidFill>
          </a:ln>
        </p:spPr>
        <p:txBody>
          <a:bodyPr wrap="none" rtlCol="0">
            <a:spAutoFit/>
          </a:bodyPr>
          <a:lstStyle/>
          <a:p>
            <a:pPr algn="ctr"/>
            <a:r>
              <a:rPr lang="ja-JP" altLang="en-US" sz="2400" dirty="0"/>
              <a:t>ｵｰﾊﾞｰﾗｯﾌﾟ</a:t>
            </a:r>
            <a:endParaRPr lang="en-US" altLang="ja-JP" sz="2400" dirty="0"/>
          </a:p>
          <a:p>
            <a:pPr algn="ctr"/>
            <a:r>
              <a:rPr lang="ja-JP" altLang="en-US" sz="2400" dirty="0"/>
              <a:t>なし</a:t>
            </a:r>
            <a:endParaRPr lang="en-US" altLang="ja-JP" sz="2400" dirty="0"/>
          </a:p>
          <a:p>
            <a:pPr algn="ctr"/>
            <a:r>
              <a:rPr lang="ja-JP" altLang="en-US" sz="2400" dirty="0"/>
              <a:t>卒後</a:t>
            </a:r>
            <a:r>
              <a:rPr lang="en-US" altLang="ja-JP" sz="2400" dirty="0"/>
              <a:t>8</a:t>
            </a:r>
            <a:r>
              <a:rPr lang="ja-JP" altLang="en-US" sz="2400" dirty="0"/>
              <a:t>年</a:t>
            </a:r>
            <a:endParaRPr lang="en-US" altLang="ja-JP" sz="2400" dirty="0"/>
          </a:p>
          <a:p>
            <a:pPr algn="ctr"/>
            <a:r>
              <a:rPr lang="ja-JP" altLang="en-US" sz="2400" dirty="0"/>
              <a:t>（</a:t>
            </a:r>
            <a:r>
              <a:rPr lang="en-US" altLang="ja-JP" sz="2400" dirty="0"/>
              <a:t>2+3+3</a:t>
            </a:r>
            <a:r>
              <a:rPr lang="ja-JP" altLang="en-US" sz="2400" dirty="0"/>
              <a:t>）</a:t>
            </a:r>
          </a:p>
        </p:txBody>
      </p:sp>
      <p:cxnSp>
        <p:nvCxnSpPr>
          <p:cNvPr id="60" name="直線矢印コネクタ 59"/>
          <p:cNvCxnSpPr/>
          <p:nvPr/>
        </p:nvCxnSpPr>
        <p:spPr>
          <a:xfrm flipH="1" flipV="1">
            <a:off x="5896638" y="3908827"/>
            <a:ext cx="6300" cy="18973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138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186019"/>
            <a:ext cx="7886700" cy="1325563"/>
          </a:xfrm>
        </p:spPr>
        <p:txBody>
          <a:bodyPr/>
          <a:lstStyle/>
          <a:p>
            <a:pPr algn="ctr"/>
            <a:r>
              <a:rPr kumimoji="1" lang="ja-JP" altLang="en-US" dirty="0" smtClean="0"/>
              <a:t>名称（仮）</a:t>
            </a:r>
            <a:endParaRPr kumimoji="1" lang="ja-JP" altLang="en-US" dirty="0"/>
          </a:p>
        </p:txBody>
      </p:sp>
      <p:sp>
        <p:nvSpPr>
          <p:cNvPr id="3" name="テキスト ボックス 2"/>
          <p:cNvSpPr txBox="1"/>
          <p:nvPr/>
        </p:nvSpPr>
        <p:spPr>
          <a:xfrm>
            <a:off x="1680480" y="777593"/>
            <a:ext cx="8568421" cy="5693866"/>
          </a:xfrm>
          <a:prstGeom prst="rect">
            <a:avLst/>
          </a:prstGeom>
          <a:noFill/>
        </p:spPr>
        <p:txBody>
          <a:bodyPr wrap="square" rtlCol="0">
            <a:spAutoFit/>
          </a:bodyPr>
          <a:lstStyle/>
          <a:p>
            <a:r>
              <a:rPr lang="ja-JP" altLang="ja-JP" sz="2800" b="1" u="sng" dirty="0">
                <a:solidFill>
                  <a:srgbClr val="FF0000"/>
                </a:solidFill>
              </a:rPr>
              <a:t>専攻医</a:t>
            </a:r>
            <a:r>
              <a:rPr lang="ja-JP" altLang="ja-JP" sz="2800" dirty="0"/>
              <a:t>：心臓血管外科専門医取得に向けて修練を行っている医師</a:t>
            </a:r>
          </a:p>
          <a:p>
            <a:r>
              <a:rPr lang="ja-JP" altLang="ja-JP" sz="2800" b="1" u="sng" dirty="0">
                <a:solidFill>
                  <a:srgbClr val="FF0000"/>
                </a:solidFill>
              </a:rPr>
              <a:t>専門医</a:t>
            </a:r>
            <a:r>
              <a:rPr lang="ja-JP" altLang="ja-JP" sz="2800" dirty="0"/>
              <a:t>：</a:t>
            </a:r>
            <a:r>
              <a:rPr lang="ja-JP" altLang="en-US" sz="2800" dirty="0"/>
              <a:t>修練</a:t>
            </a:r>
            <a:r>
              <a:rPr lang="ja-JP" altLang="ja-JP" sz="2800" dirty="0"/>
              <a:t>カリキュラムを達成し、所定の試験に合格して専門医として認定された医師。</a:t>
            </a:r>
          </a:p>
          <a:p>
            <a:r>
              <a:rPr lang="ja-JP" altLang="ja-JP" sz="2800" b="1" u="sng" dirty="0">
                <a:solidFill>
                  <a:srgbClr val="FF0000"/>
                </a:solidFill>
              </a:rPr>
              <a:t>修練指導者</a:t>
            </a:r>
            <a:r>
              <a:rPr lang="ja-JP" altLang="ja-JP" sz="2800" dirty="0"/>
              <a:t>：</a:t>
            </a:r>
          </a:p>
          <a:p>
            <a:r>
              <a:rPr lang="ja-JP" altLang="ja-JP" sz="2800" dirty="0"/>
              <a:t>すべてを満たした者を申請により修練指導者とする．</a:t>
            </a:r>
          </a:p>
          <a:p>
            <a:r>
              <a:rPr lang="ja-JP" altLang="ja-JP" sz="2800" dirty="0"/>
              <a:t>・</a:t>
            </a:r>
            <a:r>
              <a:rPr lang="en-US" altLang="ja-JP" sz="2800" dirty="0"/>
              <a:t>1</a:t>
            </a:r>
            <a:r>
              <a:rPr lang="ja-JP" altLang="ja-JP" sz="2800" dirty="0"/>
              <a:t>回以上更新した心臓血管外科専門医、または</a:t>
            </a:r>
            <a:r>
              <a:rPr lang="ja-JP" altLang="en-US" sz="2800" dirty="0"/>
              <a:t>日本心臓血管外科学会国際会員</a:t>
            </a:r>
            <a:r>
              <a:rPr lang="ja-JP" altLang="ja-JP" sz="2800" dirty="0"/>
              <a:t>であること</a:t>
            </a:r>
          </a:p>
          <a:p>
            <a:r>
              <a:rPr lang="ja-JP" altLang="ja-JP" sz="2800" dirty="0"/>
              <a:t>・術者として心臓血管外科手術難易度表における難易度</a:t>
            </a:r>
            <a:r>
              <a:rPr lang="en-US" altLang="ja-JP" sz="2800" dirty="0"/>
              <a:t>B</a:t>
            </a:r>
            <a:r>
              <a:rPr lang="ja-JP" altLang="ja-JP" sz="2800" dirty="0"/>
              <a:t>以上の手術経験</a:t>
            </a:r>
            <a:r>
              <a:rPr lang="en-US" altLang="ja-JP" sz="2800" dirty="0"/>
              <a:t>100</a:t>
            </a:r>
            <a:r>
              <a:rPr lang="ja-JP" altLang="ja-JP" sz="2800" dirty="0"/>
              <a:t>例以上を有し、かつ内</a:t>
            </a:r>
            <a:r>
              <a:rPr lang="en-US" altLang="ja-JP" sz="2800" dirty="0"/>
              <a:t>30</a:t>
            </a:r>
            <a:r>
              <a:rPr lang="ja-JP" altLang="ja-JP" sz="2800" dirty="0"/>
              <a:t>例以上は難易度</a:t>
            </a:r>
            <a:r>
              <a:rPr lang="en-US" altLang="ja-JP" sz="2800" dirty="0"/>
              <a:t>C</a:t>
            </a:r>
            <a:r>
              <a:rPr lang="ja-JP" altLang="ja-JP" sz="2800" dirty="0"/>
              <a:t>であること（生涯における経験）</a:t>
            </a:r>
          </a:p>
          <a:p>
            <a:r>
              <a:rPr lang="ja-JP" altLang="ja-JP" sz="2800" dirty="0"/>
              <a:t>・査読制度のある心臓血管外科に関する筆頭論文を</a:t>
            </a:r>
            <a:r>
              <a:rPr lang="en-US" altLang="ja-JP" sz="2800" dirty="0"/>
              <a:t>5</a:t>
            </a:r>
            <a:r>
              <a:rPr lang="ja-JP" altLang="ja-JP" sz="2800" dirty="0"/>
              <a:t>編以上有すること</a:t>
            </a:r>
          </a:p>
        </p:txBody>
      </p:sp>
    </p:spTree>
    <p:extLst>
      <p:ext uri="{BB962C8B-B14F-4D97-AF65-F5344CB8AC3E}">
        <p14:creationId xmlns:p14="http://schemas.microsoft.com/office/powerpoint/2010/main" val="3829385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名称（仮）</a:t>
            </a:r>
            <a:endParaRPr kumimoji="1" lang="ja-JP" altLang="en-US" dirty="0"/>
          </a:p>
        </p:txBody>
      </p:sp>
      <p:sp>
        <p:nvSpPr>
          <p:cNvPr id="3" name="テキスト ボックス 2"/>
          <p:cNvSpPr txBox="1"/>
          <p:nvPr/>
        </p:nvSpPr>
        <p:spPr>
          <a:xfrm>
            <a:off x="2097405" y="2240281"/>
            <a:ext cx="7997190" cy="3108543"/>
          </a:xfrm>
          <a:prstGeom prst="rect">
            <a:avLst/>
          </a:prstGeom>
          <a:noFill/>
        </p:spPr>
        <p:txBody>
          <a:bodyPr wrap="square" rtlCol="0">
            <a:spAutoFit/>
          </a:bodyPr>
          <a:lstStyle/>
          <a:p>
            <a:r>
              <a:rPr lang="ja-JP" altLang="ja-JP" sz="2800" b="1" u="sng" dirty="0">
                <a:solidFill>
                  <a:srgbClr val="FF0000"/>
                </a:solidFill>
              </a:rPr>
              <a:t>修練責任者</a:t>
            </a:r>
            <a:r>
              <a:rPr lang="ja-JP" altLang="ja-JP" sz="2800" dirty="0"/>
              <a:t>：基幹施設、関連施設の修練指導者</a:t>
            </a:r>
            <a:r>
              <a:rPr lang="ja-JP" altLang="en-US" sz="2800" dirty="0"/>
              <a:t>のうち一人を</a:t>
            </a:r>
            <a:r>
              <a:rPr lang="ja-JP" altLang="en-US" sz="2800" dirty="0" smtClean="0"/>
              <a:t>修練責任者</a:t>
            </a:r>
            <a:r>
              <a:rPr lang="ja-JP" altLang="en-US" sz="2800" dirty="0"/>
              <a:t>とする</a:t>
            </a:r>
            <a:r>
              <a:rPr lang="ja-JP" altLang="ja-JP" sz="2800" dirty="0"/>
              <a:t>。</a:t>
            </a:r>
          </a:p>
          <a:p>
            <a:endParaRPr lang="en-US" altLang="ja-JP" sz="2800" dirty="0"/>
          </a:p>
          <a:p>
            <a:r>
              <a:rPr lang="ja-JP" altLang="ja-JP" sz="2800" b="1" u="sng" dirty="0">
                <a:solidFill>
                  <a:srgbClr val="FF0000"/>
                </a:solidFill>
              </a:rPr>
              <a:t>修練統括責任者（カリキュラムディレクター）</a:t>
            </a:r>
            <a:r>
              <a:rPr lang="ja-JP" altLang="ja-JP" sz="2800" dirty="0"/>
              <a:t>：修練統括施設の</a:t>
            </a:r>
            <a:r>
              <a:rPr lang="ja-JP" altLang="ja-JP" sz="2800" dirty="0" smtClean="0"/>
              <a:t>修練責任者</a:t>
            </a:r>
            <a:r>
              <a:rPr lang="ja-JP" altLang="ja-JP" sz="2800" dirty="0"/>
              <a:t>。施設群全体の</a:t>
            </a:r>
            <a:r>
              <a:rPr lang="ja-JP" altLang="en-US" sz="2800" dirty="0"/>
              <a:t>修練</a:t>
            </a:r>
            <a:r>
              <a:rPr lang="ja-JP" altLang="ja-JP" sz="2800" dirty="0"/>
              <a:t>カリキュラムの管理運営の責任者となる。</a:t>
            </a:r>
            <a:endParaRPr lang="ja-JP" altLang="en-US" sz="2800" dirty="0"/>
          </a:p>
          <a:p>
            <a:endParaRPr lang="ja-JP" altLang="en-US" sz="28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10" y="3324110"/>
            <a:ext cx="1325880" cy="720201"/>
          </a:xfrm>
          <a:prstGeom prst="rect">
            <a:avLst/>
          </a:prstGeom>
        </p:spPr>
      </p:pic>
    </p:spTree>
    <p:extLst>
      <p:ext uri="{BB962C8B-B14F-4D97-AF65-F5344CB8AC3E}">
        <p14:creationId xmlns:p14="http://schemas.microsoft.com/office/powerpoint/2010/main" val="3990448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033" y="402018"/>
            <a:ext cx="7886700" cy="1325563"/>
          </a:xfrm>
        </p:spPr>
        <p:txBody>
          <a:bodyPr/>
          <a:lstStyle/>
          <a:p>
            <a:pPr algn="ctr"/>
            <a:r>
              <a:rPr kumimoji="1" lang="ja-JP" altLang="en-US" dirty="0" smtClean="0"/>
              <a:t>名称</a:t>
            </a:r>
            <a:endParaRPr kumimoji="1" lang="ja-JP" altLang="en-US" dirty="0"/>
          </a:p>
        </p:txBody>
      </p:sp>
      <p:sp>
        <p:nvSpPr>
          <p:cNvPr id="3" name="正方形/長方形 2"/>
          <p:cNvSpPr/>
          <p:nvPr/>
        </p:nvSpPr>
        <p:spPr>
          <a:xfrm>
            <a:off x="1643274" y="2584174"/>
            <a:ext cx="1699591" cy="274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4" name="正方形/長方形 3"/>
          <p:cNvSpPr/>
          <p:nvPr/>
        </p:nvSpPr>
        <p:spPr>
          <a:xfrm>
            <a:off x="4326842" y="119270"/>
            <a:ext cx="5973411" cy="636104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2009290" y="2971799"/>
            <a:ext cx="923330" cy="1938992"/>
          </a:xfrm>
          <a:prstGeom prst="rect">
            <a:avLst/>
          </a:prstGeom>
          <a:noFill/>
        </p:spPr>
        <p:txBody>
          <a:bodyPr vert="eaVert" wrap="none" rtlCol="0">
            <a:spAutoFit/>
          </a:bodyPr>
          <a:lstStyle/>
          <a:p>
            <a:r>
              <a:rPr lang="ja-JP" altLang="en-US" sz="4800" dirty="0"/>
              <a:t>専攻医</a:t>
            </a:r>
          </a:p>
        </p:txBody>
      </p:sp>
      <p:sp>
        <p:nvSpPr>
          <p:cNvPr id="6" name="右矢印 5"/>
          <p:cNvSpPr/>
          <p:nvPr/>
        </p:nvSpPr>
        <p:spPr>
          <a:xfrm>
            <a:off x="3521771" y="3607906"/>
            <a:ext cx="626165" cy="467139"/>
          </a:xfrm>
          <a:prstGeom prst="rightArrow">
            <a:avLst/>
          </a:prstGeom>
          <a:solidFill>
            <a:srgbClr val="FF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5390323" y="2836595"/>
            <a:ext cx="1015663" cy="2169825"/>
          </a:xfrm>
          <a:prstGeom prst="rect">
            <a:avLst/>
          </a:prstGeom>
          <a:noFill/>
        </p:spPr>
        <p:txBody>
          <a:bodyPr vert="eaVert" wrap="none" rtlCol="0">
            <a:spAutoFit/>
          </a:bodyPr>
          <a:lstStyle/>
          <a:p>
            <a:r>
              <a:rPr lang="ja-JP" altLang="en-US" sz="5400" dirty="0"/>
              <a:t>専門医</a:t>
            </a:r>
          </a:p>
        </p:txBody>
      </p:sp>
      <p:sp>
        <p:nvSpPr>
          <p:cNvPr id="8" name="正方形/長方形 7"/>
          <p:cNvSpPr/>
          <p:nvPr/>
        </p:nvSpPr>
        <p:spPr>
          <a:xfrm>
            <a:off x="6513444" y="278297"/>
            <a:ext cx="3617833" cy="60926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6662531" y="382139"/>
            <a:ext cx="3389243" cy="3404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dirty="0">
              <a:solidFill>
                <a:srgbClr val="FF0000"/>
              </a:solidFill>
            </a:endParaRPr>
          </a:p>
        </p:txBody>
      </p:sp>
      <p:sp>
        <p:nvSpPr>
          <p:cNvPr id="11" name="テキスト ボックス 10"/>
          <p:cNvSpPr txBox="1"/>
          <p:nvPr/>
        </p:nvSpPr>
        <p:spPr>
          <a:xfrm>
            <a:off x="7102235" y="2971800"/>
            <a:ext cx="2496196" cy="1200329"/>
          </a:xfrm>
          <a:prstGeom prst="rect">
            <a:avLst/>
          </a:prstGeom>
          <a:noFill/>
        </p:spPr>
        <p:txBody>
          <a:bodyPr wrap="none" rtlCol="0">
            <a:spAutoFit/>
          </a:bodyPr>
          <a:lstStyle/>
          <a:p>
            <a:r>
              <a:rPr lang="ja-JP" altLang="en-US" sz="3600" dirty="0">
                <a:solidFill>
                  <a:srgbClr val="FF0000"/>
                </a:solidFill>
              </a:rPr>
              <a:t>修練</a:t>
            </a:r>
            <a:r>
              <a:rPr lang="ja-JP" altLang="en-US" sz="3600" b="1" u="sng" dirty="0">
                <a:solidFill>
                  <a:srgbClr val="7030A0"/>
                </a:solidFill>
              </a:rPr>
              <a:t>責任</a:t>
            </a:r>
            <a:r>
              <a:rPr lang="ja-JP" altLang="en-US" sz="3600" dirty="0">
                <a:solidFill>
                  <a:srgbClr val="FF0000"/>
                </a:solidFill>
              </a:rPr>
              <a:t>者</a:t>
            </a:r>
          </a:p>
          <a:p>
            <a:endParaRPr lang="ja-JP" altLang="en-US" sz="3600" dirty="0"/>
          </a:p>
        </p:txBody>
      </p:sp>
      <p:sp>
        <p:nvSpPr>
          <p:cNvPr id="12" name="円/楕円 11"/>
          <p:cNvSpPr/>
          <p:nvPr/>
        </p:nvSpPr>
        <p:spPr>
          <a:xfrm>
            <a:off x="6405986" y="420307"/>
            <a:ext cx="3725291" cy="237041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t>修練</a:t>
            </a:r>
            <a:r>
              <a:rPr lang="ja-JP" altLang="en-US" sz="3600" b="1" u="sng" dirty="0">
                <a:solidFill>
                  <a:srgbClr val="FFFF00"/>
                </a:solidFill>
              </a:rPr>
              <a:t>統括</a:t>
            </a:r>
            <a:endParaRPr lang="en-US" altLang="ja-JP" sz="3600" b="1" u="sng" dirty="0">
              <a:solidFill>
                <a:srgbClr val="FFFF00"/>
              </a:solidFill>
            </a:endParaRPr>
          </a:p>
          <a:p>
            <a:pPr algn="ctr"/>
            <a:r>
              <a:rPr lang="ja-JP" altLang="en-US" sz="3600" dirty="0"/>
              <a:t>責任者</a:t>
            </a:r>
            <a:endParaRPr lang="en-US" altLang="ja-JP" sz="3600" dirty="0"/>
          </a:p>
          <a:p>
            <a:pPr algn="ctr"/>
            <a:r>
              <a:rPr lang="ja-JP" altLang="en-US" sz="2800" dirty="0"/>
              <a:t>カリキュラムディレクター</a:t>
            </a:r>
          </a:p>
        </p:txBody>
      </p:sp>
      <p:sp>
        <p:nvSpPr>
          <p:cNvPr id="13" name="テキスト ボックス 12"/>
          <p:cNvSpPr txBox="1"/>
          <p:nvPr/>
        </p:nvSpPr>
        <p:spPr>
          <a:xfrm>
            <a:off x="6896590" y="5235270"/>
            <a:ext cx="3005951" cy="769441"/>
          </a:xfrm>
          <a:prstGeom prst="rect">
            <a:avLst/>
          </a:prstGeom>
          <a:noFill/>
        </p:spPr>
        <p:txBody>
          <a:bodyPr wrap="none" rtlCol="0">
            <a:spAutoFit/>
          </a:bodyPr>
          <a:lstStyle/>
          <a:p>
            <a:r>
              <a:rPr lang="ja-JP" altLang="en-US" sz="4400" dirty="0"/>
              <a:t>修練指導者</a:t>
            </a:r>
          </a:p>
        </p:txBody>
      </p:sp>
    </p:spTree>
    <p:extLst>
      <p:ext uri="{BB962C8B-B14F-4D97-AF65-F5344CB8AC3E}">
        <p14:creationId xmlns:p14="http://schemas.microsoft.com/office/powerpoint/2010/main" val="20844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10" grpId="0" animBg="1"/>
      <p:bldP spid="11" grpId="0"/>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186019"/>
            <a:ext cx="7886700" cy="1325563"/>
          </a:xfrm>
        </p:spPr>
        <p:txBody>
          <a:bodyPr/>
          <a:lstStyle/>
          <a:p>
            <a:pPr algn="ctr"/>
            <a:r>
              <a:rPr kumimoji="1" lang="ja-JP" altLang="en-US" dirty="0" smtClean="0"/>
              <a:t>施設名称（仮）</a:t>
            </a:r>
            <a:endParaRPr kumimoji="1" lang="ja-JP" altLang="en-US" dirty="0"/>
          </a:p>
        </p:txBody>
      </p:sp>
      <p:sp>
        <p:nvSpPr>
          <p:cNvPr id="3" name="テキスト ボックス 2"/>
          <p:cNvSpPr txBox="1"/>
          <p:nvPr/>
        </p:nvSpPr>
        <p:spPr>
          <a:xfrm>
            <a:off x="1680480" y="777594"/>
            <a:ext cx="8568421" cy="6555641"/>
          </a:xfrm>
          <a:prstGeom prst="rect">
            <a:avLst/>
          </a:prstGeom>
          <a:noFill/>
        </p:spPr>
        <p:txBody>
          <a:bodyPr wrap="square" rtlCol="0">
            <a:spAutoFit/>
          </a:bodyPr>
          <a:lstStyle/>
          <a:p>
            <a:r>
              <a:rPr lang="ja-JP" altLang="ja-JP" sz="2800" dirty="0">
                <a:solidFill>
                  <a:srgbClr val="FF0000"/>
                </a:solidFill>
              </a:rPr>
              <a:t>修練施設</a:t>
            </a:r>
            <a:r>
              <a:rPr lang="ja-JP" altLang="ja-JP" sz="2800" dirty="0"/>
              <a:t>　</a:t>
            </a:r>
            <a:r>
              <a:rPr lang="ja-JP" altLang="en-US" sz="2800" dirty="0"/>
              <a:t>基幹施設と関連施設の総称。</a:t>
            </a:r>
            <a:endParaRPr lang="en-US" altLang="ja-JP" sz="2800" dirty="0"/>
          </a:p>
          <a:p>
            <a:r>
              <a:rPr lang="ja-JP" altLang="ja-JP" sz="2800" dirty="0">
                <a:solidFill>
                  <a:srgbClr val="0070C0"/>
                </a:solidFill>
              </a:rPr>
              <a:t>基幹施設</a:t>
            </a:r>
            <a:r>
              <a:rPr lang="ja-JP" altLang="ja-JP" sz="2800" dirty="0"/>
              <a:t>　別に示す要件を満たす施設の名称。施設の資格的意味合い。</a:t>
            </a:r>
          </a:p>
          <a:p>
            <a:r>
              <a:rPr lang="ja-JP" altLang="en-US" sz="2800" dirty="0">
                <a:solidFill>
                  <a:srgbClr val="0070C0"/>
                </a:solidFill>
              </a:rPr>
              <a:t>関連</a:t>
            </a:r>
            <a:r>
              <a:rPr lang="ja-JP" altLang="ja-JP" sz="2800" dirty="0">
                <a:solidFill>
                  <a:srgbClr val="0070C0"/>
                </a:solidFill>
              </a:rPr>
              <a:t>施設</a:t>
            </a:r>
            <a:r>
              <a:rPr lang="ja-JP" altLang="ja-JP" sz="2800" dirty="0"/>
              <a:t>　別に示す要件を満たす施設の名称。施設の資格的意味合い。</a:t>
            </a:r>
            <a:endParaRPr lang="en-US" altLang="ja-JP" sz="2800" dirty="0"/>
          </a:p>
          <a:p>
            <a:endParaRPr lang="en-US" altLang="ja-JP" sz="2800" dirty="0"/>
          </a:p>
          <a:p>
            <a:r>
              <a:rPr lang="ja-JP" altLang="ja-JP" sz="2800" dirty="0">
                <a:solidFill>
                  <a:srgbClr val="FF0000"/>
                </a:solidFill>
              </a:rPr>
              <a:t>修練統括施設</a:t>
            </a:r>
            <a:r>
              <a:rPr lang="ja-JP" altLang="ja-JP" sz="2800" dirty="0"/>
              <a:t>　</a:t>
            </a:r>
            <a:r>
              <a:rPr lang="ja-JP" altLang="en-US" sz="2800" dirty="0"/>
              <a:t>修練</a:t>
            </a:r>
            <a:r>
              <a:rPr lang="ja-JP" altLang="ja-JP" sz="2800" dirty="0"/>
              <a:t>施設群のなかでその施設群全体の修練および専攻医について把握して管理する施設。施設群の中で</a:t>
            </a:r>
            <a:r>
              <a:rPr lang="en-US" altLang="ja-JP" sz="2800" dirty="0"/>
              <a:t>1</a:t>
            </a:r>
            <a:r>
              <a:rPr lang="ja-JP" altLang="ja-JP" sz="2800" dirty="0" err="1"/>
              <a:t>つの</a:t>
            </a:r>
            <a:r>
              <a:rPr lang="ja-JP" altLang="ja-JP" sz="2800" dirty="0"/>
              <a:t>基幹施設（複数の修練指導者を有することが必要）がこの役割を果たす。単独施設の場合にはその基幹施設（複数の修練指導者を有することが必要）が修練統括施設となる。資格ではなく施設の役割。</a:t>
            </a:r>
            <a:r>
              <a:rPr lang="ja-JP" altLang="en-US" sz="2800" dirty="0"/>
              <a:t>関連</a:t>
            </a:r>
            <a:r>
              <a:rPr lang="ja-JP" altLang="ja-JP" sz="2800" dirty="0"/>
              <a:t>施設は修練統括施設にはなれない。</a:t>
            </a:r>
          </a:p>
          <a:p>
            <a:endParaRPr lang="ja-JP" altLang="ja-JP" sz="2800" dirty="0"/>
          </a:p>
          <a:p>
            <a:endParaRPr lang="ja-JP" altLang="en-US" sz="28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011557"/>
            <a:ext cx="1002796" cy="518810"/>
          </a:xfrm>
          <a:prstGeom prst="rect">
            <a:avLst/>
          </a:prstGeom>
        </p:spPr>
      </p:pic>
    </p:spTree>
    <p:extLst>
      <p:ext uri="{BB962C8B-B14F-4D97-AF65-F5344CB8AC3E}">
        <p14:creationId xmlns:p14="http://schemas.microsoft.com/office/powerpoint/2010/main" val="1562037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711" y="134788"/>
            <a:ext cx="7943850" cy="1967150"/>
          </a:xfrm>
        </p:spPr>
        <p:txBody>
          <a:bodyPr>
            <a:normAutofit fontScale="90000"/>
          </a:bodyPr>
          <a:lstStyle/>
          <a:p>
            <a:pPr algn="ctr"/>
            <a:r>
              <a:rPr kumimoji="1" lang="ja-JP" altLang="en-US" dirty="0" smtClean="0"/>
              <a:t>修練施設群の考え方</a:t>
            </a:r>
            <a:r>
              <a:rPr kumimoji="1" lang="en-US" altLang="ja-JP" dirty="0" smtClean="0"/>
              <a:t/>
            </a:r>
            <a:br>
              <a:rPr kumimoji="1" lang="en-US" altLang="ja-JP" dirty="0" smtClean="0"/>
            </a:br>
            <a:r>
              <a:rPr lang="ja-JP" altLang="en-US" sz="3100" dirty="0"/>
              <a:t>目安として施設群で年間</a:t>
            </a:r>
            <a:r>
              <a:rPr lang="en-US" altLang="ja-JP" sz="3100" dirty="0"/>
              <a:t>500</a:t>
            </a:r>
            <a:r>
              <a:rPr lang="ja-JP" altLang="en-US" sz="3100" dirty="0"/>
              <a:t>例以上の</a:t>
            </a:r>
            <a:r>
              <a:rPr lang="en-US" altLang="ja-JP" sz="3100" dirty="0"/>
              <a:t/>
            </a:r>
            <a:br>
              <a:rPr lang="en-US" altLang="ja-JP" sz="3100" dirty="0"/>
            </a:br>
            <a:r>
              <a:rPr lang="ja-JP" altLang="en-US" sz="3100" dirty="0"/>
              <a:t>症例数を確保すること。</a:t>
            </a:r>
            <a:r>
              <a:rPr lang="en-US" altLang="ja-JP" sz="3100" dirty="0"/>
              <a:t/>
            </a:r>
            <a:br>
              <a:rPr lang="en-US" altLang="ja-JP" sz="3100" dirty="0"/>
            </a:br>
            <a:r>
              <a:rPr lang="en-US" altLang="ja-JP" sz="3100" dirty="0"/>
              <a:t>4</a:t>
            </a:r>
            <a:r>
              <a:rPr lang="ja-JP" altLang="en-US" sz="3100" dirty="0"/>
              <a:t>領域の修練を提供できること。</a:t>
            </a:r>
            <a:r>
              <a:rPr lang="en-US" altLang="ja-JP" sz="3100" dirty="0"/>
              <a:t/>
            </a:r>
            <a:br>
              <a:rPr lang="en-US" altLang="ja-JP" sz="3100" dirty="0"/>
            </a:br>
            <a:r>
              <a:rPr lang="ja-JP" altLang="en-US" sz="3100" dirty="0"/>
              <a:t>専門医</a:t>
            </a:r>
            <a:r>
              <a:rPr lang="en-US" altLang="ja-JP" sz="3100" dirty="0"/>
              <a:t>1</a:t>
            </a:r>
            <a:r>
              <a:rPr lang="ja-JP" altLang="en-US" sz="3100" dirty="0"/>
              <a:t>名に対して専攻医</a:t>
            </a:r>
            <a:r>
              <a:rPr lang="en-US" altLang="ja-JP" sz="3100" dirty="0"/>
              <a:t>2</a:t>
            </a:r>
            <a:r>
              <a:rPr lang="ja-JP" altLang="en-US" sz="3100" dirty="0"/>
              <a:t>名を越えない。</a:t>
            </a:r>
          </a:p>
        </p:txBody>
      </p:sp>
      <p:sp>
        <p:nvSpPr>
          <p:cNvPr id="3" name="円/楕円 2"/>
          <p:cNvSpPr/>
          <p:nvPr/>
        </p:nvSpPr>
        <p:spPr>
          <a:xfrm>
            <a:off x="1682614" y="2152651"/>
            <a:ext cx="5164362" cy="41729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円/楕円 3"/>
          <p:cNvSpPr/>
          <p:nvPr/>
        </p:nvSpPr>
        <p:spPr>
          <a:xfrm>
            <a:off x="6981826" y="2152651"/>
            <a:ext cx="3590925" cy="4200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2710927" y="2662861"/>
            <a:ext cx="3236784" cy="1384995"/>
          </a:xfrm>
          <a:prstGeom prst="rect">
            <a:avLst/>
          </a:prstGeom>
          <a:solidFill>
            <a:srgbClr val="FFC000"/>
          </a:solidFill>
        </p:spPr>
        <p:txBody>
          <a:bodyPr wrap="none" rtlCol="0">
            <a:spAutoFit/>
          </a:bodyPr>
          <a:lstStyle/>
          <a:p>
            <a:pPr algn="ctr"/>
            <a:r>
              <a:rPr lang="ja-JP" altLang="en-US" sz="2800" dirty="0">
                <a:solidFill>
                  <a:srgbClr val="0070C0"/>
                </a:solidFill>
              </a:rPr>
              <a:t>修練統括施設</a:t>
            </a:r>
            <a:endParaRPr lang="en-US" altLang="ja-JP" sz="2800" dirty="0">
              <a:solidFill>
                <a:srgbClr val="0070C0"/>
              </a:solidFill>
            </a:endParaRPr>
          </a:p>
          <a:p>
            <a:pPr algn="ctr"/>
            <a:r>
              <a:rPr lang="ja-JP" altLang="en-US" sz="2800" dirty="0">
                <a:solidFill>
                  <a:srgbClr val="0070C0"/>
                </a:solidFill>
              </a:rPr>
              <a:t>（複数の修練指導者</a:t>
            </a:r>
            <a:endParaRPr lang="en-US" altLang="ja-JP" sz="2800" dirty="0">
              <a:solidFill>
                <a:srgbClr val="0070C0"/>
              </a:solidFill>
            </a:endParaRPr>
          </a:p>
          <a:p>
            <a:pPr algn="ctr"/>
            <a:r>
              <a:rPr lang="ja-JP" altLang="en-US" sz="2800" dirty="0">
                <a:solidFill>
                  <a:srgbClr val="0070C0"/>
                </a:solidFill>
              </a:rPr>
              <a:t>のいる基幹施設）</a:t>
            </a:r>
          </a:p>
        </p:txBody>
      </p:sp>
      <p:sp>
        <p:nvSpPr>
          <p:cNvPr id="6" name="テキスト ボックス 5"/>
          <p:cNvSpPr txBox="1"/>
          <p:nvPr/>
        </p:nvSpPr>
        <p:spPr>
          <a:xfrm>
            <a:off x="7127370" y="3524251"/>
            <a:ext cx="3244498" cy="1384995"/>
          </a:xfrm>
          <a:prstGeom prst="rect">
            <a:avLst/>
          </a:prstGeom>
          <a:solidFill>
            <a:srgbClr val="FFC000"/>
          </a:solidFill>
        </p:spPr>
        <p:txBody>
          <a:bodyPr wrap="square" rtlCol="0">
            <a:spAutoFit/>
          </a:bodyPr>
          <a:lstStyle/>
          <a:p>
            <a:pPr algn="ctr"/>
            <a:r>
              <a:rPr lang="ja-JP" altLang="en-US" sz="2800" dirty="0">
                <a:solidFill>
                  <a:srgbClr val="0070C0"/>
                </a:solidFill>
              </a:rPr>
              <a:t>修練統括施設</a:t>
            </a:r>
            <a:endParaRPr lang="en-US" altLang="ja-JP" sz="2800" dirty="0">
              <a:solidFill>
                <a:srgbClr val="0070C0"/>
              </a:solidFill>
            </a:endParaRPr>
          </a:p>
          <a:p>
            <a:pPr algn="ctr"/>
            <a:r>
              <a:rPr lang="ja-JP" altLang="en-US" sz="2800" dirty="0">
                <a:solidFill>
                  <a:srgbClr val="0070C0"/>
                </a:solidFill>
              </a:rPr>
              <a:t>（複数の修練指導者</a:t>
            </a:r>
            <a:endParaRPr lang="en-US" altLang="ja-JP" sz="2800" dirty="0">
              <a:solidFill>
                <a:srgbClr val="0070C0"/>
              </a:solidFill>
            </a:endParaRPr>
          </a:p>
          <a:p>
            <a:pPr algn="ctr"/>
            <a:r>
              <a:rPr lang="ja-JP" altLang="en-US" sz="2800" dirty="0">
                <a:solidFill>
                  <a:srgbClr val="0070C0"/>
                </a:solidFill>
              </a:rPr>
              <a:t>のいる基幹施設）</a:t>
            </a:r>
          </a:p>
        </p:txBody>
      </p:sp>
      <p:sp>
        <p:nvSpPr>
          <p:cNvPr id="7" name="テキスト ボックス 6"/>
          <p:cNvSpPr txBox="1"/>
          <p:nvPr/>
        </p:nvSpPr>
        <p:spPr>
          <a:xfrm>
            <a:off x="2212471" y="4335921"/>
            <a:ext cx="1620957" cy="523220"/>
          </a:xfrm>
          <a:prstGeom prst="rect">
            <a:avLst/>
          </a:prstGeom>
          <a:solidFill>
            <a:srgbClr val="00B050"/>
          </a:solidFill>
        </p:spPr>
        <p:txBody>
          <a:bodyPr wrap="none" rtlCol="0">
            <a:spAutoFit/>
          </a:bodyPr>
          <a:lstStyle/>
          <a:p>
            <a:pPr algn="ctr"/>
            <a:r>
              <a:rPr lang="ja-JP" altLang="en-US" sz="2800" dirty="0">
                <a:solidFill>
                  <a:schemeClr val="bg1"/>
                </a:solidFill>
              </a:rPr>
              <a:t>基幹施設</a:t>
            </a:r>
          </a:p>
        </p:txBody>
      </p:sp>
      <p:sp>
        <p:nvSpPr>
          <p:cNvPr id="8" name="テキスト ボックス 7"/>
          <p:cNvSpPr txBox="1"/>
          <p:nvPr/>
        </p:nvSpPr>
        <p:spPr>
          <a:xfrm>
            <a:off x="2401521" y="5009871"/>
            <a:ext cx="1620957" cy="523220"/>
          </a:xfrm>
          <a:prstGeom prst="rect">
            <a:avLst/>
          </a:prstGeom>
          <a:solidFill>
            <a:srgbClr val="0070C0"/>
          </a:solidFill>
        </p:spPr>
        <p:txBody>
          <a:bodyPr wrap="none" rtlCol="0">
            <a:spAutoFit/>
          </a:bodyPr>
          <a:lstStyle/>
          <a:p>
            <a:pPr algn="ctr"/>
            <a:r>
              <a:rPr lang="ja-JP" altLang="en-US" sz="2800" dirty="0">
                <a:solidFill>
                  <a:schemeClr val="bg1"/>
                </a:solidFill>
              </a:rPr>
              <a:t>関連施設</a:t>
            </a:r>
          </a:p>
        </p:txBody>
      </p:sp>
      <p:sp>
        <p:nvSpPr>
          <p:cNvPr id="9" name="テキスト ボックス 8"/>
          <p:cNvSpPr txBox="1"/>
          <p:nvPr/>
        </p:nvSpPr>
        <p:spPr>
          <a:xfrm>
            <a:off x="4694682" y="4678688"/>
            <a:ext cx="1620957" cy="523220"/>
          </a:xfrm>
          <a:prstGeom prst="rect">
            <a:avLst/>
          </a:prstGeom>
          <a:solidFill>
            <a:srgbClr val="0070C0"/>
          </a:solidFill>
        </p:spPr>
        <p:txBody>
          <a:bodyPr wrap="none" rtlCol="0">
            <a:spAutoFit/>
          </a:bodyPr>
          <a:lstStyle/>
          <a:p>
            <a:pPr algn="ctr"/>
            <a:r>
              <a:rPr lang="ja-JP" altLang="en-US" sz="2800" dirty="0">
                <a:solidFill>
                  <a:schemeClr val="bg1"/>
                </a:solidFill>
              </a:rPr>
              <a:t>関連施設</a:t>
            </a:r>
          </a:p>
        </p:txBody>
      </p:sp>
      <p:sp>
        <p:nvSpPr>
          <p:cNvPr id="10" name="円/楕円 9"/>
          <p:cNvSpPr/>
          <p:nvPr/>
        </p:nvSpPr>
        <p:spPr>
          <a:xfrm rot="19927785">
            <a:off x="4198885" y="4192627"/>
            <a:ext cx="3186998" cy="4200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5016263" y="6325582"/>
            <a:ext cx="2377440" cy="523220"/>
          </a:xfrm>
          <a:prstGeom prst="rect">
            <a:avLst/>
          </a:prstGeom>
          <a:solidFill>
            <a:srgbClr val="FFC000"/>
          </a:solidFill>
        </p:spPr>
        <p:txBody>
          <a:bodyPr wrap="square" rtlCol="0">
            <a:spAutoFit/>
          </a:bodyPr>
          <a:lstStyle/>
          <a:p>
            <a:pPr algn="ctr"/>
            <a:r>
              <a:rPr lang="ja-JP" altLang="en-US" sz="2800" dirty="0">
                <a:solidFill>
                  <a:srgbClr val="0070C0"/>
                </a:solidFill>
              </a:rPr>
              <a:t>修練統括施設</a:t>
            </a:r>
            <a:endParaRPr lang="en-US" altLang="ja-JP" sz="2800" dirty="0">
              <a:solidFill>
                <a:srgbClr val="0070C0"/>
              </a:solidFill>
            </a:endParaRPr>
          </a:p>
        </p:txBody>
      </p:sp>
      <p:sp>
        <p:nvSpPr>
          <p:cNvPr id="12" name="テキスト ボックス 11"/>
          <p:cNvSpPr txBox="1"/>
          <p:nvPr/>
        </p:nvSpPr>
        <p:spPr>
          <a:xfrm>
            <a:off x="4223486" y="5303332"/>
            <a:ext cx="1620957" cy="523220"/>
          </a:xfrm>
          <a:prstGeom prst="rect">
            <a:avLst/>
          </a:prstGeom>
          <a:solidFill>
            <a:srgbClr val="00B050"/>
          </a:solidFill>
        </p:spPr>
        <p:txBody>
          <a:bodyPr wrap="none" rtlCol="0">
            <a:spAutoFit/>
          </a:bodyPr>
          <a:lstStyle/>
          <a:p>
            <a:pPr algn="ctr"/>
            <a:r>
              <a:rPr lang="ja-JP" altLang="en-US" sz="2800" dirty="0">
                <a:solidFill>
                  <a:schemeClr val="bg1"/>
                </a:solidFill>
              </a:rPr>
              <a:t>基幹施設</a:t>
            </a:r>
          </a:p>
        </p:txBody>
      </p:sp>
    </p:spTree>
    <p:extLst>
      <p:ext uri="{BB962C8B-B14F-4D97-AF65-F5344CB8AC3E}">
        <p14:creationId xmlns:p14="http://schemas.microsoft.com/office/powerpoint/2010/main" val="2701354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53279"/>
            <a:ext cx="7943850" cy="1413437"/>
          </a:xfrm>
        </p:spPr>
        <p:txBody>
          <a:bodyPr>
            <a:normAutofit/>
          </a:bodyPr>
          <a:lstStyle/>
          <a:p>
            <a:pPr algn="ctr"/>
            <a:r>
              <a:rPr lang="ja-JP" altLang="en-US" sz="4800" dirty="0"/>
              <a:t>役割名称と資格</a:t>
            </a:r>
          </a:p>
        </p:txBody>
      </p:sp>
      <p:sp>
        <p:nvSpPr>
          <p:cNvPr id="3" name="円/楕円 2"/>
          <p:cNvSpPr/>
          <p:nvPr/>
        </p:nvSpPr>
        <p:spPr>
          <a:xfrm>
            <a:off x="2057400" y="1651001"/>
            <a:ext cx="8039100" cy="4394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3" name="円/楕円 12"/>
          <p:cNvSpPr/>
          <p:nvPr/>
        </p:nvSpPr>
        <p:spPr>
          <a:xfrm>
            <a:off x="3603311" y="1201259"/>
            <a:ext cx="5042528" cy="2730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テキスト ボックス 4"/>
          <p:cNvSpPr txBox="1"/>
          <p:nvPr/>
        </p:nvSpPr>
        <p:spPr>
          <a:xfrm>
            <a:off x="4420329" y="2159345"/>
            <a:ext cx="3493386" cy="1631216"/>
          </a:xfrm>
          <a:prstGeom prst="rect">
            <a:avLst/>
          </a:prstGeom>
          <a:noFill/>
          <a:ln>
            <a:noFill/>
          </a:ln>
        </p:spPr>
        <p:txBody>
          <a:bodyPr wrap="square" rtlCol="0">
            <a:spAutoFit/>
          </a:bodyPr>
          <a:lstStyle/>
          <a:p>
            <a:r>
              <a:rPr lang="ja-JP" altLang="en-US" sz="2000" dirty="0">
                <a:solidFill>
                  <a:srgbClr val="0070C0"/>
                </a:solidFill>
              </a:rPr>
              <a:t>・</a:t>
            </a:r>
            <a:r>
              <a:rPr lang="ja-JP" altLang="en-US" sz="2000" b="1" dirty="0" smtClean="0">
                <a:solidFill>
                  <a:srgbClr val="0070C0"/>
                </a:solidFill>
                <a:effectLst>
                  <a:outerShdw blurRad="38100" dist="38100" dir="2700000" algn="tl">
                    <a:srgbClr val="000000">
                      <a:alpha val="43137"/>
                    </a:srgbClr>
                  </a:outerShdw>
                </a:effectLst>
              </a:rPr>
              <a:t>修練統括</a:t>
            </a:r>
            <a:r>
              <a:rPr lang="ja-JP" altLang="en-US" sz="2000" b="1" dirty="0">
                <a:solidFill>
                  <a:srgbClr val="0070C0"/>
                </a:solidFill>
                <a:effectLst>
                  <a:outerShdw blurRad="38100" dist="38100" dir="2700000" algn="tl">
                    <a:srgbClr val="000000">
                      <a:alpha val="43137"/>
                    </a:srgbClr>
                  </a:outerShdw>
                </a:effectLst>
              </a:rPr>
              <a:t>責任者</a:t>
            </a:r>
            <a:r>
              <a:rPr lang="en-US" altLang="ja-JP" sz="2000" b="1" i="1" dirty="0">
                <a:solidFill>
                  <a:srgbClr val="0070C0"/>
                </a:solidFill>
                <a:effectLst>
                  <a:outerShdw blurRad="38100" dist="38100" dir="2700000" algn="tl">
                    <a:srgbClr val="000000">
                      <a:alpha val="43137"/>
                    </a:srgbClr>
                  </a:outerShdw>
                </a:effectLst>
              </a:rPr>
              <a:t>*</a:t>
            </a:r>
          </a:p>
          <a:p>
            <a:r>
              <a:rPr lang="ja-JP" altLang="en-US" sz="2000" dirty="0">
                <a:solidFill>
                  <a:srgbClr val="0070C0"/>
                </a:solidFill>
              </a:rPr>
              <a:t>・修練</a:t>
            </a:r>
            <a:r>
              <a:rPr lang="ja-JP" altLang="en-US" sz="2000" dirty="0" smtClean="0">
                <a:solidFill>
                  <a:srgbClr val="0070C0"/>
                </a:solidFill>
              </a:rPr>
              <a:t>指導者</a:t>
            </a:r>
            <a:r>
              <a:rPr lang="en-US" altLang="ja-JP" sz="2000" b="1" i="1" dirty="0">
                <a:solidFill>
                  <a:srgbClr val="0070C0"/>
                </a:solidFill>
                <a:effectLst>
                  <a:outerShdw blurRad="38100" dist="38100" dir="2700000" algn="tl">
                    <a:srgbClr val="000000">
                      <a:alpha val="43137"/>
                    </a:srgbClr>
                  </a:outerShdw>
                </a:effectLst>
              </a:rPr>
              <a:t>*</a:t>
            </a:r>
            <a:endParaRPr lang="en-US" altLang="ja-JP" sz="2000" dirty="0">
              <a:solidFill>
                <a:srgbClr val="0070C0"/>
              </a:solidFill>
            </a:endParaRPr>
          </a:p>
          <a:p>
            <a:r>
              <a:rPr lang="ja-JP" altLang="en-US" sz="2000" dirty="0">
                <a:solidFill>
                  <a:srgbClr val="0070C0"/>
                </a:solidFill>
              </a:rPr>
              <a:t>・専門医</a:t>
            </a:r>
            <a:endParaRPr lang="en-US" altLang="ja-JP" sz="2000" dirty="0">
              <a:solidFill>
                <a:srgbClr val="0070C0"/>
              </a:solidFill>
            </a:endParaRPr>
          </a:p>
          <a:p>
            <a:r>
              <a:rPr lang="ja-JP" altLang="en-US" sz="2000" dirty="0">
                <a:solidFill>
                  <a:srgbClr val="0070C0"/>
                </a:solidFill>
              </a:rPr>
              <a:t>・専攻医　・専攻医　・専攻医</a:t>
            </a:r>
            <a:endParaRPr lang="en-US" altLang="ja-JP" sz="2000" dirty="0">
              <a:solidFill>
                <a:srgbClr val="0070C0"/>
              </a:solidFill>
            </a:endParaRPr>
          </a:p>
          <a:p>
            <a:r>
              <a:rPr lang="ja-JP" altLang="en-US" sz="2000" dirty="0">
                <a:solidFill>
                  <a:srgbClr val="0070C0"/>
                </a:solidFill>
              </a:rPr>
              <a:t>・専攻医　・専攻医　・専攻医</a:t>
            </a:r>
            <a:endParaRPr lang="en-US" altLang="ja-JP" sz="2000" dirty="0">
              <a:solidFill>
                <a:srgbClr val="0070C0"/>
              </a:solidFill>
            </a:endParaRPr>
          </a:p>
        </p:txBody>
      </p:sp>
      <p:sp>
        <p:nvSpPr>
          <p:cNvPr id="14" name="円/楕円 13"/>
          <p:cNvSpPr/>
          <p:nvPr/>
        </p:nvSpPr>
        <p:spPr>
          <a:xfrm>
            <a:off x="1838136" y="3619275"/>
            <a:ext cx="3925146" cy="255987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70C0"/>
              </a:solidFill>
            </a:endParaRPr>
          </a:p>
        </p:txBody>
      </p:sp>
      <p:sp>
        <p:nvSpPr>
          <p:cNvPr id="7" name="テキスト ボックス 6"/>
          <p:cNvSpPr txBox="1"/>
          <p:nvPr/>
        </p:nvSpPr>
        <p:spPr>
          <a:xfrm>
            <a:off x="2539079" y="3709097"/>
            <a:ext cx="2523261" cy="954107"/>
          </a:xfrm>
          <a:prstGeom prst="rect">
            <a:avLst/>
          </a:prstGeom>
          <a:noFill/>
        </p:spPr>
        <p:txBody>
          <a:bodyPr wrap="square" rtlCol="0">
            <a:spAutoFit/>
          </a:bodyPr>
          <a:lstStyle/>
          <a:p>
            <a:pPr algn="ctr"/>
            <a:r>
              <a:rPr lang="ja-JP" altLang="en-US" sz="2800" b="1" dirty="0">
                <a:solidFill>
                  <a:schemeClr val="bg1"/>
                </a:solidFill>
                <a:effectLst>
                  <a:outerShdw blurRad="38100" dist="38100" dir="2700000" algn="tl">
                    <a:srgbClr val="000000">
                      <a:alpha val="43137"/>
                    </a:srgbClr>
                  </a:outerShdw>
                </a:effectLst>
              </a:rPr>
              <a:t>修練施設</a:t>
            </a:r>
            <a:endParaRPr lang="en-US" altLang="ja-JP" sz="2800" b="1" dirty="0">
              <a:solidFill>
                <a:schemeClr val="bg1"/>
              </a:solidFill>
              <a:effectLst>
                <a:outerShdw blurRad="38100" dist="38100" dir="2700000" algn="tl">
                  <a:srgbClr val="000000">
                    <a:alpha val="43137"/>
                  </a:srgbClr>
                </a:outerShdw>
              </a:effectLst>
            </a:endParaRPr>
          </a:p>
          <a:p>
            <a:pPr algn="ctr"/>
            <a:r>
              <a:rPr lang="ja-JP" altLang="en-US" sz="2800" dirty="0">
                <a:solidFill>
                  <a:schemeClr val="bg1"/>
                </a:solidFill>
              </a:rPr>
              <a:t>（基幹施設）</a:t>
            </a:r>
          </a:p>
        </p:txBody>
      </p:sp>
      <p:sp>
        <p:nvSpPr>
          <p:cNvPr id="17" name="テキスト ボックス 16"/>
          <p:cNvSpPr txBox="1"/>
          <p:nvPr/>
        </p:nvSpPr>
        <p:spPr>
          <a:xfrm>
            <a:off x="2598147" y="4674658"/>
            <a:ext cx="2523261" cy="1323439"/>
          </a:xfrm>
          <a:prstGeom prst="rect">
            <a:avLst/>
          </a:prstGeom>
          <a:noFill/>
        </p:spPr>
        <p:txBody>
          <a:bodyPr wrap="square" rtlCol="0">
            <a:spAutoFit/>
          </a:bodyPr>
          <a:lstStyle/>
          <a:p>
            <a:r>
              <a:rPr lang="ja-JP" altLang="en-US" sz="2000" dirty="0">
                <a:solidFill>
                  <a:schemeClr val="bg1"/>
                </a:solidFill>
              </a:rPr>
              <a:t>・</a:t>
            </a:r>
            <a:r>
              <a:rPr lang="ja-JP" altLang="en-US" sz="2000" b="1" dirty="0" smtClean="0">
                <a:solidFill>
                  <a:schemeClr val="bg1"/>
                </a:solidFill>
                <a:effectLst>
                  <a:outerShdw blurRad="38100" dist="38100" dir="2700000" algn="tl">
                    <a:srgbClr val="000000">
                      <a:alpha val="43137"/>
                    </a:srgbClr>
                  </a:outerShdw>
                </a:effectLst>
              </a:rPr>
              <a:t>修練責任者</a:t>
            </a:r>
            <a:r>
              <a:rPr lang="en-US" altLang="ja-JP" sz="2000" b="1" i="1" dirty="0">
                <a:solidFill>
                  <a:schemeClr val="bg1"/>
                </a:solidFill>
                <a:effectLst>
                  <a:outerShdw blurRad="38100" dist="38100" dir="2700000" algn="tl">
                    <a:srgbClr val="000000">
                      <a:alpha val="43137"/>
                    </a:srgbClr>
                  </a:outerShdw>
                </a:effectLst>
              </a:rPr>
              <a:t>*</a:t>
            </a:r>
          </a:p>
          <a:p>
            <a:r>
              <a:rPr lang="ja-JP" altLang="en-US" sz="2000" dirty="0">
                <a:solidFill>
                  <a:schemeClr val="bg1"/>
                </a:solidFill>
              </a:rPr>
              <a:t>・専門医</a:t>
            </a:r>
            <a:endParaRPr lang="en-US" altLang="ja-JP" sz="2000" dirty="0">
              <a:solidFill>
                <a:schemeClr val="bg1"/>
              </a:solidFill>
            </a:endParaRPr>
          </a:p>
          <a:p>
            <a:r>
              <a:rPr lang="ja-JP" altLang="en-US" sz="2000" dirty="0">
                <a:solidFill>
                  <a:schemeClr val="bg1"/>
                </a:solidFill>
              </a:rPr>
              <a:t>・専攻医　・専攻医</a:t>
            </a:r>
            <a:endParaRPr lang="en-US" altLang="ja-JP" sz="2000" dirty="0">
              <a:solidFill>
                <a:schemeClr val="bg1"/>
              </a:solidFill>
            </a:endParaRPr>
          </a:p>
          <a:p>
            <a:r>
              <a:rPr lang="ja-JP" altLang="en-US" sz="2000" dirty="0">
                <a:solidFill>
                  <a:schemeClr val="bg1"/>
                </a:solidFill>
              </a:rPr>
              <a:t>・専攻医　・専攻医</a:t>
            </a:r>
          </a:p>
        </p:txBody>
      </p:sp>
      <p:sp>
        <p:nvSpPr>
          <p:cNvPr id="18" name="円/楕円 17"/>
          <p:cNvSpPr/>
          <p:nvPr/>
        </p:nvSpPr>
        <p:spPr>
          <a:xfrm>
            <a:off x="6555601" y="3615527"/>
            <a:ext cx="3795655" cy="2563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テキスト ボックス 18"/>
          <p:cNvSpPr txBox="1"/>
          <p:nvPr/>
        </p:nvSpPr>
        <p:spPr>
          <a:xfrm>
            <a:off x="7485230" y="4731659"/>
            <a:ext cx="2523261" cy="1015663"/>
          </a:xfrm>
          <a:prstGeom prst="rect">
            <a:avLst/>
          </a:prstGeom>
          <a:noFill/>
        </p:spPr>
        <p:txBody>
          <a:bodyPr wrap="square" rtlCol="0">
            <a:spAutoFit/>
          </a:bodyPr>
          <a:lstStyle/>
          <a:p>
            <a:r>
              <a:rPr lang="ja-JP" altLang="en-US" sz="2000" dirty="0">
                <a:solidFill>
                  <a:schemeClr val="bg1"/>
                </a:solidFill>
              </a:rPr>
              <a:t>・</a:t>
            </a:r>
            <a:r>
              <a:rPr lang="ja-JP" altLang="en-US" sz="2000" b="1" dirty="0" smtClean="0">
                <a:solidFill>
                  <a:schemeClr val="bg1"/>
                </a:solidFill>
                <a:effectLst>
                  <a:outerShdw blurRad="38100" dist="38100" dir="2700000" algn="tl">
                    <a:srgbClr val="000000">
                      <a:alpha val="43137"/>
                    </a:srgbClr>
                  </a:outerShdw>
                </a:effectLst>
              </a:rPr>
              <a:t>修練責任者</a:t>
            </a:r>
            <a:r>
              <a:rPr lang="en-US" altLang="ja-JP" sz="2000" b="1" i="1" dirty="0">
                <a:solidFill>
                  <a:schemeClr val="bg1"/>
                </a:solidFill>
                <a:effectLst>
                  <a:outerShdw blurRad="38100" dist="38100" dir="2700000" algn="tl">
                    <a:srgbClr val="000000">
                      <a:alpha val="43137"/>
                    </a:srgbClr>
                  </a:outerShdw>
                </a:effectLst>
              </a:rPr>
              <a:t>*</a:t>
            </a:r>
          </a:p>
          <a:p>
            <a:r>
              <a:rPr lang="ja-JP" altLang="en-US" sz="2000" dirty="0">
                <a:solidFill>
                  <a:schemeClr val="bg1"/>
                </a:solidFill>
              </a:rPr>
              <a:t>・専攻医</a:t>
            </a:r>
            <a:endParaRPr lang="en-US" altLang="ja-JP" sz="2000" dirty="0">
              <a:solidFill>
                <a:schemeClr val="bg1"/>
              </a:solidFill>
            </a:endParaRPr>
          </a:p>
          <a:p>
            <a:r>
              <a:rPr lang="ja-JP" altLang="en-US" sz="2000" dirty="0">
                <a:solidFill>
                  <a:schemeClr val="bg1"/>
                </a:solidFill>
              </a:rPr>
              <a:t>・専攻医</a:t>
            </a:r>
          </a:p>
        </p:txBody>
      </p:sp>
      <p:sp>
        <p:nvSpPr>
          <p:cNvPr id="20" name="正方形/長方形 19"/>
          <p:cNvSpPr/>
          <p:nvPr/>
        </p:nvSpPr>
        <p:spPr>
          <a:xfrm>
            <a:off x="7520983" y="3680979"/>
            <a:ext cx="1980029" cy="954107"/>
          </a:xfrm>
          <a:prstGeom prst="rect">
            <a:avLst/>
          </a:prstGeom>
        </p:spPr>
        <p:txBody>
          <a:bodyPr wrap="none">
            <a:spAutoFit/>
          </a:bodyPr>
          <a:lstStyle/>
          <a:p>
            <a:pPr algn="ctr"/>
            <a:r>
              <a:rPr lang="ja-JP" altLang="en-US" sz="2800" b="1" dirty="0">
                <a:solidFill>
                  <a:schemeClr val="bg1"/>
                </a:solidFill>
                <a:effectLst>
                  <a:outerShdw blurRad="38100" dist="38100" dir="2700000" algn="tl">
                    <a:srgbClr val="000000">
                      <a:alpha val="43137"/>
                    </a:srgbClr>
                  </a:outerShdw>
                </a:effectLst>
              </a:rPr>
              <a:t>修練施設</a:t>
            </a:r>
            <a:endParaRPr lang="en-US" altLang="ja-JP" sz="2800" b="1" dirty="0">
              <a:solidFill>
                <a:schemeClr val="bg1"/>
              </a:solidFill>
              <a:effectLst>
                <a:outerShdw blurRad="38100" dist="38100" dir="2700000" algn="tl">
                  <a:srgbClr val="000000">
                    <a:alpha val="43137"/>
                  </a:srgbClr>
                </a:outerShdw>
              </a:effectLst>
            </a:endParaRPr>
          </a:p>
          <a:p>
            <a:pPr algn="ctr"/>
            <a:r>
              <a:rPr lang="ja-JP" altLang="en-US" sz="2800" dirty="0">
                <a:solidFill>
                  <a:schemeClr val="bg1"/>
                </a:solidFill>
              </a:rPr>
              <a:t>（関連施設）</a:t>
            </a:r>
            <a:endParaRPr lang="en-US" altLang="ja-JP" sz="2800" dirty="0">
              <a:solidFill>
                <a:schemeClr val="bg1"/>
              </a:solidFill>
            </a:endParaRPr>
          </a:p>
        </p:txBody>
      </p:sp>
      <p:sp>
        <p:nvSpPr>
          <p:cNvPr id="27" name="テキスト ボックス 26"/>
          <p:cNvSpPr txBox="1"/>
          <p:nvPr/>
        </p:nvSpPr>
        <p:spPr>
          <a:xfrm>
            <a:off x="4617832" y="1263770"/>
            <a:ext cx="3013487" cy="954107"/>
          </a:xfrm>
          <a:prstGeom prst="rect">
            <a:avLst/>
          </a:prstGeom>
          <a:noFill/>
        </p:spPr>
        <p:txBody>
          <a:bodyPr wrap="square" rtlCol="0">
            <a:spAutoFit/>
          </a:bodyPr>
          <a:lstStyle/>
          <a:p>
            <a:pPr algn="ctr"/>
            <a:r>
              <a:rPr lang="ja-JP" altLang="en-US" sz="2800" b="1" dirty="0">
                <a:solidFill>
                  <a:srgbClr val="0070C0"/>
                </a:solidFill>
              </a:rPr>
              <a:t>修練統括施設</a:t>
            </a:r>
            <a:endParaRPr lang="en-US" altLang="ja-JP" sz="2800" b="1" dirty="0">
              <a:solidFill>
                <a:srgbClr val="0070C0"/>
              </a:solidFill>
            </a:endParaRPr>
          </a:p>
          <a:p>
            <a:pPr algn="ctr"/>
            <a:r>
              <a:rPr lang="ja-JP" altLang="en-US" sz="2800" dirty="0">
                <a:solidFill>
                  <a:srgbClr val="0070C0"/>
                </a:solidFill>
              </a:rPr>
              <a:t>（基幹施設）</a:t>
            </a:r>
          </a:p>
        </p:txBody>
      </p:sp>
      <p:sp>
        <p:nvSpPr>
          <p:cNvPr id="28" name="テキスト ボックス 27"/>
          <p:cNvSpPr txBox="1"/>
          <p:nvPr/>
        </p:nvSpPr>
        <p:spPr>
          <a:xfrm>
            <a:off x="7017032" y="6275726"/>
            <a:ext cx="3078087" cy="369332"/>
          </a:xfrm>
          <a:prstGeom prst="rect">
            <a:avLst/>
          </a:prstGeom>
          <a:noFill/>
        </p:spPr>
        <p:txBody>
          <a:bodyPr wrap="none" rtlCol="0">
            <a:spAutoFit/>
          </a:bodyPr>
          <a:lstStyle/>
          <a:p>
            <a:r>
              <a:rPr lang="en-US" dirty="0"/>
              <a:t>*</a:t>
            </a:r>
            <a:r>
              <a:rPr lang="ja-JP" altLang="en-US" dirty="0"/>
              <a:t>修練指導者資格を有する者</a:t>
            </a:r>
            <a:endParaRPr lang="en-US" dirty="0"/>
          </a:p>
        </p:txBody>
      </p:sp>
    </p:spTree>
    <p:extLst>
      <p:ext uri="{BB962C8B-B14F-4D97-AF65-F5344CB8AC3E}">
        <p14:creationId xmlns:p14="http://schemas.microsoft.com/office/powerpoint/2010/main" val="767242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56667" y="345287"/>
            <a:ext cx="3114132" cy="76611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2270383" y="140502"/>
            <a:ext cx="7886700" cy="1325563"/>
          </a:xfrm>
        </p:spPr>
        <p:txBody>
          <a:bodyPr/>
          <a:lstStyle/>
          <a:p>
            <a:pPr algn="ctr"/>
            <a:r>
              <a:rPr kumimoji="1" lang="ja-JP" altLang="en-US" dirty="0" smtClean="0"/>
              <a:t>採用方法</a:t>
            </a:r>
            <a:endParaRPr kumimoji="1" lang="ja-JP" altLang="en-US" dirty="0"/>
          </a:p>
        </p:txBody>
      </p:sp>
      <p:sp>
        <p:nvSpPr>
          <p:cNvPr id="3" name="テキスト ボックス 2"/>
          <p:cNvSpPr txBox="1"/>
          <p:nvPr/>
        </p:nvSpPr>
        <p:spPr>
          <a:xfrm>
            <a:off x="676275" y="1365886"/>
            <a:ext cx="11106150" cy="5386090"/>
          </a:xfrm>
          <a:prstGeom prst="rect">
            <a:avLst/>
          </a:prstGeom>
          <a:noFill/>
        </p:spPr>
        <p:txBody>
          <a:bodyPr wrap="square" rtlCol="0">
            <a:spAutoFit/>
          </a:bodyPr>
          <a:lstStyle/>
          <a:p>
            <a:r>
              <a:rPr lang="ja-JP" altLang="en-US" sz="2800" dirty="0"/>
              <a:t>　第一期応募として、心臓血管外科修練開始前年</a:t>
            </a:r>
            <a:r>
              <a:rPr lang="en-US" altLang="ja-JP" sz="2800" dirty="0"/>
              <a:t>9</a:t>
            </a:r>
            <a:r>
              <a:rPr lang="ja-JP" altLang="en-US" sz="2800" dirty="0"/>
              <a:t>月末までに各修練施設群で専攻医の第一期採否を決定し、心臓血管外科専門医認定機構に届け出る。心臓血管外科専門医認定機構では、地域性なども考慮し、施設および施設群の専門医数および症例数などにより審査を行って</a:t>
            </a:r>
            <a:r>
              <a:rPr lang="en-US" altLang="ja-JP" sz="2800" dirty="0"/>
              <a:t>10</a:t>
            </a:r>
            <a:r>
              <a:rPr lang="ja-JP" altLang="en-US" sz="2800" dirty="0"/>
              <a:t>月末までに第一期修練開始許可証を発行</a:t>
            </a:r>
            <a:r>
              <a:rPr lang="ja-JP" altLang="en-US" sz="2800" dirty="0" smtClean="0"/>
              <a:t>する（時期については未定）。</a:t>
            </a:r>
            <a:endParaRPr lang="en-US" altLang="ja-JP" sz="2800" dirty="0"/>
          </a:p>
          <a:p>
            <a:endParaRPr lang="en-US" altLang="ja-JP" sz="2800" dirty="0"/>
          </a:p>
          <a:p>
            <a:r>
              <a:rPr lang="ja-JP" altLang="en-US" sz="2800" dirty="0"/>
              <a:t>　第二期応募も行う。</a:t>
            </a:r>
            <a:endParaRPr lang="en-US" altLang="ja-JP" sz="2800" dirty="0"/>
          </a:p>
          <a:p>
            <a:endParaRPr lang="en-US" altLang="ja-JP" sz="2800" dirty="0"/>
          </a:p>
          <a:p>
            <a:r>
              <a:rPr lang="ja-JP" altLang="en-US" sz="2800" dirty="0"/>
              <a:t>　</a:t>
            </a:r>
            <a:r>
              <a:rPr lang="ja-JP" altLang="en-US" sz="4000" dirty="0">
                <a:solidFill>
                  <a:srgbClr val="FF0000"/>
                </a:solidFill>
              </a:rPr>
              <a:t>心臓血管外科専門医認定機構の修練開始</a:t>
            </a:r>
            <a:r>
              <a:rPr lang="ja-JP" altLang="en-US" sz="4000" dirty="0" smtClean="0">
                <a:solidFill>
                  <a:srgbClr val="FF0000"/>
                </a:solidFill>
              </a:rPr>
              <a:t>許可を</a:t>
            </a:r>
            <a:r>
              <a:rPr lang="ja-JP" altLang="en-US" sz="4000" dirty="0">
                <a:solidFill>
                  <a:srgbClr val="FF0000"/>
                </a:solidFill>
              </a:rPr>
              <a:t>受けていない専攻医は心臓血管外科修練に入っているとはみなされない。</a:t>
            </a:r>
          </a:p>
        </p:txBody>
      </p:sp>
    </p:spTree>
    <p:extLst>
      <p:ext uri="{BB962C8B-B14F-4D97-AF65-F5344CB8AC3E}">
        <p14:creationId xmlns:p14="http://schemas.microsoft.com/office/powerpoint/2010/main" val="1423417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52650" y="644848"/>
            <a:ext cx="7735330" cy="76611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p:txBody>
          <a:bodyPr/>
          <a:lstStyle/>
          <a:p>
            <a:pPr algn="ctr"/>
            <a:r>
              <a:rPr kumimoji="1" lang="ja-JP" altLang="en-US" dirty="0" smtClean="0"/>
              <a:t>専攻医の修練状況モニタリング</a:t>
            </a:r>
            <a:endParaRPr kumimoji="1" lang="ja-JP" altLang="en-US" dirty="0"/>
          </a:p>
        </p:txBody>
      </p:sp>
      <p:sp>
        <p:nvSpPr>
          <p:cNvPr id="3" name="テキスト ボックス 2"/>
          <p:cNvSpPr txBox="1"/>
          <p:nvPr/>
        </p:nvSpPr>
        <p:spPr>
          <a:xfrm>
            <a:off x="1047750" y="1970410"/>
            <a:ext cx="10182225" cy="3477875"/>
          </a:xfrm>
          <a:prstGeom prst="rect">
            <a:avLst/>
          </a:prstGeom>
          <a:noFill/>
        </p:spPr>
        <p:txBody>
          <a:bodyPr wrap="square" rtlCol="0">
            <a:spAutoFit/>
          </a:bodyPr>
          <a:lstStyle/>
          <a:p>
            <a:r>
              <a:rPr lang="ja-JP" altLang="ja-JP" sz="4400" dirty="0"/>
              <a:t>　専攻医の修練進捗状況については</a:t>
            </a:r>
            <a:r>
              <a:rPr lang="ja-JP" altLang="ja-JP" sz="4400" dirty="0">
                <a:solidFill>
                  <a:srgbClr val="FF0000"/>
                </a:solidFill>
              </a:rPr>
              <a:t>毎年モニタリング</a:t>
            </a:r>
            <a:r>
              <a:rPr lang="ja-JP" altLang="ja-JP" sz="4400" dirty="0"/>
              <a:t>を行う。疑義のある施設群に対して、心臓血管外科専門医認定機構は状況を聴取し、改善策を求めることが出来る。</a:t>
            </a:r>
            <a:endParaRPr lang="ja-JP" altLang="en-US" sz="4400" dirty="0"/>
          </a:p>
        </p:txBody>
      </p:sp>
    </p:spTree>
    <p:extLst>
      <p:ext uri="{BB962C8B-B14F-4D97-AF65-F5344CB8AC3E}">
        <p14:creationId xmlns:p14="http://schemas.microsoft.com/office/powerpoint/2010/main" val="349650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52650" y="644848"/>
            <a:ext cx="7735330" cy="76611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p:txBody>
          <a:bodyPr/>
          <a:lstStyle/>
          <a:p>
            <a:pPr algn="ctr"/>
            <a:r>
              <a:rPr kumimoji="1" lang="ja-JP" altLang="en-US" dirty="0" smtClean="0"/>
              <a:t>学会所属の義務付けについて</a:t>
            </a:r>
            <a:endParaRPr kumimoji="1" lang="ja-JP" altLang="en-US" dirty="0"/>
          </a:p>
        </p:txBody>
      </p:sp>
      <p:sp>
        <p:nvSpPr>
          <p:cNvPr id="3" name="コンテンツ プレースホルダー 2"/>
          <p:cNvSpPr>
            <a:spLocks noGrp="1"/>
          </p:cNvSpPr>
          <p:nvPr>
            <p:ph idx="1"/>
          </p:nvPr>
        </p:nvSpPr>
        <p:spPr>
          <a:xfrm>
            <a:off x="695325" y="1854200"/>
            <a:ext cx="10658475" cy="4864099"/>
          </a:xfrm>
        </p:spPr>
        <p:txBody>
          <a:bodyPr>
            <a:normAutofit lnSpcReduction="10000"/>
          </a:bodyPr>
          <a:lstStyle/>
          <a:p>
            <a:pPr marL="0" indent="0">
              <a:buNone/>
            </a:pPr>
            <a:r>
              <a:rPr lang="ja-JP" altLang="en-US" sz="4400" dirty="0"/>
              <a:t>　外科専門医制度では</a:t>
            </a:r>
            <a:r>
              <a:rPr lang="ja-JP" altLang="en-US" sz="4400" dirty="0">
                <a:solidFill>
                  <a:srgbClr val="FF0000"/>
                </a:solidFill>
              </a:rPr>
              <a:t>修練開始登録時に外科学会の会員</a:t>
            </a:r>
            <a:r>
              <a:rPr lang="ja-JP" altLang="en-US" sz="4400" dirty="0"/>
              <a:t>であることを求めている。</a:t>
            </a:r>
            <a:endParaRPr lang="en-US" altLang="ja-JP" sz="4400" dirty="0"/>
          </a:p>
          <a:p>
            <a:pPr marL="0" indent="0">
              <a:buNone/>
            </a:pPr>
            <a:r>
              <a:rPr lang="ja-JP" altLang="en-US" sz="4400" dirty="0"/>
              <a:t>　現在、心臓血管外科専門医認定機構では、</a:t>
            </a:r>
            <a:r>
              <a:rPr lang="ja-JP" altLang="en-US" sz="4400" dirty="0">
                <a:solidFill>
                  <a:srgbClr val="00B0F0"/>
                </a:solidFill>
              </a:rPr>
              <a:t>専門医新規申請時に</a:t>
            </a:r>
            <a:r>
              <a:rPr lang="en-US" altLang="ja-JP" sz="4400" dirty="0">
                <a:solidFill>
                  <a:srgbClr val="00B0F0"/>
                </a:solidFill>
              </a:rPr>
              <a:t>3</a:t>
            </a:r>
            <a:r>
              <a:rPr lang="ja-JP" altLang="en-US" sz="4400" dirty="0">
                <a:solidFill>
                  <a:srgbClr val="00B0F0"/>
                </a:solidFill>
              </a:rPr>
              <a:t>学会のうち</a:t>
            </a:r>
            <a:r>
              <a:rPr lang="en-US" altLang="ja-JP" sz="4400" dirty="0">
                <a:solidFill>
                  <a:srgbClr val="00B0F0"/>
                </a:solidFill>
              </a:rPr>
              <a:t>2</a:t>
            </a:r>
            <a:r>
              <a:rPr lang="ja-JP" altLang="en-US" sz="4400" dirty="0">
                <a:solidFill>
                  <a:srgbClr val="00B0F0"/>
                </a:solidFill>
              </a:rPr>
              <a:t>学会に</a:t>
            </a:r>
            <a:r>
              <a:rPr lang="en-US" altLang="ja-JP" sz="4400" dirty="0">
                <a:solidFill>
                  <a:srgbClr val="00B0F0"/>
                </a:solidFill>
              </a:rPr>
              <a:t>3</a:t>
            </a:r>
            <a:r>
              <a:rPr lang="ja-JP" altLang="en-US" sz="4400" dirty="0">
                <a:solidFill>
                  <a:srgbClr val="00B0F0"/>
                </a:solidFill>
              </a:rPr>
              <a:t>年以上の会員歴</a:t>
            </a:r>
            <a:r>
              <a:rPr lang="ja-JP" altLang="en-US" sz="4400" dirty="0"/>
              <a:t>を求めている。</a:t>
            </a:r>
            <a:endParaRPr lang="en-US" altLang="ja-JP" sz="4400" dirty="0"/>
          </a:p>
          <a:p>
            <a:pPr marL="0" indent="0">
              <a:buNone/>
            </a:pPr>
            <a:r>
              <a:rPr lang="ja-JP" altLang="en-US" sz="4400" dirty="0"/>
              <a:t>　新専門医制度で</a:t>
            </a:r>
            <a:r>
              <a:rPr lang="ja-JP" altLang="en-US" sz="4400" dirty="0" smtClean="0"/>
              <a:t>は専門医新規申請時に</a:t>
            </a:r>
            <a:r>
              <a:rPr lang="ja-JP" altLang="en-US" sz="4400" dirty="0" smtClean="0">
                <a:solidFill>
                  <a:srgbClr val="00B0F0"/>
                </a:solidFill>
              </a:rPr>
              <a:t>構成</a:t>
            </a:r>
            <a:r>
              <a:rPr lang="en-US" altLang="ja-JP" sz="4400" dirty="0">
                <a:solidFill>
                  <a:srgbClr val="00B0F0"/>
                </a:solidFill>
              </a:rPr>
              <a:t>3</a:t>
            </a:r>
            <a:r>
              <a:rPr lang="ja-JP" altLang="en-US" sz="4400" dirty="0" smtClean="0">
                <a:solidFill>
                  <a:srgbClr val="00B0F0"/>
                </a:solidFill>
              </a:rPr>
              <a:t>学会のうち</a:t>
            </a:r>
            <a:r>
              <a:rPr lang="en-US" altLang="ja-JP" sz="4400" dirty="0" smtClean="0">
                <a:solidFill>
                  <a:srgbClr val="00B0F0"/>
                </a:solidFill>
              </a:rPr>
              <a:t>2</a:t>
            </a:r>
            <a:r>
              <a:rPr lang="ja-JP" altLang="en-US" sz="4400" dirty="0">
                <a:solidFill>
                  <a:srgbClr val="00B0F0"/>
                </a:solidFill>
              </a:rPr>
              <a:t>学会で</a:t>
            </a:r>
            <a:r>
              <a:rPr lang="en-US" altLang="ja-JP" sz="4400" dirty="0">
                <a:solidFill>
                  <a:srgbClr val="00B0F0"/>
                </a:solidFill>
              </a:rPr>
              <a:t>3</a:t>
            </a:r>
            <a:r>
              <a:rPr lang="ja-JP" altLang="en-US" sz="4400" dirty="0">
                <a:solidFill>
                  <a:srgbClr val="00B0F0"/>
                </a:solidFill>
              </a:rPr>
              <a:t>年以上の会員歴</a:t>
            </a:r>
            <a:r>
              <a:rPr lang="ja-JP" altLang="en-US" sz="4400" dirty="0" smtClean="0"/>
              <a:t>を求めます（予定）。</a:t>
            </a:r>
            <a:endParaRPr lang="en-US" altLang="ja-JP" sz="4400" dirty="0"/>
          </a:p>
          <a:p>
            <a:pPr marL="0" indent="0">
              <a:buNone/>
            </a:pPr>
            <a:endParaRPr lang="ja-JP" altLang="en-US" sz="3200" dirty="0"/>
          </a:p>
        </p:txBody>
      </p:sp>
    </p:spTree>
    <p:extLst>
      <p:ext uri="{BB962C8B-B14F-4D97-AF65-F5344CB8AC3E}">
        <p14:creationId xmlns:p14="http://schemas.microsoft.com/office/powerpoint/2010/main" val="303578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366121" y="180976"/>
            <a:ext cx="7735330" cy="9213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2429094" y="35512"/>
            <a:ext cx="7886700" cy="1325563"/>
          </a:xfrm>
        </p:spPr>
        <p:txBody>
          <a:bodyPr>
            <a:noAutofit/>
          </a:bodyPr>
          <a:lstStyle/>
          <a:p>
            <a:pPr algn="ctr"/>
            <a:r>
              <a:rPr lang="ja-JP" altLang="en-US" sz="3600" dirty="0"/>
              <a:t>地方会での発表、参加の扱い</a:t>
            </a:r>
          </a:p>
        </p:txBody>
      </p:sp>
      <p:sp>
        <p:nvSpPr>
          <p:cNvPr id="3" name="コンテンツ プレースホルダー 2"/>
          <p:cNvSpPr>
            <a:spLocks noGrp="1"/>
          </p:cNvSpPr>
          <p:nvPr>
            <p:ph idx="1"/>
          </p:nvPr>
        </p:nvSpPr>
        <p:spPr>
          <a:xfrm>
            <a:off x="1799574" y="1247754"/>
            <a:ext cx="8868427" cy="6092498"/>
          </a:xfrm>
        </p:spPr>
        <p:txBody>
          <a:bodyPr>
            <a:normAutofit lnSpcReduction="10000"/>
          </a:bodyPr>
          <a:lstStyle/>
          <a:p>
            <a:pPr marL="0" indent="0">
              <a:buNone/>
            </a:pPr>
            <a:r>
              <a:rPr lang="ja-JP" altLang="en-US" sz="3200" dirty="0">
                <a:solidFill>
                  <a:srgbClr val="FF0000"/>
                </a:solidFill>
              </a:rPr>
              <a:t>・ 新規申請</a:t>
            </a:r>
            <a:r>
              <a:rPr lang="ja-JP" altLang="en-US" sz="3200" dirty="0"/>
              <a:t>　</a:t>
            </a:r>
            <a:r>
              <a:rPr lang="ja-JP" altLang="en-US" sz="3200" dirty="0">
                <a:solidFill>
                  <a:srgbClr val="0070C0"/>
                </a:solidFill>
              </a:rPr>
              <a:t>全国規模の学会</a:t>
            </a:r>
            <a:r>
              <a:rPr lang="ja-JP" altLang="en-US" sz="3200" b="1" u="sng" dirty="0">
                <a:solidFill>
                  <a:srgbClr val="0070C0"/>
                </a:solidFill>
              </a:rPr>
              <a:t>発表</a:t>
            </a:r>
            <a:r>
              <a:rPr lang="en-US" altLang="ja-JP" sz="3200" dirty="0">
                <a:solidFill>
                  <a:srgbClr val="0070C0"/>
                </a:solidFill>
              </a:rPr>
              <a:t>3</a:t>
            </a:r>
            <a:r>
              <a:rPr lang="ja-JP" altLang="en-US" sz="3200" dirty="0">
                <a:solidFill>
                  <a:srgbClr val="0070C0"/>
                </a:solidFill>
              </a:rPr>
              <a:t>回以上</a:t>
            </a:r>
            <a:endParaRPr lang="en-US" altLang="ja-JP" sz="3200" dirty="0">
              <a:solidFill>
                <a:srgbClr val="0070C0"/>
              </a:solidFill>
            </a:endParaRPr>
          </a:p>
          <a:p>
            <a:pPr marL="0" indent="0">
              <a:buNone/>
            </a:pPr>
            <a:r>
              <a:rPr lang="ja-JP" altLang="en-US" sz="3200" dirty="0"/>
              <a:t>　　うち</a:t>
            </a:r>
            <a:r>
              <a:rPr lang="en-US" altLang="ja-JP" sz="3200" dirty="0"/>
              <a:t>1</a:t>
            </a:r>
            <a:r>
              <a:rPr lang="ja-JP" altLang="en-US" sz="3200" dirty="0"/>
              <a:t>回は</a:t>
            </a:r>
            <a:r>
              <a:rPr lang="en-US" altLang="ja-JP" sz="3200" dirty="0"/>
              <a:t>3</a:t>
            </a:r>
            <a:r>
              <a:rPr lang="ja-JP" altLang="en-US" sz="3200" dirty="0"/>
              <a:t>学会</a:t>
            </a:r>
            <a:endParaRPr lang="en-US" altLang="ja-JP" sz="3200" dirty="0"/>
          </a:p>
          <a:p>
            <a:pPr marL="0" indent="0">
              <a:buNone/>
            </a:pPr>
            <a:r>
              <a:rPr lang="ja-JP" altLang="en-US" sz="3200" dirty="0"/>
              <a:t>　　日本胸部外科学会、日本血管外科学会の地方会での発表は</a:t>
            </a:r>
            <a:r>
              <a:rPr lang="en-US" altLang="ja-JP" sz="3200" dirty="0"/>
              <a:t>0.5</a:t>
            </a:r>
            <a:r>
              <a:rPr lang="ja-JP" altLang="en-US" sz="3200" dirty="0"/>
              <a:t>回として</a:t>
            </a:r>
            <a:r>
              <a:rPr lang="en-US" altLang="ja-JP" sz="3200" dirty="0"/>
              <a:t>2</a:t>
            </a:r>
            <a:r>
              <a:rPr lang="ja-JP" altLang="en-US" sz="3200" dirty="0"/>
              <a:t>度までカウント可能（</a:t>
            </a:r>
            <a:r>
              <a:rPr lang="en-US" altLang="ja-JP" sz="3200" dirty="0"/>
              <a:t>2016</a:t>
            </a:r>
            <a:r>
              <a:rPr lang="ja-JP" altLang="en-US" sz="3200" dirty="0"/>
              <a:t>年から）</a:t>
            </a:r>
            <a:endParaRPr lang="en-US" altLang="ja-JP" sz="3200" dirty="0"/>
          </a:p>
          <a:p>
            <a:pPr marL="0" indent="0">
              <a:buNone/>
            </a:pPr>
            <a:r>
              <a:rPr lang="ja-JP" altLang="en-US" sz="3200" dirty="0"/>
              <a:t>　　　</a:t>
            </a:r>
            <a:endParaRPr lang="en-US" altLang="ja-JP" sz="3200" dirty="0"/>
          </a:p>
          <a:p>
            <a:pPr marL="0" indent="0">
              <a:buNone/>
            </a:pPr>
            <a:r>
              <a:rPr lang="ja-JP" altLang="en-US" sz="3200" dirty="0">
                <a:solidFill>
                  <a:srgbClr val="FF0000"/>
                </a:solidFill>
              </a:rPr>
              <a:t>・ 更新申請</a:t>
            </a:r>
            <a:r>
              <a:rPr lang="ja-JP" altLang="en-US" sz="3200" dirty="0"/>
              <a:t>　</a:t>
            </a:r>
            <a:r>
              <a:rPr lang="en-US" altLang="ja-JP" sz="3200" dirty="0">
                <a:solidFill>
                  <a:srgbClr val="0070C0"/>
                </a:solidFill>
              </a:rPr>
              <a:t>3</a:t>
            </a:r>
            <a:r>
              <a:rPr lang="ja-JP" altLang="en-US" sz="3200" dirty="0">
                <a:solidFill>
                  <a:srgbClr val="0070C0"/>
                </a:solidFill>
              </a:rPr>
              <a:t>学会の学術集会に</a:t>
            </a:r>
            <a:r>
              <a:rPr lang="en-US" altLang="ja-JP" sz="3200" dirty="0">
                <a:solidFill>
                  <a:srgbClr val="0070C0"/>
                </a:solidFill>
              </a:rPr>
              <a:t>5</a:t>
            </a:r>
            <a:r>
              <a:rPr lang="ja-JP" altLang="en-US" sz="3200" dirty="0">
                <a:solidFill>
                  <a:srgbClr val="0070C0"/>
                </a:solidFill>
              </a:rPr>
              <a:t>回以上</a:t>
            </a:r>
            <a:r>
              <a:rPr lang="ja-JP" altLang="en-US" sz="3200" b="1" u="sng" dirty="0">
                <a:solidFill>
                  <a:srgbClr val="0070C0"/>
                </a:solidFill>
              </a:rPr>
              <a:t>参加</a:t>
            </a:r>
            <a:endParaRPr lang="en-US" altLang="ja-JP" sz="3200" b="1" u="sng" dirty="0">
              <a:solidFill>
                <a:srgbClr val="0070C0"/>
              </a:solidFill>
            </a:endParaRPr>
          </a:p>
          <a:p>
            <a:pPr marL="0" indent="0">
              <a:buNone/>
            </a:pPr>
            <a:r>
              <a:rPr lang="ja-JP" altLang="en-US" sz="3200" dirty="0"/>
              <a:t>　　日本胸部外科学会、日本血管外科学会の地方会参加は</a:t>
            </a:r>
            <a:r>
              <a:rPr lang="en-US" altLang="ja-JP" sz="3200" dirty="0"/>
              <a:t>0.5</a:t>
            </a:r>
            <a:r>
              <a:rPr lang="ja-JP" altLang="en-US" sz="3200" dirty="0"/>
              <a:t>回として</a:t>
            </a:r>
            <a:r>
              <a:rPr lang="en-US" altLang="ja-JP" sz="3200" dirty="0"/>
              <a:t>2</a:t>
            </a:r>
            <a:r>
              <a:rPr lang="ja-JP" altLang="en-US" sz="3200" dirty="0"/>
              <a:t>度までカウント可能</a:t>
            </a:r>
            <a:endParaRPr lang="en-US" altLang="ja-JP" sz="3200" dirty="0"/>
          </a:p>
          <a:p>
            <a:pPr marL="0" indent="0">
              <a:buNone/>
            </a:pPr>
            <a:r>
              <a:rPr lang="ja-JP" altLang="en-US" sz="3200" dirty="0"/>
              <a:t>　</a:t>
            </a:r>
            <a:r>
              <a:rPr lang="en-US" altLang="ja-JP" sz="3200" dirty="0"/>
              <a:t>2018</a:t>
            </a:r>
            <a:r>
              <a:rPr lang="ja-JP" altLang="en-US" sz="3200" dirty="0"/>
              <a:t>年の参加からで、</a:t>
            </a:r>
            <a:r>
              <a:rPr lang="en-US" altLang="ja-JP" sz="3200" dirty="0"/>
              <a:t>2019</a:t>
            </a:r>
            <a:r>
              <a:rPr lang="ja-JP" altLang="en-US" sz="3200" dirty="0"/>
              <a:t>年の更新申請から使用可能。</a:t>
            </a:r>
            <a:endParaRPr lang="en-US" altLang="ja-JP" sz="3200" dirty="0"/>
          </a:p>
          <a:p>
            <a:pPr marL="0" indent="0">
              <a:buNone/>
            </a:pPr>
            <a:r>
              <a:rPr lang="ja-JP" altLang="en-US" sz="3200" dirty="0">
                <a:solidFill>
                  <a:srgbClr val="00B050"/>
                </a:solidFill>
              </a:rPr>
              <a:t>　　　</a:t>
            </a:r>
          </a:p>
        </p:txBody>
      </p:sp>
    </p:spTree>
    <p:extLst>
      <p:ext uri="{BB962C8B-B14F-4D97-AF65-F5344CB8AC3E}">
        <p14:creationId xmlns:p14="http://schemas.microsoft.com/office/powerpoint/2010/main" val="138764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1883" y="2860901"/>
            <a:ext cx="8261873" cy="1325563"/>
          </a:xfrm>
        </p:spPr>
        <p:txBody>
          <a:bodyPr/>
          <a:lstStyle/>
          <a:p>
            <a:pPr algn="ctr"/>
            <a:r>
              <a:rPr kumimoji="1" lang="ja-JP" altLang="en-US" dirty="0" smtClean="0"/>
              <a:t>外科専門医制度および</a:t>
            </a:r>
            <a:r>
              <a:rPr kumimoji="1" lang="en-US" altLang="ja-JP" dirty="0" smtClean="0"/>
              <a:t/>
            </a:r>
            <a:br>
              <a:rPr kumimoji="1" lang="en-US" altLang="ja-JP" dirty="0" smtClean="0"/>
            </a:br>
            <a:r>
              <a:rPr kumimoji="1" lang="ja-JP" altLang="en-US" dirty="0" smtClean="0"/>
              <a:t>外科サブスペシャルティとの関係</a:t>
            </a:r>
            <a:endParaRPr kumimoji="1" lang="ja-JP" altLang="en-US" dirty="0"/>
          </a:p>
        </p:txBody>
      </p:sp>
    </p:spTree>
    <p:extLst>
      <p:ext uri="{BB962C8B-B14F-4D97-AF65-F5344CB8AC3E}">
        <p14:creationId xmlns:p14="http://schemas.microsoft.com/office/powerpoint/2010/main" val="1983448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53770" y="219470"/>
            <a:ext cx="8247887" cy="1276314"/>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1842329" y="440891"/>
            <a:ext cx="8433072" cy="886394"/>
          </a:xfrm>
        </p:spPr>
        <p:txBody>
          <a:bodyPr>
            <a:noAutofit/>
          </a:bodyPr>
          <a:lstStyle/>
          <a:p>
            <a:pPr algn="ctr"/>
            <a:r>
              <a:rPr lang="ja-JP" altLang="en-US" sz="4000" dirty="0"/>
              <a:t>外科専門</a:t>
            </a:r>
            <a:r>
              <a:rPr lang="ja-JP" altLang="en-US" sz="4000" dirty="0" smtClean="0"/>
              <a:t>研修への要求</a:t>
            </a:r>
            <a:endParaRPr lang="ja-JP" altLang="en-US" sz="4000" dirty="0"/>
          </a:p>
        </p:txBody>
      </p:sp>
      <p:sp>
        <p:nvSpPr>
          <p:cNvPr id="5" name="テキスト ボックス 4"/>
          <p:cNvSpPr txBox="1"/>
          <p:nvPr/>
        </p:nvSpPr>
        <p:spPr>
          <a:xfrm>
            <a:off x="324465" y="2258528"/>
            <a:ext cx="11867535" cy="3970318"/>
          </a:xfrm>
          <a:prstGeom prst="rect">
            <a:avLst/>
          </a:prstGeom>
          <a:noFill/>
        </p:spPr>
        <p:txBody>
          <a:bodyPr wrap="square" rtlCol="0">
            <a:spAutoFit/>
          </a:bodyPr>
          <a:lstStyle/>
          <a:p>
            <a:r>
              <a:rPr lang="ja-JP" altLang="en-US" sz="3600" dirty="0"/>
              <a:t>・外科専門研修中、当該サブス</a:t>
            </a:r>
            <a:r>
              <a:rPr lang="ja-JP" altLang="en-US" sz="3600" dirty="0" err="1"/>
              <a:t>ぺ</a:t>
            </a:r>
            <a:r>
              <a:rPr lang="ja-JP" altLang="en-US" sz="3600" dirty="0"/>
              <a:t>シャルティ以外の領域の</a:t>
            </a:r>
            <a:endParaRPr lang="en-US" altLang="ja-JP" sz="3600" dirty="0"/>
          </a:p>
          <a:p>
            <a:r>
              <a:rPr lang="ja-JP" altLang="en-US" sz="3600" dirty="0"/>
              <a:t>研修を</a:t>
            </a:r>
            <a:r>
              <a:rPr lang="en-US" altLang="ja-JP" sz="3600" dirty="0"/>
              <a:t>1</a:t>
            </a:r>
            <a:r>
              <a:rPr lang="ja-JP" altLang="en-US" sz="3600" dirty="0"/>
              <a:t>年で完了する必要がある。</a:t>
            </a:r>
            <a:endParaRPr lang="en-US" altLang="ja-JP" sz="3600" dirty="0"/>
          </a:p>
          <a:p>
            <a:r>
              <a:rPr lang="ja-JP" altLang="en-US" sz="3600" dirty="0"/>
              <a:t>・</a:t>
            </a:r>
            <a:r>
              <a:rPr lang="ja-JP" altLang="en-US" sz="3600" dirty="0">
                <a:solidFill>
                  <a:srgbClr val="FF0000"/>
                </a:solidFill>
              </a:rPr>
              <a:t>各領域の</a:t>
            </a:r>
            <a:r>
              <a:rPr lang="en-US" altLang="ja-JP" sz="3600" dirty="0">
                <a:solidFill>
                  <a:srgbClr val="FF0000"/>
                </a:solidFill>
              </a:rPr>
              <a:t>minimum requirement</a:t>
            </a:r>
            <a:r>
              <a:rPr lang="ja-JP" altLang="en-US" sz="3600" dirty="0">
                <a:solidFill>
                  <a:srgbClr val="FF0000"/>
                </a:solidFill>
              </a:rPr>
              <a:t>を</a:t>
            </a:r>
            <a:r>
              <a:rPr lang="en-US" altLang="ja-JP" sz="3600" dirty="0">
                <a:solidFill>
                  <a:srgbClr val="FF0000"/>
                </a:solidFill>
              </a:rPr>
              <a:t>10</a:t>
            </a:r>
            <a:r>
              <a:rPr lang="ja-JP" altLang="en-US" sz="3600" dirty="0">
                <a:solidFill>
                  <a:srgbClr val="FF0000"/>
                </a:solidFill>
              </a:rPr>
              <a:t>例</a:t>
            </a:r>
            <a:r>
              <a:rPr lang="ja-JP" altLang="en-US" sz="3600" dirty="0"/>
              <a:t>として、よりサブ</a:t>
            </a:r>
            <a:endParaRPr lang="en-US" altLang="ja-JP" sz="3600" dirty="0"/>
          </a:p>
          <a:p>
            <a:r>
              <a:rPr lang="ja-JP" altLang="en-US" sz="3600" dirty="0"/>
              <a:t>スペシャルティに特化した外科専門研修が可能な制度への</a:t>
            </a:r>
            <a:endParaRPr lang="en-US" altLang="ja-JP" sz="3600" dirty="0"/>
          </a:p>
          <a:p>
            <a:r>
              <a:rPr lang="ja-JP" altLang="en-US" sz="3600" dirty="0"/>
              <a:t>変更を求める。</a:t>
            </a:r>
            <a:endParaRPr lang="en-US" altLang="ja-JP" sz="3600" dirty="0"/>
          </a:p>
          <a:p>
            <a:r>
              <a:rPr lang="ja-JP" altLang="en-US" sz="3600" dirty="0"/>
              <a:t>　　</a:t>
            </a:r>
            <a:r>
              <a:rPr lang="ja-JP" altLang="en-US" sz="3600" dirty="0">
                <a:solidFill>
                  <a:srgbClr val="FF0000"/>
                </a:solidFill>
              </a:rPr>
              <a:t>到達目標</a:t>
            </a:r>
            <a:r>
              <a:rPr lang="en-US" altLang="ja-JP" sz="3600" dirty="0">
                <a:solidFill>
                  <a:srgbClr val="FF0000"/>
                </a:solidFill>
              </a:rPr>
              <a:t>3</a:t>
            </a:r>
            <a:r>
              <a:rPr lang="ja-JP" altLang="en-US" sz="3600" dirty="0">
                <a:solidFill>
                  <a:srgbClr val="FF0000"/>
                </a:solidFill>
              </a:rPr>
              <a:t>　①消化器および腹部内臓　</a:t>
            </a:r>
            <a:r>
              <a:rPr lang="en-US" altLang="ja-JP" sz="3600" dirty="0">
                <a:solidFill>
                  <a:srgbClr val="FF0000"/>
                </a:solidFill>
              </a:rPr>
              <a:t>50</a:t>
            </a:r>
            <a:r>
              <a:rPr lang="ja-JP" altLang="en-US" sz="3600" dirty="0">
                <a:solidFill>
                  <a:srgbClr val="FF0000"/>
                </a:solidFill>
              </a:rPr>
              <a:t>例→</a:t>
            </a:r>
            <a:r>
              <a:rPr lang="en-US" altLang="ja-JP" sz="3600" dirty="0">
                <a:solidFill>
                  <a:srgbClr val="FF0000"/>
                </a:solidFill>
              </a:rPr>
              <a:t>10</a:t>
            </a:r>
            <a:r>
              <a:rPr lang="ja-JP" altLang="en-US" sz="3600" dirty="0">
                <a:solidFill>
                  <a:srgbClr val="FF0000"/>
                </a:solidFill>
              </a:rPr>
              <a:t>例</a:t>
            </a:r>
            <a:endParaRPr lang="en-US" altLang="ja-JP" sz="3600" dirty="0">
              <a:solidFill>
                <a:srgbClr val="FF0000"/>
              </a:solidFill>
            </a:endParaRPr>
          </a:p>
          <a:p>
            <a:endParaRPr lang="ja-JP" altLang="en-US" sz="3600" dirty="0"/>
          </a:p>
        </p:txBody>
      </p:sp>
    </p:spTree>
    <p:extLst>
      <p:ext uri="{BB962C8B-B14F-4D97-AF65-F5344CB8AC3E}">
        <p14:creationId xmlns:p14="http://schemas.microsoft.com/office/powerpoint/2010/main" val="2320239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53770" y="337805"/>
            <a:ext cx="8247887" cy="985386"/>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1842329" y="419375"/>
            <a:ext cx="8433072" cy="886394"/>
          </a:xfrm>
        </p:spPr>
        <p:txBody>
          <a:bodyPr>
            <a:noAutofit/>
          </a:bodyPr>
          <a:lstStyle/>
          <a:p>
            <a:pPr algn="ctr"/>
            <a:r>
              <a:rPr lang="ja-JP" altLang="en-US" sz="3200" dirty="0"/>
              <a:t>血管内治療を外科術式として認定を！</a:t>
            </a:r>
          </a:p>
        </p:txBody>
      </p:sp>
      <p:sp>
        <p:nvSpPr>
          <p:cNvPr id="5" name="テキスト ボックス 4"/>
          <p:cNvSpPr txBox="1"/>
          <p:nvPr/>
        </p:nvSpPr>
        <p:spPr>
          <a:xfrm>
            <a:off x="1731810" y="1699705"/>
            <a:ext cx="8727838" cy="4893647"/>
          </a:xfrm>
          <a:prstGeom prst="rect">
            <a:avLst/>
          </a:prstGeom>
          <a:noFill/>
        </p:spPr>
        <p:txBody>
          <a:bodyPr wrap="none" rtlCol="0">
            <a:spAutoFit/>
          </a:bodyPr>
          <a:lstStyle/>
          <a:p>
            <a:r>
              <a:rPr lang="ja-JP" altLang="en-US" sz="3200" dirty="0"/>
              <a:t>外科専門医修練カリキュラム（平成</a:t>
            </a:r>
            <a:r>
              <a:rPr lang="en-US" altLang="ja-JP" sz="3200" dirty="0"/>
              <a:t>30</a:t>
            </a:r>
            <a:r>
              <a:rPr lang="ja-JP" altLang="en-US" sz="3200" dirty="0"/>
              <a:t>年度版）</a:t>
            </a:r>
            <a:endParaRPr lang="en-US" altLang="ja-JP" sz="3200" dirty="0"/>
          </a:p>
          <a:p>
            <a:r>
              <a:rPr lang="ja-JP" altLang="en-US" sz="2800" dirty="0"/>
              <a:t>　</a:t>
            </a:r>
            <a:r>
              <a:rPr lang="en-US" altLang="ja-JP" sz="2800" dirty="0"/>
              <a:t>2 </a:t>
            </a:r>
            <a:r>
              <a:rPr lang="ja-JP" altLang="en-US" sz="2800" dirty="0"/>
              <a:t>到達目標　</a:t>
            </a:r>
            <a:r>
              <a:rPr lang="en-US" altLang="ja-JP" sz="2800" dirty="0"/>
              <a:t>3)</a:t>
            </a:r>
            <a:r>
              <a:rPr lang="ja-JP" altLang="en-US" sz="2800" dirty="0"/>
              <a:t>到達目標</a:t>
            </a:r>
            <a:r>
              <a:rPr lang="en-US" altLang="ja-JP" sz="2800" dirty="0"/>
              <a:t>3</a:t>
            </a:r>
          </a:p>
          <a:p>
            <a:r>
              <a:rPr lang="ja-JP" altLang="en-US" sz="2800" dirty="0"/>
              <a:t>　〇手術経験症例数についての基本的解釈</a:t>
            </a:r>
            <a:endParaRPr lang="en-US" altLang="ja-JP" sz="2800" dirty="0"/>
          </a:p>
          <a:p>
            <a:r>
              <a:rPr lang="ja-JP" altLang="en-US" sz="2800" dirty="0"/>
              <a:t>　　</a:t>
            </a:r>
            <a:r>
              <a:rPr lang="en-US" altLang="ja-JP" sz="2800" dirty="0">
                <a:solidFill>
                  <a:srgbClr val="FF0000"/>
                </a:solidFill>
              </a:rPr>
              <a:t>2</a:t>
            </a:r>
            <a:r>
              <a:rPr lang="ja-JP" altLang="en-US" sz="2800" dirty="0">
                <a:solidFill>
                  <a:srgbClr val="FF0000"/>
                </a:solidFill>
              </a:rPr>
              <a:t>）手術と同等の効果をもつ内視鏡治療や</a:t>
            </a:r>
            <a:r>
              <a:rPr lang="en-US" altLang="ja-JP" sz="2800" dirty="0">
                <a:solidFill>
                  <a:srgbClr val="FF0000"/>
                </a:solidFill>
              </a:rPr>
              <a:t>IVR</a:t>
            </a:r>
            <a:r>
              <a:rPr lang="ja-JP" altLang="en-US" sz="2800" dirty="0">
                <a:solidFill>
                  <a:srgbClr val="FF0000"/>
                </a:solidFill>
              </a:rPr>
              <a:t>などの</a:t>
            </a:r>
            <a:endParaRPr lang="en-US" altLang="ja-JP" sz="2800" dirty="0">
              <a:solidFill>
                <a:srgbClr val="FF0000"/>
              </a:solidFill>
            </a:endParaRPr>
          </a:p>
          <a:p>
            <a:r>
              <a:rPr lang="ja-JP" altLang="en-US" sz="2800" dirty="0">
                <a:solidFill>
                  <a:srgbClr val="FF0000"/>
                </a:solidFill>
              </a:rPr>
              <a:t>　　低侵襲治療法は、</a:t>
            </a:r>
            <a:r>
              <a:rPr lang="ja-JP" altLang="en-US" sz="2800" b="1" u="sng" dirty="0">
                <a:solidFill>
                  <a:srgbClr val="FF0000"/>
                </a:solidFill>
              </a:rPr>
              <a:t>「一定レベルの手術を適切に実施</a:t>
            </a:r>
            <a:endParaRPr lang="en-US" altLang="ja-JP" sz="2800" b="1" u="sng" dirty="0">
              <a:solidFill>
                <a:srgbClr val="FF0000"/>
              </a:solidFill>
            </a:endParaRPr>
          </a:p>
          <a:p>
            <a:r>
              <a:rPr lang="ja-JP" altLang="en-US" sz="2800" b="1" dirty="0">
                <a:solidFill>
                  <a:srgbClr val="FF0000"/>
                </a:solidFill>
              </a:rPr>
              <a:t>　　</a:t>
            </a:r>
            <a:r>
              <a:rPr lang="ja-JP" altLang="en-US" sz="2800" b="1" u="sng" dirty="0">
                <a:solidFill>
                  <a:srgbClr val="FF0000"/>
                </a:solidFill>
              </a:rPr>
              <a:t>できる能力」を養成するのには適当ではないので、</a:t>
            </a:r>
            <a:endParaRPr lang="en-US" altLang="ja-JP" sz="2800" b="1" u="sng" dirty="0">
              <a:solidFill>
                <a:srgbClr val="FF0000"/>
              </a:solidFill>
            </a:endParaRPr>
          </a:p>
          <a:p>
            <a:r>
              <a:rPr lang="ja-JP" altLang="en-US" sz="2800" b="1" dirty="0">
                <a:solidFill>
                  <a:srgbClr val="FF0000"/>
                </a:solidFill>
              </a:rPr>
              <a:t>　　</a:t>
            </a:r>
            <a:r>
              <a:rPr lang="ja-JP" altLang="en-US" sz="2800" b="1" u="sng" dirty="0">
                <a:solidFill>
                  <a:srgbClr val="FF0000"/>
                </a:solidFill>
              </a:rPr>
              <a:t>原則として含めない。</a:t>
            </a:r>
            <a:endParaRPr lang="en-US" altLang="ja-JP" sz="2800" b="1" u="sng" dirty="0">
              <a:solidFill>
                <a:srgbClr val="FF0000"/>
              </a:solidFill>
            </a:endParaRPr>
          </a:p>
          <a:p>
            <a:r>
              <a:rPr lang="ja-JP" altLang="en-US" sz="2800" dirty="0">
                <a:solidFill>
                  <a:srgbClr val="FF0000"/>
                </a:solidFill>
              </a:rPr>
              <a:t>　</a:t>
            </a:r>
            <a:r>
              <a:rPr lang="en-US" altLang="ja-JP" sz="2800" dirty="0"/>
              <a:t>Q&amp;A 3</a:t>
            </a:r>
          </a:p>
          <a:p>
            <a:r>
              <a:rPr lang="en-US" altLang="ja-JP" sz="2800" dirty="0">
                <a:solidFill>
                  <a:srgbClr val="FF0000"/>
                </a:solidFill>
              </a:rPr>
              <a:t>     </a:t>
            </a:r>
            <a:r>
              <a:rPr lang="ja-JP" altLang="en-US" sz="2800" dirty="0">
                <a:solidFill>
                  <a:srgbClr val="FF0000"/>
                </a:solidFill>
              </a:rPr>
              <a:t>経皮的処置・操作のみであれば、全身麻酔下で行って</a:t>
            </a:r>
            <a:endParaRPr lang="en-US" altLang="ja-JP" sz="2800" dirty="0">
              <a:solidFill>
                <a:srgbClr val="FF0000"/>
              </a:solidFill>
            </a:endParaRPr>
          </a:p>
          <a:p>
            <a:r>
              <a:rPr lang="ja-JP" altLang="en-US" sz="2800" dirty="0">
                <a:solidFill>
                  <a:srgbClr val="FF0000"/>
                </a:solidFill>
              </a:rPr>
              <a:t>　　もカウントできません。ただし「⑤末梢血管（</a:t>
            </a:r>
            <a:r>
              <a:rPr lang="en-US" altLang="ja-JP" sz="2800" dirty="0">
                <a:solidFill>
                  <a:srgbClr val="FF0000"/>
                </a:solidFill>
              </a:rPr>
              <a:t>a. </a:t>
            </a:r>
            <a:r>
              <a:rPr lang="ja-JP" altLang="en-US" sz="2800" dirty="0">
                <a:solidFill>
                  <a:srgbClr val="FF0000"/>
                </a:solidFill>
              </a:rPr>
              <a:t>動脈</a:t>
            </a:r>
            <a:r>
              <a:rPr lang="ja-JP" altLang="en-US" sz="2800" dirty="0" err="1">
                <a:solidFill>
                  <a:srgbClr val="FF0000"/>
                </a:solidFill>
              </a:rPr>
              <a:t>ー</a:t>
            </a:r>
            <a:endParaRPr lang="en-US" altLang="ja-JP" sz="2800" dirty="0">
              <a:solidFill>
                <a:srgbClr val="FF0000"/>
              </a:solidFill>
            </a:endParaRPr>
          </a:p>
          <a:p>
            <a:r>
              <a:rPr lang="ja-JP" altLang="en-US" sz="2800" dirty="0">
                <a:solidFill>
                  <a:srgbClr val="FF0000"/>
                </a:solidFill>
              </a:rPr>
              <a:t>　　閉塞性疾患に対する</a:t>
            </a:r>
            <a:r>
              <a:rPr lang="en-US" altLang="ja-JP" sz="2800" dirty="0">
                <a:solidFill>
                  <a:srgbClr val="FF0000"/>
                </a:solidFill>
              </a:rPr>
              <a:t>PTA</a:t>
            </a:r>
            <a:r>
              <a:rPr lang="ja-JP" altLang="en-US" sz="2800" dirty="0">
                <a:solidFill>
                  <a:srgbClr val="FF0000"/>
                </a:solidFill>
              </a:rPr>
              <a:t>・ステント）」だけは例外です。</a:t>
            </a:r>
          </a:p>
        </p:txBody>
      </p:sp>
    </p:spTree>
    <p:extLst>
      <p:ext uri="{BB962C8B-B14F-4D97-AF65-F5344CB8AC3E}">
        <p14:creationId xmlns:p14="http://schemas.microsoft.com/office/powerpoint/2010/main" val="1750430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2"/>
          <a:stretch>
            <a:fillRect/>
          </a:stretch>
        </p:blipFill>
        <p:spPr>
          <a:xfrm>
            <a:off x="-1162125" y="-949366"/>
            <a:ext cx="14800935" cy="8325526"/>
          </a:xfrm>
          <a:prstGeom prst="rect">
            <a:avLst/>
          </a:prstGeom>
        </p:spPr>
      </p:pic>
      <p:sp>
        <p:nvSpPr>
          <p:cNvPr id="4" name="円/楕円 3"/>
          <p:cNvSpPr/>
          <p:nvPr/>
        </p:nvSpPr>
        <p:spPr>
          <a:xfrm>
            <a:off x="2152650" y="-15240"/>
            <a:ext cx="2133600" cy="662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円/楕円 4"/>
          <p:cNvSpPr/>
          <p:nvPr/>
        </p:nvSpPr>
        <p:spPr>
          <a:xfrm>
            <a:off x="2487930" y="5669280"/>
            <a:ext cx="2133600" cy="662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4491432" y="5776331"/>
            <a:ext cx="3890568" cy="7411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731857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11676" y="2700822"/>
            <a:ext cx="7886700" cy="1325563"/>
          </a:xfrm>
        </p:spPr>
        <p:txBody>
          <a:bodyPr>
            <a:noAutofit/>
          </a:bodyPr>
          <a:lstStyle/>
          <a:p>
            <a:pPr algn="ctr"/>
            <a:r>
              <a:rPr lang="ja-JP" altLang="en-US" sz="5400" dirty="0"/>
              <a:t>循環器専門医</a:t>
            </a:r>
            <a:r>
              <a:rPr lang="en-US" altLang="ja-JP" sz="5400" dirty="0"/>
              <a:t/>
            </a:r>
            <a:br>
              <a:rPr lang="en-US" altLang="ja-JP" sz="5400" dirty="0"/>
            </a:br>
            <a:r>
              <a:rPr lang="ja-JP" altLang="en-US" sz="5400" dirty="0"/>
              <a:t>ダブルボードへの対応</a:t>
            </a:r>
          </a:p>
        </p:txBody>
      </p:sp>
    </p:spTree>
    <p:extLst>
      <p:ext uri="{BB962C8B-B14F-4D97-AF65-F5344CB8AC3E}">
        <p14:creationId xmlns:p14="http://schemas.microsoft.com/office/powerpoint/2010/main" val="974702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522" y="125016"/>
            <a:ext cx="9886350" cy="6732984"/>
          </a:xfrm>
          <a:prstGeom prst="rect">
            <a:avLst/>
          </a:prstGeom>
        </p:spPr>
      </p:pic>
    </p:spTree>
    <p:extLst>
      <p:ext uri="{BB962C8B-B14F-4D97-AF65-F5344CB8AC3E}">
        <p14:creationId xmlns:p14="http://schemas.microsoft.com/office/powerpoint/2010/main" val="2731521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017252" y="137957"/>
            <a:ext cx="6256884" cy="76611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2152650" y="-111948"/>
            <a:ext cx="7886700" cy="1325563"/>
          </a:xfrm>
        </p:spPr>
        <p:txBody>
          <a:bodyPr/>
          <a:lstStyle/>
          <a:p>
            <a:pPr algn="ctr"/>
            <a:r>
              <a:rPr kumimoji="1" lang="ja-JP" altLang="en-US" dirty="0" smtClean="0"/>
              <a:t>循環器学会への要望</a:t>
            </a:r>
            <a:endParaRPr kumimoji="1" lang="ja-JP" altLang="en-US" dirty="0"/>
          </a:p>
        </p:txBody>
      </p:sp>
      <p:sp>
        <p:nvSpPr>
          <p:cNvPr id="3" name="コンテンツ プレースホルダー 2"/>
          <p:cNvSpPr>
            <a:spLocks noGrp="1"/>
          </p:cNvSpPr>
          <p:nvPr>
            <p:ph idx="1"/>
          </p:nvPr>
        </p:nvSpPr>
        <p:spPr>
          <a:xfrm>
            <a:off x="182880" y="1063487"/>
            <a:ext cx="11768866" cy="5615609"/>
          </a:xfrm>
        </p:spPr>
        <p:txBody>
          <a:bodyPr>
            <a:noAutofit/>
          </a:bodyPr>
          <a:lstStyle/>
          <a:p>
            <a:pPr marL="0" indent="0">
              <a:buNone/>
            </a:pPr>
            <a:r>
              <a:rPr lang="ja-JP" altLang="ja-JP" sz="3200" dirty="0"/>
              <a:t>【受験資格】</a:t>
            </a:r>
          </a:p>
          <a:p>
            <a:pPr lvl="0"/>
            <a:r>
              <a:rPr lang="ja-JP" altLang="ja-JP" sz="3200" dirty="0"/>
              <a:t>外科専門医取得者で心臓血管外科専門医</a:t>
            </a:r>
            <a:r>
              <a:rPr lang="ja-JP" altLang="ja-JP" sz="3200" u="sng" dirty="0"/>
              <a:t>未</a:t>
            </a:r>
            <a:r>
              <a:rPr lang="ja-JP" altLang="ja-JP" sz="3200" dirty="0"/>
              <a:t>取得者は、</a:t>
            </a:r>
          </a:p>
          <a:p>
            <a:pPr marL="914400" lvl="2" indent="0">
              <a:buNone/>
            </a:pPr>
            <a:r>
              <a:rPr lang="ja-JP" altLang="ja-JP" sz="3200" dirty="0">
                <a:solidFill>
                  <a:srgbClr val="FF0000"/>
                </a:solidFill>
              </a:rPr>
              <a:t>従来通りの規定とする。</a:t>
            </a:r>
          </a:p>
          <a:p>
            <a:pPr lvl="0"/>
            <a:r>
              <a:rPr lang="ja-JP" altLang="ja-JP" sz="3200" dirty="0" smtClean="0"/>
              <a:t>心臓</a:t>
            </a:r>
            <a:r>
              <a:rPr lang="ja-JP" altLang="ja-JP" sz="3200" dirty="0"/>
              <a:t>血管外科専門医取得者は、</a:t>
            </a:r>
          </a:p>
          <a:p>
            <a:pPr marL="914400" lvl="2" indent="0">
              <a:buNone/>
            </a:pPr>
            <a:r>
              <a:rPr lang="ja-JP" altLang="ja-JP" sz="3200" dirty="0">
                <a:solidFill>
                  <a:srgbClr val="FF0000"/>
                </a:solidFill>
              </a:rPr>
              <a:t>審査書類を、１）申請書、２）外科専門医および心臓血管外科専門医資格証明書コピーとする。</a:t>
            </a:r>
            <a:endParaRPr lang="en-US" altLang="ja-JP" sz="3200" dirty="0">
              <a:solidFill>
                <a:srgbClr val="FF0000"/>
              </a:solidFill>
            </a:endParaRPr>
          </a:p>
          <a:p>
            <a:pPr marL="914400" lvl="2" indent="0">
              <a:buNone/>
            </a:pPr>
            <a:r>
              <a:rPr lang="ja-JP" altLang="en-US" sz="3200" b="1" u="sng" dirty="0">
                <a:solidFill>
                  <a:srgbClr val="FF0000"/>
                </a:solidFill>
              </a:rPr>
              <a:t>筆記試験は通常通り</a:t>
            </a:r>
            <a:endParaRPr lang="ja-JP" altLang="ja-JP" sz="3200" b="1" u="sng" dirty="0">
              <a:solidFill>
                <a:srgbClr val="FF0000"/>
              </a:solidFill>
            </a:endParaRPr>
          </a:p>
          <a:p>
            <a:pPr lvl="0"/>
            <a:r>
              <a:rPr lang="ja-JP" altLang="ja-JP" sz="3200" dirty="0"/>
              <a:t>心臓血管外科専門医修練指導者は、</a:t>
            </a:r>
          </a:p>
          <a:p>
            <a:pPr marL="914400" lvl="2" indent="0">
              <a:buNone/>
            </a:pPr>
            <a:r>
              <a:rPr lang="ja-JP" altLang="ja-JP" sz="3200" dirty="0">
                <a:solidFill>
                  <a:srgbClr val="FF0000"/>
                </a:solidFill>
              </a:rPr>
              <a:t>審査書類を、１）申請書、２）外科専門医、心臓血管外科専門医および心臓血管外科修練指導者資格証明書コピーとする。</a:t>
            </a:r>
          </a:p>
          <a:p>
            <a:pPr marL="914400" lvl="2" indent="0">
              <a:buNone/>
            </a:pPr>
            <a:r>
              <a:rPr lang="ja-JP" altLang="ja-JP" sz="3200" b="1" u="sng" dirty="0">
                <a:solidFill>
                  <a:srgbClr val="FF0000"/>
                </a:solidFill>
              </a:rPr>
              <a:t>筆記試験を免除する。</a:t>
            </a:r>
          </a:p>
          <a:p>
            <a:pPr marL="0" indent="0">
              <a:buNone/>
            </a:pPr>
            <a:endParaRPr kumimoji="1" lang="ja-JP" altLang="en-US" sz="3200" dirty="0"/>
          </a:p>
        </p:txBody>
      </p:sp>
    </p:spTree>
    <p:extLst>
      <p:ext uri="{BB962C8B-B14F-4D97-AF65-F5344CB8AC3E}">
        <p14:creationId xmlns:p14="http://schemas.microsoft.com/office/powerpoint/2010/main" val="2976754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4009" y="1428487"/>
            <a:ext cx="7886700" cy="1325563"/>
          </a:xfrm>
        </p:spPr>
        <p:txBody>
          <a:bodyPr/>
          <a:lstStyle/>
          <a:p>
            <a:pPr algn="ctr"/>
            <a:r>
              <a:rPr kumimoji="1" lang="ja-JP" altLang="en-US" dirty="0"/>
              <a:t>ご清聴ありがとうございました！</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276" y="4043732"/>
            <a:ext cx="2667786" cy="2676679"/>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848" y="4110349"/>
            <a:ext cx="2677214" cy="2686138"/>
          </a:xfrm>
          <a:prstGeom prst="rect">
            <a:avLst/>
          </a:prstGeom>
        </p:spPr>
      </p:pic>
    </p:spTree>
    <p:extLst>
      <p:ext uri="{BB962C8B-B14F-4D97-AF65-F5344CB8AC3E}">
        <p14:creationId xmlns:p14="http://schemas.microsoft.com/office/powerpoint/2010/main" val="30976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366121" y="180975"/>
            <a:ext cx="7814862" cy="12701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2290436" y="180976"/>
            <a:ext cx="7886700" cy="1325563"/>
          </a:xfrm>
        </p:spPr>
        <p:txBody>
          <a:bodyPr>
            <a:noAutofit/>
          </a:bodyPr>
          <a:lstStyle/>
          <a:p>
            <a:pPr algn="ctr"/>
            <a:r>
              <a:rPr lang="ja-JP" altLang="en-US" sz="3600" dirty="0"/>
              <a:t>クレジットとなる教育セミナーについて</a:t>
            </a:r>
            <a:r>
              <a:rPr lang="en-US" altLang="ja-JP" sz="3600" dirty="0"/>
              <a:t/>
            </a:r>
            <a:br>
              <a:rPr lang="en-US" altLang="ja-JP" sz="3600" dirty="0"/>
            </a:br>
            <a:r>
              <a:rPr lang="ja-JP" altLang="en-US" sz="3600" dirty="0"/>
              <a:t>（新規：</a:t>
            </a:r>
            <a:r>
              <a:rPr lang="en-US" altLang="ja-JP" sz="3600" dirty="0"/>
              <a:t>3</a:t>
            </a:r>
            <a:r>
              <a:rPr lang="ja-JP" altLang="en-US" sz="3600" dirty="0"/>
              <a:t>回、更新：</a:t>
            </a:r>
            <a:r>
              <a:rPr lang="en-US" altLang="ja-JP" sz="3600" dirty="0"/>
              <a:t>3</a:t>
            </a:r>
            <a:r>
              <a:rPr lang="ja-JP" altLang="en-US" sz="3600" dirty="0"/>
              <a:t>回）</a:t>
            </a:r>
          </a:p>
        </p:txBody>
      </p:sp>
      <p:sp>
        <p:nvSpPr>
          <p:cNvPr id="3" name="コンテンツ プレースホルダー 2"/>
          <p:cNvSpPr>
            <a:spLocks noGrp="1"/>
          </p:cNvSpPr>
          <p:nvPr>
            <p:ph idx="1"/>
          </p:nvPr>
        </p:nvSpPr>
        <p:spPr>
          <a:xfrm>
            <a:off x="1799572" y="1273154"/>
            <a:ext cx="8868427" cy="6092498"/>
          </a:xfrm>
        </p:spPr>
        <p:txBody>
          <a:bodyPr>
            <a:normAutofit/>
          </a:bodyPr>
          <a:lstStyle/>
          <a:p>
            <a:pPr marL="0" indent="0">
              <a:buNone/>
            </a:pPr>
            <a:endParaRPr lang="ja-JP" altLang="ja-JP" sz="3200" dirty="0"/>
          </a:p>
          <a:p>
            <a:r>
              <a:rPr lang="ja-JP" altLang="ja-JP" sz="3200" b="1" u="sng" dirty="0"/>
              <a:t>日本血管外科学会　教育セミナー</a:t>
            </a:r>
            <a:r>
              <a:rPr lang="ja-JP" altLang="ja-JP" sz="3200" dirty="0"/>
              <a:t>　　</a:t>
            </a:r>
          </a:p>
          <a:p>
            <a:pPr marL="0" indent="0">
              <a:buNone/>
            </a:pPr>
            <a:r>
              <a:rPr lang="ja-JP" altLang="en-US" sz="3200" dirty="0"/>
              <a:t>　</a:t>
            </a:r>
            <a:r>
              <a:rPr lang="en-US" altLang="ja-JP" sz="3200" dirty="0"/>
              <a:t>1</a:t>
            </a:r>
            <a:r>
              <a:rPr lang="ja-JP" altLang="ja-JP" sz="3200" dirty="0"/>
              <a:t>回</a:t>
            </a:r>
            <a:r>
              <a:rPr lang="en-US" altLang="ja-JP" sz="3200" dirty="0"/>
              <a:t>180</a:t>
            </a:r>
            <a:r>
              <a:rPr lang="ja-JP" altLang="ja-JP" sz="3200" dirty="0"/>
              <a:t>分　春の学術集会と秋の脈管学会で</a:t>
            </a:r>
            <a:r>
              <a:rPr lang="en-US" altLang="ja-JP" sz="3200" dirty="0"/>
              <a:t>2</a:t>
            </a:r>
            <a:r>
              <a:rPr lang="ja-JP" altLang="ja-JP" sz="3200" dirty="0"/>
              <a:t>回開催　</a:t>
            </a:r>
          </a:p>
          <a:p>
            <a:r>
              <a:rPr lang="ja-JP" altLang="ja-JP" sz="3200" b="1" u="sng" dirty="0"/>
              <a:t>日本心臓血管外科学会　卒後教育</a:t>
            </a:r>
            <a:r>
              <a:rPr lang="ja-JP" altLang="ja-JP" sz="3200" b="1" u="sng" dirty="0" smtClean="0"/>
              <a:t>セミナー</a:t>
            </a:r>
            <a:endParaRPr lang="ja-JP" altLang="ja-JP" sz="3200" dirty="0"/>
          </a:p>
          <a:p>
            <a:r>
              <a:rPr lang="ja-JP" altLang="ja-JP" sz="3200" b="1" u="sng" dirty="0"/>
              <a:t>日本胸部外科学会　</a:t>
            </a:r>
            <a:r>
              <a:rPr lang="en-US" altLang="ja-JP" sz="3200" b="1" u="sng" dirty="0"/>
              <a:t>Postgraduate course</a:t>
            </a:r>
            <a:r>
              <a:rPr lang="ja-JP" altLang="ja-JP" sz="3200" dirty="0"/>
              <a:t>　</a:t>
            </a:r>
          </a:p>
        </p:txBody>
      </p:sp>
      <p:sp>
        <p:nvSpPr>
          <p:cNvPr id="4" name="正方形/長方形 3"/>
          <p:cNvSpPr/>
          <p:nvPr/>
        </p:nvSpPr>
        <p:spPr>
          <a:xfrm>
            <a:off x="1798449" y="4477578"/>
            <a:ext cx="8378687" cy="224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rgbClr val="FFFF00"/>
                </a:solidFill>
              </a:rPr>
              <a:t>１回</a:t>
            </a:r>
            <a:r>
              <a:rPr lang="en-US" altLang="ja-JP" sz="4800" b="1" dirty="0">
                <a:solidFill>
                  <a:srgbClr val="FFFF00"/>
                </a:solidFill>
              </a:rPr>
              <a:t>120</a:t>
            </a:r>
            <a:r>
              <a:rPr lang="ja-JP" altLang="en-US" sz="4800" b="1" dirty="0">
                <a:solidFill>
                  <a:srgbClr val="FFFF00"/>
                </a:solidFill>
              </a:rPr>
              <a:t>分以上を満たすことを</a:t>
            </a:r>
            <a:endParaRPr lang="en-US" altLang="ja-JP" sz="4800" b="1" dirty="0">
              <a:solidFill>
                <a:srgbClr val="FFFF00"/>
              </a:solidFill>
            </a:endParaRPr>
          </a:p>
          <a:p>
            <a:pPr algn="ctr"/>
            <a:r>
              <a:rPr lang="ja-JP" altLang="en-US" sz="4800" b="1" dirty="0">
                <a:solidFill>
                  <a:srgbClr val="FFFF00"/>
                </a:solidFill>
              </a:rPr>
              <a:t>条件とします。</a:t>
            </a:r>
          </a:p>
        </p:txBody>
      </p:sp>
    </p:spTree>
    <p:extLst>
      <p:ext uri="{BB962C8B-B14F-4D97-AF65-F5344CB8AC3E}">
        <p14:creationId xmlns:p14="http://schemas.microsoft.com/office/powerpoint/2010/main" val="397378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365127"/>
            <a:ext cx="7886700" cy="851026"/>
          </a:xfrm>
          <a:solidFill>
            <a:srgbClr val="FFC000"/>
          </a:solidFill>
        </p:spPr>
        <p:txBody>
          <a:bodyPr/>
          <a:lstStyle/>
          <a:p>
            <a:pPr algn="ctr"/>
            <a:r>
              <a:rPr kumimoji="1" lang="en-US" altLang="ja-JP" dirty="0" smtClean="0"/>
              <a:t>Off the Job Training</a:t>
            </a:r>
            <a:r>
              <a:rPr kumimoji="1" lang="ja-JP" altLang="en-US" dirty="0" smtClean="0"/>
              <a:t>について</a:t>
            </a:r>
            <a:endParaRPr kumimoji="1" lang="ja-JP" altLang="en-US" dirty="0"/>
          </a:p>
        </p:txBody>
      </p:sp>
      <p:sp>
        <p:nvSpPr>
          <p:cNvPr id="3" name="テキスト ボックス 2"/>
          <p:cNvSpPr txBox="1"/>
          <p:nvPr/>
        </p:nvSpPr>
        <p:spPr>
          <a:xfrm>
            <a:off x="1771650" y="1581150"/>
            <a:ext cx="9050876" cy="5016758"/>
          </a:xfrm>
          <a:prstGeom prst="rect">
            <a:avLst/>
          </a:prstGeom>
          <a:noFill/>
        </p:spPr>
        <p:txBody>
          <a:bodyPr wrap="none" rtlCol="0">
            <a:spAutoFit/>
          </a:bodyPr>
          <a:lstStyle/>
          <a:p>
            <a:r>
              <a:rPr lang="ja-JP" altLang="ja-JP" sz="3200" dirty="0"/>
              <a:t>　</a:t>
            </a:r>
            <a:r>
              <a:rPr lang="ja-JP" altLang="en-US" sz="3200" dirty="0"/>
              <a:t>　</a:t>
            </a:r>
            <a:r>
              <a:rPr lang="en-US" altLang="ja-JP" sz="3200" dirty="0"/>
              <a:t>3</a:t>
            </a:r>
            <a:r>
              <a:rPr lang="ja-JP" altLang="ja-JP" sz="3200" dirty="0"/>
              <a:t>学会構成心臓血管外科専門医認定機構では</a:t>
            </a:r>
            <a:endParaRPr lang="en-US" altLang="ja-JP" sz="3200" dirty="0"/>
          </a:p>
          <a:p>
            <a:r>
              <a:rPr lang="en-US" altLang="ja-JP" sz="3200" dirty="0"/>
              <a:t>2017</a:t>
            </a:r>
            <a:r>
              <a:rPr lang="ja-JP" altLang="ja-JP" sz="3200" dirty="0"/>
              <a:t>年の新規専門医申請から、</a:t>
            </a:r>
            <a:r>
              <a:rPr lang="en-US" altLang="ja-JP" sz="3200" dirty="0"/>
              <a:t>30</a:t>
            </a:r>
            <a:r>
              <a:rPr lang="ja-JP" altLang="ja-JP" sz="3200" dirty="0"/>
              <a:t>時間の</a:t>
            </a:r>
            <a:r>
              <a:rPr lang="en-US" altLang="ja-JP" sz="3200" dirty="0"/>
              <a:t>OFF-JT</a:t>
            </a:r>
            <a:r>
              <a:rPr lang="ja-JP" altLang="ja-JP" sz="3200" dirty="0"/>
              <a:t>を</a:t>
            </a:r>
            <a:endParaRPr lang="en-US" altLang="ja-JP" sz="3200" dirty="0"/>
          </a:p>
          <a:p>
            <a:r>
              <a:rPr lang="ja-JP" altLang="ja-JP" sz="3200" dirty="0"/>
              <a:t>申請要件に加えることになり、既に実施されている。</a:t>
            </a:r>
            <a:endParaRPr lang="en-US" altLang="ja-JP" sz="3200" dirty="0"/>
          </a:p>
          <a:p>
            <a:r>
              <a:rPr lang="ja-JP" altLang="en-US" sz="3200" dirty="0"/>
              <a:t>　</a:t>
            </a:r>
            <a:r>
              <a:rPr lang="ja-JP" altLang="ja-JP" sz="3200" dirty="0"/>
              <a:t>　心臓血管外科専門医新規申請の様式</a:t>
            </a:r>
            <a:r>
              <a:rPr lang="en-US" altLang="ja-JP" sz="3200" dirty="0"/>
              <a:t>7</a:t>
            </a:r>
            <a:r>
              <a:rPr lang="ja-JP" altLang="ja-JP" sz="3200" dirty="0"/>
              <a:t>に、</a:t>
            </a:r>
            <a:endParaRPr lang="en-US" altLang="ja-JP" sz="3200" dirty="0"/>
          </a:p>
          <a:p>
            <a:r>
              <a:rPr lang="ja-JP" altLang="ja-JP" sz="3200" dirty="0"/>
              <a:t>「</a:t>
            </a:r>
            <a:r>
              <a:rPr lang="en-US" altLang="ja-JP" sz="3200" dirty="0"/>
              <a:t>Off the Job Training</a:t>
            </a:r>
            <a:r>
              <a:rPr lang="ja-JP" altLang="ja-JP" sz="3200" dirty="0"/>
              <a:t>経験とは、</a:t>
            </a:r>
            <a:r>
              <a:rPr lang="en-US" altLang="ja-JP" sz="3200" dirty="0"/>
              <a:t>Simulation, Dry </a:t>
            </a:r>
            <a:r>
              <a:rPr lang="en-US" altLang="ja-JP" sz="3200" dirty="0" err="1"/>
              <a:t>Labo</a:t>
            </a:r>
            <a:r>
              <a:rPr lang="en-US" altLang="ja-JP" sz="3200" dirty="0"/>
              <a:t>,</a:t>
            </a:r>
          </a:p>
          <a:p>
            <a:r>
              <a:rPr lang="en-US" altLang="ja-JP" sz="3200" dirty="0"/>
              <a:t> Wet </a:t>
            </a:r>
            <a:r>
              <a:rPr lang="en-US" altLang="ja-JP" sz="3200" dirty="0" err="1"/>
              <a:t>Labo</a:t>
            </a:r>
            <a:r>
              <a:rPr lang="en-US" altLang="ja-JP" sz="3200" dirty="0"/>
              <a:t>, Animal </a:t>
            </a:r>
            <a:r>
              <a:rPr lang="en-US" altLang="ja-JP" sz="3200" dirty="0" err="1"/>
              <a:t>Labo</a:t>
            </a:r>
            <a:r>
              <a:rPr lang="ja-JP" altLang="ja-JP" sz="3200" dirty="0"/>
              <a:t>等を行うことです」と記載され</a:t>
            </a:r>
            <a:endParaRPr lang="en-US" altLang="ja-JP" sz="3200" dirty="0"/>
          </a:p>
          <a:p>
            <a:r>
              <a:rPr lang="ja-JP" altLang="ja-JP" sz="3200" dirty="0"/>
              <a:t>ている。心臓血管外科専門医認定機構では心臓</a:t>
            </a:r>
            <a:endParaRPr lang="en-US" altLang="ja-JP" sz="3200" dirty="0"/>
          </a:p>
          <a:p>
            <a:r>
              <a:rPr lang="ja-JP" altLang="ja-JP" sz="3200" dirty="0"/>
              <a:t>血管外科手技（血管内治療を含む）に特化した手技</a:t>
            </a:r>
            <a:endParaRPr lang="en-US" altLang="ja-JP" sz="3200" dirty="0"/>
          </a:p>
          <a:p>
            <a:r>
              <a:rPr lang="ja-JP" altLang="ja-JP" sz="3200" dirty="0"/>
              <a:t>のトレーニングに限って</a:t>
            </a:r>
            <a:r>
              <a:rPr lang="en-US" altLang="ja-JP" sz="3200" dirty="0"/>
              <a:t>OFF-JT</a:t>
            </a:r>
            <a:r>
              <a:rPr lang="ja-JP" altLang="ja-JP" sz="3200" dirty="0"/>
              <a:t>として認めることに</a:t>
            </a:r>
            <a:endParaRPr lang="en-US" altLang="ja-JP" sz="3200" dirty="0"/>
          </a:p>
          <a:p>
            <a:r>
              <a:rPr lang="ja-JP" altLang="ja-JP" sz="3200" dirty="0"/>
              <a:t>なっている。</a:t>
            </a:r>
            <a:endParaRPr lang="ja-JP" altLang="en-US" sz="3200" dirty="0"/>
          </a:p>
        </p:txBody>
      </p:sp>
    </p:spTree>
    <p:extLst>
      <p:ext uri="{BB962C8B-B14F-4D97-AF65-F5344CB8AC3E}">
        <p14:creationId xmlns:p14="http://schemas.microsoft.com/office/powerpoint/2010/main" val="191443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7000" y="365127"/>
            <a:ext cx="7043166" cy="713866"/>
          </a:xfrm>
          <a:solidFill>
            <a:srgbClr val="FFC000"/>
          </a:solidFill>
        </p:spPr>
        <p:txBody>
          <a:bodyPr/>
          <a:lstStyle/>
          <a:p>
            <a:pPr algn="ctr"/>
            <a:r>
              <a:rPr kumimoji="1" lang="en-US" altLang="ja-JP" dirty="0" smtClean="0"/>
              <a:t>OFF JT</a:t>
            </a:r>
            <a:r>
              <a:rPr kumimoji="1" lang="ja-JP" altLang="en-US" dirty="0" smtClean="0"/>
              <a:t>認定要件</a:t>
            </a:r>
            <a:endParaRPr kumimoji="1" lang="ja-JP" altLang="en-US" dirty="0"/>
          </a:p>
        </p:txBody>
      </p:sp>
      <p:sp>
        <p:nvSpPr>
          <p:cNvPr id="3" name="テキスト ボックス 2"/>
          <p:cNvSpPr txBox="1"/>
          <p:nvPr/>
        </p:nvSpPr>
        <p:spPr>
          <a:xfrm>
            <a:off x="1947428" y="1402454"/>
            <a:ext cx="8331127" cy="4832092"/>
          </a:xfrm>
          <a:prstGeom prst="rect">
            <a:avLst/>
          </a:prstGeom>
          <a:noFill/>
        </p:spPr>
        <p:txBody>
          <a:bodyPr wrap="none" rtlCol="0">
            <a:spAutoFit/>
          </a:bodyPr>
          <a:lstStyle/>
          <a:p>
            <a:pPr lvl="0"/>
            <a:r>
              <a:rPr lang="ja-JP" altLang="en-US" sz="2800" dirty="0"/>
              <a:t>・</a:t>
            </a:r>
            <a:r>
              <a:rPr lang="ja-JP" altLang="ja-JP" sz="2800" dirty="0"/>
              <a:t>患者が対象ではないこと</a:t>
            </a:r>
          </a:p>
          <a:p>
            <a:pPr lvl="0"/>
            <a:r>
              <a:rPr lang="ja-JP" altLang="en-US" sz="2800" dirty="0"/>
              <a:t>・</a:t>
            </a:r>
            <a:r>
              <a:rPr lang="ja-JP" altLang="ja-JP" sz="2800" dirty="0"/>
              <a:t>座学の時間は含まないが、手技に先立って指導者</a:t>
            </a:r>
            <a:endParaRPr lang="en-US" altLang="ja-JP" sz="2800" dirty="0"/>
          </a:p>
          <a:p>
            <a:pPr lvl="0"/>
            <a:r>
              <a:rPr lang="ja-JP" altLang="ja-JP" sz="2800" dirty="0"/>
              <a:t>の手技を見学する時間は含む</a:t>
            </a:r>
            <a:r>
              <a:rPr lang="ja-JP" altLang="en-US" sz="2800" dirty="0"/>
              <a:t>（但し手技の時間を越え</a:t>
            </a:r>
            <a:endParaRPr lang="en-US" altLang="ja-JP" sz="2800" dirty="0"/>
          </a:p>
          <a:p>
            <a:pPr lvl="0"/>
            <a:r>
              <a:rPr lang="ja-JP" altLang="en-US" sz="2800" dirty="0"/>
              <a:t>ない）</a:t>
            </a:r>
            <a:r>
              <a:rPr lang="ja-JP" altLang="ja-JP" sz="2800" dirty="0"/>
              <a:t>。</a:t>
            </a:r>
          </a:p>
          <a:p>
            <a:pPr lvl="0"/>
            <a:r>
              <a:rPr lang="ja-JP" altLang="en-US" sz="2800" dirty="0"/>
              <a:t>・</a:t>
            </a:r>
            <a:r>
              <a:rPr lang="ja-JP" altLang="ja-JP" sz="2800" dirty="0"/>
              <a:t>上級医による指導（または修練指導者の企画・運営）</a:t>
            </a:r>
            <a:endParaRPr lang="en-US" altLang="ja-JP" sz="2800" dirty="0"/>
          </a:p>
          <a:p>
            <a:pPr lvl="0"/>
            <a:r>
              <a:rPr lang="ja-JP" altLang="ja-JP" sz="2800" dirty="0"/>
              <a:t>があること。</a:t>
            </a:r>
          </a:p>
          <a:p>
            <a:pPr lvl="0"/>
            <a:r>
              <a:rPr lang="ja-JP" altLang="en-US" sz="2800" dirty="0"/>
              <a:t>・</a:t>
            </a:r>
            <a:r>
              <a:rPr lang="ja-JP" altLang="ja-JP" sz="2800" dirty="0"/>
              <a:t>心臓血管外科手技（血管内治療を含む）および体外</a:t>
            </a:r>
            <a:endParaRPr lang="en-US" altLang="ja-JP" sz="2800" dirty="0"/>
          </a:p>
          <a:p>
            <a:pPr lvl="0"/>
            <a:r>
              <a:rPr lang="ja-JP" altLang="ja-JP" sz="2800" dirty="0"/>
              <a:t>循環（人工心肺、人工心臓など）操作であること。</a:t>
            </a:r>
          </a:p>
          <a:p>
            <a:pPr lvl="0"/>
            <a:r>
              <a:rPr lang="ja-JP" altLang="en-US" sz="2800" dirty="0"/>
              <a:t>・</a:t>
            </a:r>
            <a:r>
              <a:rPr lang="ja-JP" altLang="ja-JP" sz="2800" dirty="0"/>
              <a:t>修練</a:t>
            </a:r>
            <a:r>
              <a:rPr lang="ja-JP" altLang="en-US" sz="2800" dirty="0"/>
              <a:t>指導</a:t>
            </a:r>
            <a:r>
              <a:rPr lang="ja-JP" altLang="ja-JP" sz="2800" dirty="0"/>
              <a:t>者が企画・運営に参加していること。</a:t>
            </a:r>
          </a:p>
          <a:p>
            <a:r>
              <a:rPr lang="ja-JP" altLang="en-US" sz="2800" dirty="0"/>
              <a:t>・</a:t>
            </a:r>
            <a:r>
              <a:rPr lang="ja-JP" altLang="ja-JP" sz="2800" dirty="0"/>
              <a:t>連続</a:t>
            </a:r>
            <a:r>
              <a:rPr lang="en-US" altLang="ja-JP" sz="2800" dirty="0"/>
              <a:t>30</a:t>
            </a:r>
            <a:r>
              <a:rPr lang="ja-JP" altLang="ja-JP" sz="2800" dirty="0"/>
              <a:t>分以上の</a:t>
            </a:r>
            <a:r>
              <a:rPr lang="en-US" altLang="ja-JP" sz="2800" dirty="0"/>
              <a:t>OFF-JT</a:t>
            </a:r>
            <a:r>
              <a:rPr lang="ja-JP" altLang="ja-JP" sz="2800" dirty="0"/>
              <a:t>がおこなわれ、</a:t>
            </a:r>
            <a:r>
              <a:rPr lang="en-US" altLang="ja-JP" sz="2800" dirty="0"/>
              <a:t>30</a:t>
            </a:r>
            <a:r>
              <a:rPr lang="ja-JP" altLang="ja-JP" sz="2800" dirty="0"/>
              <a:t>分単位で</a:t>
            </a:r>
            <a:endParaRPr lang="en-US" altLang="ja-JP" sz="2800" dirty="0"/>
          </a:p>
          <a:p>
            <a:r>
              <a:rPr lang="ja-JP" altLang="ja-JP" sz="2800" dirty="0"/>
              <a:t>カウントされること。</a:t>
            </a:r>
            <a:endParaRPr lang="ja-JP" altLang="en-US" sz="2800" dirty="0"/>
          </a:p>
        </p:txBody>
      </p:sp>
    </p:spTree>
    <p:extLst>
      <p:ext uri="{BB962C8B-B14F-4D97-AF65-F5344CB8AC3E}">
        <p14:creationId xmlns:p14="http://schemas.microsoft.com/office/powerpoint/2010/main" val="4226801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25362" y="97993"/>
            <a:ext cx="7913988" cy="12528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2152650" y="97993"/>
            <a:ext cx="7886700" cy="1325563"/>
          </a:xfrm>
        </p:spPr>
        <p:txBody>
          <a:bodyPr/>
          <a:lstStyle/>
          <a:p>
            <a:pPr algn="ctr"/>
            <a:r>
              <a:rPr lang="ja-JP" altLang="en-US" dirty="0"/>
              <a:t>新規申請、更新申請の論文条件</a:t>
            </a:r>
            <a:r>
              <a:rPr lang="ja-JP" altLang="en-US" dirty="0" smtClean="0"/>
              <a:t>を今年</a:t>
            </a:r>
            <a:r>
              <a:rPr lang="ja-JP" altLang="en-US" dirty="0"/>
              <a:t>から緩和します。</a:t>
            </a:r>
            <a:endParaRPr kumimoji="1" lang="ja-JP" altLang="en-US" dirty="0"/>
          </a:p>
        </p:txBody>
      </p:sp>
      <p:sp>
        <p:nvSpPr>
          <p:cNvPr id="3" name="コンテンツ プレースホルダー 2"/>
          <p:cNvSpPr>
            <a:spLocks noGrp="1"/>
          </p:cNvSpPr>
          <p:nvPr>
            <p:ph idx="1"/>
          </p:nvPr>
        </p:nvSpPr>
        <p:spPr>
          <a:xfrm>
            <a:off x="1757796" y="1448695"/>
            <a:ext cx="8676409" cy="5571144"/>
          </a:xfrm>
        </p:spPr>
        <p:txBody>
          <a:bodyPr>
            <a:normAutofit/>
          </a:bodyPr>
          <a:lstStyle/>
          <a:p>
            <a:pPr marL="0" indent="0">
              <a:buNone/>
            </a:pPr>
            <a:r>
              <a:rPr lang="en-US" altLang="ja-JP" dirty="0"/>
              <a:t>2018</a:t>
            </a:r>
            <a:r>
              <a:rPr lang="ja-JP" altLang="en-US" dirty="0"/>
              <a:t>年の申請から論文条件を緩和します。</a:t>
            </a:r>
            <a:endParaRPr lang="en-US" altLang="ja-JP" dirty="0" smtClean="0"/>
          </a:p>
          <a:p>
            <a:r>
              <a:rPr lang="ja-JP" altLang="ja-JP" sz="3200" dirty="0">
                <a:solidFill>
                  <a:srgbClr val="FF0000"/>
                </a:solidFill>
              </a:rPr>
              <a:t>新規</a:t>
            </a:r>
            <a:r>
              <a:rPr lang="ja-JP" altLang="en-US" sz="3200" dirty="0">
                <a:solidFill>
                  <a:srgbClr val="FF0000"/>
                </a:solidFill>
              </a:rPr>
              <a:t>および更新</a:t>
            </a:r>
            <a:r>
              <a:rPr lang="ja-JP" altLang="ja-JP" sz="3200" dirty="0">
                <a:solidFill>
                  <a:srgbClr val="FF0000"/>
                </a:solidFill>
              </a:rPr>
              <a:t>申請：心臓血管外科に関する掲載論文（原著及び症例報告）で査読制度のある全国誌以上</a:t>
            </a:r>
          </a:p>
          <a:p>
            <a:pPr marL="0" indent="0">
              <a:buNone/>
            </a:pPr>
            <a:r>
              <a:rPr lang="ja-JP" altLang="en-US" sz="3200" dirty="0">
                <a:solidFill>
                  <a:srgbClr val="0070C0"/>
                </a:solidFill>
              </a:rPr>
              <a:t>　</a:t>
            </a:r>
            <a:r>
              <a:rPr lang="ja-JP" altLang="en-US" sz="3200" b="1" u="sng" dirty="0">
                <a:solidFill>
                  <a:srgbClr val="0070C0"/>
                </a:solidFill>
              </a:rPr>
              <a:t>更新申請では</a:t>
            </a:r>
            <a:r>
              <a:rPr lang="ja-JP" altLang="ja-JP" sz="3200" dirty="0">
                <a:solidFill>
                  <a:srgbClr val="0070C0"/>
                </a:solidFill>
              </a:rPr>
              <a:t>心臓血管外科領域の総説、図書の著</a:t>
            </a:r>
            <a:r>
              <a:rPr lang="ja-JP" altLang="en-US" sz="3200" dirty="0">
                <a:solidFill>
                  <a:srgbClr val="0070C0"/>
                </a:solidFill>
              </a:rPr>
              <a:t>者</a:t>
            </a:r>
            <a:r>
              <a:rPr lang="ja-JP" altLang="ja-JP" sz="3200" dirty="0">
                <a:solidFill>
                  <a:srgbClr val="0070C0"/>
                </a:solidFill>
              </a:rPr>
              <a:t>及び分担執筆も含む。</a:t>
            </a:r>
            <a:endParaRPr lang="en-US" altLang="ja-JP" sz="3200" dirty="0">
              <a:solidFill>
                <a:srgbClr val="0070C0"/>
              </a:solidFill>
            </a:endParaRPr>
          </a:p>
          <a:p>
            <a:pPr marL="0" indent="0">
              <a:buNone/>
            </a:pPr>
            <a:r>
              <a:rPr lang="ja-JP" altLang="en-US" sz="3200" dirty="0"/>
              <a:t>　都道府県レベルのものは認めませんが、</a:t>
            </a:r>
            <a:r>
              <a:rPr lang="ja-JP" altLang="en-US" sz="3200" dirty="0">
                <a:solidFill>
                  <a:srgbClr val="00B0F0"/>
                </a:solidFill>
              </a:rPr>
              <a:t>大学の機関誌は認めます</a:t>
            </a:r>
            <a:r>
              <a:rPr lang="ja-JP" altLang="en-US" sz="3200" dirty="0"/>
              <a:t>。出版社以外のメーカー発行の雑誌は認められません。</a:t>
            </a:r>
            <a:endParaRPr lang="en-US" altLang="ja-JP" sz="3200" dirty="0"/>
          </a:p>
          <a:p>
            <a:pPr marL="0" indent="0" algn="ctr">
              <a:buNone/>
            </a:pPr>
            <a:r>
              <a:rPr lang="ja-JP" altLang="en-US" sz="3200" dirty="0"/>
              <a:t>　</a:t>
            </a:r>
            <a:r>
              <a:rPr lang="ja-JP" altLang="en-US" dirty="0" smtClean="0">
                <a:solidFill>
                  <a:srgbClr val="FF0000"/>
                </a:solidFill>
              </a:rPr>
              <a:t>掲載済みの論文のみ使用可能とする。</a:t>
            </a:r>
            <a:endParaRPr lang="en-US" altLang="ja-JP" dirty="0" smtClean="0">
              <a:solidFill>
                <a:srgbClr val="FF0000"/>
              </a:solidFill>
            </a:endParaRPr>
          </a:p>
          <a:p>
            <a:pPr marL="0" indent="0" algn="ctr">
              <a:buNone/>
            </a:pPr>
            <a:r>
              <a:rPr lang="ja-JP" altLang="en-US" dirty="0">
                <a:solidFill>
                  <a:srgbClr val="FF0000"/>
                </a:solidFill>
              </a:rPr>
              <a:t>　</a:t>
            </a:r>
            <a:r>
              <a:rPr lang="ja-JP" altLang="en-US" dirty="0" smtClean="0">
                <a:solidFill>
                  <a:srgbClr val="00B050"/>
                </a:solidFill>
              </a:rPr>
              <a:t>→今年に限り経過措置で</a:t>
            </a:r>
            <a:r>
              <a:rPr lang="en-US" altLang="ja-JP" dirty="0" smtClean="0">
                <a:solidFill>
                  <a:srgbClr val="00B050"/>
                </a:solidFill>
              </a:rPr>
              <a:t>11/30</a:t>
            </a:r>
            <a:r>
              <a:rPr lang="ja-JP" altLang="en-US" dirty="0" smtClean="0">
                <a:solidFill>
                  <a:srgbClr val="00B050"/>
                </a:solidFill>
              </a:rPr>
              <a:t>の掲載まで</a:t>
            </a:r>
            <a:endParaRPr lang="ja-JP" altLang="en-US" dirty="0">
              <a:solidFill>
                <a:srgbClr val="00B050"/>
              </a:solidFill>
            </a:endParaRPr>
          </a:p>
          <a:p>
            <a:pPr marL="0" indent="0">
              <a:buNone/>
            </a:pPr>
            <a:endParaRPr lang="ja-JP" altLang="ja-JP" dirty="0"/>
          </a:p>
          <a:p>
            <a:endParaRPr kumimoji="1" lang="ja-JP" altLang="en-US" dirty="0"/>
          </a:p>
        </p:txBody>
      </p:sp>
    </p:spTree>
    <p:extLst>
      <p:ext uri="{BB962C8B-B14F-4D97-AF65-F5344CB8AC3E}">
        <p14:creationId xmlns:p14="http://schemas.microsoft.com/office/powerpoint/2010/main" val="2861341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52650" y="250070"/>
            <a:ext cx="7769915" cy="14505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2301737" y="375066"/>
            <a:ext cx="7886700" cy="1325563"/>
          </a:xfrm>
        </p:spPr>
        <p:txBody>
          <a:bodyPr/>
          <a:lstStyle/>
          <a:p>
            <a:pPr algn="ctr"/>
            <a:r>
              <a:rPr kumimoji="1" lang="ja-JP" altLang="en-US" dirty="0" smtClean="0"/>
              <a:t>医療安全講習会について</a:t>
            </a:r>
            <a:r>
              <a:rPr kumimoji="1" lang="en-US" altLang="ja-JP" dirty="0" smtClean="0"/>
              <a:t/>
            </a:r>
            <a:br>
              <a:rPr kumimoji="1" lang="en-US" altLang="ja-JP" dirty="0" smtClean="0"/>
            </a:br>
            <a:r>
              <a:rPr lang="ja-JP" altLang="en-US" dirty="0"/>
              <a:t>（新規</a:t>
            </a:r>
            <a:r>
              <a:rPr lang="ja-JP" altLang="en-US" dirty="0" smtClean="0"/>
              <a:t>：</a:t>
            </a:r>
            <a:r>
              <a:rPr lang="en-US" altLang="ja-JP" dirty="0" smtClean="0"/>
              <a:t>2</a:t>
            </a:r>
            <a:r>
              <a:rPr lang="ja-JP" altLang="en-US" dirty="0" smtClean="0"/>
              <a:t>回</a:t>
            </a:r>
            <a:r>
              <a:rPr lang="ja-JP" altLang="en-US" dirty="0"/>
              <a:t>、更新</a:t>
            </a:r>
            <a:r>
              <a:rPr lang="ja-JP" altLang="en-US" dirty="0" smtClean="0"/>
              <a:t>：</a:t>
            </a:r>
            <a:r>
              <a:rPr lang="en-US" altLang="ja-JP" dirty="0" smtClean="0"/>
              <a:t>2</a:t>
            </a:r>
            <a:r>
              <a:rPr lang="ja-JP" altLang="en-US" dirty="0" smtClean="0"/>
              <a:t>回</a:t>
            </a:r>
            <a:r>
              <a:rPr lang="ja-JP" altLang="en-US" dirty="0"/>
              <a:t>）</a:t>
            </a:r>
            <a:endParaRPr kumimoji="1" lang="ja-JP" altLang="en-US" dirty="0"/>
          </a:p>
        </p:txBody>
      </p:sp>
      <p:sp>
        <p:nvSpPr>
          <p:cNvPr id="3" name="コンテンツ プレースホルダー 2"/>
          <p:cNvSpPr>
            <a:spLocks noGrp="1"/>
          </p:cNvSpPr>
          <p:nvPr>
            <p:ph idx="1"/>
          </p:nvPr>
        </p:nvSpPr>
        <p:spPr>
          <a:xfrm>
            <a:off x="2152650" y="1825625"/>
            <a:ext cx="7886700" cy="4845339"/>
          </a:xfrm>
        </p:spPr>
        <p:txBody>
          <a:bodyPr>
            <a:noAutofit/>
          </a:bodyPr>
          <a:lstStyle/>
          <a:p>
            <a:pPr marL="0" indent="0">
              <a:buNone/>
            </a:pPr>
            <a:r>
              <a:rPr lang="ja-JP" altLang="en-US" sz="3200" dirty="0"/>
              <a:t>　様々な主催者による医療安全講習会が行われているが、</a:t>
            </a:r>
            <a:r>
              <a:rPr lang="ja-JP" altLang="en-US" sz="3200" dirty="0">
                <a:solidFill>
                  <a:srgbClr val="0070C0"/>
                </a:solidFill>
              </a:rPr>
              <a:t>心臓血管外科専門医制度では</a:t>
            </a:r>
            <a:r>
              <a:rPr lang="en-US" altLang="ja-JP" sz="3200" dirty="0">
                <a:solidFill>
                  <a:srgbClr val="0070C0"/>
                </a:solidFill>
              </a:rPr>
              <a:t>3</a:t>
            </a:r>
            <a:r>
              <a:rPr lang="ja-JP" altLang="en-US" sz="3200" dirty="0">
                <a:solidFill>
                  <a:srgbClr val="0070C0"/>
                </a:solidFill>
              </a:rPr>
              <a:t>学会で行われた医療安全講習会</a:t>
            </a:r>
            <a:r>
              <a:rPr lang="ja-JP" altLang="en-US" sz="3200" dirty="0">
                <a:solidFill>
                  <a:srgbClr val="FF0000"/>
                </a:solidFill>
              </a:rPr>
              <a:t>だけ</a:t>
            </a:r>
            <a:r>
              <a:rPr lang="ja-JP" altLang="en-US" sz="3200" dirty="0">
                <a:solidFill>
                  <a:srgbClr val="0070C0"/>
                </a:solidFill>
              </a:rPr>
              <a:t>を新規申請、更新申請に認める</a:t>
            </a:r>
            <a:r>
              <a:rPr lang="ja-JP" altLang="en-US" sz="3200" dirty="0"/>
              <a:t>ことになっている。</a:t>
            </a:r>
            <a:endParaRPr lang="en-US" altLang="ja-JP" sz="3200" dirty="0"/>
          </a:p>
          <a:p>
            <a:pPr marL="0" indent="0">
              <a:buNone/>
            </a:pPr>
            <a:r>
              <a:rPr lang="ja-JP" altLang="en-US" sz="3200" dirty="0"/>
              <a:t>　もちろん、</a:t>
            </a:r>
            <a:r>
              <a:rPr lang="en-US" altLang="ja-JP" sz="3200" dirty="0">
                <a:solidFill>
                  <a:srgbClr val="FF0000"/>
                </a:solidFill>
              </a:rPr>
              <a:t>3</a:t>
            </a:r>
            <a:r>
              <a:rPr lang="ja-JP" altLang="en-US" sz="3200" dirty="0">
                <a:solidFill>
                  <a:srgbClr val="FF0000"/>
                </a:solidFill>
              </a:rPr>
              <a:t>学会以外の主催による医療安全講習会</a:t>
            </a:r>
            <a:r>
              <a:rPr lang="ja-JP" altLang="en-US" sz="3200" dirty="0"/>
              <a:t>を受講した場合にはそのポイントを得て更新申請のポイントとすることは可能であるが、</a:t>
            </a:r>
            <a:r>
              <a:rPr lang="ja-JP" altLang="en-US" sz="3200" b="1" u="sng" dirty="0">
                <a:solidFill>
                  <a:srgbClr val="FF0000"/>
                </a:solidFill>
              </a:rPr>
              <a:t>新規申請、更新申請に必要な医療安全講習会とすることは出来ません。</a:t>
            </a:r>
          </a:p>
        </p:txBody>
      </p:sp>
    </p:spTree>
    <p:extLst>
      <p:ext uri="{BB962C8B-B14F-4D97-AF65-F5344CB8AC3E}">
        <p14:creationId xmlns:p14="http://schemas.microsoft.com/office/powerpoint/2010/main" val="997788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11400" y="2199323"/>
            <a:ext cx="7772400" cy="2387600"/>
          </a:xfrm>
        </p:spPr>
        <p:txBody>
          <a:bodyPr>
            <a:normAutofit fontScale="90000"/>
          </a:bodyPr>
          <a:lstStyle/>
          <a:p>
            <a:r>
              <a:rPr kumimoji="1" lang="en-US" altLang="ja-JP" dirty="0" smtClean="0"/>
              <a:t>2017</a:t>
            </a:r>
            <a:r>
              <a:rPr kumimoji="1" lang="ja-JP" altLang="en-US" dirty="0" smtClean="0"/>
              <a:t>年専門医申請</a:t>
            </a:r>
            <a:r>
              <a:rPr kumimoji="1" lang="en-US" altLang="ja-JP" dirty="0" smtClean="0"/>
              <a:t/>
            </a:r>
            <a:br>
              <a:rPr kumimoji="1" lang="en-US" altLang="ja-JP" dirty="0" smtClean="0"/>
            </a:br>
            <a:r>
              <a:rPr lang="ja-JP" altLang="en-US" dirty="0" smtClean="0"/>
              <a:t>（新規、更新）での</a:t>
            </a:r>
            <a:r>
              <a:rPr lang="en-US" altLang="ja-JP" dirty="0" smtClean="0"/>
              <a:t/>
            </a:r>
            <a:br>
              <a:rPr lang="en-US" altLang="ja-JP" dirty="0" smtClean="0"/>
            </a:br>
            <a:r>
              <a:rPr lang="ja-JP" altLang="en-US" dirty="0" smtClean="0"/>
              <a:t>症例状況</a:t>
            </a:r>
            <a:endParaRPr kumimoji="1" lang="ja-JP" altLang="en-US" dirty="0"/>
          </a:p>
        </p:txBody>
      </p:sp>
    </p:spTree>
    <p:extLst>
      <p:ext uri="{BB962C8B-B14F-4D97-AF65-F5344CB8AC3E}">
        <p14:creationId xmlns:p14="http://schemas.microsoft.com/office/powerpoint/2010/main" val="2881113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3676</TotalTime>
  <Words>1112</Words>
  <Application>Microsoft Office PowerPoint</Application>
  <PresentationFormat>ワイド画面</PresentationFormat>
  <Paragraphs>327</Paragraphs>
  <Slides>37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37</vt:i4>
      </vt:variant>
    </vt:vector>
  </HeadingPairs>
  <TitlesOfParts>
    <vt:vector size="46" baseType="lpstr">
      <vt:lpstr>ＭＳ Ｐゴシック</vt:lpstr>
      <vt:lpstr>ＭＳ 明朝</vt:lpstr>
      <vt:lpstr>Arial</vt:lpstr>
      <vt:lpstr>Calibri</vt:lpstr>
      <vt:lpstr>Calibri Light</vt:lpstr>
      <vt:lpstr>Century</vt:lpstr>
      <vt:lpstr>Times New Roman</vt:lpstr>
      <vt:lpstr>Wingdings</vt:lpstr>
      <vt:lpstr>Office テーマ</vt:lpstr>
      <vt:lpstr>動き出したサブスペシャルティ新専門医制度への対応 （心臓）</vt:lpstr>
      <vt:lpstr>心臓血管外科専門医数の推移</vt:lpstr>
      <vt:lpstr>地方会での発表、参加の扱い</vt:lpstr>
      <vt:lpstr>クレジットとなる教育セミナーについて （新規：3回、更新：3回）</vt:lpstr>
      <vt:lpstr>Off the Job Trainingについて</vt:lpstr>
      <vt:lpstr>OFF JT認定要件</vt:lpstr>
      <vt:lpstr>新規申請、更新申請の論文条件を今年から緩和します。</vt:lpstr>
      <vt:lpstr>医療安全講習会について （新規：2回、更新：2回）</vt:lpstr>
      <vt:lpstr>2017年専門医申請 （新規、更新）での 症例状況</vt:lpstr>
      <vt:lpstr>2017年新規申請NCD利用手術（術者）</vt:lpstr>
      <vt:lpstr>2017年初回更新申請NCD利用手術　 　　　　　（術者＋指導的助手）</vt:lpstr>
      <vt:lpstr>更新2回目以降更新NCD利用手術　 　　　　   （術者+指導的助手）</vt:lpstr>
      <vt:lpstr>修練指導者更新NCD利用手術　 　　　　   （術者+指導的助手）</vt:lpstr>
      <vt:lpstr>PowerPoint プレゼンテーション</vt:lpstr>
      <vt:lpstr>PowerPoint プレゼンテーション</vt:lpstr>
      <vt:lpstr>外科領域専門医制度の骨格</vt:lpstr>
      <vt:lpstr>新専門医制度に対応した 心臓血管外科の対応</vt:lpstr>
      <vt:lpstr>カリキュラム制に戻ったということはどういうことか</vt:lpstr>
      <vt:lpstr>PowerPoint プレゼンテーション</vt:lpstr>
      <vt:lpstr>外科専門研修と心臓血管外科修練の連携</vt:lpstr>
      <vt:lpstr>名称（仮）</vt:lpstr>
      <vt:lpstr>名称（仮）</vt:lpstr>
      <vt:lpstr>名称</vt:lpstr>
      <vt:lpstr>施設名称（仮）</vt:lpstr>
      <vt:lpstr>修練施設群の考え方 目安として施設群で年間500例以上の 症例数を確保すること。 4領域の修練を提供できること。 専門医1名に対して専攻医2名を越えない。</vt:lpstr>
      <vt:lpstr>役割名称と資格</vt:lpstr>
      <vt:lpstr>採用方法</vt:lpstr>
      <vt:lpstr>専攻医の修練状況モニタリング</vt:lpstr>
      <vt:lpstr>学会所属の義務付けについて</vt:lpstr>
      <vt:lpstr>外科専門医制度および 外科サブスペシャルティとの関係</vt:lpstr>
      <vt:lpstr>外科専門研修への要求</vt:lpstr>
      <vt:lpstr>血管内治療を外科術式として認定を！</vt:lpstr>
      <vt:lpstr>PowerPoint プレゼンテーション</vt:lpstr>
      <vt:lpstr>循環器専門医 ダブルボードへの対応</vt:lpstr>
      <vt:lpstr>PowerPoint プレゼンテーション</vt:lpstr>
      <vt:lpstr>循環器学会への要望</vt:lpstr>
      <vt:lpstr>ご清聴ありがとうございました！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新専門医制度に対応した心臓血管外科専門医制度の対応</dc:title>
  <dc:creator>Tanemoto</dc:creator>
  <cp:lastModifiedBy>Tanemoto</cp:lastModifiedBy>
  <cp:revision>213</cp:revision>
  <dcterms:created xsi:type="dcterms:W3CDTF">2017-09-08T08:40:25Z</dcterms:created>
  <dcterms:modified xsi:type="dcterms:W3CDTF">2018-10-10T13:35:29Z</dcterms:modified>
</cp:coreProperties>
</file>