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94" r:id="rId3"/>
    <p:sldId id="272" r:id="rId4"/>
    <p:sldId id="293" r:id="rId5"/>
    <p:sldId id="274" r:id="rId6"/>
    <p:sldId id="273" r:id="rId7"/>
    <p:sldId id="297" r:id="rId8"/>
    <p:sldId id="286" r:id="rId9"/>
    <p:sldId id="271" r:id="rId10"/>
    <p:sldId id="305" r:id="rId11"/>
    <p:sldId id="298" r:id="rId12"/>
    <p:sldId id="299" r:id="rId13"/>
    <p:sldId id="300" r:id="rId14"/>
    <p:sldId id="301" r:id="rId15"/>
    <p:sldId id="302" r:id="rId16"/>
    <p:sldId id="303" r:id="rId17"/>
    <p:sldId id="275" r:id="rId18"/>
    <p:sldId id="270" r:id="rId19"/>
    <p:sldId id="269" r:id="rId20"/>
    <p:sldId id="268" r:id="rId21"/>
    <p:sldId id="267" r:id="rId22"/>
    <p:sldId id="287" r:id="rId23"/>
    <p:sldId id="291" r:id="rId24"/>
    <p:sldId id="295" r:id="rId25"/>
    <p:sldId id="304" r:id="rId26"/>
    <p:sldId id="292" r:id="rId27"/>
    <p:sldId id="278" r:id="rId28"/>
    <p:sldId id="276" r:id="rId29"/>
    <p:sldId id="284" r:id="rId30"/>
    <p:sldId id="296" r:id="rId31"/>
    <p:sldId id="27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660"/>
  </p:normalViewPr>
  <p:slideViewPr>
    <p:cSldViewPr snapToGrid="0">
      <p:cViewPr>
        <p:scale>
          <a:sx n="66" d="100"/>
          <a:sy n="66" d="100"/>
        </p:scale>
        <p:origin x="1118" y="19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7A29E-BFCF-40C9-9BC2-39354FCF5929}" type="datetimeFigureOut">
              <a:rPr kumimoji="1" lang="ja-JP" altLang="en-US" smtClean="0"/>
              <a:t>2020/11/28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C7F69-7308-4630-85B5-5A6D26525254}" type="slidenum">
              <a:rPr kumimoji="1" lang="ja-JP" altLang="en-US" smtClean="0"/>
              <a:t>‹#›</a:t>
            </a:fld>
            <a:endParaRPr kumimoji="1" lang="ja-JP" altLang="en-US"/>
          </a:p>
        </p:txBody>
      </p:sp>
    </p:spTree>
    <p:extLst>
      <p:ext uri="{BB962C8B-B14F-4D97-AF65-F5344CB8AC3E}">
        <p14:creationId xmlns:p14="http://schemas.microsoft.com/office/powerpoint/2010/main" val="36465917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BC7F69-7308-4630-85B5-5A6D26525254}" type="slidenum">
              <a:rPr kumimoji="1" lang="ja-JP" altLang="en-US" smtClean="0"/>
              <a:t>16</a:t>
            </a:fld>
            <a:endParaRPr kumimoji="1" lang="ja-JP" altLang="en-US"/>
          </a:p>
        </p:txBody>
      </p:sp>
    </p:spTree>
    <p:extLst>
      <p:ext uri="{BB962C8B-B14F-4D97-AF65-F5344CB8AC3E}">
        <p14:creationId xmlns:p14="http://schemas.microsoft.com/office/powerpoint/2010/main" val="156982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08509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53609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44157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311115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36303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31861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83493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78337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367330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66613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2020/11/28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57826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C5ACF-0BFF-4BAC-8A4A-4C7702B5FAD7}" type="datetimeFigureOut">
              <a:rPr kumimoji="1" lang="ja-JP" altLang="en-US" smtClean="0"/>
              <a:t>2020/11/28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3678818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154" y="1779308"/>
            <a:ext cx="9304774" cy="1790700"/>
          </a:xfrm>
        </p:spPr>
        <p:txBody>
          <a:bodyPr>
            <a:noAutofit/>
          </a:bodyPr>
          <a:lstStyle/>
          <a:p>
            <a:r>
              <a:rPr kumimoji="1" lang="ja-JP" altLang="en-US" sz="4800" dirty="0" smtClean="0"/>
              <a:t>新専門医制度サブスペシャルティとしての心臓血管外科専門医制度</a:t>
            </a:r>
            <a:endParaRPr lang="ja-JP" altLang="en-US" sz="4800" dirty="0"/>
          </a:p>
        </p:txBody>
      </p:sp>
      <p:sp>
        <p:nvSpPr>
          <p:cNvPr id="3" name="サブタイトル 2"/>
          <p:cNvSpPr>
            <a:spLocks noGrp="1"/>
          </p:cNvSpPr>
          <p:nvPr>
            <p:ph type="subTitle" idx="1"/>
          </p:nvPr>
        </p:nvSpPr>
        <p:spPr>
          <a:xfrm>
            <a:off x="1559380" y="4664668"/>
            <a:ext cx="6147707" cy="1241822"/>
          </a:xfrm>
        </p:spPr>
        <p:txBody>
          <a:bodyPr>
            <a:noAutofit/>
          </a:bodyPr>
          <a:lstStyle/>
          <a:p>
            <a:r>
              <a:rPr lang="ja-JP" altLang="en-US" sz="2400" dirty="0"/>
              <a:t>心臓血管外科専門医認定機構</a:t>
            </a:r>
            <a:endParaRPr lang="en-US" altLang="ja-JP" sz="2400" dirty="0"/>
          </a:p>
          <a:p>
            <a:r>
              <a:rPr lang="ja-JP" altLang="en-US" sz="2400" dirty="0"/>
              <a:t>　　　　　　　種本和雄</a:t>
            </a:r>
          </a:p>
        </p:txBody>
      </p:sp>
    </p:spTree>
    <p:extLst>
      <p:ext uri="{BB962C8B-B14F-4D97-AF65-F5344CB8AC3E}">
        <p14:creationId xmlns:p14="http://schemas.microsoft.com/office/powerpoint/2010/main" val="1576641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 ターン矢印 22"/>
          <p:cNvSpPr/>
          <p:nvPr/>
        </p:nvSpPr>
        <p:spPr>
          <a:xfrm>
            <a:off x="1915076" y="2524127"/>
            <a:ext cx="4047574" cy="377107"/>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 name="角丸四角形 2"/>
          <p:cNvSpPr/>
          <p:nvPr/>
        </p:nvSpPr>
        <p:spPr>
          <a:xfrm>
            <a:off x="486921" y="143270"/>
            <a:ext cx="8247887" cy="61109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347932" y="49202"/>
            <a:ext cx="8433072" cy="886394"/>
          </a:xfrm>
        </p:spPr>
        <p:txBody>
          <a:bodyPr>
            <a:noAutofit/>
          </a:bodyPr>
          <a:lstStyle/>
          <a:p>
            <a:pPr algn="ctr"/>
            <a:r>
              <a:rPr lang="ja-JP" altLang="en-US" sz="3200" dirty="0"/>
              <a:t>外科専門研修と心臓血管外科修練の連携</a:t>
            </a:r>
          </a:p>
        </p:txBody>
      </p:sp>
      <p:grpSp>
        <p:nvGrpSpPr>
          <p:cNvPr id="5" name="グループ化 4"/>
          <p:cNvGrpSpPr/>
          <p:nvPr/>
        </p:nvGrpSpPr>
        <p:grpSpPr>
          <a:xfrm>
            <a:off x="109188" y="2642904"/>
            <a:ext cx="1270229" cy="2842195"/>
            <a:chOff x="702076" y="1191691"/>
            <a:chExt cx="1270229" cy="2842195"/>
          </a:xfrm>
        </p:grpSpPr>
        <p:sp>
          <p:nvSpPr>
            <p:cNvPr id="6" name="角丸四角形 5"/>
            <p:cNvSpPr/>
            <p:nvPr/>
          </p:nvSpPr>
          <p:spPr>
            <a:xfrm>
              <a:off x="702076" y="1191691"/>
              <a:ext cx="1270229" cy="2842195"/>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角丸四角形 4"/>
            <p:cNvSpPr/>
            <p:nvPr/>
          </p:nvSpPr>
          <p:spPr>
            <a:xfrm>
              <a:off x="764083" y="1253698"/>
              <a:ext cx="1146215" cy="2718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ja-JP" altLang="en-US" sz="2400" b="1" dirty="0">
                  <a:solidFill>
                    <a:srgbClr val="FF0000"/>
                  </a:solidFill>
                </a:rPr>
                <a:t>初期</a:t>
              </a:r>
              <a:endParaRPr lang="en-US" altLang="ja-JP" sz="2400" b="1" dirty="0">
                <a:solidFill>
                  <a:srgbClr val="FF0000"/>
                </a:solidFill>
              </a:endParaRPr>
            </a:p>
            <a:p>
              <a:pPr algn="ctr" defTabSz="800100">
                <a:lnSpc>
                  <a:spcPct val="90000"/>
                </a:lnSpc>
                <a:spcBef>
                  <a:spcPct val="0"/>
                </a:spcBef>
                <a:spcAft>
                  <a:spcPct val="35000"/>
                </a:spcAft>
              </a:pPr>
              <a:r>
                <a:rPr lang="ja-JP" altLang="en-US" sz="2400" b="1" dirty="0">
                  <a:solidFill>
                    <a:srgbClr val="FF0000"/>
                  </a:solidFill>
                </a:rPr>
                <a:t>臨床</a:t>
              </a:r>
              <a:endParaRPr lang="en-US" altLang="ja-JP" sz="2400" b="1" dirty="0">
                <a:solidFill>
                  <a:srgbClr val="FF0000"/>
                </a:solidFill>
              </a:endParaRPr>
            </a:p>
            <a:p>
              <a:pPr algn="ctr" defTabSz="800100">
                <a:lnSpc>
                  <a:spcPct val="90000"/>
                </a:lnSpc>
                <a:spcBef>
                  <a:spcPct val="0"/>
                </a:spcBef>
                <a:spcAft>
                  <a:spcPct val="35000"/>
                </a:spcAft>
              </a:pPr>
              <a:r>
                <a:rPr lang="ja-JP" altLang="en-US" sz="2400" b="1" dirty="0">
                  <a:solidFill>
                    <a:srgbClr val="FF0000"/>
                  </a:solidFill>
                </a:rPr>
                <a:t>研修</a:t>
              </a:r>
              <a:endParaRPr lang="en-US" altLang="ja-JP" sz="2400" b="1" dirty="0">
                <a:solidFill>
                  <a:srgbClr val="FF0000"/>
                </a:solidFill>
              </a:endParaRPr>
            </a:p>
            <a:p>
              <a:pPr algn="ctr" defTabSz="800100">
                <a:lnSpc>
                  <a:spcPct val="90000"/>
                </a:lnSpc>
                <a:spcBef>
                  <a:spcPct val="0"/>
                </a:spcBef>
                <a:spcAft>
                  <a:spcPct val="35000"/>
                </a:spcAft>
              </a:pPr>
              <a:r>
                <a:rPr lang="en-US" altLang="ja-JP" sz="2400" b="1" dirty="0">
                  <a:solidFill>
                    <a:srgbClr val="FF0000"/>
                  </a:solidFill>
                </a:rPr>
                <a:t>2</a:t>
              </a:r>
              <a:r>
                <a:rPr lang="ja-JP" altLang="en-US" sz="2400" b="1" dirty="0">
                  <a:solidFill>
                    <a:srgbClr val="FF0000"/>
                  </a:solidFill>
                </a:rPr>
                <a:t>年</a:t>
              </a:r>
              <a:endParaRPr lang="en-US" altLang="ja-JP" sz="2400" b="1" dirty="0">
                <a:solidFill>
                  <a:srgbClr val="FF0000"/>
                </a:solidFill>
              </a:endParaRPr>
            </a:p>
            <a:p>
              <a:pPr algn="ctr" defTabSz="800100">
                <a:lnSpc>
                  <a:spcPct val="90000"/>
                </a:lnSpc>
                <a:spcBef>
                  <a:spcPct val="0"/>
                </a:spcBef>
                <a:spcAft>
                  <a:spcPct val="35000"/>
                </a:spcAft>
              </a:pPr>
              <a:endParaRPr lang="ja-JP" altLang="en-US" sz="1600" b="1" dirty="0">
                <a:solidFill>
                  <a:srgbClr val="FF0000"/>
                </a:solidFill>
              </a:endParaRPr>
            </a:p>
          </p:txBody>
        </p:sp>
      </p:grpSp>
      <p:grpSp>
        <p:nvGrpSpPr>
          <p:cNvPr id="8" name="グループ化 7"/>
          <p:cNvGrpSpPr/>
          <p:nvPr/>
        </p:nvGrpSpPr>
        <p:grpSpPr>
          <a:xfrm>
            <a:off x="1407992" y="2820365"/>
            <a:ext cx="2958113" cy="1198881"/>
            <a:chOff x="2130880" y="1214805"/>
            <a:chExt cx="1346252" cy="1304631"/>
          </a:xfrm>
        </p:grpSpPr>
        <p:sp>
          <p:nvSpPr>
            <p:cNvPr id="12" name="角丸四角形 11"/>
            <p:cNvSpPr/>
            <p:nvPr/>
          </p:nvSpPr>
          <p:spPr>
            <a:xfrm>
              <a:off x="2130880" y="1214805"/>
              <a:ext cx="1346252" cy="1304631"/>
            </a:xfrm>
            <a:prstGeom prst="roundRect">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角丸四角形 4"/>
            <p:cNvSpPr/>
            <p:nvPr/>
          </p:nvSpPr>
          <p:spPr>
            <a:xfrm>
              <a:off x="2194567" y="1278492"/>
              <a:ext cx="1218878" cy="1177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endParaRPr lang="ja-JP" altLang="en-US" sz="1600" b="1" dirty="0">
                <a:solidFill>
                  <a:srgbClr val="FF0000"/>
                </a:solidFill>
              </a:endParaRPr>
            </a:p>
          </p:txBody>
        </p:sp>
      </p:grpSp>
      <p:grpSp>
        <p:nvGrpSpPr>
          <p:cNvPr id="9" name="グループ化 8"/>
          <p:cNvGrpSpPr/>
          <p:nvPr/>
        </p:nvGrpSpPr>
        <p:grpSpPr>
          <a:xfrm>
            <a:off x="4462148" y="1274363"/>
            <a:ext cx="662298" cy="1209081"/>
            <a:chOff x="3538322" y="1216918"/>
            <a:chExt cx="711036" cy="1283431"/>
          </a:xfrm>
        </p:grpSpPr>
        <p:sp>
          <p:nvSpPr>
            <p:cNvPr id="10" name="角丸四角形 9"/>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1" name="角丸四角形 6"/>
            <p:cNvSpPr/>
            <p:nvPr/>
          </p:nvSpPr>
          <p:spPr>
            <a:xfrm>
              <a:off x="3573031" y="1251767"/>
              <a:ext cx="641619"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外科専門医試験</a:t>
              </a:r>
            </a:p>
          </p:txBody>
        </p:sp>
      </p:grpSp>
      <p:grpSp>
        <p:nvGrpSpPr>
          <p:cNvPr id="14" name="グループ化 13"/>
          <p:cNvGrpSpPr/>
          <p:nvPr/>
        </p:nvGrpSpPr>
        <p:grpSpPr>
          <a:xfrm>
            <a:off x="2565522" y="4241668"/>
            <a:ext cx="3037910" cy="1243431"/>
            <a:chOff x="2105287" y="1229820"/>
            <a:chExt cx="1346252" cy="1304631"/>
          </a:xfrm>
          <a:solidFill>
            <a:srgbClr val="00B0F0"/>
          </a:solidFill>
        </p:grpSpPr>
        <p:sp>
          <p:nvSpPr>
            <p:cNvPr id="15" name="角丸四角形 14"/>
            <p:cNvSpPr/>
            <p:nvPr/>
          </p:nvSpPr>
          <p:spPr>
            <a:xfrm>
              <a:off x="2105287" y="1229820"/>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角丸四角形 4"/>
            <p:cNvSpPr/>
            <p:nvPr/>
          </p:nvSpPr>
          <p:spPr>
            <a:xfrm>
              <a:off x="2181637" y="1292551"/>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2400" b="1" dirty="0">
                  <a:solidFill>
                    <a:schemeClr val="tx1"/>
                  </a:solidFill>
                </a:rPr>
                <a:t>心臓血管外科修練</a:t>
              </a:r>
            </a:p>
          </p:txBody>
        </p:sp>
      </p:grpSp>
      <p:grpSp>
        <p:nvGrpSpPr>
          <p:cNvPr id="17" name="グループ化 16"/>
          <p:cNvGrpSpPr/>
          <p:nvPr/>
        </p:nvGrpSpPr>
        <p:grpSpPr>
          <a:xfrm>
            <a:off x="5534928" y="5542248"/>
            <a:ext cx="800174" cy="1283431"/>
            <a:chOff x="3538322" y="1216918"/>
            <a:chExt cx="711036" cy="1283431"/>
          </a:xfrm>
        </p:grpSpPr>
        <p:sp>
          <p:nvSpPr>
            <p:cNvPr id="18" name="角丸四角形 17"/>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9"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心臓血管外科専門医試験</a:t>
              </a:r>
            </a:p>
          </p:txBody>
        </p:sp>
      </p:grpSp>
      <p:sp>
        <p:nvSpPr>
          <p:cNvPr id="20" name="テキスト ボックス 19"/>
          <p:cNvSpPr txBox="1"/>
          <p:nvPr/>
        </p:nvSpPr>
        <p:spPr>
          <a:xfrm>
            <a:off x="2016401" y="3197472"/>
            <a:ext cx="2388813" cy="461665"/>
          </a:xfrm>
          <a:prstGeom prst="rect">
            <a:avLst/>
          </a:prstGeom>
          <a:noFill/>
        </p:spPr>
        <p:txBody>
          <a:bodyPr wrap="square" rtlCol="0">
            <a:spAutoFit/>
          </a:bodyPr>
          <a:lstStyle/>
          <a:p>
            <a:r>
              <a:rPr lang="ja-JP" altLang="en-US" sz="2400" dirty="0"/>
              <a:t>外科専門研修</a:t>
            </a:r>
          </a:p>
        </p:txBody>
      </p:sp>
      <p:cxnSp>
        <p:nvCxnSpPr>
          <p:cNvPr id="21" name="直線矢印コネクタ 20"/>
          <p:cNvCxnSpPr/>
          <p:nvPr/>
        </p:nvCxnSpPr>
        <p:spPr>
          <a:xfrm>
            <a:off x="1476987" y="2302138"/>
            <a:ext cx="0" cy="3698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3590" y="1357917"/>
            <a:ext cx="2414444" cy="954107"/>
          </a:xfrm>
          <a:prstGeom prst="rect">
            <a:avLst/>
          </a:prstGeom>
          <a:noFill/>
          <a:ln w="38100">
            <a:solidFill>
              <a:srgbClr val="FF0000"/>
            </a:solidFill>
          </a:ln>
        </p:spPr>
        <p:txBody>
          <a:bodyPr wrap="none" rtlCol="0">
            <a:spAutoFit/>
          </a:bodyPr>
          <a:lstStyle/>
          <a:p>
            <a:r>
              <a:rPr lang="ja-JP" altLang="en-US" sz="2800" dirty="0"/>
              <a:t>外科専門研修</a:t>
            </a:r>
            <a:endParaRPr lang="en-US" altLang="ja-JP" sz="2800" dirty="0"/>
          </a:p>
          <a:p>
            <a:pPr algn="ctr"/>
            <a:r>
              <a:rPr lang="ja-JP" altLang="en-US" sz="2800" dirty="0"/>
              <a:t>開始登録</a:t>
            </a:r>
          </a:p>
        </p:txBody>
      </p:sp>
      <p:sp>
        <p:nvSpPr>
          <p:cNvPr id="31" name="テキスト ボックス 30"/>
          <p:cNvSpPr txBox="1"/>
          <p:nvPr/>
        </p:nvSpPr>
        <p:spPr>
          <a:xfrm>
            <a:off x="2398356" y="5810923"/>
            <a:ext cx="3057247" cy="954107"/>
          </a:xfrm>
          <a:prstGeom prst="rect">
            <a:avLst/>
          </a:prstGeom>
          <a:noFill/>
          <a:ln w="38100">
            <a:solidFill>
              <a:srgbClr val="FFC000"/>
            </a:solidFill>
          </a:ln>
        </p:spPr>
        <p:txBody>
          <a:bodyPr wrap="none" rtlCol="0">
            <a:spAutoFit/>
          </a:bodyPr>
          <a:lstStyle/>
          <a:p>
            <a:r>
              <a:rPr lang="ja-JP" altLang="en-US" sz="2800" dirty="0"/>
              <a:t>心臓血管外科修練</a:t>
            </a:r>
            <a:endParaRPr lang="en-US" altLang="ja-JP" sz="2800" dirty="0"/>
          </a:p>
          <a:p>
            <a:pPr algn="ctr"/>
            <a:r>
              <a:rPr lang="ja-JP" altLang="en-US" sz="2800" dirty="0"/>
              <a:t>開始登録</a:t>
            </a:r>
          </a:p>
        </p:txBody>
      </p:sp>
      <p:sp>
        <p:nvSpPr>
          <p:cNvPr id="32" name="テキスト ボックス 31"/>
          <p:cNvSpPr txBox="1"/>
          <p:nvPr/>
        </p:nvSpPr>
        <p:spPr>
          <a:xfrm>
            <a:off x="6911761" y="4508500"/>
            <a:ext cx="1846980" cy="1938992"/>
          </a:xfrm>
          <a:prstGeom prst="rect">
            <a:avLst/>
          </a:prstGeom>
          <a:noFill/>
          <a:ln w="57150">
            <a:solidFill>
              <a:srgbClr val="7030A0"/>
            </a:solidFill>
          </a:ln>
        </p:spPr>
        <p:txBody>
          <a:bodyPr wrap="none" rtlCol="0">
            <a:spAutoFit/>
          </a:bodyPr>
          <a:lstStyle/>
          <a:p>
            <a:pPr algn="ctr"/>
            <a:r>
              <a:rPr lang="ja-JP" altLang="en-US" sz="2400" dirty="0"/>
              <a:t>最大</a:t>
            </a:r>
            <a:r>
              <a:rPr lang="en-US" altLang="ja-JP" sz="2400" dirty="0"/>
              <a:t>2</a:t>
            </a:r>
            <a:r>
              <a:rPr lang="ja-JP" altLang="en-US" sz="2400" dirty="0"/>
              <a:t>年</a:t>
            </a:r>
            <a:endParaRPr lang="en-US" altLang="ja-JP" sz="2400" dirty="0"/>
          </a:p>
          <a:p>
            <a:pPr algn="ctr"/>
            <a:r>
              <a:rPr lang="ja-JP" altLang="en-US" sz="2400" dirty="0"/>
              <a:t>ｵｰﾊﾞｰﾗｯﾌﾟし</a:t>
            </a:r>
            <a:endParaRPr lang="en-US" altLang="ja-JP" sz="2400" dirty="0"/>
          </a:p>
          <a:p>
            <a:pPr algn="ctr"/>
            <a:r>
              <a:rPr lang="ja-JP" altLang="en-US" sz="2400" dirty="0"/>
              <a:t>最短で</a:t>
            </a:r>
            <a:endParaRPr lang="en-US" altLang="ja-JP" sz="2400" dirty="0"/>
          </a:p>
          <a:p>
            <a:pPr algn="ctr"/>
            <a:r>
              <a:rPr lang="ja-JP" altLang="en-US" sz="2400" dirty="0"/>
              <a:t>卒後６年</a:t>
            </a:r>
            <a:endParaRPr lang="en-US" altLang="ja-JP" sz="2400" dirty="0"/>
          </a:p>
          <a:p>
            <a:pPr algn="ctr"/>
            <a:r>
              <a:rPr lang="ja-JP" altLang="en-US" sz="2400" dirty="0"/>
              <a:t>（</a:t>
            </a:r>
            <a:r>
              <a:rPr lang="en-US" altLang="ja-JP" sz="2400" dirty="0"/>
              <a:t>2+1+3</a:t>
            </a:r>
            <a:r>
              <a:rPr lang="ja-JP" altLang="en-US" sz="2400" dirty="0"/>
              <a:t>）</a:t>
            </a:r>
          </a:p>
        </p:txBody>
      </p:sp>
      <p:sp>
        <p:nvSpPr>
          <p:cNvPr id="33" name="右中かっこ 32"/>
          <p:cNvSpPr/>
          <p:nvPr/>
        </p:nvSpPr>
        <p:spPr>
          <a:xfrm>
            <a:off x="6512545" y="4303915"/>
            <a:ext cx="284341" cy="23919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6" name="正方形/長方形 25"/>
          <p:cNvSpPr/>
          <p:nvPr/>
        </p:nvSpPr>
        <p:spPr>
          <a:xfrm>
            <a:off x="1834361" y="2825381"/>
            <a:ext cx="221146" cy="1184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5" name="直線矢印コネクタ 34"/>
          <p:cNvCxnSpPr/>
          <p:nvPr/>
        </p:nvCxnSpPr>
        <p:spPr>
          <a:xfrm flipV="1">
            <a:off x="2588240" y="5427909"/>
            <a:ext cx="11511" cy="3782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左右矢印 36"/>
          <p:cNvSpPr/>
          <p:nvPr/>
        </p:nvSpPr>
        <p:spPr>
          <a:xfrm>
            <a:off x="1488861" y="4508500"/>
            <a:ext cx="1010807"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p:cNvSpPr txBox="1"/>
          <p:nvPr/>
        </p:nvSpPr>
        <p:spPr>
          <a:xfrm>
            <a:off x="1521755" y="4945343"/>
            <a:ext cx="1051750" cy="830997"/>
          </a:xfrm>
          <a:prstGeom prst="rect">
            <a:avLst/>
          </a:prstGeom>
          <a:noFill/>
        </p:spPr>
        <p:txBody>
          <a:bodyPr wrap="square" rtlCol="0">
            <a:spAutoFit/>
          </a:bodyPr>
          <a:lstStyle/>
          <a:p>
            <a:pPr algn="ctr"/>
            <a:r>
              <a:rPr lang="en-US" altLang="ja-JP" sz="2400" dirty="0"/>
              <a:t>1</a:t>
            </a:r>
            <a:r>
              <a:rPr lang="ja-JP" altLang="en-US" sz="2400" dirty="0"/>
              <a:t>年</a:t>
            </a:r>
            <a:endParaRPr lang="en-US" altLang="ja-JP" sz="2400" dirty="0"/>
          </a:p>
          <a:p>
            <a:pPr algn="ctr"/>
            <a:r>
              <a:rPr lang="ja-JP" altLang="en-US" sz="2400" dirty="0"/>
              <a:t>以上</a:t>
            </a:r>
          </a:p>
        </p:txBody>
      </p:sp>
      <p:sp>
        <p:nvSpPr>
          <p:cNvPr id="2" name="曲折矢印 1"/>
          <p:cNvSpPr/>
          <p:nvPr/>
        </p:nvSpPr>
        <p:spPr>
          <a:xfrm flipV="1">
            <a:off x="1915075" y="4013648"/>
            <a:ext cx="567884" cy="38003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24" name="直線コネクタ 23"/>
          <p:cNvCxnSpPr/>
          <p:nvPr/>
        </p:nvCxnSpPr>
        <p:spPr>
          <a:xfrm flipV="1">
            <a:off x="190466" y="1215939"/>
            <a:ext cx="7326664" cy="176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4516" y="878700"/>
            <a:ext cx="1034257" cy="369332"/>
          </a:xfrm>
          <a:prstGeom prst="rect">
            <a:avLst/>
          </a:prstGeom>
          <a:noFill/>
        </p:spPr>
        <p:txBody>
          <a:bodyPr wrap="none" rtlCol="0">
            <a:spAutoFit/>
          </a:bodyPr>
          <a:lstStyle/>
          <a:p>
            <a:r>
              <a:rPr lang="en-US" altLang="ja-JP" dirty="0"/>
              <a:t>1</a:t>
            </a:r>
            <a:r>
              <a:rPr lang="ja-JP" altLang="en-US" dirty="0"/>
              <a:t>年、</a:t>
            </a:r>
            <a:r>
              <a:rPr lang="en-US" altLang="ja-JP" dirty="0"/>
              <a:t>2</a:t>
            </a:r>
            <a:r>
              <a:rPr lang="ja-JP" altLang="en-US" dirty="0"/>
              <a:t>年</a:t>
            </a:r>
          </a:p>
        </p:txBody>
      </p:sp>
      <p:cxnSp>
        <p:nvCxnSpPr>
          <p:cNvPr id="29" name="直線コネクタ 28"/>
          <p:cNvCxnSpPr/>
          <p:nvPr/>
        </p:nvCxnSpPr>
        <p:spPr>
          <a:xfrm>
            <a:off x="204263" y="912745"/>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391828" y="93575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57905" y="92425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503416" y="91275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465441" y="912750"/>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539527" y="924106"/>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592766" y="878700"/>
            <a:ext cx="758541" cy="369332"/>
          </a:xfrm>
          <a:prstGeom prst="rect">
            <a:avLst/>
          </a:prstGeom>
          <a:noFill/>
        </p:spPr>
        <p:txBody>
          <a:bodyPr wrap="none" rtlCol="0">
            <a:spAutoFit/>
          </a:bodyPr>
          <a:lstStyle/>
          <a:p>
            <a:r>
              <a:rPr lang="en-US" altLang="ja-JP" dirty="0"/>
              <a:t>3</a:t>
            </a:r>
            <a:r>
              <a:rPr lang="ja-JP" altLang="en-US" dirty="0"/>
              <a:t>年目</a:t>
            </a:r>
          </a:p>
        </p:txBody>
      </p:sp>
      <p:sp>
        <p:nvSpPr>
          <p:cNvPr id="46" name="テキスト ボックス 45"/>
          <p:cNvSpPr txBox="1"/>
          <p:nvPr/>
        </p:nvSpPr>
        <p:spPr>
          <a:xfrm>
            <a:off x="2655756" y="878700"/>
            <a:ext cx="763351" cy="369332"/>
          </a:xfrm>
          <a:prstGeom prst="rect">
            <a:avLst/>
          </a:prstGeom>
          <a:noFill/>
        </p:spPr>
        <p:txBody>
          <a:bodyPr wrap="none" rtlCol="0">
            <a:spAutoFit/>
          </a:bodyPr>
          <a:lstStyle/>
          <a:p>
            <a:r>
              <a:rPr lang="en-US" altLang="ja-JP" dirty="0"/>
              <a:t>4</a:t>
            </a:r>
            <a:r>
              <a:rPr lang="ja-JP" altLang="en-US" dirty="0"/>
              <a:t>年目</a:t>
            </a:r>
          </a:p>
        </p:txBody>
      </p:sp>
      <p:sp>
        <p:nvSpPr>
          <p:cNvPr id="47" name="テキスト ボックス 46"/>
          <p:cNvSpPr txBox="1"/>
          <p:nvPr/>
        </p:nvSpPr>
        <p:spPr>
          <a:xfrm>
            <a:off x="3634926" y="878700"/>
            <a:ext cx="763351" cy="369332"/>
          </a:xfrm>
          <a:prstGeom prst="rect">
            <a:avLst/>
          </a:prstGeom>
          <a:noFill/>
        </p:spPr>
        <p:txBody>
          <a:bodyPr wrap="none" rtlCol="0">
            <a:spAutoFit/>
          </a:bodyPr>
          <a:lstStyle/>
          <a:p>
            <a:r>
              <a:rPr lang="en-US" altLang="ja-JP" dirty="0"/>
              <a:t>5</a:t>
            </a:r>
            <a:r>
              <a:rPr lang="ja-JP" altLang="en-US" dirty="0"/>
              <a:t>年目</a:t>
            </a:r>
          </a:p>
        </p:txBody>
      </p:sp>
      <p:sp>
        <p:nvSpPr>
          <p:cNvPr id="48" name="テキスト ボックス 47"/>
          <p:cNvSpPr txBox="1"/>
          <p:nvPr/>
        </p:nvSpPr>
        <p:spPr>
          <a:xfrm>
            <a:off x="4678866" y="878700"/>
            <a:ext cx="763351" cy="369332"/>
          </a:xfrm>
          <a:prstGeom prst="rect">
            <a:avLst/>
          </a:prstGeom>
          <a:noFill/>
        </p:spPr>
        <p:txBody>
          <a:bodyPr wrap="none" rtlCol="0">
            <a:spAutoFit/>
          </a:bodyPr>
          <a:lstStyle/>
          <a:p>
            <a:r>
              <a:rPr lang="en-US" altLang="ja-JP" dirty="0"/>
              <a:t>6</a:t>
            </a:r>
            <a:r>
              <a:rPr lang="ja-JP" altLang="en-US" dirty="0"/>
              <a:t>年目</a:t>
            </a:r>
          </a:p>
        </p:txBody>
      </p:sp>
      <p:sp>
        <p:nvSpPr>
          <p:cNvPr id="49" name="テキスト ボックス 48"/>
          <p:cNvSpPr txBox="1"/>
          <p:nvPr/>
        </p:nvSpPr>
        <p:spPr>
          <a:xfrm>
            <a:off x="6705151" y="888860"/>
            <a:ext cx="994183" cy="369332"/>
          </a:xfrm>
          <a:prstGeom prst="rect">
            <a:avLst/>
          </a:prstGeom>
          <a:noFill/>
        </p:spPr>
        <p:txBody>
          <a:bodyPr wrap="none" rtlCol="0">
            <a:spAutoFit/>
          </a:bodyPr>
          <a:lstStyle/>
          <a:p>
            <a:r>
              <a:rPr lang="en-US" altLang="ja-JP" dirty="0"/>
              <a:t>8</a:t>
            </a:r>
            <a:r>
              <a:rPr lang="ja-JP" altLang="en-US" dirty="0"/>
              <a:t>年目～</a:t>
            </a:r>
          </a:p>
        </p:txBody>
      </p:sp>
      <p:grpSp>
        <p:nvGrpSpPr>
          <p:cNvPr id="50" name="グループ化 49"/>
          <p:cNvGrpSpPr/>
          <p:nvPr/>
        </p:nvGrpSpPr>
        <p:grpSpPr>
          <a:xfrm>
            <a:off x="4383825" y="2815857"/>
            <a:ext cx="3037910" cy="1223643"/>
            <a:chOff x="2130880" y="1214805"/>
            <a:chExt cx="1346252" cy="1304631"/>
          </a:xfrm>
          <a:solidFill>
            <a:srgbClr val="00B0F0"/>
          </a:solidFill>
        </p:grpSpPr>
        <p:sp>
          <p:nvSpPr>
            <p:cNvPr id="51" name="角丸四角形 50"/>
            <p:cNvSpPr/>
            <p:nvPr/>
          </p:nvSpPr>
          <p:spPr>
            <a:xfrm>
              <a:off x="2130880" y="1214805"/>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2" name="角丸四角形 4"/>
            <p:cNvSpPr/>
            <p:nvPr/>
          </p:nvSpPr>
          <p:spPr>
            <a:xfrm>
              <a:off x="2154307" y="1278492"/>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2400" b="1" dirty="0">
                  <a:solidFill>
                    <a:schemeClr val="tx1"/>
                  </a:solidFill>
                </a:rPr>
                <a:t>心臓血管外科修練</a:t>
              </a:r>
            </a:p>
          </p:txBody>
        </p:sp>
      </p:grpSp>
      <p:grpSp>
        <p:nvGrpSpPr>
          <p:cNvPr id="54" name="グループ化 53"/>
          <p:cNvGrpSpPr/>
          <p:nvPr/>
        </p:nvGrpSpPr>
        <p:grpSpPr>
          <a:xfrm>
            <a:off x="7325628" y="1244332"/>
            <a:ext cx="800174" cy="1379521"/>
            <a:chOff x="3538322" y="1216918"/>
            <a:chExt cx="711036" cy="1283431"/>
          </a:xfrm>
        </p:grpSpPr>
        <p:sp>
          <p:nvSpPr>
            <p:cNvPr id="55" name="角丸四角形 54"/>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56"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心臓血管外科専門医試験</a:t>
              </a:r>
            </a:p>
          </p:txBody>
        </p:sp>
      </p:grpSp>
      <p:sp>
        <p:nvSpPr>
          <p:cNvPr id="53" name="テキスト ボックス 52"/>
          <p:cNvSpPr txBox="1"/>
          <p:nvPr/>
        </p:nvSpPr>
        <p:spPr>
          <a:xfrm>
            <a:off x="5717091" y="878700"/>
            <a:ext cx="763351" cy="369332"/>
          </a:xfrm>
          <a:prstGeom prst="rect">
            <a:avLst/>
          </a:prstGeom>
          <a:noFill/>
        </p:spPr>
        <p:txBody>
          <a:bodyPr wrap="none" rtlCol="0">
            <a:spAutoFit/>
          </a:bodyPr>
          <a:lstStyle/>
          <a:p>
            <a:r>
              <a:rPr lang="en-US" altLang="ja-JP" dirty="0"/>
              <a:t>7</a:t>
            </a:r>
            <a:r>
              <a:rPr lang="ja-JP" altLang="en-US" dirty="0"/>
              <a:t>年目</a:t>
            </a:r>
          </a:p>
        </p:txBody>
      </p:sp>
      <p:cxnSp>
        <p:nvCxnSpPr>
          <p:cNvPr id="57" name="直線コネクタ 56"/>
          <p:cNvCxnSpPr/>
          <p:nvPr/>
        </p:nvCxnSpPr>
        <p:spPr>
          <a:xfrm>
            <a:off x="6558702" y="91458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472203" y="2672006"/>
            <a:ext cx="1611339" cy="1569660"/>
          </a:xfrm>
          <a:prstGeom prst="rect">
            <a:avLst/>
          </a:prstGeom>
          <a:noFill/>
          <a:ln w="57150">
            <a:solidFill>
              <a:srgbClr val="7030A0"/>
            </a:solidFill>
          </a:ln>
        </p:spPr>
        <p:txBody>
          <a:bodyPr wrap="none" rtlCol="0">
            <a:spAutoFit/>
          </a:bodyPr>
          <a:lstStyle/>
          <a:p>
            <a:pPr algn="ctr"/>
            <a:r>
              <a:rPr lang="ja-JP" altLang="en-US" sz="2400" dirty="0"/>
              <a:t>ｵｰﾊﾞｰﾗｯﾌﾟ</a:t>
            </a:r>
            <a:endParaRPr lang="en-US" altLang="ja-JP" sz="2400" dirty="0"/>
          </a:p>
          <a:p>
            <a:pPr algn="ctr"/>
            <a:r>
              <a:rPr lang="ja-JP" altLang="en-US" sz="2400" dirty="0"/>
              <a:t>なし</a:t>
            </a:r>
            <a:endParaRPr lang="en-US" altLang="ja-JP" sz="2400" dirty="0"/>
          </a:p>
          <a:p>
            <a:pPr algn="ctr"/>
            <a:r>
              <a:rPr lang="ja-JP" altLang="en-US" sz="2400" dirty="0"/>
              <a:t>卒後</a:t>
            </a:r>
            <a:r>
              <a:rPr lang="en-US" altLang="ja-JP" sz="2400" dirty="0"/>
              <a:t>8</a:t>
            </a:r>
            <a:r>
              <a:rPr lang="ja-JP" altLang="en-US" sz="2400" dirty="0"/>
              <a:t>年</a:t>
            </a:r>
            <a:endParaRPr lang="en-US" altLang="ja-JP" sz="2400" dirty="0"/>
          </a:p>
          <a:p>
            <a:pPr algn="ctr"/>
            <a:r>
              <a:rPr lang="ja-JP" altLang="en-US" sz="2400" dirty="0"/>
              <a:t>（</a:t>
            </a:r>
            <a:r>
              <a:rPr lang="en-US" altLang="ja-JP" sz="2400" dirty="0"/>
              <a:t>2+3+3</a:t>
            </a:r>
            <a:r>
              <a:rPr lang="ja-JP" altLang="en-US" sz="2400" dirty="0"/>
              <a:t>）</a:t>
            </a:r>
          </a:p>
        </p:txBody>
      </p:sp>
      <p:cxnSp>
        <p:nvCxnSpPr>
          <p:cNvPr id="60" name="直線矢印コネクタ 59"/>
          <p:cNvCxnSpPr/>
          <p:nvPr/>
        </p:nvCxnSpPr>
        <p:spPr>
          <a:xfrm flipH="1" flipV="1">
            <a:off x="4372638" y="3908828"/>
            <a:ext cx="6300" cy="18973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900840"/>
      </p:ext>
    </p:extLst>
  </p:cSld>
  <p:clrMapOvr>
    <a:masterClrMapping/>
  </p:clrMapOvr>
  <mc:AlternateContent xmlns:mc="http://schemas.openxmlformats.org/markup-compatibility/2006">
    <mc:Choice xmlns:p14="http://schemas.microsoft.com/office/powerpoint/2010/main" Requires="p14">
      <p:transition spd="slow" p14:dur="67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1313997"/>
            <a:ext cx="8447314" cy="1325563"/>
          </a:xfrm>
        </p:spPr>
        <p:txBody>
          <a:bodyPr>
            <a:normAutofit/>
          </a:bodyPr>
          <a:lstStyle/>
          <a:p>
            <a:r>
              <a:rPr lang="en-US" altLang="ja-JP" sz="2000" b="1" dirty="0" smtClean="0"/>
              <a:t>2018/4     2019/4     2020/4     2021/4     2022/4     2023/4     2024/4     2025/4</a:t>
            </a:r>
            <a:endParaRPr kumimoji="1" lang="ja-JP" altLang="en-US" sz="2000" b="1" dirty="0"/>
          </a:p>
        </p:txBody>
      </p:sp>
      <p:sp>
        <p:nvSpPr>
          <p:cNvPr id="4" name="正方形/長方形 3"/>
          <p:cNvSpPr/>
          <p:nvPr/>
        </p:nvSpPr>
        <p:spPr>
          <a:xfrm>
            <a:off x="729342" y="2702266"/>
            <a:ext cx="3102429" cy="1088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外科専門研修</a:t>
            </a:r>
            <a:r>
              <a:rPr kumimoji="1" lang="en-US" altLang="ja-JP" sz="2400" dirty="0" smtClean="0"/>
              <a:t>3</a:t>
            </a:r>
            <a:r>
              <a:rPr kumimoji="1" lang="ja-JP" altLang="en-US" sz="2400" dirty="0" smtClean="0"/>
              <a:t>年間</a:t>
            </a:r>
            <a:endParaRPr kumimoji="1" lang="ja-JP" altLang="en-US" sz="2400" dirty="0"/>
          </a:p>
        </p:txBody>
      </p:sp>
      <p:sp>
        <p:nvSpPr>
          <p:cNvPr id="5" name="テキスト ボックス 4"/>
          <p:cNvSpPr txBox="1"/>
          <p:nvPr/>
        </p:nvSpPr>
        <p:spPr>
          <a:xfrm>
            <a:off x="320114" y="406188"/>
            <a:ext cx="8584401" cy="707886"/>
          </a:xfrm>
          <a:prstGeom prst="rect">
            <a:avLst/>
          </a:prstGeom>
          <a:noFill/>
        </p:spPr>
        <p:txBody>
          <a:bodyPr wrap="none" rtlCol="0">
            <a:spAutoFit/>
          </a:bodyPr>
          <a:lstStyle/>
          <a:p>
            <a:r>
              <a:rPr lang="ja-JP" altLang="en-US" sz="4000" dirty="0" smtClean="0"/>
              <a:t>新専門医制度</a:t>
            </a:r>
            <a:r>
              <a:rPr lang="en-US" altLang="ja-JP" sz="4000" dirty="0" smtClean="0"/>
              <a:t>1</a:t>
            </a:r>
            <a:r>
              <a:rPr lang="ja-JP" altLang="en-US" sz="4000" dirty="0" smtClean="0"/>
              <a:t>年生（</a:t>
            </a:r>
            <a:r>
              <a:rPr lang="en-US" altLang="ja-JP" sz="4000" dirty="0" smtClean="0"/>
              <a:t>2016</a:t>
            </a:r>
            <a:r>
              <a:rPr lang="ja-JP" altLang="en-US" sz="4000" dirty="0" smtClean="0"/>
              <a:t>年卒）の動き</a:t>
            </a:r>
            <a:endParaRPr kumimoji="1" lang="ja-JP" altLang="en-US" sz="4000" dirty="0"/>
          </a:p>
        </p:txBody>
      </p:sp>
      <p:cxnSp>
        <p:nvCxnSpPr>
          <p:cNvPr id="7" name="直線矢印コネクタ 6"/>
          <p:cNvCxnSpPr/>
          <p:nvPr/>
        </p:nvCxnSpPr>
        <p:spPr>
          <a:xfrm>
            <a:off x="729342"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842654" y="2155373"/>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774370" y="2166257"/>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2808513"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886200" y="2702264"/>
            <a:ext cx="3102429" cy="1088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心臓血管外科</a:t>
            </a:r>
            <a:endParaRPr kumimoji="1" lang="en-US" altLang="ja-JP" sz="2800" dirty="0" smtClean="0"/>
          </a:p>
          <a:p>
            <a:pPr algn="ctr"/>
            <a:r>
              <a:rPr lang="ja-JP" altLang="en-US" sz="2800" dirty="0" smtClean="0"/>
              <a:t>修練（単独型）</a:t>
            </a:r>
            <a:endParaRPr kumimoji="1" lang="ja-JP" altLang="en-US" sz="2400" dirty="0"/>
          </a:p>
        </p:txBody>
      </p:sp>
      <p:cxnSp>
        <p:nvCxnSpPr>
          <p:cNvPr id="13" name="直線矢印コネクタ 12"/>
          <p:cNvCxnSpPr/>
          <p:nvPr/>
        </p:nvCxnSpPr>
        <p:spPr>
          <a:xfrm>
            <a:off x="6999512"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931228" y="2166255"/>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965371" y="2155369"/>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763487" y="3937188"/>
            <a:ext cx="3102429" cy="1088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心臓血管外科</a:t>
            </a:r>
            <a:endParaRPr kumimoji="1" lang="en-US" altLang="ja-JP" sz="2800" dirty="0" smtClean="0"/>
          </a:p>
          <a:p>
            <a:pPr algn="ctr"/>
            <a:r>
              <a:rPr lang="ja-JP" altLang="en-US" sz="2800" dirty="0" smtClean="0"/>
              <a:t>修練（連動型）</a:t>
            </a:r>
            <a:endParaRPr kumimoji="1" lang="ja-JP" altLang="en-US" sz="2400" dirty="0"/>
          </a:p>
        </p:txBody>
      </p:sp>
      <p:sp>
        <p:nvSpPr>
          <p:cNvPr id="17" name="テキスト ボックス 16"/>
          <p:cNvSpPr txBox="1"/>
          <p:nvPr/>
        </p:nvSpPr>
        <p:spPr>
          <a:xfrm>
            <a:off x="3579850" y="6140322"/>
            <a:ext cx="2339102" cy="461665"/>
          </a:xfrm>
          <a:prstGeom prst="rect">
            <a:avLst/>
          </a:prstGeom>
          <a:noFill/>
        </p:spPr>
        <p:txBody>
          <a:bodyPr wrap="none" rtlCol="0">
            <a:spAutoFit/>
          </a:bodyPr>
          <a:lstStyle/>
          <a:p>
            <a:r>
              <a:rPr kumimoji="1" lang="ja-JP" altLang="en-US" sz="2400" dirty="0" smtClean="0"/>
              <a:t>外科専門医試験</a:t>
            </a:r>
            <a:endParaRPr kumimoji="1" lang="ja-JP" altLang="en-US" sz="2400" dirty="0"/>
          </a:p>
        </p:txBody>
      </p:sp>
      <p:sp>
        <p:nvSpPr>
          <p:cNvPr id="18" name="テキスト ボックス 17"/>
          <p:cNvSpPr txBox="1"/>
          <p:nvPr/>
        </p:nvSpPr>
        <p:spPr>
          <a:xfrm>
            <a:off x="4684487" y="5309325"/>
            <a:ext cx="2031325" cy="830997"/>
          </a:xfrm>
          <a:prstGeom prst="rect">
            <a:avLst/>
          </a:prstGeom>
          <a:noFill/>
        </p:spPr>
        <p:txBody>
          <a:bodyPr wrap="none" rtlCol="0">
            <a:spAutoFit/>
          </a:bodyPr>
          <a:lstStyle/>
          <a:p>
            <a:pPr algn="ctr"/>
            <a:r>
              <a:rPr kumimoji="1" lang="ja-JP" altLang="en-US" sz="2400" dirty="0" smtClean="0"/>
              <a:t>心臓血管外科</a:t>
            </a:r>
            <a:endParaRPr kumimoji="1" lang="en-US" altLang="ja-JP" sz="2400" dirty="0" smtClean="0"/>
          </a:p>
          <a:p>
            <a:pPr algn="ctr"/>
            <a:r>
              <a:rPr kumimoji="1" lang="ja-JP" altLang="en-US" sz="2400" dirty="0" smtClean="0"/>
              <a:t>専門医試験</a:t>
            </a:r>
            <a:endParaRPr kumimoji="1" lang="ja-JP" altLang="en-US" sz="2400" dirty="0"/>
          </a:p>
        </p:txBody>
      </p:sp>
      <p:cxnSp>
        <p:nvCxnSpPr>
          <p:cNvPr id="19" name="直線矢印コネクタ 18"/>
          <p:cNvCxnSpPr/>
          <p:nvPr/>
        </p:nvCxnSpPr>
        <p:spPr>
          <a:xfrm flipH="1" flipV="1">
            <a:off x="4230912" y="5349908"/>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5139274" y="4479830"/>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774543" y="4514665"/>
            <a:ext cx="2031325" cy="830997"/>
          </a:xfrm>
          <a:prstGeom prst="rect">
            <a:avLst/>
          </a:prstGeom>
          <a:noFill/>
        </p:spPr>
        <p:txBody>
          <a:bodyPr wrap="none" rtlCol="0">
            <a:spAutoFit/>
          </a:bodyPr>
          <a:lstStyle/>
          <a:p>
            <a:pPr algn="ctr"/>
            <a:r>
              <a:rPr kumimoji="1" lang="ja-JP" altLang="en-US" sz="2400" dirty="0" smtClean="0"/>
              <a:t>心臓血管外科</a:t>
            </a:r>
            <a:endParaRPr kumimoji="1" lang="en-US" altLang="ja-JP" sz="2400" dirty="0" smtClean="0"/>
          </a:p>
          <a:p>
            <a:pPr algn="ctr"/>
            <a:r>
              <a:rPr kumimoji="1" lang="ja-JP" altLang="en-US" sz="2400" dirty="0" smtClean="0"/>
              <a:t>専門医試験</a:t>
            </a:r>
            <a:endParaRPr kumimoji="1" lang="ja-JP" altLang="en-US" sz="2400" dirty="0"/>
          </a:p>
        </p:txBody>
      </p:sp>
      <p:cxnSp>
        <p:nvCxnSpPr>
          <p:cNvPr id="25" name="直線矢印コネクタ 24"/>
          <p:cNvCxnSpPr/>
          <p:nvPr/>
        </p:nvCxnSpPr>
        <p:spPr>
          <a:xfrm flipH="1" flipV="1">
            <a:off x="7229330" y="3685170"/>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円形吹き出し 26"/>
          <p:cNvSpPr/>
          <p:nvPr/>
        </p:nvSpPr>
        <p:spPr>
          <a:xfrm>
            <a:off x="1406074" y="5490609"/>
            <a:ext cx="2035627" cy="1282485"/>
          </a:xfrm>
          <a:prstGeom prst="wedgeEllipseCallout">
            <a:avLst>
              <a:gd name="adj1" fmla="val 36544"/>
              <a:gd name="adj2" fmla="val -828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Running here !</a:t>
            </a:r>
          </a:p>
        </p:txBody>
      </p:sp>
      <p:sp>
        <p:nvSpPr>
          <p:cNvPr id="3" name="円/楕円 2"/>
          <p:cNvSpPr/>
          <p:nvPr/>
        </p:nvSpPr>
        <p:spPr>
          <a:xfrm>
            <a:off x="4509180" y="5231436"/>
            <a:ext cx="2381937" cy="9491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7846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759"/>
            <a:ext cx="7886700" cy="1325563"/>
          </a:xfrm>
        </p:spPr>
        <p:txBody>
          <a:bodyPr/>
          <a:lstStyle/>
          <a:p>
            <a:pPr algn="ctr"/>
            <a:r>
              <a:rPr lang="ja-JP" altLang="en-US" dirty="0"/>
              <a:t>現行</a:t>
            </a:r>
            <a:r>
              <a:rPr kumimoji="1" lang="ja-JP" altLang="en-US" dirty="0" smtClean="0"/>
              <a:t>制度</a:t>
            </a:r>
            <a:endParaRPr kumimoji="1" lang="ja-JP" altLang="en-US" dirty="0"/>
          </a:p>
        </p:txBody>
      </p:sp>
      <p:sp>
        <p:nvSpPr>
          <p:cNvPr id="4" name="円/楕円 3"/>
          <p:cNvSpPr/>
          <p:nvPr/>
        </p:nvSpPr>
        <p:spPr>
          <a:xfrm>
            <a:off x="6520544" y="1690689"/>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3832" y="2786745"/>
            <a:ext cx="533400" cy="5225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1690689"/>
            <a:ext cx="2031325" cy="584775"/>
          </a:xfrm>
          <a:prstGeom prst="rect">
            <a:avLst/>
          </a:prstGeom>
          <a:noFill/>
        </p:spPr>
        <p:txBody>
          <a:bodyPr wrap="none" rtlCol="0">
            <a:spAutoFit/>
          </a:bodyPr>
          <a:lstStyle/>
          <a:p>
            <a:r>
              <a:rPr kumimoji="1" lang="ja-JP" altLang="en-US" sz="3200" dirty="0" smtClean="0"/>
              <a:t>：基幹施設</a:t>
            </a:r>
            <a:endParaRPr kumimoji="1" lang="ja-JP" altLang="en-US" sz="3200" dirty="0"/>
          </a:p>
        </p:txBody>
      </p:sp>
      <p:sp>
        <p:nvSpPr>
          <p:cNvPr id="7" name="テキスト ボックス 6"/>
          <p:cNvSpPr txBox="1"/>
          <p:nvPr/>
        </p:nvSpPr>
        <p:spPr>
          <a:xfrm>
            <a:off x="7123559" y="2746604"/>
            <a:ext cx="2031325" cy="584775"/>
          </a:xfrm>
          <a:prstGeom prst="rect">
            <a:avLst/>
          </a:prstGeom>
          <a:noFill/>
        </p:spPr>
        <p:txBody>
          <a:bodyPr wrap="none" rtlCol="0">
            <a:spAutoFit/>
          </a:bodyPr>
          <a:lstStyle/>
          <a:p>
            <a:r>
              <a:rPr kumimoji="1" lang="ja-JP" altLang="en-US" sz="3200" dirty="0" smtClean="0"/>
              <a:t>：関連施設</a:t>
            </a:r>
            <a:endParaRPr kumimoji="1" lang="ja-JP" altLang="en-US" sz="3200" dirty="0"/>
          </a:p>
        </p:txBody>
      </p:sp>
      <p:sp>
        <p:nvSpPr>
          <p:cNvPr id="8" name="円/楕円 7"/>
          <p:cNvSpPr/>
          <p:nvPr/>
        </p:nvSpPr>
        <p:spPr>
          <a:xfrm>
            <a:off x="6716485" y="3962398"/>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134444" y="3780747"/>
            <a:ext cx="1620957" cy="584775"/>
          </a:xfrm>
          <a:prstGeom prst="rect">
            <a:avLst/>
          </a:prstGeom>
          <a:noFill/>
        </p:spPr>
        <p:txBody>
          <a:bodyPr wrap="none" rtlCol="0">
            <a:spAutoFit/>
          </a:bodyPr>
          <a:lstStyle/>
          <a:p>
            <a:r>
              <a:rPr kumimoji="1" lang="ja-JP" altLang="en-US" sz="3200" dirty="0" smtClean="0"/>
              <a:t>：修練医</a:t>
            </a:r>
            <a:endParaRPr kumimoji="1" lang="ja-JP" altLang="en-US" sz="3200" dirty="0"/>
          </a:p>
        </p:txBody>
      </p:sp>
      <p:sp>
        <p:nvSpPr>
          <p:cNvPr id="10" name="円/楕円 9"/>
          <p:cNvSpPr/>
          <p:nvPr/>
        </p:nvSpPr>
        <p:spPr>
          <a:xfrm>
            <a:off x="587835" y="1843089"/>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15691" y="4114798"/>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186547" y="4103909"/>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667004" y="1843090"/>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364034" y="1894115"/>
            <a:ext cx="533400" cy="5225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3352800" y="2133599"/>
            <a:ext cx="1012371" cy="108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87835" y="2634343"/>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1055915" y="2645227"/>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383971" y="4103912"/>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222170" y="4103910"/>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flipV="1">
            <a:off x="2623463" y="2634343"/>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3124201" y="2645227"/>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4016830" y="4114795"/>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4855029" y="4114793"/>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V="1">
            <a:off x="4256322" y="2645226"/>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724402" y="2656110"/>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3461661" y="2645226"/>
            <a:ext cx="620489" cy="13171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上カーブ矢印 39"/>
          <p:cNvSpPr/>
          <p:nvPr/>
        </p:nvSpPr>
        <p:spPr>
          <a:xfrm>
            <a:off x="1404257" y="4659086"/>
            <a:ext cx="1611086" cy="5442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テキスト ボックス 40"/>
          <p:cNvSpPr txBox="1"/>
          <p:nvPr/>
        </p:nvSpPr>
        <p:spPr>
          <a:xfrm>
            <a:off x="315691" y="5376839"/>
            <a:ext cx="5729454" cy="523220"/>
          </a:xfrm>
          <a:prstGeom prst="rect">
            <a:avLst/>
          </a:prstGeom>
          <a:noFill/>
        </p:spPr>
        <p:txBody>
          <a:bodyPr wrap="none" rtlCol="0">
            <a:spAutoFit/>
          </a:bodyPr>
          <a:lstStyle/>
          <a:p>
            <a:r>
              <a:rPr kumimoji="1" lang="ja-JP" altLang="en-US" sz="2800" dirty="0" smtClean="0"/>
              <a:t>施設の移動には制限を設けていない</a:t>
            </a:r>
            <a:endParaRPr kumimoji="1" lang="ja-JP" altLang="en-US" sz="2800" dirty="0"/>
          </a:p>
        </p:txBody>
      </p:sp>
    </p:spTree>
    <p:extLst>
      <p:ext uri="{BB962C8B-B14F-4D97-AF65-F5344CB8AC3E}">
        <p14:creationId xmlns:p14="http://schemas.microsoft.com/office/powerpoint/2010/main" val="3242887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新制度での施設の資格と役割</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4400" dirty="0" smtClean="0">
                <a:solidFill>
                  <a:srgbClr val="FF0000"/>
                </a:solidFill>
              </a:rPr>
              <a:t>修練統括施設、連携施設</a:t>
            </a:r>
            <a:endParaRPr kumimoji="1" lang="en-US" altLang="ja-JP" sz="4400" dirty="0" smtClean="0">
              <a:solidFill>
                <a:srgbClr val="FF0000"/>
              </a:solidFill>
            </a:endParaRPr>
          </a:p>
          <a:p>
            <a:pPr marL="0" indent="0">
              <a:buNone/>
            </a:pPr>
            <a:r>
              <a:rPr lang="ja-JP" altLang="en-US" sz="4400" dirty="0"/>
              <a:t>　</a:t>
            </a:r>
            <a:r>
              <a:rPr lang="ja-JP" altLang="en-US" sz="4400" dirty="0" smtClean="0"/>
              <a:t>　施設の役割的な名称</a:t>
            </a:r>
            <a:endParaRPr lang="en-US" altLang="ja-JP" sz="4400" dirty="0" smtClean="0"/>
          </a:p>
          <a:p>
            <a:pPr marL="0" indent="0">
              <a:buNone/>
            </a:pPr>
            <a:endParaRPr kumimoji="1" lang="en-US" altLang="ja-JP" sz="4400" dirty="0"/>
          </a:p>
          <a:p>
            <a:pPr marL="0" indent="0">
              <a:buNone/>
            </a:pPr>
            <a:r>
              <a:rPr lang="ja-JP" altLang="en-US" sz="4400" dirty="0" smtClean="0">
                <a:solidFill>
                  <a:srgbClr val="FFC000"/>
                </a:solidFill>
              </a:rPr>
              <a:t>基幹施設、関連施設</a:t>
            </a:r>
            <a:endParaRPr lang="en-US" altLang="ja-JP" sz="4400" dirty="0" smtClean="0">
              <a:solidFill>
                <a:srgbClr val="FFC000"/>
              </a:solidFill>
            </a:endParaRPr>
          </a:p>
          <a:p>
            <a:pPr marL="0" indent="0">
              <a:buNone/>
            </a:pPr>
            <a:r>
              <a:rPr kumimoji="1" lang="ja-JP" altLang="en-US" sz="4400" dirty="0"/>
              <a:t>　</a:t>
            </a:r>
            <a:r>
              <a:rPr kumimoji="1" lang="ja-JP" altLang="en-US" sz="4400" dirty="0" smtClean="0"/>
              <a:t>　施設の資格的な名称</a:t>
            </a:r>
            <a:endParaRPr kumimoji="1" lang="ja-JP" altLang="en-US" sz="4400" dirty="0"/>
          </a:p>
        </p:txBody>
      </p:sp>
    </p:spTree>
    <p:extLst>
      <p:ext uri="{BB962C8B-B14F-4D97-AF65-F5344CB8AC3E}">
        <p14:creationId xmlns:p14="http://schemas.microsoft.com/office/powerpoint/2010/main" val="3567426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79160"/>
            <a:ext cx="7886700" cy="1325563"/>
          </a:xfrm>
        </p:spPr>
        <p:txBody>
          <a:bodyPr/>
          <a:lstStyle/>
          <a:p>
            <a:pPr algn="ctr"/>
            <a:r>
              <a:rPr kumimoji="1" lang="ja-JP" altLang="en-US" dirty="0" smtClean="0"/>
              <a:t>施設群の条件</a:t>
            </a:r>
            <a:endParaRPr kumimoji="1" lang="ja-JP" altLang="en-US" dirty="0"/>
          </a:p>
        </p:txBody>
      </p:sp>
      <p:sp>
        <p:nvSpPr>
          <p:cNvPr id="3" name="コンテンツ プレースホルダー 2"/>
          <p:cNvSpPr>
            <a:spLocks noGrp="1"/>
          </p:cNvSpPr>
          <p:nvPr>
            <p:ph idx="1"/>
          </p:nvPr>
        </p:nvSpPr>
        <p:spPr>
          <a:xfrm>
            <a:off x="239486" y="827314"/>
            <a:ext cx="8741228" cy="6291943"/>
          </a:xfrm>
        </p:spPr>
        <p:txBody>
          <a:bodyPr>
            <a:normAutofit fontScale="92500" lnSpcReduction="10000"/>
          </a:bodyPr>
          <a:lstStyle/>
          <a:p>
            <a:pPr marL="0" indent="0">
              <a:buNone/>
            </a:pPr>
            <a:r>
              <a:rPr lang="ja-JP" altLang="en-US" sz="3000" dirty="0" smtClean="0">
                <a:solidFill>
                  <a:srgbClr val="FF0000"/>
                </a:solidFill>
              </a:rPr>
              <a:t>・ 先天性</a:t>
            </a:r>
            <a:r>
              <a:rPr lang="ja-JP" altLang="en-US" sz="3000" dirty="0">
                <a:solidFill>
                  <a:srgbClr val="FF0000"/>
                </a:solidFill>
              </a:rPr>
              <a:t>心</a:t>
            </a:r>
            <a:r>
              <a:rPr lang="ja-JP" altLang="en-US" sz="3000" dirty="0" smtClean="0">
                <a:solidFill>
                  <a:srgbClr val="FF0000"/>
                </a:solidFill>
              </a:rPr>
              <a:t>疾患（</a:t>
            </a:r>
            <a:r>
              <a:rPr lang="en-US" altLang="ja-JP" sz="3000" dirty="0" smtClean="0">
                <a:solidFill>
                  <a:srgbClr val="FF0000"/>
                </a:solidFill>
              </a:rPr>
              <a:t>adult congenital</a:t>
            </a:r>
            <a:r>
              <a:rPr lang="ja-JP" altLang="en-US" sz="3000" dirty="0" smtClean="0">
                <a:solidFill>
                  <a:srgbClr val="FF0000"/>
                </a:solidFill>
              </a:rPr>
              <a:t>を含む）</a:t>
            </a:r>
            <a:endParaRPr lang="en-US" altLang="ja-JP" sz="3000" dirty="0" smtClean="0">
              <a:solidFill>
                <a:srgbClr val="FF0000"/>
              </a:solidFill>
            </a:endParaRPr>
          </a:p>
          <a:p>
            <a:pPr marL="0" indent="0">
              <a:buNone/>
            </a:pPr>
            <a:r>
              <a:rPr kumimoji="1" lang="ja-JP" altLang="en-US" sz="3000" dirty="0" smtClean="0">
                <a:solidFill>
                  <a:srgbClr val="FF0000"/>
                </a:solidFill>
              </a:rPr>
              <a:t>・ 成人</a:t>
            </a:r>
            <a:r>
              <a:rPr kumimoji="1" lang="ja-JP" altLang="en-US" sz="3000" dirty="0">
                <a:solidFill>
                  <a:srgbClr val="FF0000"/>
                </a:solidFill>
              </a:rPr>
              <a:t>心</a:t>
            </a:r>
            <a:r>
              <a:rPr kumimoji="1" lang="ja-JP" altLang="en-US" sz="3000" dirty="0" smtClean="0">
                <a:solidFill>
                  <a:srgbClr val="FF0000"/>
                </a:solidFill>
              </a:rPr>
              <a:t>疾患・胸部大血管疾患</a:t>
            </a:r>
            <a:endParaRPr kumimoji="1" lang="en-US" altLang="ja-JP" sz="3000" dirty="0" smtClean="0">
              <a:solidFill>
                <a:srgbClr val="FF0000"/>
              </a:solidFill>
            </a:endParaRPr>
          </a:p>
          <a:p>
            <a:pPr marL="0" indent="0">
              <a:buNone/>
            </a:pPr>
            <a:r>
              <a:rPr lang="ja-JP" altLang="en-US" sz="3000" dirty="0" smtClean="0">
                <a:solidFill>
                  <a:srgbClr val="FF0000"/>
                </a:solidFill>
              </a:rPr>
              <a:t>・ 腹部・末梢血管疾患</a:t>
            </a:r>
            <a:endParaRPr lang="en-US" altLang="ja-JP" sz="3000" dirty="0" smtClean="0">
              <a:solidFill>
                <a:srgbClr val="FF0000"/>
              </a:solidFill>
            </a:endParaRPr>
          </a:p>
          <a:p>
            <a:pPr marL="0" indent="0">
              <a:buNone/>
            </a:pPr>
            <a:r>
              <a:rPr kumimoji="1" lang="ja-JP" altLang="en-US" sz="3000" dirty="0" smtClean="0">
                <a:solidFill>
                  <a:srgbClr val="FF0000"/>
                </a:solidFill>
              </a:rPr>
              <a:t>・ 血管内治療</a:t>
            </a:r>
            <a:endParaRPr kumimoji="1" lang="en-US" altLang="ja-JP" sz="3000" dirty="0" smtClean="0">
              <a:solidFill>
                <a:srgbClr val="FF0000"/>
              </a:solidFill>
            </a:endParaRPr>
          </a:p>
          <a:p>
            <a:pPr marL="0" indent="0">
              <a:buNone/>
            </a:pPr>
            <a:r>
              <a:rPr lang="ja-JP" altLang="en-US" sz="2600" dirty="0"/>
              <a:t>　</a:t>
            </a:r>
            <a:r>
              <a:rPr lang="ja-JP" altLang="en-US" sz="2600" dirty="0" smtClean="0"/>
              <a:t>上記</a:t>
            </a:r>
            <a:r>
              <a:rPr lang="en-US" altLang="ja-JP" sz="2600" dirty="0" smtClean="0"/>
              <a:t>4</a:t>
            </a:r>
            <a:r>
              <a:rPr lang="ja-JP" altLang="en-US" sz="2600" dirty="0" smtClean="0"/>
              <a:t>領域の全ての症例経験を提供できるような施設群としてください。各施設が複数の施設群に属することは妨げず、また</a:t>
            </a:r>
            <a:r>
              <a:rPr lang="ja-JP" altLang="en-US" sz="2600" dirty="0" smtClean="0">
                <a:solidFill>
                  <a:srgbClr val="0070C0"/>
                </a:solidFill>
              </a:rPr>
              <a:t>症例数や専門医数の按分も不要</a:t>
            </a:r>
            <a:r>
              <a:rPr lang="ja-JP" altLang="en-US" sz="2600" dirty="0" smtClean="0"/>
              <a:t>です。</a:t>
            </a:r>
            <a:endParaRPr lang="en-US" altLang="ja-JP" sz="2600" dirty="0" smtClean="0"/>
          </a:p>
          <a:p>
            <a:pPr marL="0" indent="0">
              <a:buNone/>
            </a:pPr>
            <a:r>
              <a:rPr lang="ja-JP" altLang="en-US" sz="2600" dirty="0"/>
              <a:t>　</a:t>
            </a:r>
            <a:r>
              <a:rPr lang="ja-JP" altLang="en-US" sz="2600" dirty="0" smtClean="0"/>
              <a:t>施設群で</a:t>
            </a:r>
            <a:r>
              <a:rPr lang="en-US" altLang="ja-JP" sz="2600" dirty="0" smtClean="0"/>
              <a:t>NCD</a:t>
            </a:r>
            <a:r>
              <a:rPr lang="ja-JP" altLang="en-US" sz="2600" dirty="0" smtClean="0"/>
              <a:t>登録心臓血管外科手術症例数が</a:t>
            </a:r>
            <a:r>
              <a:rPr lang="en-US" altLang="ja-JP" sz="2600" dirty="0" smtClean="0">
                <a:solidFill>
                  <a:srgbClr val="0070C0"/>
                </a:solidFill>
              </a:rPr>
              <a:t>500</a:t>
            </a:r>
            <a:r>
              <a:rPr lang="ja-JP" altLang="en-US" sz="2600" dirty="0" smtClean="0">
                <a:solidFill>
                  <a:srgbClr val="0070C0"/>
                </a:solidFill>
              </a:rPr>
              <a:t>例以上</a:t>
            </a:r>
            <a:r>
              <a:rPr lang="ja-JP" altLang="en-US" sz="2600" dirty="0" smtClean="0"/>
              <a:t>になるようにしてください。</a:t>
            </a:r>
            <a:endParaRPr lang="en-US" altLang="ja-JP" sz="2600" dirty="0" smtClean="0"/>
          </a:p>
          <a:p>
            <a:pPr marL="0" indent="0">
              <a:buNone/>
            </a:pPr>
            <a:r>
              <a:rPr kumimoji="1" lang="ja-JP" altLang="en-US" sz="2600" dirty="0"/>
              <a:t>　</a:t>
            </a:r>
            <a:r>
              <a:rPr kumimoji="1" lang="en-US" altLang="ja-JP" sz="2600" dirty="0" smtClean="0"/>
              <a:t>3</a:t>
            </a:r>
            <a:r>
              <a:rPr kumimoji="1" lang="ja-JP" altLang="en-US" sz="2600" dirty="0" smtClean="0"/>
              <a:t>年の修練期間中に</a:t>
            </a:r>
            <a:r>
              <a:rPr lang="ja-JP" altLang="en-US" sz="2600" dirty="0" smtClean="0"/>
              <a:t>各領域の</a:t>
            </a:r>
            <a:r>
              <a:rPr lang="en-US" altLang="ja-JP" sz="2600" dirty="0" smtClean="0"/>
              <a:t>minimum requirement</a:t>
            </a:r>
            <a:r>
              <a:rPr lang="ja-JP" altLang="en-US" sz="2600" dirty="0" smtClean="0"/>
              <a:t>（</a:t>
            </a:r>
            <a:r>
              <a:rPr lang="en-US" altLang="ja-JP" sz="2600" dirty="0" smtClean="0"/>
              <a:t>10</a:t>
            </a:r>
            <a:r>
              <a:rPr lang="ja-JP" altLang="en-US" sz="2600" dirty="0" smtClean="0"/>
              <a:t>症例の手術経験、術者・助手を問わない）の</a:t>
            </a:r>
            <a:r>
              <a:rPr lang="ja-JP" altLang="en-US" sz="2600" dirty="0" smtClean="0">
                <a:solidFill>
                  <a:srgbClr val="0070C0"/>
                </a:solidFill>
              </a:rPr>
              <a:t>修練を提供できると修練指導者が判断</a:t>
            </a:r>
            <a:r>
              <a:rPr lang="ja-JP" altLang="en-US" sz="2600" dirty="0" smtClean="0"/>
              <a:t>したら、その領域の修練が可能な施設としてください。</a:t>
            </a:r>
            <a:endParaRPr lang="en-US" altLang="ja-JP" sz="2600" dirty="0" smtClean="0"/>
          </a:p>
          <a:p>
            <a:pPr marL="0" indent="0">
              <a:buNone/>
            </a:pPr>
            <a:r>
              <a:rPr kumimoji="1" lang="ja-JP" altLang="en-US" sz="2600" dirty="0"/>
              <a:t>　</a:t>
            </a:r>
            <a:r>
              <a:rPr kumimoji="1" lang="en-US" altLang="ja-JP" sz="2600" dirty="0" smtClean="0"/>
              <a:t>4</a:t>
            </a:r>
            <a:r>
              <a:rPr kumimoji="1" lang="ja-JP" altLang="en-US" sz="2600" dirty="0" smtClean="0"/>
              <a:t>領域の修練が可能な施設で、複数の修練指導者が常勤していれば単独で修練施設群とすることも可能ですが、</a:t>
            </a:r>
            <a:r>
              <a:rPr kumimoji="1" lang="ja-JP" altLang="en-US" sz="2600" dirty="0" smtClean="0">
                <a:solidFill>
                  <a:srgbClr val="0070C0"/>
                </a:solidFill>
              </a:rPr>
              <a:t>出来るだけ複数の施設での修練施設群</a:t>
            </a:r>
            <a:r>
              <a:rPr kumimoji="1" lang="ja-JP" altLang="en-US" sz="2600" dirty="0" smtClean="0"/>
              <a:t>としてください。</a:t>
            </a:r>
            <a:endParaRPr kumimoji="1" lang="en-US" altLang="ja-JP" sz="2600" dirty="0" smtClean="0"/>
          </a:p>
          <a:p>
            <a:pPr marL="0" indent="0">
              <a:buNone/>
            </a:pPr>
            <a:r>
              <a:rPr lang="ja-JP" altLang="en-US" sz="2600" dirty="0"/>
              <a:t>　</a:t>
            </a:r>
            <a:r>
              <a:rPr lang="ja-JP" altLang="en-US" sz="2600" dirty="0" smtClean="0">
                <a:solidFill>
                  <a:srgbClr val="0070C0"/>
                </a:solidFill>
              </a:rPr>
              <a:t>専攻医</a:t>
            </a:r>
            <a:r>
              <a:rPr lang="en-US" altLang="ja-JP" sz="2600" dirty="0" smtClean="0">
                <a:solidFill>
                  <a:srgbClr val="0070C0"/>
                </a:solidFill>
              </a:rPr>
              <a:t>2</a:t>
            </a:r>
            <a:r>
              <a:rPr lang="ja-JP" altLang="en-US" sz="2600" dirty="0" smtClean="0">
                <a:solidFill>
                  <a:srgbClr val="0070C0"/>
                </a:solidFill>
              </a:rPr>
              <a:t>名あたり</a:t>
            </a:r>
            <a:r>
              <a:rPr lang="en-US" altLang="ja-JP" sz="2600" dirty="0" smtClean="0">
                <a:solidFill>
                  <a:srgbClr val="0070C0"/>
                </a:solidFill>
              </a:rPr>
              <a:t>1</a:t>
            </a:r>
            <a:r>
              <a:rPr lang="ja-JP" altLang="en-US" sz="2600" dirty="0" smtClean="0">
                <a:solidFill>
                  <a:srgbClr val="0070C0"/>
                </a:solidFill>
              </a:rPr>
              <a:t>名以上の専門医</a:t>
            </a:r>
            <a:r>
              <a:rPr lang="ja-JP" altLang="en-US" sz="2600" dirty="0" smtClean="0"/>
              <a:t>が常勤していること。</a:t>
            </a:r>
            <a:endParaRPr kumimoji="1" lang="ja-JP" altLang="en-US" sz="2600" dirty="0"/>
          </a:p>
        </p:txBody>
      </p:sp>
    </p:spTree>
    <p:extLst>
      <p:ext uri="{BB962C8B-B14F-4D97-AF65-F5344CB8AC3E}">
        <p14:creationId xmlns:p14="http://schemas.microsoft.com/office/powerpoint/2010/main" val="3783368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33588"/>
            <a:ext cx="7886700" cy="1325563"/>
          </a:xfrm>
        </p:spPr>
        <p:txBody>
          <a:bodyPr/>
          <a:lstStyle/>
          <a:p>
            <a:pPr algn="ctr"/>
            <a:r>
              <a:rPr lang="ja-JP" altLang="en-US" dirty="0" smtClean="0"/>
              <a:t>新専門医制度での修練施設群</a:t>
            </a:r>
            <a:endParaRPr kumimoji="1" lang="ja-JP" altLang="en-US" dirty="0"/>
          </a:p>
        </p:txBody>
      </p:sp>
      <p:sp>
        <p:nvSpPr>
          <p:cNvPr id="4" name="円/楕円 3"/>
          <p:cNvSpPr/>
          <p:nvPr/>
        </p:nvSpPr>
        <p:spPr>
          <a:xfrm>
            <a:off x="6578850" y="1795431"/>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8850" y="2861371"/>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1690689"/>
            <a:ext cx="2031325" cy="584775"/>
          </a:xfrm>
          <a:prstGeom prst="rect">
            <a:avLst/>
          </a:prstGeom>
          <a:noFill/>
        </p:spPr>
        <p:txBody>
          <a:bodyPr wrap="none" rtlCol="0">
            <a:spAutoFit/>
          </a:bodyPr>
          <a:lstStyle/>
          <a:p>
            <a:r>
              <a:rPr kumimoji="1" lang="ja-JP" altLang="en-US" sz="3200" dirty="0" smtClean="0"/>
              <a:t>：基幹施設</a:t>
            </a:r>
            <a:endParaRPr kumimoji="1" lang="ja-JP" altLang="en-US" sz="3200" dirty="0"/>
          </a:p>
        </p:txBody>
      </p:sp>
      <p:sp>
        <p:nvSpPr>
          <p:cNvPr id="7" name="テキスト ボックス 6"/>
          <p:cNvSpPr txBox="1"/>
          <p:nvPr/>
        </p:nvSpPr>
        <p:spPr>
          <a:xfrm>
            <a:off x="7123559" y="2746604"/>
            <a:ext cx="2031325" cy="584775"/>
          </a:xfrm>
          <a:prstGeom prst="rect">
            <a:avLst/>
          </a:prstGeom>
          <a:noFill/>
        </p:spPr>
        <p:txBody>
          <a:bodyPr wrap="none" rtlCol="0">
            <a:spAutoFit/>
          </a:bodyPr>
          <a:lstStyle/>
          <a:p>
            <a:r>
              <a:rPr kumimoji="1" lang="ja-JP" altLang="en-US" sz="3200" dirty="0" smtClean="0"/>
              <a:t>：関連施設</a:t>
            </a:r>
            <a:endParaRPr kumimoji="1" lang="ja-JP" altLang="en-US" sz="3200" dirty="0"/>
          </a:p>
        </p:txBody>
      </p:sp>
      <p:sp>
        <p:nvSpPr>
          <p:cNvPr id="9" name="テキスト ボックス 8"/>
          <p:cNvSpPr txBox="1"/>
          <p:nvPr/>
        </p:nvSpPr>
        <p:spPr>
          <a:xfrm>
            <a:off x="7134444" y="3780747"/>
            <a:ext cx="1620957" cy="584775"/>
          </a:xfrm>
          <a:prstGeom prst="rect">
            <a:avLst/>
          </a:prstGeom>
          <a:noFill/>
        </p:spPr>
        <p:txBody>
          <a:bodyPr wrap="none" rtlCol="0">
            <a:spAutoFit/>
          </a:bodyPr>
          <a:lstStyle/>
          <a:p>
            <a:r>
              <a:rPr kumimoji="1" lang="ja-JP" altLang="en-US" sz="3200" dirty="0" smtClean="0"/>
              <a:t>：専攻医</a:t>
            </a:r>
            <a:endParaRPr kumimoji="1" lang="ja-JP" altLang="en-US" sz="3200" dirty="0"/>
          </a:p>
        </p:txBody>
      </p:sp>
      <p:sp>
        <p:nvSpPr>
          <p:cNvPr id="27" name="上カーブ矢印 26"/>
          <p:cNvSpPr/>
          <p:nvPr/>
        </p:nvSpPr>
        <p:spPr>
          <a:xfrm rot="21257021">
            <a:off x="950867" y="4949127"/>
            <a:ext cx="1715001" cy="5442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楕円 28"/>
          <p:cNvSpPr/>
          <p:nvPr/>
        </p:nvSpPr>
        <p:spPr>
          <a:xfrm>
            <a:off x="642279" y="194371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31208" y="2100593"/>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a:stCxn id="30" idx="2"/>
            <a:endCxn id="30" idx="6"/>
          </p:cNvCxnSpPr>
          <p:nvPr/>
        </p:nvCxnSpPr>
        <p:spPr>
          <a:xfrm>
            <a:off x="131208" y="3668135"/>
            <a:ext cx="1577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1246433" y="1513473"/>
            <a:ext cx="428413" cy="3149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436925" y="957075"/>
            <a:ext cx="7835799" cy="523220"/>
          </a:xfrm>
          <a:prstGeom prst="rect">
            <a:avLst/>
          </a:prstGeom>
          <a:noFill/>
        </p:spPr>
        <p:txBody>
          <a:bodyPr wrap="none" rtlCol="0">
            <a:spAutoFit/>
          </a:bodyPr>
          <a:lstStyle/>
          <a:p>
            <a:r>
              <a:rPr kumimoji="1" lang="ja-JP" altLang="en-US" sz="2800" b="1" u="sng" dirty="0" smtClean="0"/>
              <a:t>修練統括施設</a:t>
            </a:r>
            <a:r>
              <a:rPr kumimoji="1" lang="ja-JP" altLang="en-US" sz="2400" dirty="0" smtClean="0"/>
              <a:t>（複数の修練指導者が常勤する基幹施設）</a:t>
            </a:r>
            <a:endParaRPr kumimoji="1" lang="ja-JP" altLang="en-US" sz="2400" dirty="0"/>
          </a:p>
        </p:txBody>
      </p:sp>
      <p:sp>
        <p:nvSpPr>
          <p:cNvPr id="41" name="円/楕円 40"/>
          <p:cNvSpPr/>
          <p:nvPr/>
        </p:nvSpPr>
        <p:spPr>
          <a:xfrm>
            <a:off x="2503735" y="1943717"/>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992664" y="2100591"/>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a:stCxn id="42" idx="2"/>
            <a:endCxn id="42" idx="6"/>
          </p:cNvCxnSpPr>
          <p:nvPr/>
        </p:nvCxnSpPr>
        <p:spPr>
          <a:xfrm>
            <a:off x="1992664" y="3668133"/>
            <a:ext cx="1577863"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137486" y="3057315"/>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899484" y="3046428"/>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474047" y="1943717"/>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962976" y="2100591"/>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a:stCxn id="50" idx="2"/>
            <a:endCxn id="50" idx="6"/>
          </p:cNvCxnSpPr>
          <p:nvPr/>
        </p:nvCxnSpPr>
        <p:spPr>
          <a:xfrm>
            <a:off x="3962976" y="3668133"/>
            <a:ext cx="1577863"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4869796" y="3046428"/>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140451" y="3036405"/>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3982617" y="1546130"/>
            <a:ext cx="367809" cy="2928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2804654" y="1549175"/>
            <a:ext cx="63750" cy="23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893319" y="4774010"/>
            <a:ext cx="1627369" cy="523220"/>
          </a:xfrm>
          <a:prstGeom prst="rect">
            <a:avLst/>
          </a:prstGeom>
          <a:noFill/>
        </p:spPr>
        <p:txBody>
          <a:bodyPr wrap="none" rtlCol="0">
            <a:spAutoFit/>
          </a:bodyPr>
          <a:lstStyle/>
          <a:p>
            <a:r>
              <a:rPr kumimoji="1" lang="ja-JP" altLang="en-US" sz="2800" b="1" u="sng" dirty="0" smtClean="0"/>
              <a:t>連携施設</a:t>
            </a:r>
            <a:endParaRPr kumimoji="1" lang="ja-JP" altLang="en-US" sz="2800" b="1" u="sng" dirty="0"/>
          </a:p>
        </p:txBody>
      </p:sp>
      <p:cxnSp>
        <p:nvCxnSpPr>
          <p:cNvPr id="60" name="直線矢印コネクタ 59"/>
          <p:cNvCxnSpPr/>
          <p:nvPr/>
        </p:nvCxnSpPr>
        <p:spPr>
          <a:xfrm flipH="1" flipV="1">
            <a:off x="5419360" y="3436799"/>
            <a:ext cx="771471" cy="11889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flipV="1">
            <a:off x="4676064" y="3493356"/>
            <a:ext cx="1473372" cy="1224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969521" y="5713598"/>
            <a:ext cx="2236510" cy="584775"/>
          </a:xfrm>
          <a:prstGeom prst="rect">
            <a:avLst/>
          </a:prstGeom>
          <a:noFill/>
          <a:ln>
            <a:solidFill>
              <a:schemeClr val="tx1"/>
            </a:solidFill>
          </a:ln>
        </p:spPr>
        <p:txBody>
          <a:bodyPr wrap="none" rtlCol="0">
            <a:spAutoFit/>
          </a:bodyPr>
          <a:lstStyle/>
          <a:p>
            <a:r>
              <a:rPr kumimoji="1" lang="ja-JP" altLang="en-US" sz="3200" dirty="0" smtClean="0"/>
              <a:t>修練施設群</a:t>
            </a:r>
            <a:endParaRPr kumimoji="1" lang="ja-JP" altLang="en-US" sz="3200" dirty="0"/>
          </a:p>
        </p:txBody>
      </p:sp>
      <p:cxnSp>
        <p:nvCxnSpPr>
          <p:cNvPr id="67" name="直線矢印コネクタ 66"/>
          <p:cNvCxnSpPr/>
          <p:nvPr/>
        </p:nvCxnSpPr>
        <p:spPr>
          <a:xfrm flipH="1" flipV="1">
            <a:off x="5193871" y="5054442"/>
            <a:ext cx="739417" cy="726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H="1" flipV="1">
            <a:off x="3354379" y="4906289"/>
            <a:ext cx="2564283" cy="10375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flipV="1">
            <a:off x="1475541" y="4852539"/>
            <a:ext cx="4407685" cy="12117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4467025" y="2481236"/>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529369" y="2513026"/>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p:cNvCxnSpPr/>
          <p:nvPr/>
        </p:nvCxnSpPr>
        <p:spPr>
          <a:xfrm flipH="1" flipV="1">
            <a:off x="4844131" y="2980212"/>
            <a:ext cx="1319487" cy="16993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03960"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56" name="図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092" y="3752536"/>
            <a:ext cx="381764" cy="607351"/>
          </a:xfrm>
          <a:prstGeom prst="rect">
            <a:avLst/>
          </a:prstGeom>
        </p:spPr>
      </p:pic>
      <p:pic>
        <p:nvPicPr>
          <p:cNvPr id="58" name="図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332" y="4077656"/>
            <a:ext cx="381764" cy="607351"/>
          </a:xfrm>
          <a:prstGeom prst="rect">
            <a:avLst/>
          </a:prstGeom>
        </p:spPr>
      </p:pic>
      <p:pic>
        <p:nvPicPr>
          <p:cNvPr id="61" name="図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692" y="4047176"/>
            <a:ext cx="381764" cy="607351"/>
          </a:xfrm>
          <a:prstGeom prst="rect">
            <a:avLst/>
          </a:prstGeom>
        </p:spPr>
      </p:pic>
      <p:cxnSp>
        <p:nvCxnSpPr>
          <p:cNvPr id="62" name="直線コネクタ 61"/>
          <p:cNvCxnSpPr/>
          <p:nvPr/>
        </p:nvCxnSpPr>
        <p:spPr>
          <a:xfrm>
            <a:off x="1988179"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64" name="図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8311" y="3752536"/>
            <a:ext cx="381764" cy="607351"/>
          </a:xfrm>
          <a:prstGeom prst="rect">
            <a:avLst/>
          </a:prstGeom>
        </p:spPr>
      </p:pic>
      <p:pic>
        <p:nvPicPr>
          <p:cNvPr id="66" name="図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2551" y="4077656"/>
            <a:ext cx="381764" cy="607351"/>
          </a:xfrm>
          <a:prstGeom prst="rect">
            <a:avLst/>
          </a:prstGeom>
        </p:spPr>
      </p:pic>
      <p:pic>
        <p:nvPicPr>
          <p:cNvPr id="68" name="図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911" y="4047176"/>
            <a:ext cx="381764" cy="607351"/>
          </a:xfrm>
          <a:prstGeom prst="rect">
            <a:avLst/>
          </a:prstGeom>
        </p:spPr>
      </p:pic>
      <p:cxnSp>
        <p:nvCxnSpPr>
          <p:cNvPr id="69" name="直線コネクタ 68"/>
          <p:cNvCxnSpPr/>
          <p:nvPr/>
        </p:nvCxnSpPr>
        <p:spPr>
          <a:xfrm>
            <a:off x="3962453"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図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2585" y="3752536"/>
            <a:ext cx="381764" cy="607351"/>
          </a:xfrm>
          <a:prstGeom prst="rect">
            <a:avLst/>
          </a:prstGeom>
        </p:spPr>
      </p:pic>
      <p:pic>
        <p:nvPicPr>
          <p:cNvPr id="73" name="図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825" y="4077656"/>
            <a:ext cx="381764" cy="607351"/>
          </a:xfrm>
          <a:prstGeom prst="rect">
            <a:avLst/>
          </a:prstGeom>
        </p:spPr>
      </p:pic>
      <p:pic>
        <p:nvPicPr>
          <p:cNvPr id="77" name="図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185" y="4047176"/>
            <a:ext cx="381764" cy="607351"/>
          </a:xfrm>
          <a:prstGeom prst="rect">
            <a:avLst/>
          </a:prstGeom>
        </p:spPr>
      </p:pic>
      <p:pic>
        <p:nvPicPr>
          <p:cNvPr id="78" name="図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713" y="3853211"/>
            <a:ext cx="381764" cy="607351"/>
          </a:xfrm>
          <a:prstGeom prst="rect">
            <a:avLst/>
          </a:prstGeom>
        </p:spPr>
      </p:pic>
      <p:sp>
        <p:nvSpPr>
          <p:cNvPr id="79" name="テキスト ボックス 78"/>
          <p:cNvSpPr txBox="1"/>
          <p:nvPr/>
        </p:nvSpPr>
        <p:spPr>
          <a:xfrm>
            <a:off x="601949" y="5544648"/>
            <a:ext cx="2646878" cy="461665"/>
          </a:xfrm>
          <a:prstGeom prst="rect">
            <a:avLst/>
          </a:prstGeom>
          <a:noFill/>
          <a:ln>
            <a:solidFill>
              <a:srgbClr val="0070C0"/>
            </a:solidFill>
          </a:ln>
        </p:spPr>
        <p:txBody>
          <a:bodyPr wrap="none" rtlCol="0">
            <a:spAutoFit/>
          </a:bodyPr>
          <a:lstStyle/>
          <a:p>
            <a:r>
              <a:rPr kumimoji="1" lang="ja-JP" altLang="en-US" sz="2400" dirty="0" smtClean="0">
                <a:solidFill>
                  <a:srgbClr val="0070C0"/>
                </a:solidFill>
              </a:rPr>
              <a:t>専攻医の移籍可能</a:t>
            </a:r>
            <a:endParaRPr kumimoji="1" lang="ja-JP" altLang="en-US" sz="2400" dirty="0">
              <a:solidFill>
                <a:srgbClr val="0070C0"/>
              </a:solidFill>
            </a:endParaRPr>
          </a:p>
        </p:txBody>
      </p:sp>
      <p:sp>
        <p:nvSpPr>
          <p:cNvPr id="80" name="テキスト ボックス 79"/>
          <p:cNvSpPr txBox="1"/>
          <p:nvPr/>
        </p:nvSpPr>
        <p:spPr>
          <a:xfrm>
            <a:off x="315557" y="6089488"/>
            <a:ext cx="3877985" cy="461665"/>
          </a:xfrm>
          <a:prstGeom prst="rect">
            <a:avLst/>
          </a:prstGeom>
          <a:noFill/>
          <a:ln>
            <a:solidFill>
              <a:schemeClr val="accent2">
                <a:lumMod val="50000"/>
              </a:schemeClr>
            </a:solidFill>
          </a:ln>
        </p:spPr>
        <p:txBody>
          <a:bodyPr wrap="none" rtlCol="0">
            <a:spAutoFit/>
          </a:bodyPr>
          <a:lstStyle/>
          <a:p>
            <a:r>
              <a:rPr kumimoji="1" lang="ja-JP" altLang="en-US" sz="2400" dirty="0" smtClean="0">
                <a:solidFill>
                  <a:schemeClr val="accent2">
                    <a:lumMod val="50000"/>
                  </a:schemeClr>
                </a:solidFill>
              </a:rPr>
              <a:t>専攻医の短期出向修練可能</a:t>
            </a:r>
            <a:endParaRPr kumimoji="1" lang="ja-JP" altLang="en-US" sz="2400" dirty="0">
              <a:solidFill>
                <a:schemeClr val="accent2">
                  <a:lumMod val="50000"/>
                </a:schemeClr>
              </a:solidFill>
            </a:endParaRPr>
          </a:p>
        </p:txBody>
      </p:sp>
      <p:cxnSp>
        <p:nvCxnSpPr>
          <p:cNvPr id="8" name="直線矢印コネクタ 7"/>
          <p:cNvCxnSpPr/>
          <p:nvPr/>
        </p:nvCxnSpPr>
        <p:spPr>
          <a:xfrm>
            <a:off x="1433968" y="3959288"/>
            <a:ext cx="888751" cy="0"/>
          </a:xfrm>
          <a:prstGeom prst="straightConnector1">
            <a:avLst/>
          </a:prstGeom>
          <a:ln w="571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曲線コネクタ 10"/>
          <p:cNvCxnSpPr/>
          <p:nvPr/>
        </p:nvCxnSpPr>
        <p:spPr>
          <a:xfrm rot="5400000" flipH="1" flipV="1">
            <a:off x="143168" y="4353787"/>
            <a:ext cx="2068786" cy="1402617"/>
          </a:xfrm>
          <a:prstGeom prst="curvedConnector3">
            <a:avLst>
              <a:gd name="adj1" fmla="val 60129"/>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565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00932"/>
            <a:ext cx="7886700" cy="1325563"/>
          </a:xfrm>
        </p:spPr>
        <p:txBody>
          <a:bodyPr/>
          <a:lstStyle/>
          <a:p>
            <a:pPr algn="ctr"/>
            <a:r>
              <a:rPr lang="ja-JP" altLang="en-US" dirty="0" smtClean="0"/>
              <a:t>新専門医制度での修練施設群</a:t>
            </a:r>
            <a:endParaRPr kumimoji="1" lang="ja-JP" altLang="en-US" dirty="0"/>
          </a:p>
        </p:txBody>
      </p:sp>
      <p:sp>
        <p:nvSpPr>
          <p:cNvPr id="4" name="円/楕円 3"/>
          <p:cNvSpPr/>
          <p:nvPr/>
        </p:nvSpPr>
        <p:spPr>
          <a:xfrm>
            <a:off x="6578850" y="2858276"/>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8850" y="3608529"/>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2753534"/>
            <a:ext cx="2031325" cy="584775"/>
          </a:xfrm>
          <a:prstGeom prst="rect">
            <a:avLst/>
          </a:prstGeom>
          <a:noFill/>
        </p:spPr>
        <p:txBody>
          <a:bodyPr wrap="none" rtlCol="0">
            <a:spAutoFit/>
          </a:bodyPr>
          <a:lstStyle/>
          <a:p>
            <a:r>
              <a:rPr kumimoji="1" lang="ja-JP" altLang="en-US" sz="3200" dirty="0" smtClean="0"/>
              <a:t>：基幹施設</a:t>
            </a:r>
            <a:endParaRPr kumimoji="1" lang="ja-JP" altLang="en-US" sz="3200" dirty="0"/>
          </a:p>
        </p:txBody>
      </p:sp>
      <p:sp>
        <p:nvSpPr>
          <p:cNvPr id="7" name="テキスト ボックス 6"/>
          <p:cNvSpPr txBox="1"/>
          <p:nvPr/>
        </p:nvSpPr>
        <p:spPr>
          <a:xfrm>
            <a:off x="7123559" y="3493762"/>
            <a:ext cx="2031325" cy="584775"/>
          </a:xfrm>
          <a:prstGeom prst="rect">
            <a:avLst/>
          </a:prstGeom>
          <a:noFill/>
        </p:spPr>
        <p:txBody>
          <a:bodyPr wrap="none" rtlCol="0">
            <a:spAutoFit/>
          </a:bodyPr>
          <a:lstStyle/>
          <a:p>
            <a:r>
              <a:rPr kumimoji="1" lang="ja-JP" altLang="en-US" sz="3200" dirty="0" smtClean="0"/>
              <a:t>：関連施設</a:t>
            </a:r>
            <a:endParaRPr kumimoji="1" lang="ja-JP" altLang="en-US" sz="3200" dirty="0"/>
          </a:p>
        </p:txBody>
      </p:sp>
      <p:sp>
        <p:nvSpPr>
          <p:cNvPr id="9" name="テキスト ボックス 8"/>
          <p:cNvSpPr txBox="1"/>
          <p:nvPr/>
        </p:nvSpPr>
        <p:spPr>
          <a:xfrm>
            <a:off x="7134444" y="4244877"/>
            <a:ext cx="1620957" cy="584775"/>
          </a:xfrm>
          <a:prstGeom prst="rect">
            <a:avLst/>
          </a:prstGeom>
          <a:noFill/>
        </p:spPr>
        <p:txBody>
          <a:bodyPr wrap="none" rtlCol="0">
            <a:spAutoFit/>
          </a:bodyPr>
          <a:lstStyle/>
          <a:p>
            <a:r>
              <a:rPr kumimoji="1" lang="ja-JP" altLang="en-US" sz="3200" dirty="0" smtClean="0"/>
              <a:t>：専攻医</a:t>
            </a:r>
            <a:endParaRPr kumimoji="1" lang="ja-JP" altLang="en-US" sz="3200" dirty="0"/>
          </a:p>
        </p:txBody>
      </p:sp>
      <p:sp>
        <p:nvSpPr>
          <p:cNvPr id="27" name="上カーブ矢印 26"/>
          <p:cNvSpPr/>
          <p:nvPr/>
        </p:nvSpPr>
        <p:spPr>
          <a:xfrm>
            <a:off x="968905" y="4729975"/>
            <a:ext cx="1928316" cy="4213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楕円 28"/>
          <p:cNvSpPr/>
          <p:nvPr/>
        </p:nvSpPr>
        <p:spPr>
          <a:xfrm>
            <a:off x="566077" y="1823978"/>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5006" y="1980852"/>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55006" y="3744337"/>
            <a:ext cx="1577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1170231" y="1393732"/>
            <a:ext cx="428413" cy="3149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436925" y="750246"/>
            <a:ext cx="7835799" cy="523220"/>
          </a:xfrm>
          <a:prstGeom prst="rect">
            <a:avLst/>
          </a:prstGeom>
          <a:noFill/>
        </p:spPr>
        <p:txBody>
          <a:bodyPr wrap="none" rtlCol="0">
            <a:spAutoFit/>
          </a:bodyPr>
          <a:lstStyle/>
          <a:p>
            <a:r>
              <a:rPr kumimoji="1" lang="ja-JP" altLang="en-US" sz="2800" b="1" u="sng" dirty="0" smtClean="0"/>
              <a:t>修練統括施設</a:t>
            </a:r>
            <a:r>
              <a:rPr kumimoji="1" lang="ja-JP" altLang="en-US" sz="2400" dirty="0" smtClean="0"/>
              <a:t>（複数の修練指導者が常勤する基幹施設）</a:t>
            </a:r>
            <a:endParaRPr kumimoji="1" lang="ja-JP" altLang="en-US" sz="2400" dirty="0"/>
          </a:p>
        </p:txBody>
      </p:sp>
      <p:sp>
        <p:nvSpPr>
          <p:cNvPr id="41" name="円/楕円 40"/>
          <p:cNvSpPr/>
          <p:nvPr/>
        </p:nvSpPr>
        <p:spPr>
          <a:xfrm>
            <a:off x="2677695" y="181312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916461" y="1980850"/>
            <a:ext cx="2140169"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1916461" y="3787876"/>
            <a:ext cx="2140169"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034920" y="3089689"/>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723866" y="3079222"/>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086930" y="181312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302677" y="1980850"/>
            <a:ext cx="2161961"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a:off x="3302677" y="3787877"/>
            <a:ext cx="216196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4793594" y="2926687"/>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064249" y="2916664"/>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3906415" y="1426389"/>
            <a:ext cx="367809" cy="2928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2792202" y="1429434"/>
            <a:ext cx="41051" cy="279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537561" y="5321267"/>
            <a:ext cx="1627369" cy="523220"/>
          </a:xfrm>
          <a:prstGeom prst="rect">
            <a:avLst/>
          </a:prstGeom>
          <a:noFill/>
        </p:spPr>
        <p:txBody>
          <a:bodyPr wrap="none" rtlCol="0">
            <a:spAutoFit/>
          </a:bodyPr>
          <a:lstStyle/>
          <a:p>
            <a:r>
              <a:rPr kumimoji="1" lang="ja-JP" altLang="en-US" sz="2800" b="1" u="sng" dirty="0" smtClean="0"/>
              <a:t>連携施設</a:t>
            </a:r>
            <a:endParaRPr kumimoji="1" lang="ja-JP" altLang="en-US" sz="2800" b="1" u="sng" dirty="0"/>
          </a:p>
        </p:txBody>
      </p:sp>
      <p:cxnSp>
        <p:nvCxnSpPr>
          <p:cNvPr id="60" name="直線矢印コネクタ 59"/>
          <p:cNvCxnSpPr/>
          <p:nvPr/>
        </p:nvCxnSpPr>
        <p:spPr>
          <a:xfrm flipH="1" flipV="1">
            <a:off x="5419361" y="3229971"/>
            <a:ext cx="1054098" cy="22551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flipV="1">
            <a:off x="4676064" y="3286527"/>
            <a:ext cx="1808389" cy="21986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600387" y="5997475"/>
            <a:ext cx="2236510" cy="584775"/>
          </a:xfrm>
          <a:prstGeom prst="rect">
            <a:avLst/>
          </a:prstGeom>
          <a:noFill/>
          <a:ln>
            <a:solidFill>
              <a:schemeClr val="tx1"/>
            </a:solidFill>
          </a:ln>
        </p:spPr>
        <p:txBody>
          <a:bodyPr wrap="none" rtlCol="0">
            <a:spAutoFit/>
          </a:bodyPr>
          <a:lstStyle/>
          <a:p>
            <a:r>
              <a:rPr kumimoji="1" lang="ja-JP" altLang="en-US" sz="3200" dirty="0" smtClean="0"/>
              <a:t>修練施設群</a:t>
            </a:r>
            <a:endParaRPr kumimoji="1" lang="ja-JP" altLang="en-US" sz="3200" dirty="0"/>
          </a:p>
        </p:txBody>
      </p:sp>
      <p:cxnSp>
        <p:nvCxnSpPr>
          <p:cNvPr id="67" name="直線矢印コネクタ 66"/>
          <p:cNvCxnSpPr>
            <a:stCxn id="65" idx="1"/>
          </p:cNvCxnSpPr>
          <p:nvPr/>
        </p:nvCxnSpPr>
        <p:spPr>
          <a:xfrm flipH="1" flipV="1">
            <a:off x="5161041" y="4778016"/>
            <a:ext cx="1439346" cy="15118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5" idx="1"/>
          </p:cNvCxnSpPr>
          <p:nvPr/>
        </p:nvCxnSpPr>
        <p:spPr>
          <a:xfrm flipH="1" flipV="1">
            <a:off x="3624825" y="4764937"/>
            <a:ext cx="2975562" cy="15249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65" idx="1"/>
          </p:cNvCxnSpPr>
          <p:nvPr/>
        </p:nvCxnSpPr>
        <p:spPr>
          <a:xfrm flipH="1" flipV="1">
            <a:off x="1442711" y="4576112"/>
            <a:ext cx="5157676" cy="17137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4335674" y="240415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421076" y="2468584"/>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p:cNvCxnSpPr/>
          <p:nvPr/>
        </p:nvCxnSpPr>
        <p:spPr>
          <a:xfrm flipH="1" flipV="1">
            <a:off x="4844132" y="2773384"/>
            <a:ext cx="1603663" cy="26787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3403536" y="3229614"/>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409607" y="2729474"/>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90149" y="5233599"/>
            <a:ext cx="2646878" cy="461665"/>
          </a:xfrm>
          <a:prstGeom prst="rect">
            <a:avLst/>
          </a:prstGeom>
          <a:noFill/>
        </p:spPr>
        <p:txBody>
          <a:bodyPr wrap="none" rtlCol="0">
            <a:spAutoFit/>
          </a:bodyPr>
          <a:lstStyle/>
          <a:p>
            <a:r>
              <a:rPr kumimoji="1" lang="ja-JP" altLang="en-US" sz="2400" dirty="0" smtClean="0">
                <a:solidFill>
                  <a:srgbClr val="0070C0"/>
                </a:solidFill>
              </a:rPr>
              <a:t>専攻医の移籍可能</a:t>
            </a:r>
            <a:endParaRPr kumimoji="1" lang="ja-JP" altLang="en-US" sz="2400" dirty="0">
              <a:solidFill>
                <a:srgbClr val="0070C0"/>
              </a:solidFill>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060" y="4301575"/>
            <a:ext cx="381764" cy="607351"/>
          </a:xfrm>
          <a:prstGeom prst="rect">
            <a:avLst/>
          </a:prstGeom>
        </p:spPr>
      </p:pic>
      <p:pic>
        <p:nvPicPr>
          <p:cNvPr id="64" name="図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38" y="3819304"/>
            <a:ext cx="381764" cy="607351"/>
          </a:xfrm>
          <a:prstGeom prst="rect">
            <a:avLst/>
          </a:prstGeom>
        </p:spPr>
      </p:pic>
      <p:pic>
        <p:nvPicPr>
          <p:cNvPr id="66" name="図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78" y="4144424"/>
            <a:ext cx="381764" cy="607351"/>
          </a:xfrm>
          <a:prstGeom prst="rect">
            <a:avLst/>
          </a:prstGeom>
        </p:spPr>
      </p:pic>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738" y="4113944"/>
            <a:ext cx="381764" cy="607351"/>
          </a:xfrm>
          <a:prstGeom prst="rect">
            <a:avLst/>
          </a:prstGeom>
        </p:spPr>
      </p:pic>
      <p:pic>
        <p:nvPicPr>
          <p:cNvPr id="71" name="図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018" y="3839624"/>
            <a:ext cx="381764" cy="607351"/>
          </a:xfrm>
          <a:prstGeom prst="rect">
            <a:avLst/>
          </a:prstGeom>
        </p:spPr>
      </p:pic>
      <p:pic>
        <p:nvPicPr>
          <p:cNvPr id="73" name="図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258" y="4164744"/>
            <a:ext cx="381764" cy="607351"/>
          </a:xfrm>
          <a:prstGeom prst="rect">
            <a:avLst/>
          </a:prstGeom>
        </p:spPr>
      </p:pic>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618" y="4134264"/>
            <a:ext cx="381764" cy="607351"/>
          </a:xfrm>
          <a:prstGeom prst="rect">
            <a:avLst/>
          </a:prstGeom>
        </p:spPr>
      </p:pic>
      <p:cxnSp>
        <p:nvCxnSpPr>
          <p:cNvPr id="78" name="直線コネクタ 77"/>
          <p:cNvCxnSpPr/>
          <p:nvPr/>
        </p:nvCxnSpPr>
        <p:spPr>
          <a:xfrm>
            <a:off x="3722766" y="3795137"/>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2898" y="3870104"/>
            <a:ext cx="381764" cy="607351"/>
          </a:xfrm>
          <a:prstGeom prst="rect">
            <a:avLst/>
          </a:prstGeom>
        </p:spPr>
      </p:pic>
      <p:pic>
        <p:nvPicPr>
          <p:cNvPr id="80" name="図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138" y="4195224"/>
            <a:ext cx="381764" cy="607351"/>
          </a:xfrm>
          <a:prstGeom prst="rect">
            <a:avLst/>
          </a:prstGeom>
        </p:spPr>
      </p:pic>
      <p:pic>
        <p:nvPicPr>
          <p:cNvPr id="81" name="図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98" y="4164744"/>
            <a:ext cx="381764" cy="607351"/>
          </a:xfrm>
          <a:prstGeom prst="rect">
            <a:avLst/>
          </a:prstGeom>
        </p:spPr>
      </p:pic>
      <p:cxnSp>
        <p:nvCxnSpPr>
          <p:cNvPr id="14" name="直線コネクタ 13"/>
          <p:cNvCxnSpPr/>
          <p:nvPr/>
        </p:nvCxnSpPr>
        <p:spPr>
          <a:xfrm>
            <a:off x="3923439" y="3791327"/>
            <a:ext cx="108596" cy="154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835809" y="3802757"/>
            <a:ext cx="163562" cy="235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727859" y="3805932"/>
            <a:ext cx="243925" cy="336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607209" y="3790057"/>
            <a:ext cx="322679" cy="463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467509" y="3793232"/>
            <a:ext cx="421520" cy="593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327809" y="3783707"/>
            <a:ext cx="503225" cy="69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369876" y="4029059"/>
            <a:ext cx="410358" cy="575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431674" y="4292509"/>
            <a:ext cx="275535" cy="388146"/>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5198667" y="1238539"/>
            <a:ext cx="3927678" cy="1200329"/>
          </a:xfrm>
          <a:prstGeom prst="rect">
            <a:avLst/>
          </a:prstGeom>
          <a:noFill/>
          <a:ln>
            <a:solidFill>
              <a:schemeClr val="tx1"/>
            </a:solidFill>
          </a:ln>
        </p:spPr>
        <p:txBody>
          <a:bodyPr wrap="none" rtlCol="0">
            <a:spAutoFit/>
          </a:bodyPr>
          <a:lstStyle/>
          <a:p>
            <a:r>
              <a:rPr lang="ja-JP" altLang="en-US" sz="2400" dirty="0" smtClean="0"/>
              <a:t>複数の施設群に属することも</a:t>
            </a:r>
            <a:endParaRPr lang="en-US" altLang="ja-JP" sz="2400" dirty="0" smtClean="0"/>
          </a:p>
          <a:p>
            <a:r>
              <a:rPr lang="ja-JP" altLang="en-US" sz="2400" dirty="0" smtClean="0"/>
              <a:t>妨げない</a:t>
            </a:r>
            <a:r>
              <a:rPr lang="ja-JP" altLang="en-US" sz="2400" dirty="0"/>
              <a:t>　</a:t>
            </a:r>
            <a:r>
              <a:rPr kumimoji="1" lang="ja-JP" altLang="en-US" sz="2400" dirty="0" smtClean="0"/>
              <a:t>症例数、専門医数</a:t>
            </a:r>
            <a:endParaRPr kumimoji="1" lang="en-US" altLang="ja-JP" sz="2400" dirty="0" smtClean="0"/>
          </a:p>
          <a:p>
            <a:r>
              <a:rPr kumimoji="1" lang="ja-JP" altLang="en-US" sz="2400" dirty="0" smtClean="0"/>
              <a:t>などの按分は必要ない</a:t>
            </a:r>
            <a:endParaRPr kumimoji="1" lang="ja-JP" altLang="en-US" sz="2400" dirty="0"/>
          </a:p>
        </p:txBody>
      </p:sp>
      <p:cxnSp>
        <p:nvCxnSpPr>
          <p:cNvPr id="17" name="曲線コネクタ 16"/>
          <p:cNvCxnSpPr>
            <a:stCxn id="69" idx="1"/>
          </p:cNvCxnSpPr>
          <p:nvPr/>
        </p:nvCxnSpPr>
        <p:spPr>
          <a:xfrm rot="10800000" flipV="1">
            <a:off x="3722771" y="1838704"/>
            <a:ext cx="1475897" cy="774336"/>
          </a:xfrm>
          <a:prstGeom prst="curvedConnector3">
            <a:avLst>
              <a:gd name="adj1" fmla="val 3893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052052" y="5910610"/>
            <a:ext cx="4458272" cy="830997"/>
          </a:xfrm>
          <a:prstGeom prst="rect">
            <a:avLst/>
          </a:prstGeom>
          <a:noFill/>
          <a:ln>
            <a:solidFill>
              <a:schemeClr val="tx1"/>
            </a:solidFill>
          </a:ln>
        </p:spPr>
        <p:txBody>
          <a:bodyPr wrap="none" rtlCol="0">
            <a:spAutoFit/>
          </a:bodyPr>
          <a:lstStyle/>
          <a:p>
            <a:r>
              <a:rPr kumimoji="1" lang="ja-JP" altLang="en-US" sz="2400" dirty="0" smtClean="0"/>
              <a:t>専攻医が同時に複数の施設群に</a:t>
            </a:r>
            <a:endParaRPr kumimoji="1" lang="en-US" altLang="ja-JP" sz="2400" dirty="0" smtClean="0"/>
          </a:p>
          <a:p>
            <a:r>
              <a:rPr kumimoji="1" lang="ja-JP" altLang="en-US" sz="2400" dirty="0" smtClean="0"/>
              <a:t>属することは認めない</a:t>
            </a:r>
            <a:endParaRPr kumimoji="1" lang="ja-JP" altLang="en-US" sz="2400" dirty="0"/>
          </a:p>
        </p:txBody>
      </p:sp>
      <p:cxnSp>
        <p:nvCxnSpPr>
          <p:cNvPr id="89" name="直線矢印コネクタ 88"/>
          <p:cNvCxnSpPr/>
          <p:nvPr/>
        </p:nvCxnSpPr>
        <p:spPr>
          <a:xfrm flipV="1">
            <a:off x="3719836" y="4374079"/>
            <a:ext cx="6460" cy="15365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56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71164" y="372637"/>
            <a:ext cx="4973096" cy="716032"/>
          </a:xfrm>
          <a:solidFill>
            <a:srgbClr val="FFC000"/>
          </a:solidFill>
        </p:spPr>
        <p:txBody>
          <a:bodyPr/>
          <a:lstStyle/>
          <a:p>
            <a:pPr algn="ctr"/>
            <a:r>
              <a:rPr kumimoji="1" lang="ja-JP" altLang="en-US" dirty="0" smtClean="0"/>
              <a:t>施設群申請状況</a:t>
            </a:r>
            <a:endParaRPr kumimoji="1" lang="ja-JP" altLang="en-US" dirty="0"/>
          </a:p>
        </p:txBody>
      </p:sp>
      <p:sp>
        <p:nvSpPr>
          <p:cNvPr id="3" name="コンテンツ プレースホルダー 2"/>
          <p:cNvSpPr>
            <a:spLocks noGrp="1"/>
          </p:cNvSpPr>
          <p:nvPr>
            <p:ph idx="1"/>
          </p:nvPr>
        </p:nvSpPr>
        <p:spPr>
          <a:xfrm>
            <a:off x="392905" y="1304924"/>
            <a:ext cx="8560595" cy="5038725"/>
          </a:xfrm>
        </p:spPr>
        <p:txBody>
          <a:bodyPr>
            <a:noAutofit/>
          </a:bodyPr>
          <a:lstStyle/>
          <a:p>
            <a:r>
              <a:rPr lang="en-US" altLang="ja-JP" dirty="0"/>
              <a:t>3</a:t>
            </a:r>
            <a:r>
              <a:rPr lang="ja-JP" altLang="en-US" dirty="0"/>
              <a:t>月末を締め切りとして</a:t>
            </a:r>
            <a:r>
              <a:rPr lang="en-US" altLang="ja-JP" dirty="0"/>
              <a:t>102</a:t>
            </a:r>
            <a:r>
              <a:rPr lang="ja-JP" altLang="en-US" dirty="0"/>
              <a:t>の施設群の登録が行われた。</a:t>
            </a:r>
            <a:endParaRPr lang="en-US" altLang="ja-JP" dirty="0"/>
          </a:p>
          <a:p>
            <a:r>
              <a:rPr lang="ja-JP" altLang="en-US" dirty="0"/>
              <a:t>日本専門医機構の承認が得られ次第、</a:t>
            </a:r>
            <a:r>
              <a:rPr lang="en-US" altLang="ja-JP" dirty="0"/>
              <a:t>HP</a:t>
            </a:r>
            <a:r>
              <a:rPr lang="ja-JP" altLang="en-US" dirty="0"/>
              <a:t>に公開予定</a:t>
            </a:r>
            <a:endParaRPr lang="en-US" altLang="ja-JP" dirty="0"/>
          </a:p>
          <a:p>
            <a:pPr marL="0" indent="0">
              <a:buNone/>
            </a:pPr>
            <a:r>
              <a:rPr lang="ja-JP" altLang="en-US" dirty="0"/>
              <a:t>　　　公開内容：カリキュラム名</a:t>
            </a:r>
            <a:endParaRPr lang="en-US" altLang="ja-JP" dirty="0"/>
          </a:p>
          <a:p>
            <a:pPr marL="0" indent="0">
              <a:buNone/>
            </a:pPr>
            <a:r>
              <a:rPr lang="ja-JP" altLang="en-US" dirty="0"/>
              <a:t>　　　　　　　　　　修練統括施設名</a:t>
            </a:r>
            <a:endParaRPr lang="en-US" altLang="ja-JP" dirty="0"/>
          </a:p>
          <a:p>
            <a:pPr marL="0" indent="0">
              <a:buNone/>
            </a:pPr>
            <a:r>
              <a:rPr lang="ja-JP" altLang="en-US" dirty="0"/>
              <a:t>　　　　　　　　　　修練統括責任者名</a:t>
            </a:r>
            <a:endParaRPr lang="en-US" altLang="ja-JP" dirty="0"/>
          </a:p>
          <a:p>
            <a:r>
              <a:rPr lang="en-US" altLang="ja-JP" dirty="0"/>
              <a:t>2021</a:t>
            </a:r>
            <a:r>
              <a:rPr lang="ja-JP" altLang="en-US" dirty="0"/>
              <a:t>年</a:t>
            </a:r>
            <a:r>
              <a:rPr lang="en-US" altLang="ja-JP" dirty="0"/>
              <a:t>10</a:t>
            </a:r>
            <a:r>
              <a:rPr lang="ja-JP" altLang="en-US" dirty="0"/>
              <a:t>月頃に専攻医を公募開始となる予定で、同年</a:t>
            </a:r>
            <a:r>
              <a:rPr lang="en-US" altLang="ja-JP" dirty="0"/>
              <a:t>8</a:t>
            </a:r>
            <a:r>
              <a:rPr lang="ja-JP" altLang="en-US" dirty="0"/>
              <a:t>月頃に日本外科学会、日本専門医機構による審査が行われる予定なので、それまでであれば参加施設の修正、追加などには随時に応じます。</a:t>
            </a:r>
            <a:endParaRPr lang="en-US" altLang="ja-JP" dirty="0"/>
          </a:p>
        </p:txBody>
      </p:sp>
    </p:spTree>
    <p:extLst>
      <p:ext uri="{BB962C8B-B14F-4D97-AF65-F5344CB8AC3E}">
        <p14:creationId xmlns:p14="http://schemas.microsoft.com/office/powerpoint/2010/main" val="2579291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9802" y="2151632"/>
            <a:ext cx="5915025" cy="2526505"/>
          </a:xfrm>
        </p:spPr>
        <p:txBody>
          <a:bodyPr>
            <a:normAutofit/>
          </a:bodyPr>
          <a:lstStyle/>
          <a:p>
            <a:pPr algn="ctr"/>
            <a:r>
              <a:rPr kumimoji="1" lang="ja-JP" altLang="en-US" dirty="0" smtClean="0"/>
              <a:t>厚生労働省医道審議会</a:t>
            </a:r>
            <a:r>
              <a:rPr kumimoji="1" lang="en-US" altLang="ja-JP" dirty="0" smtClean="0"/>
              <a:t/>
            </a:r>
            <a:br>
              <a:rPr kumimoji="1" lang="en-US" altLang="ja-JP" dirty="0" smtClean="0"/>
            </a:br>
            <a:r>
              <a:rPr kumimoji="1" lang="ja-JP" altLang="en-US" dirty="0" smtClean="0"/>
              <a:t>医師分科会医師専門研修部会</a:t>
            </a:r>
            <a:r>
              <a:rPr kumimoji="1" lang="en-US" altLang="ja-JP" dirty="0" smtClean="0"/>
              <a:t/>
            </a:r>
            <a:br>
              <a:rPr kumimoji="1" lang="en-US" altLang="ja-JP" dirty="0" smtClean="0"/>
            </a:br>
            <a:r>
              <a:rPr kumimoji="1" lang="en-US" altLang="ja-JP" dirty="0" smtClean="0"/>
              <a:t>2020</a:t>
            </a:r>
            <a:r>
              <a:rPr kumimoji="1" lang="ja-JP" altLang="en-US" dirty="0" smtClean="0"/>
              <a:t>年</a:t>
            </a:r>
            <a:r>
              <a:rPr lang="en-US" altLang="ja-JP" dirty="0" smtClean="0"/>
              <a:t>3</a:t>
            </a:r>
            <a:r>
              <a:rPr lang="ja-JP" altLang="en-US" dirty="0" smtClean="0"/>
              <a:t>月</a:t>
            </a:r>
            <a:r>
              <a:rPr lang="en-US" altLang="ja-JP" dirty="0" smtClean="0"/>
              <a:t>13</a:t>
            </a:r>
            <a:r>
              <a:rPr lang="ja-JP" altLang="en-US" dirty="0" smtClean="0"/>
              <a:t>日の資料</a:t>
            </a:r>
            <a:endParaRPr kumimoji="1" lang="ja-JP" altLang="en-US" dirty="0"/>
          </a:p>
        </p:txBody>
      </p:sp>
    </p:spTree>
    <p:extLst>
      <p:ext uri="{BB962C8B-B14F-4D97-AF65-F5344CB8AC3E}">
        <p14:creationId xmlns:p14="http://schemas.microsoft.com/office/powerpoint/2010/main" val="893324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9754"/>
            <a:ext cx="8938835" cy="6158171"/>
          </a:xfrm>
        </p:spPr>
      </p:pic>
    </p:spTree>
    <p:extLst>
      <p:ext uri="{BB962C8B-B14F-4D97-AF65-F5344CB8AC3E}">
        <p14:creationId xmlns:p14="http://schemas.microsoft.com/office/powerpoint/2010/main" val="3102751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200" y="1295399"/>
            <a:ext cx="8153400" cy="707886"/>
          </a:xfrm>
          <a:prstGeom prst="rect">
            <a:avLst/>
          </a:prstGeom>
          <a:noFill/>
        </p:spPr>
        <p:txBody>
          <a:bodyPr wrap="square">
            <a:spAutoFit/>
          </a:bodyPr>
          <a:lstStyle/>
          <a:p>
            <a:pPr algn="ctr"/>
            <a:r>
              <a:rPr kumimoji="0" lang="ja-JP" altLang="en-US" sz="4000" dirty="0" smtClean="0">
                <a:solidFill>
                  <a:srgbClr val="1C1C1C"/>
                </a:solidFill>
                <a:latin typeface="HGPｺﾞｼｯｸE" pitchFamily="50" charset="-128"/>
                <a:ea typeface="HGPｺﾞｼｯｸE" pitchFamily="50" charset="-128"/>
              </a:rPr>
              <a:t>日本血管外科学会　</a:t>
            </a:r>
            <a:r>
              <a:rPr kumimoji="0" lang="en-US" altLang="ja-JP" sz="4000" dirty="0" smtClean="0">
                <a:solidFill>
                  <a:srgbClr val="1C1C1C"/>
                </a:solidFill>
                <a:latin typeface="HGPｺﾞｼｯｸE" pitchFamily="50" charset="-128"/>
                <a:ea typeface="HGPｺﾞｼｯｸE" pitchFamily="50" charset="-128"/>
              </a:rPr>
              <a:t>COI</a:t>
            </a:r>
            <a:r>
              <a:rPr kumimoji="0" lang="ja-JP" altLang="en-US" sz="4000" dirty="0" smtClean="0">
                <a:solidFill>
                  <a:srgbClr val="1C1C1C"/>
                </a:solidFill>
                <a:latin typeface="HGPｺﾞｼｯｸE" pitchFamily="50" charset="-128"/>
                <a:ea typeface="HGPｺﾞｼｯｸE" pitchFamily="50" charset="-128"/>
              </a:rPr>
              <a:t>の開示</a:t>
            </a:r>
            <a:endParaRPr kumimoji="0" lang="en-US" altLang="ja-JP" sz="4000" dirty="0" smtClean="0">
              <a:solidFill>
                <a:srgbClr val="1C1C1C"/>
              </a:solidFill>
              <a:latin typeface="HGPｺﾞｼｯｸE" pitchFamily="50" charset="-128"/>
              <a:ea typeface="HGPｺﾞｼｯｸE" pitchFamily="50" charset="-128"/>
            </a:endParaRPr>
          </a:p>
        </p:txBody>
      </p:sp>
      <p:sp>
        <p:nvSpPr>
          <p:cNvPr id="10" name="Rectangle 3"/>
          <p:cNvSpPr>
            <a:spLocks noGrp="1" noChangeArrowheads="1"/>
          </p:cNvSpPr>
          <p:nvPr/>
        </p:nvSpPr>
        <p:spPr bwMode="auto">
          <a:xfrm>
            <a:off x="1219200" y="3429000"/>
            <a:ext cx="7162800" cy="278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pPr>
            <a:endParaRPr lang="en-US" altLang="ja-JP" dirty="0" smtClean="0">
              <a:solidFill>
                <a:schemeClr val="bg1"/>
              </a:solidFill>
              <a:latin typeface="HGP創英角ｺﾞｼｯｸUB" pitchFamily="50" charset="-128"/>
              <a:ea typeface="HGP創英角ｺﾞｼｯｸUB" pitchFamily="50" charset="-128"/>
            </a:endParaRPr>
          </a:p>
        </p:txBody>
      </p:sp>
      <p:sp>
        <p:nvSpPr>
          <p:cNvPr id="13" name="正方形/長方形 12"/>
          <p:cNvSpPr/>
          <p:nvPr/>
        </p:nvSpPr>
        <p:spPr>
          <a:xfrm>
            <a:off x="228600" y="2209800"/>
            <a:ext cx="8763000" cy="523220"/>
          </a:xfrm>
          <a:prstGeom prst="rect">
            <a:avLst/>
          </a:prstGeom>
        </p:spPr>
        <p:txBody>
          <a:bodyPr wrap="square">
            <a:spAutoFit/>
          </a:bodyPr>
          <a:lstStyle/>
          <a:p>
            <a:pPr algn="ctr"/>
            <a:r>
              <a:rPr kumimoji="0" lang="ja-JP" altLang="en-US" sz="2800" u="sng" dirty="0" smtClean="0">
                <a:solidFill>
                  <a:srgbClr val="1C1C1C"/>
                </a:solidFill>
                <a:latin typeface="HGPｺﾞｼｯｸE" pitchFamily="50" charset="-128"/>
                <a:ea typeface="HGPｺﾞｼｯｸE" pitchFamily="50" charset="-128"/>
              </a:rPr>
              <a:t>　</a:t>
            </a:r>
            <a:r>
              <a:rPr kumimoji="0" lang="ja-JP" altLang="en-US" sz="2400" u="sng" dirty="0" smtClean="0">
                <a:solidFill>
                  <a:srgbClr val="1C1C1C"/>
                </a:solidFill>
                <a:latin typeface="HGPｺﾞｼｯｸE" pitchFamily="50" charset="-128"/>
                <a:ea typeface="HGPｺﾞｼｯｸE" pitchFamily="50" charset="-128"/>
              </a:rPr>
              <a:t>発表者名：</a:t>
            </a:r>
            <a:r>
              <a:rPr kumimoji="0" lang="en-US" altLang="ja-JP" sz="2400" u="sng" dirty="0">
                <a:solidFill>
                  <a:srgbClr val="1C1C1C"/>
                </a:solidFill>
                <a:latin typeface="HGPｺﾞｼｯｸE" pitchFamily="50" charset="-128"/>
                <a:ea typeface="HGPｺﾞｼｯｸE" pitchFamily="50" charset="-128"/>
              </a:rPr>
              <a:t> </a:t>
            </a:r>
            <a:r>
              <a:rPr kumimoji="0" lang="ja-JP" altLang="en-US" sz="2400" u="sng" dirty="0" smtClean="0">
                <a:solidFill>
                  <a:srgbClr val="1C1C1C"/>
                </a:solidFill>
                <a:latin typeface="HGPｺﾞｼｯｸE" pitchFamily="50" charset="-128"/>
                <a:ea typeface="HGPｺﾞｼｯｸE" pitchFamily="50" charset="-128"/>
              </a:rPr>
              <a:t>種本和雄</a:t>
            </a:r>
            <a:r>
              <a:rPr kumimoji="0" lang="ja-JP" altLang="en-US" sz="2800" u="sng" dirty="0" smtClean="0">
                <a:solidFill>
                  <a:srgbClr val="1C1C1C"/>
                </a:solidFill>
                <a:latin typeface="HGPｺﾞｼｯｸE" pitchFamily="50" charset="-128"/>
                <a:ea typeface="HGPｺﾞｼｯｸE" pitchFamily="50" charset="-128"/>
              </a:rPr>
              <a:t>　</a:t>
            </a:r>
            <a:endParaRPr kumimoji="0" lang="en-US" altLang="ja-JP" sz="2800" u="sng" dirty="0" smtClean="0">
              <a:solidFill>
                <a:srgbClr val="1C1C1C"/>
              </a:solidFill>
              <a:latin typeface="HGPｺﾞｼｯｸE" pitchFamily="50" charset="-128"/>
              <a:ea typeface="HGPｺﾞｼｯｸE" pitchFamily="50" charset="-128"/>
            </a:endParaRPr>
          </a:p>
        </p:txBody>
      </p:sp>
      <p:sp>
        <p:nvSpPr>
          <p:cNvPr id="7" name="Rectangle 3"/>
          <p:cNvSpPr>
            <a:spLocks noGrp="1" noChangeArrowheads="1"/>
          </p:cNvSpPr>
          <p:nvPr/>
        </p:nvSpPr>
        <p:spPr bwMode="auto">
          <a:xfrm>
            <a:off x="1143000" y="3200400"/>
            <a:ext cx="7162800" cy="278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80000"/>
              </a:lnSpc>
              <a:buFontTx/>
              <a:buNone/>
            </a:pPr>
            <a:endParaRPr lang="en-US" altLang="ja-JP" dirty="0" smtClean="0">
              <a:solidFill>
                <a:schemeClr val="bg1"/>
              </a:solidFill>
              <a:latin typeface="HGP創英角ｺﾞｼｯｸUB" pitchFamily="50" charset="-128"/>
              <a:ea typeface="HGP創英角ｺﾞｼｯｸUB" pitchFamily="50" charset="-128"/>
            </a:endParaRPr>
          </a:p>
          <a:p>
            <a:pPr algn="ctr" eaLnBrk="1" hangingPunct="1">
              <a:lnSpc>
                <a:spcPct val="80000"/>
              </a:lnSpc>
              <a:buFontTx/>
              <a:buNone/>
            </a:pPr>
            <a:r>
              <a:rPr lang="ja-JP" altLang="en-US" sz="4000" dirty="0" smtClean="0">
                <a:latin typeface="HGPｺﾞｼｯｸE" pitchFamily="50" charset="-128"/>
                <a:ea typeface="HGPｺﾞｼｯｸE" pitchFamily="50" charset="-128"/>
              </a:rPr>
              <a:t>演題発表に際し、　　　　　　</a:t>
            </a:r>
            <a:endParaRPr lang="en-US" altLang="ja-JP" sz="4000" dirty="0" smtClean="0">
              <a:latin typeface="HGPｺﾞｼｯｸE" pitchFamily="50" charset="-128"/>
              <a:ea typeface="HGPｺﾞｼｯｸE" pitchFamily="50" charset="-128"/>
            </a:endParaRPr>
          </a:p>
          <a:p>
            <a:pPr algn="ctr" eaLnBrk="1" hangingPunct="1">
              <a:lnSpc>
                <a:spcPct val="80000"/>
              </a:lnSpc>
              <a:buFontTx/>
              <a:buNone/>
            </a:pPr>
            <a:r>
              <a:rPr lang="ja-JP" altLang="en-US" sz="4000" dirty="0" smtClean="0">
                <a:latin typeface="HGPｺﾞｼｯｸE" pitchFamily="50" charset="-128"/>
                <a:ea typeface="HGPｺﾞｼｯｸE" pitchFamily="50" charset="-128"/>
              </a:rPr>
              <a:t>開示すべき</a:t>
            </a:r>
            <a:r>
              <a:rPr lang="en-US" altLang="ja-JP" sz="4000" dirty="0" smtClean="0">
                <a:latin typeface="HGPｺﾞｼｯｸE" pitchFamily="50" charset="-128"/>
                <a:ea typeface="HGPｺﾞｼｯｸE" pitchFamily="50" charset="-128"/>
              </a:rPr>
              <a:t>COI</a:t>
            </a:r>
            <a:r>
              <a:rPr lang="ja-JP" altLang="en-US" sz="4000" dirty="0" smtClean="0">
                <a:latin typeface="HGPｺﾞｼｯｸE" pitchFamily="50" charset="-128"/>
                <a:ea typeface="HGPｺﾞｼｯｸE" pitchFamily="50" charset="-128"/>
              </a:rPr>
              <a:t>はありません。</a:t>
            </a:r>
            <a:endParaRPr lang="en-US" altLang="ja-JP" dirty="0" smtClean="0">
              <a:latin typeface="HGPｺﾞｼｯｸE" pitchFamily="50" charset="-128"/>
              <a:ea typeface="HGPｺﾞｼｯｸE" pitchFamily="50" charset="-128"/>
            </a:endParaRPr>
          </a:p>
        </p:txBody>
      </p:sp>
    </p:spTree>
    <p:extLst>
      <p:ext uri="{BB962C8B-B14F-4D97-AF65-F5344CB8AC3E}">
        <p14:creationId xmlns:p14="http://schemas.microsoft.com/office/powerpoint/2010/main" val="2679249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107" y="120535"/>
            <a:ext cx="8802671" cy="6070715"/>
          </a:xfrm>
        </p:spPr>
      </p:pic>
      <p:sp>
        <p:nvSpPr>
          <p:cNvPr id="3" name="円/楕円 2"/>
          <p:cNvSpPr/>
          <p:nvPr/>
        </p:nvSpPr>
        <p:spPr>
          <a:xfrm>
            <a:off x="2305570" y="1157547"/>
            <a:ext cx="1751907" cy="243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円/楕円 4"/>
          <p:cNvSpPr/>
          <p:nvPr/>
        </p:nvSpPr>
        <p:spPr>
          <a:xfrm>
            <a:off x="2026747" y="1927141"/>
            <a:ext cx="3848792" cy="243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129477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48" y="121067"/>
            <a:ext cx="9075751" cy="6308308"/>
          </a:xfrm>
        </p:spPr>
      </p:pic>
    </p:spTree>
    <p:extLst>
      <p:ext uri="{BB962C8B-B14F-4D97-AF65-F5344CB8AC3E}">
        <p14:creationId xmlns:p14="http://schemas.microsoft.com/office/powerpoint/2010/main" val="2924485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3420" y="166851"/>
            <a:ext cx="6697171" cy="637248"/>
          </a:xfrm>
          <a:solidFill>
            <a:srgbClr val="FFC000"/>
          </a:solidFill>
        </p:spPr>
        <p:txBody>
          <a:bodyPr>
            <a:normAutofit fontScale="90000"/>
          </a:bodyPr>
          <a:lstStyle/>
          <a:p>
            <a:pPr algn="ctr"/>
            <a:r>
              <a:rPr lang="ja-JP" altLang="en-US" sz="2700" dirty="0"/>
              <a:t>サブスペシャルティ専門研修細則をうけての対応</a:t>
            </a:r>
          </a:p>
        </p:txBody>
      </p:sp>
      <p:sp>
        <p:nvSpPr>
          <p:cNvPr id="3" name="コンテンツ プレースホルダー 2"/>
          <p:cNvSpPr>
            <a:spLocks noGrp="1"/>
          </p:cNvSpPr>
          <p:nvPr>
            <p:ph idx="1"/>
          </p:nvPr>
        </p:nvSpPr>
        <p:spPr>
          <a:xfrm>
            <a:off x="200025" y="1066799"/>
            <a:ext cx="8843963" cy="5400675"/>
          </a:xfrm>
        </p:spPr>
        <p:txBody>
          <a:bodyPr>
            <a:noAutofit/>
          </a:bodyPr>
          <a:lstStyle/>
          <a:p>
            <a:r>
              <a:rPr lang="ja-JP" altLang="en-US" dirty="0"/>
              <a:t>日本専門医機構は「研修」という呼称を使っているが、心臓血管外科専門医認定機構では</a:t>
            </a:r>
            <a:r>
              <a:rPr lang="ja-JP" altLang="en-US" dirty="0">
                <a:solidFill>
                  <a:srgbClr val="FF0000"/>
                </a:solidFill>
              </a:rPr>
              <a:t>「修練」という呼称</a:t>
            </a:r>
            <a:r>
              <a:rPr lang="ja-JP" altLang="en-US" dirty="0"/>
              <a:t>を引き続き使い続ける。</a:t>
            </a:r>
            <a:endParaRPr lang="en-US" altLang="ja-JP" dirty="0"/>
          </a:p>
          <a:p>
            <a:pPr marL="0" indent="0">
              <a:buNone/>
            </a:pPr>
            <a:r>
              <a:rPr lang="ja-JP" altLang="en-US" dirty="0"/>
              <a:t>　　　　　　　　　（日本専門医機構理事長承認済み）</a:t>
            </a:r>
          </a:p>
          <a:p>
            <a:r>
              <a:rPr lang="ja-JP" altLang="en-US" dirty="0"/>
              <a:t>専門研修の最長期間を定める（</a:t>
            </a:r>
            <a:r>
              <a:rPr lang="en-US" altLang="ja-JP" dirty="0"/>
              <a:t>10</a:t>
            </a:r>
            <a:r>
              <a:rPr lang="ja-JP" altLang="en-US" dirty="0"/>
              <a:t>年未満）　</a:t>
            </a:r>
            <a:r>
              <a:rPr lang="en-US" altLang="ja-JP" dirty="0">
                <a:solidFill>
                  <a:srgbClr val="FF0000"/>
                </a:solidFill>
              </a:rPr>
              <a:t>9</a:t>
            </a:r>
            <a:r>
              <a:rPr lang="ja-JP" altLang="en-US" dirty="0">
                <a:solidFill>
                  <a:srgbClr val="FF0000"/>
                </a:solidFill>
              </a:rPr>
              <a:t>年の予定</a:t>
            </a:r>
            <a:endParaRPr lang="en-US" altLang="ja-JP" dirty="0">
              <a:solidFill>
                <a:srgbClr val="FF0000"/>
              </a:solidFill>
            </a:endParaRPr>
          </a:p>
          <a:p>
            <a:r>
              <a:rPr lang="ja-JP" altLang="en-US" dirty="0"/>
              <a:t>専門研修修了後</a:t>
            </a:r>
            <a:r>
              <a:rPr lang="en-US" altLang="ja-JP" dirty="0">
                <a:solidFill>
                  <a:srgbClr val="FF0000"/>
                </a:solidFill>
              </a:rPr>
              <a:t>5</a:t>
            </a:r>
            <a:r>
              <a:rPr lang="ja-JP" altLang="en-US" dirty="0">
                <a:solidFill>
                  <a:srgbClr val="FF0000"/>
                </a:solidFill>
              </a:rPr>
              <a:t>年以内の試験合格</a:t>
            </a:r>
            <a:r>
              <a:rPr lang="ja-JP" altLang="en-US" dirty="0"/>
              <a:t>を規定に入れる</a:t>
            </a:r>
            <a:endParaRPr lang="en-US" altLang="ja-JP" dirty="0"/>
          </a:p>
          <a:p>
            <a:r>
              <a:rPr lang="en-US" altLang="ja-JP" dirty="0"/>
              <a:t>CAP</a:t>
            </a:r>
            <a:r>
              <a:rPr lang="ja-JP" altLang="en-US" dirty="0"/>
              <a:t>制への対応</a:t>
            </a:r>
            <a:endParaRPr lang="en-US" altLang="ja-JP" dirty="0"/>
          </a:p>
          <a:p>
            <a:pPr marL="0" indent="0">
              <a:buNone/>
            </a:pPr>
            <a:r>
              <a:rPr lang="ja-JP" altLang="en-US" dirty="0"/>
              <a:t>　　（一定期間に登録できる件数の上限を設定）</a:t>
            </a:r>
            <a:endParaRPr lang="en-US" altLang="ja-JP" dirty="0"/>
          </a:p>
          <a:p>
            <a:pPr marL="0" indent="0">
              <a:buNone/>
            </a:pPr>
            <a:r>
              <a:rPr lang="ja-JP" altLang="en-US" dirty="0"/>
              <a:t>　　単年で登録できるのは、</a:t>
            </a:r>
            <a:r>
              <a:rPr lang="ja-JP" altLang="en-US" dirty="0">
                <a:solidFill>
                  <a:srgbClr val="FF0000"/>
                </a:solidFill>
              </a:rPr>
              <a:t>必要症例数の半分まで</a:t>
            </a:r>
            <a:endParaRPr lang="en-US" altLang="ja-JP" dirty="0">
              <a:solidFill>
                <a:srgbClr val="FF0000"/>
              </a:solidFill>
            </a:endParaRPr>
          </a:p>
          <a:p>
            <a:r>
              <a:rPr lang="ja-JP" altLang="en-US" dirty="0"/>
              <a:t>到達度を評価して管理するシステムの導入</a:t>
            </a:r>
            <a:endParaRPr lang="en-US" altLang="ja-JP" dirty="0"/>
          </a:p>
          <a:p>
            <a:r>
              <a:rPr lang="ja-JP" altLang="en-US" dirty="0"/>
              <a:t>地域に偏りなく専門研修が行われるための方略</a:t>
            </a:r>
            <a:endParaRPr lang="en-US" altLang="ja-JP" dirty="0"/>
          </a:p>
          <a:p>
            <a:pPr marL="0" indent="0">
              <a:buNone/>
            </a:pPr>
            <a:endParaRPr kumimoji="1" lang="en-US" altLang="ja-JP" dirty="0" smtClean="0"/>
          </a:p>
        </p:txBody>
      </p:sp>
    </p:spTree>
    <p:extLst>
      <p:ext uri="{BB962C8B-B14F-4D97-AF65-F5344CB8AC3E}">
        <p14:creationId xmlns:p14="http://schemas.microsoft.com/office/powerpoint/2010/main" val="507818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6285" y="166253"/>
            <a:ext cx="7693819" cy="637248"/>
          </a:xfrm>
          <a:solidFill>
            <a:srgbClr val="FFC000"/>
          </a:solidFill>
        </p:spPr>
        <p:txBody>
          <a:bodyPr>
            <a:normAutofit fontScale="90000"/>
          </a:bodyPr>
          <a:lstStyle/>
          <a:p>
            <a:pPr algn="ctr"/>
            <a:r>
              <a:rPr lang="ja-JP" altLang="en-US" sz="2700" dirty="0"/>
              <a:t>サブスペシャルティ領域専門医制度に関する今後の日程</a:t>
            </a:r>
          </a:p>
        </p:txBody>
      </p:sp>
      <p:sp>
        <p:nvSpPr>
          <p:cNvPr id="3" name="コンテンツ プレースホルダー 2"/>
          <p:cNvSpPr>
            <a:spLocks noGrp="1"/>
          </p:cNvSpPr>
          <p:nvPr>
            <p:ph idx="1"/>
          </p:nvPr>
        </p:nvSpPr>
        <p:spPr>
          <a:xfrm>
            <a:off x="309562" y="949902"/>
            <a:ext cx="8672513" cy="4706162"/>
          </a:xfrm>
        </p:spPr>
        <p:txBody>
          <a:bodyPr>
            <a:noAutofit/>
          </a:bodyPr>
          <a:lstStyle/>
          <a:p>
            <a:r>
              <a:rPr lang="en-US" altLang="ja-JP" dirty="0" smtClean="0"/>
              <a:t>2020</a:t>
            </a:r>
            <a:r>
              <a:rPr lang="ja-JP" altLang="en-US" dirty="0" smtClean="0"/>
              <a:t>年</a:t>
            </a:r>
            <a:r>
              <a:rPr lang="en-US" altLang="ja-JP" dirty="0" smtClean="0"/>
              <a:t>9</a:t>
            </a:r>
            <a:r>
              <a:rPr lang="ja-JP" altLang="en-US" dirty="0" smtClean="0"/>
              <a:t>月</a:t>
            </a:r>
            <a:r>
              <a:rPr lang="en-US" altLang="ja-JP" dirty="0" smtClean="0"/>
              <a:t>30</a:t>
            </a:r>
            <a:r>
              <a:rPr lang="ja-JP" altLang="en-US" dirty="0" smtClean="0"/>
              <a:t>日　サブ領域専門医制度に関する説明・意見交換会</a:t>
            </a:r>
            <a:endParaRPr lang="en-US" altLang="ja-JP" dirty="0" smtClean="0"/>
          </a:p>
          <a:p>
            <a:r>
              <a:rPr kumimoji="1" lang="en-US" altLang="ja-JP" dirty="0" smtClean="0"/>
              <a:t>2020</a:t>
            </a:r>
            <a:r>
              <a:rPr kumimoji="1" lang="ja-JP" altLang="en-US" dirty="0" smtClean="0"/>
              <a:t>年</a:t>
            </a:r>
            <a:r>
              <a:rPr kumimoji="1" lang="en-US" altLang="ja-JP" dirty="0" smtClean="0"/>
              <a:t>10</a:t>
            </a:r>
            <a:r>
              <a:rPr kumimoji="1" lang="ja-JP" altLang="en-US" dirty="0" smtClean="0"/>
              <a:t>月</a:t>
            </a:r>
            <a:r>
              <a:rPr kumimoji="1" lang="en-US" altLang="ja-JP" dirty="0" smtClean="0"/>
              <a:t>14</a:t>
            </a:r>
            <a:r>
              <a:rPr kumimoji="1" lang="ja-JP" altLang="en-US" dirty="0" smtClean="0"/>
              <a:t>日　基本領域学会は、</a:t>
            </a:r>
            <a:r>
              <a:rPr kumimoji="1" lang="ja-JP" altLang="en-US" dirty="0" smtClean="0">
                <a:solidFill>
                  <a:srgbClr val="0070C0"/>
                </a:solidFill>
              </a:rPr>
              <a:t>サブ領域連絡協議会</a:t>
            </a:r>
            <a:r>
              <a:rPr kumimoji="1" lang="ja-JP" altLang="en-US" dirty="0" smtClean="0"/>
              <a:t>の委員構成・規約を提出する。　委員には日本専門医機構の委員を入れること。　</a:t>
            </a:r>
            <a:endParaRPr kumimoji="1" lang="en-US" altLang="ja-JP" dirty="0" smtClean="0"/>
          </a:p>
          <a:p>
            <a:r>
              <a:rPr lang="en-US" altLang="ja-JP" dirty="0" smtClean="0"/>
              <a:t>2020</a:t>
            </a:r>
            <a:r>
              <a:rPr lang="ja-JP" altLang="en-US" dirty="0" smtClean="0"/>
              <a:t>年</a:t>
            </a:r>
            <a:r>
              <a:rPr lang="en-US" altLang="ja-JP" dirty="0" smtClean="0"/>
              <a:t>12</a:t>
            </a:r>
            <a:r>
              <a:rPr lang="ja-JP" altLang="en-US" dirty="0" smtClean="0"/>
              <a:t>月</a:t>
            </a:r>
            <a:r>
              <a:rPr lang="en-US" altLang="ja-JP" dirty="0" smtClean="0"/>
              <a:t>25</a:t>
            </a:r>
            <a:r>
              <a:rPr lang="ja-JP" altLang="en-US" dirty="0" smtClean="0"/>
              <a:t>日　基本領域学会からサブス</a:t>
            </a:r>
            <a:r>
              <a:rPr lang="ja-JP" altLang="en-US" dirty="0" err="1" smtClean="0"/>
              <a:t>ぺ</a:t>
            </a:r>
            <a:r>
              <a:rPr lang="ja-JP" altLang="en-US" dirty="0" smtClean="0"/>
              <a:t>専門医制度の推薦と調査票の提出</a:t>
            </a:r>
            <a:endParaRPr lang="en-US" altLang="ja-JP" dirty="0" smtClean="0"/>
          </a:p>
          <a:p>
            <a:r>
              <a:rPr kumimoji="1" lang="en-US" altLang="ja-JP" dirty="0" smtClean="0"/>
              <a:t>2021</a:t>
            </a:r>
            <a:r>
              <a:rPr kumimoji="1" lang="ja-JP" altLang="en-US" dirty="0" smtClean="0"/>
              <a:t>年</a:t>
            </a:r>
            <a:r>
              <a:rPr kumimoji="1" lang="en-US" altLang="ja-JP" dirty="0" smtClean="0"/>
              <a:t>4</a:t>
            </a:r>
            <a:r>
              <a:rPr kumimoji="1" lang="ja-JP" altLang="en-US" dirty="0" smtClean="0"/>
              <a:t>月～</a:t>
            </a:r>
            <a:r>
              <a:rPr kumimoji="1" lang="en-US" altLang="ja-JP" dirty="0" smtClean="0"/>
              <a:t>8</a:t>
            </a:r>
            <a:r>
              <a:rPr kumimoji="1" lang="ja-JP" altLang="en-US" dirty="0" smtClean="0"/>
              <a:t>月　</a:t>
            </a:r>
            <a:r>
              <a:rPr kumimoji="1" lang="ja-JP" altLang="en-US" dirty="0" smtClean="0">
                <a:solidFill>
                  <a:srgbClr val="FF0000"/>
                </a:solidFill>
              </a:rPr>
              <a:t>各サブ領域専門医制度検討委員会</a:t>
            </a:r>
            <a:r>
              <a:rPr kumimoji="1" lang="ja-JP" altLang="en-US" dirty="0" smtClean="0"/>
              <a:t>（現行の心血機構にあたる）の結成後、整備基準、各種規定、公募に必要な資料に関して協議し、</a:t>
            </a:r>
            <a:r>
              <a:rPr kumimoji="1" lang="ja-JP" altLang="en-US" dirty="0" smtClean="0">
                <a:solidFill>
                  <a:srgbClr val="0070C0"/>
                </a:solidFill>
              </a:rPr>
              <a:t>基本領域学会サブ領域連絡協議会</a:t>
            </a:r>
            <a:r>
              <a:rPr kumimoji="1" lang="ja-JP" altLang="en-US" dirty="0" smtClean="0"/>
              <a:t>の承認を得る。</a:t>
            </a:r>
            <a:endParaRPr kumimoji="1" lang="en-US" altLang="ja-JP" dirty="0" smtClean="0"/>
          </a:p>
          <a:p>
            <a:r>
              <a:rPr lang="en-US" altLang="ja-JP" dirty="0" smtClean="0"/>
              <a:t>2021</a:t>
            </a:r>
            <a:r>
              <a:rPr lang="ja-JP" altLang="en-US" dirty="0" smtClean="0"/>
              <a:t>年</a:t>
            </a:r>
            <a:r>
              <a:rPr lang="en-US" altLang="ja-JP" dirty="0" smtClean="0"/>
              <a:t>9</a:t>
            </a:r>
            <a:r>
              <a:rPr lang="ja-JP" altLang="en-US" dirty="0" smtClean="0"/>
              <a:t>月　整備基準と各種規定および資料を公表</a:t>
            </a:r>
            <a:endParaRPr lang="en-US" altLang="ja-JP" dirty="0" smtClean="0"/>
          </a:p>
          <a:p>
            <a:r>
              <a:rPr kumimoji="1" lang="en-US" altLang="ja-JP" dirty="0" smtClean="0"/>
              <a:t>2021</a:t>
            </a:r>
            <a:r>
              <a:rPr kumimoji="1" lang="ja-JP" altLang="en-US" dirty="0" smtClean="0"/>
              <a:t>年</a:t>
            </a:r>
            <a:r>
              <a:rPr kumimoji="1" lang="en-US" altLang="ja-JP" dirty="0" smtClean="0"/>
              <a:t>10</a:t>
            </a:r>
            <a:r>
              <a:rPr kumimoji="1" lang="ja-JP" altLang="en-US" dirty="0" smtClean="0"/>
              <a:t>月　専攻医公募</a:t>
            </a:r>
            <a:endParaRPr kumimoji="1" lang="en-US" altLang="ja-JP" dirty="0" smtClean="0"/>
          </a:p>
          <a:p>
            <a:r>
              <a:rPr lang="en-US" altLang="ja-JP" dirty="0" smtClean="0"/>
              <a:t>2022</a:t>
            </a:r>
            <a:r>
              <a:rPr lang="ja-JP" altLang="en-US" dirty="0" smtClean="0"/>
              <a:t>年</a:t>
            </a:r>
            <a:r>
              <a:rPr lang="en-US" altLang="ja-JP" dirty="0" smtClean="0"/>
              <a:t>2</a:t>
            </a:r>
            <a:r>
              <a:rPr lang="ja-JP" altLang="en-US" dirty="0" smtClean="0"/>
              <a:t>月～</a:t>
            </a:r>
            <a:r>
              <a:rPr lang="en-US" altLang="ja-JP" dirty="0" smtClean="0"/>
              <a:t>3</a:t>
            </a:r>
            <a:r>
              <a:rPr lang="ja-JP" altLang="en-US" dirty="0" smtClean="0"/>
              <a:t>月　日本専門医機構に専攻医の採用・登録について報告し承認後に専攻医登録結果公表</a:t>
            </a:r>
            <a:endParaRPr lang="en-US" altLang="ja-JP" dirty="0" smtClean="0"/>
          </a:p>
          <a:p>
            <a:r>
              <a:rPr kumimoji="1" lang="en-US" altLang="ja-JP" dirty="0" smtClean="0"/>
              <a:t>2022</a:t>
            </a:r>
            <a:r>
              <a:rPr kumimoji="1" lang="ja-JP" altLang="en-US" dirty="0" smtClean="0"/>
              <a:t>年</a:t>
            </a:r>
            <a:r>
              <a:rPr kumimoji="1" lang="en-US" altLang="ja-JP" dirty="0" smtClean="0"/>
              <a:t>4</a:t>
            </a:r>
            <a:r>
              <a:rPr kumimoji="1" lang="ja-JP" altLang="en-US" dirty="0" smtClean="0"/>
              <a:t>月　日本専門医機構認定サブ領域専門医修練開始</a:t>
            </a:r>
            <a:endParaRPr kumimoji="1" lang="en-US" altLang="ja-JP" dirty="0" smtClean="0"/>
          </a:p>
        </p:txBody>
      </p:sp>
      <p:sp>
        <p:nvSpPr>
          <p:cNvPr id="5" name="テキスト ボックス 4"/>
          <p:cNvSpPr txBox="1"/>
          <p:nvPr/>
        </p:nvSpPr>
        <p:spPr>
          <a:xfrm rot="1868519">
            <a:off x="8160972" y="416508"/>
            <a:ext cx="1057858" cy="323165"/>
          </a:xfrm>
          <a:prstGeom prst="rect">
            <a:avLst/>
          </a:prstGeom>
          <a:solidFill>
            <a:srgbClr val="FFFF00"/>
          </a:solidFill>
        </p:spPr>
        <p:txBody>
          <a:bodyPr wrap="square" rtlCol="0">
            <a:spAutoFit/>
          </a:bodyPr>
          <a:lstStyle/>
          <a:p>
            <a:pPr algn="ctr"/>
            <a:r>
              <a:rPr lang="ja-JP" altLang="en-US" sz="1500" dirty="0">
                <a:solidFill>
                  <a:srgbClr val="FF0000"/>
                </a:solidFill>
              </a:rPr>
              <a:t>新着情報</a:t>
            </a:r>
            <a:r>
              <a:rPr lang="en-US" altLang="ja-JP" sz="1500" dirty="0">
                <a:solidFill>
                  <a:srgbClr val="FF0000"/>
                </a:solidFill>
              </a:rPr>
              <a:t>‼</a:t>
            </a:r>
            <a:endParaRPr lang="ja-JP" altLang="en-US" sz="1500" dirty="0">
              <a:solidFill>
                <a:srgbClr val="FF0000"/>
              </a:solidFill>
            </a:endParaRPr>
          </a:p>
        </p:txBody>
      </p:sp>
    </p:spTree>
    <p:extLst>
      <p:ext uri="{BB962C8B-B14F-4D97-AF65-F5344CB8AC3E}">
        <p14:creationId xmlns:p14="http://schemas.microsoft.com/office/powerpoint/2010/main" val="2646032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AEF793A6-621F-3945-B8CB-AF6D8EA23354}"/>
              </a:ext>
            </a:extLst>
          </p:cNvPr>
          <p:cNvPicPr>
            <a:picLocks noChangeAspect="1"/>
          </p:cNvPicPr>
          <p:nvPr/>
        </p:nvPicPr>
        <p:blipFill>
          <a:blip r:embed="rId2"/>
          <a:stretch>
            <a:fillRect/>
          </a:stretch>
        </p:blipFill>
        <p:spPr>
          <a:xfrm>
            <a:off x="-998483" y="-1218292"/>
            <a:ext cx="11414235" cy="16152584"/>
          </a:xfrm>
          <a:prstGeom prst="rect">
            <a:avLst/>
          </a:prstGeom>
        </p:spPr>
      </p:pic>
    </p:spTree>
    <p:extLst>
      <p:ext uri="{BB962C8B-B14F-4D97-AF65-F5344CB8AC3E}">
        <p14:creationId xmlns:p14="http://schemas.microsoft.com/office/powerpoint/2010/main" val="3077931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57166" y="1304925"/>
            <a:ext cx="8886834" cy="5195887"/>
          </a:xfrm>
          <a:prstGeom prst="rect">
            <a:avLst/>
          </a:prstGeom>
        </p:spPr>
      </p:pic>
      <p:sp>
        <p:nvSpPr>
          <p:cNvPr id="2" name="タイトル 1"/>
          <p:cNvSpPr>
            <a:spLocks noGrp="1"/>
          </p:cNvSpPr>
          <p:nvPr>
            <p:ph type="title"/>
          </p:nvPr>
        </p:nvSpPr>
        <p:spPr>
          <a:xfrm>
            <a:off x="257166" y="239712"/>
            <a:ext cx="8524884" cy="1325563"/>
          </a:xfrm>
        </p:spPr>
        <p:txBody>
          <a:bodyPr/>
          <a:lstStyle/>
          <a:p>
            <a:pPr algn="ctr"/>
            <a:r>
              <a:rPr kumimoji="1" lang="ja-JP" altLang="en-US" dirty="0" smtClean="0"/>
              <a:t>日本外科学会が関与するサブス</a:t>
            </a:r>
            <a:r>
              <a:rPr kumimoji="1" lang="ja-JP" altLang="en-US" dirty="0" err="1" smtClean="0"/>
              <a:t>ぺ</a:t>
            </a:r>
            <a:r>
              <a:rPr kumimoji="1" lang="ja-JP" altLang="en-US" dirty="0" smtClean="0"/>
              <a:t>および所謂</a:t>
            </a:r>
            <a:r>
              <a:rPr kumimoji="1" lang="en-US" altLang="ja-JP" dirty="0" smtClean="0"/>
              <a:t>3</a:t>
            </a:r>
            <a:r>
              <a:rPr kumimoji="1" lang="ja-JP" altLang="en-US" dirty="0" smtClean="0"/>
              <a:t>階部分</a:t>
            </a:r>
            <a:endParaRPr kumimoji="1" lang="ja-JP" altLang="en-US" dirty="0"/>
          </a:p>
        </p:txBody>
      </p:sp>
    </p:spTree>
    <p:extLst>
      <p:ext uri="{BB962C8B-B14F-4D97-AF65-F5344CB8AC3E}">
        <p14:creationId xmlns:p14="http://schemas.microsoft.com/office/powerpoint/2010/main" val="1538551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071" y="238125"/>
            <a:ext cx="8578243" cy="637248"/>
          </a:xfrm>
          <a:solidFill>
            <a:srgbClr val="FFC000"/>
          </a:solidFill>
        </p:spPr>
        <p:txBody>
          <a:bodyPr>
            <a:normAutofit/>
          </a:bodyPr>
          <a:lstStyle/>
          <a:p>
            <a:pPr algn="ctr">
              <a:tabLst>
                <a:tab pos="1478756" algn="l"/>
              </a:tabLst>
            </a:pPr>
            <a:r>
              <a:rPr lang="ja-JP" altLang="en-US" sz="2700" dirty="0"/>
              <a:t>現行専門医が日本専門医機構専門医となる方法と時期</a:t>
            </a:r>
          </a:p>
        </p:txBody>
      </p:sp>
      <p:sp>
        <p:nvSpPr>
          <p:cNvPr id="3" name="コンテンツ プレースホルダー 2"/>
          <p:cNvSpPr>
            <a:spLocks noGrp="1"/>
          </p:cNvSpPr>
          <p:nvPr>
            <p:ph idx="1"/>
          </p:nvPr>
        </p:nvSpPr>
        <p:spPr>
          <a:xfrm>
            <a:off x="221070" y="1273419"/>
            <a:ext cx="8694329" cy="5232155"/>
          </a:xfrm>
        </p:spPr>
        <p:txBody>
          <a:bodyPr>
            <a:noAutofit/>
          </a:bodyPr>
          <a:lstStyle/>
          <a:p>
            <a:r>
              <a:rPr lang="ja-JP" altLang="en-US" sz="3200" dirty="0"/>
              <a:t>更新の機会に日本専門医機構認定の専門医に移行する手続きとなる。</a:t>
            </a:r>
            <a:endParaRPr lang="en-US" altLang="ja-JP" sz="3200" dirty="0"/>
          </a:p>
          <a:p>
            <a:r>
              <a:rPr lang="ja-JP" altLang="en-US" sz="3200" dirty="0"/>
              <a:t>時期についてはアナウンスされていない。</a:t>
            </a:r>
            <a:endParaRPr lang="en-US" altLang="ja-JP" sz="3200" dirty="0"/>
          </a:p>
          <a:p>
            <a:pPr marL="0" indent="0">
              <a:buNone/>
            </a:pPr>
            <a:r>
              <a:rPr lang="ja-JP" altLang="en-US" sz="3200" dirty="0"/>
              <a:t>　　現行専門医制度で求めている更新条件と日本専門医機構認定専門医で求められる更新条件が微妙にずれる可能性がある。専門医は</a:t>
            </a:r>
            <a:r>
              <a:rPr lang="en-US" altLang="ja-JP" sz="3200" dirty="0"/>
              <a:t>5</a:t>
            </a:r>
            <a:r>
              <a:rPr lang="ja-JP" altLang="en-US" sz="3200" dirty="0"/>
              <a:t>年間かけて実績を積み上げて更新申請を行うので、「</a:t>
            </a:r>
            <a:r>
              <a:rPr lang="en-US" altLang="ja-JP" sz="3200" dirty="0"/>
              <a:t>5</a:t>
            </a:r>
            <a:r>
              <a:rPr lang="ja-JP" altLang="en-US" sz="3200" dirty="0"/>
              <a:t>年後にはこの基準で更新を行います」というのを早く示してやる必要があるので、少なくとも</a:t>
            </a:r>
            <a:r>
              <a:rPr lang="en-US" altLang="ja-JP" sz="3200" dirty="0"/>
              <a:t>5</a:t>
            </a:r>
            <a:r>
              <a:rPr lang="ja-JP" altLang="en-US" sz="3200" dirty="0"/>
              <a:t>年間の期間は必要であると言うことを主張している。</a:t>
            </a:r>
            <a:endParaRPr lang="en-US" altLang="ja-JP" sz="3200" dirty="0"/>
          </a:p>
        </p:txBody>
      </p:sp>
    </p:spTree>
    <p:extLst>
      <p:ext uri="{BB962C8B-B14F-4D97-AF65-F5344CB8AC3E}">
        <p14:creationId xmlns:p14="http://schemas.microsoft.com/office/powerpoint/2010/main" val="2078454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625" y="2514600"/>
            <a:ext cx="7562850" cy="2075022"/>
          </a:xfrm>
        </p:spPr>
        <p:txBody>
          <a:bodyPr>
            <a:noAutofit/>
          </a:bodyPr>
          <a:lstStyle/>
          <a:p>
            <a:pPr algn="ctr"/>
            <a:r>
              <a:rPr lang="ja-JP" altLang="en-US" dirty="0"/>
              <a:t>循環器専門医</a:t>
            </a:r>
            <a:r>
              <a:rPr lang="en-US" altLang="ja-JP" dirty="0"/>
              <a:t/>
            </a:r>
            <a:br>
              <a:rPr lang="en-US" altLang="ja-JP" dirty="0"/>
            </a:br>
            <a:r>
              <a:rPr lang="ja-JP" altLang="en-US" dirty="0"/>
              <a:t>ダブルボードへの対応</a:t>
            </a:r>
            <a:r>
              <a:rPr lang="en-US" altLang="ja-JP" dirty="0"/>
              <a:t/>
            </a:r>
            <a:br>
              <a:rPr lang="en-US" altLang="ja-JP" dirty="0"/>
            </a:br>
            <a:r>
              <a:rPr lang="ja-JP" altLang="en-US" dirty="0"/>
              <a:t>（現行制度および新制度）</a:t>
            </a:r>
          </a:p>
        </p:txBody>
      </p:sp>
    </p:spTree>
    <p:extLst>
      <p:ext uri="{BB962C8B-B14F-4D97-AF65-F5344CB8AC3E}">
        <p14:creationId xmlns:p14="http://schemas.microsoft.com/office/powerpoint/2010/main" val="41816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69244" y="256217"/>
            <a:ext cx="6307931" cy="7216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 name="タイトル 1"/>
          <p:cNvSpPr>
            <a:spLocks noGrp="1"/>
          </p:cNvSpPr>
          <p:nvPr>
            <p:ph type="title"/>
          </p:nvPr>
        </p:nvSpPr>
        <p:spPr>
          <a:xfrm>
            <a:off x="1751409" y="256217"/>
            <a:ext cx="5943600" cy="745629"/>
          </a:xfrm>
        </p:spPr>
        <p:txBody>
          <a:bodyPr>
            <a:normAutofit fontScale="90000"/>
          </a:bodyPr>
          <a:lstStyle/>
          <a:p>
            <a:pPr algn="ctr"/>
            <a:r>
              <a:rPr kumimoji="1" lang="ja-JP" altLang="en-US" dirty="0" smtClean="0"/>
              <a:t>新制度でのダブルボード</a:t>
            </a:r>
            <a:endParaRPr kumimoji="1" lang="ja-JP" altLang="en-US" dirty="0"/>
          </a:p>
        </p:txBody>
      </p:sp>
      <p:sp>
        <p:nvSpPr>
          <p:cNvPr id="3" name="コンテンツ プレースホルダー 2"/>
          <p:cNvSpPr>
            <a:spLocks noGrp="1"/>
          </p:cNvSpPr>
          <p:nvPr>
            <p:ph idx="1"/>
          </p:nvPr>
        </p:nvSpPr>
        <p:spPr>
          <a:xfrm>
            <a:off x="350044" y="1221917"/>
            <a:ext cx="8603456" cy="5093157"/>
          </a:xfrm>
        </p:spPr>
        <p:txBody>
          <a:bodyPr>
            <a:noAutofit/>
          </a:bodyPr>
          <a:lstStyle/>
          <a:p>
            <a:pPr marL="0" indent="0">
              <a:buNone/>
            </a:pPr>
            <a:r>
              <a:rPr lang="ja-JP" altLang="en-US" sz="3200" dirty="0"/>
              <a:t>日本専門医機構の説明</a:t>
            </a:r>
            <a:endParaRPr lang="ja-JP" altLang="ja-JP" sz="3200" dirty="0"/>
          </a:p>
          <a:p>
            <a:pPr lvl="0"/>
            <a:r>
              <a:rPr lang="ja-JP" altLang="en-US" sz="3200" dirty="0"/>
              <a:t>心臓血管外科専門医を取得したものが、将来的に循環器専門医を取得することは妨げない。</a:t>
            </a:r>
            <a:endParaRPr lang="en-US" altLang="ja-JP" sz="3200" dirty="0"/>
          </a:p>
          <a:p>
            <a:pPr lvl="0"/>
            <a:r>
              <a:rPr lang="ja-JP" altLang="en-US" sz="3200" dirty="0"/>
              <a:t>今のところは基本部分を外科専門医（又は外科認定登録医）としたままで、循環器専門医を取得する道は残されている。</a:t>
            </a:r>
            <a:endParaRPr lang="en-US" altLang="ja-JP" sz="3200" dirty="0"/>
          </a:p>
          <a:p>
            <a:pPr lvl="0"/>
            <a:r>
              <a:rPr lang="ja-JP" altLang="en-US" sz="3200" dirty="0"/>
              <a:t>日本専門医機構は一つの専門医のカリキュラムは一つでないといけないので、外科用のカリキュラムを作成することは認められていない。試験の内容を</a:t>
            </a:r>
            <a:r>
              <a:rPr lang="en-US" altLang="ja-JP" sz="3200" dirty="0"/>
              <a:t>10</a:t>
            </a:r>
            <a:r>
              <a:rPr lang="ja-JP" altLang="en-US" sz="3200" dirty="0"/>
              <a:t>％～</a:t>
            </a:r>
            <a:r>
              <a:rPr lang="en-US" altLang="ja-JP" sz="3200" dirty="0"/>
              <a:t>20</a:t>
            </a:r>
            <a:r>
              <a:rPr lang="ja-JP" altLang="en-US" sz="3200" dirty="0"/>
              <a:t>％程度、外科領域の選択問題とする程度のことは認める。</a:t>
            </a:r>
          </a:p>
        </p:txBody>
      </p:sp>
    </p:spTree>
    <p:extLst>
      <p:ext uri="{BB962C8B-B14F-4D97-AF65-F5344CB8AC3E}">
        <p14:creationId xmlns:p14="http://schemas.microsoft.com/office/powerpoint/2010/main" val="1759899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035671" y="276226"/>
            <a:ext cx="4612822" cy="954668"/>
          </a:xfrm>
          <a:prstGeom prst="round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 name="タイトル 1"/>
          <p:cNvSpPr>
            <a:spLocks noGrp="1"/>
          </p:cNvSpPr>
          <p:nvPr>
            <p:ph type="title"/>
          </p:nvPr>
        </p:nvSpPr>
        <p:spPr>
          <a:xfrm>
            <a:off x="1819275" y="276226"/>
            <a:ext cx="5045614" cy="1026356"/>
          </a:xfrm>
        </p:spPr>
        <p:txBody>
          <a:bodyPr/>
          <a:lstStyle/>
          <a:p>
            <a:pPr algn="ctr"/>
            <a:r>
              <a:rPr lang="ja-JP" altLang="en-US" dirty="0"/>
              <a:t>皆</a:t>
            </a:r>
            <a:r>
              <a:rPr lang="ja-JP" altLang="en-US" dirty="0" smtClean="0"/>
              <a:t>さんへのお</a:t>
            </a:r>
            <a:r>
              <a:rPr lang="ja-JP" altLang="en-US" dirty="0"/>
              <a:t>願</a:t>
            </a:r>
            <a:r>
              <a:rPr lang="ja-JP" altLang="en-US" dirty="0" smtClean="0"/>
              <a:t>い</a:t>
            </a:r>
            <a:endParaRPr kumimoji="1" lang="ja-JP" altLang="en-US" dirty="0"/>
          </a:p>
        </p:txBody>
      </p:sp>
      <p:sp>
        <p:nvSpPr>
          <p:cNvPr id="3" name="コンテンツ プレースホルダー 2"/>
          <p:cNvSpPr>
            <a:spLocks noGrp="1"/>
          </p:cNvSpPr>
          <p:nvPr>
            <p:ph idx="1"/>
          </p:nvPr>
        </p:nvSpPr>
        <p:spPr>
          <a:xfrm>
            <a:off x="308946" y="1720087"/>
            <a:ext cx="4060258" cy="4556888"/>
          </a:xfrm>
        </p:spPr>
        <p:txBody>
          <a:bodyPr>
            <a:noAutofit/>
          </a:bodyPr>
          <a:lstStyle/>
          <a:p>
            <a:pPr marL="0" indent="0">
              <a:buNone/>
            </a:pPr>
            <a:r>
              <a:rPr lang="ja-JP" altLang="en-US" sz="3600" dirty="0"/>
              <a:t>　循環器専門医取得のためには</a:t>
            </a:r>
            <a:r>
              <a:rPr lang="en-US" altLang="ja-JP" sz="3600" u="sng" dirty="0">
                <a:solidFill>
                  <a:srgbClr val="FF0000"/>
                </a:solidFill>
              </a:rPr>
              <a:t>6</a:t>
            </a:r>
            <a:r>
              <a:rPr lang="ja-JP" altLang="en-US" sz="3600" u="sng" dirty="0">
                <a:solidFill>
                  <a:srgbClr val="FF0000"/>
                </a:solidFill>
              </a:rPr>
              <a:t>年間の会員資格</a:t>
            </a:r>
            <a:r>
              <a:rPr lang="ja-JP" altLang="en-US" sz="3600" dirty="0"/>
              <a:t>が必要です。</a:t>
            </a:r>
            <a:endParaRPr lang="en-US" altLang="ja-JP" sz="3600" dirty="0"/>
          </a:p>
          <a:p>
            <a:pPr marL="0" indent="0">
              <a:buNone/>
            </a:pPr>
            <a:r>
              <a:rPr lang="ja-JP" altLang="en-US" sz="3600" dirty="0"/>
              <a:t>　日本循環器学会に入会し、その資格を維持しておいてください。</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379" y="1230894"/>
            <a:ext cx="4186321" cy="5448660"/>
          </a:xfrm>
          <a:prstGeom prst="rect">
            <a:avLst/>
          </a:prstGeom>
        </p:spPr>
      </p:pic>
      <p:cxnSp>
        <p:nvCxnSpPr>
          <p:cNvPr id="6" name="直線コネクタ 5"/>
          <p:cNvCxnSpPr/>
          <p:nvPr/>
        </p:nvCxnSpPr>
        <p:spPr>
          <a:xfrm flipV="1">
            <a:off x="4973782" y="2627453"/>
            <a:ext cx="3255818" cy="49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953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8597" y="297331"/>
            <a:ext cx="7887956" cy="771580"/>
          </a:xfrm>
          <a:solidFill>
            <a:srgbClr val="FFC000"/>
          </a:solidFill>
        </p:spPr>
        <p:txBody>
          <a:bodyPr>
            <a:normAutofit/>
          </a:bodyPr>
          <a:lstStyle/>
          <a:p>
            <a:pPr algn="ctr"/>
            <a:r>
              <a:rPr kumimoji="1" lang="en-US" altLang="ja-JP" b="1" dirty="0" smtClean="0"/>
              <a:t>COVID-19</a:t>
            </a:r>
            <a:r>
              <a:rPr kumimoji="1" lang="ja-JP" altLang="en-US" b="1" dirty="0" smtClean="0"/>
              <a:t>対応のための特別措置</a:t>
            </a:r>
            <a:endParaRPr kumimoji="1" lang="ja-JP" altLang="en-US" b="1" dirty="0"/>
          </a:p>
        </p:txBody>
      </p:sp>
      <p:sp>
        <p:nvSpPr>
          <p:cNvPr id="3" name="コンテンツ プレースホルダー 2"/>
          <p:cNvSpPr>
            <a:spLocks noGrp="1"/>
          </p:cNvSpPr>
          <p:nvPr>
            <p:ph idx="1"/>
          </p:nvPr>
        </p:nvSpPr>
        <p:spPr>
          <a:xfrm>
            <a:off x="391886" y="1386671"/>
            <a:ext cx="8545703" cy="5486400"/>
          </a:xfrm>
        </p:spPr>
        <p:txBody>
          <a:bodyPr>
            <a:normAutofit lnSpcReduction="10000"/>
          </a:bodyPr>
          <a:lstStyle/>
          <a:p>
            <a:pPr marL="0" indent="0">
              <a:buNone/>
            </a:pPr>
            <a:r>
              <a:rPr lang="ja-JP" altLang="en-US" sz="2625" b="1" dirty="0"/>
              <a:t>特別措置</a:t>
            </a:r>
          </a:p>
          <a:p>
            <a:r>
              <a:rPr lang="en-US" altLang="ja-JP" dirty="0"/>
              <a:t>2020</a:t>
            </a:r>
            <a:r>
              <a:rPr lang="ja-JP" altLang="en-US" dirty="0"/>
              <a:t>年</a:t>
            </a:r>
            <a:r>
              <a:rPr lang="en-US" altLang="ja-JP" dirty="0"/>
              <a:t>12</a:t>
            </a:r>
            <a:r>
              <a:rPr lang="ja-JP" altLang="en-US" dirty="0"/>
              <a:t>月</a:t>
            </a:r>
            <a:r>
              <a:rPr lang="en-US" altLang="ja-JP" dirty="0"/>
              <a:t>31</a:t>
            </a:r>
            <a:r>
              <a:rPr lang="ja-JP" altLang="en-US" dirty="0"/>
              <a:t>日～</a:t>
            </a:r>
            <a:r>
              <a:rPr lang="en-US" altLang="ja-JP" dirty="0"/>
              <a:t>2024</a:t>
            </a:r>
            <a:r>
              <a:rPr lang="ja-JP" altLang="en-US" dirty="0"/>
              <a:t>年</a:t>
            </a:r>
            <a:r>
              <a:rPr lang="en-US" altLang="ja-JP" dirty="0"/>
              <a:t>12</a:t>
            </a:r>
            <a:r>
              <a:rPr lang="ja-JP" altLang="en-US" dirty="0"/>
              <a:t>月</a:t>
            </a:r>
            <a:r>
              <a:rPr lang="en-US" altLang="ja-JP" dirty="0"/>
              <a:t>31</a:t>
            </a:r>
            <a:r>
              <a:rPr lang="ja-JP" altLang="en-US" dirty="0"/>
              <a:t>日に有効期限を迎える心臓血管外科専門医資格を</a:t>
            </a:r>
            <a:r>
              <a:rPr lang="ja-JP" altLang="en-US" dirty="0">
                <a:solidFill>
                  <a:srgbClr val="FF0000"/>
                </a:solidFill>
              </a:rPr>
              <a:t>一律</a:t>
            </a:r>
            <a:r>
              <a:rPr lang="en-US" altLang="ja-JP" dirty="0">
                <a:solidFill>
                  <a:srgbClr val="FF0000"/>
                </a:solidFill>
              </a:rPr>
              <a:t>1</a:t>
            </a:r>
            <a:r>
              <a:rPr lang="ja-JP" altLang="en-US" dirty="0">
                <a:solidFill>
                  <a:srgbClr val="FF0000"/>
                </a:solidFill>
              </a:rPr>
              <a:t>年延長</a:t>
            </a:r>
            <a:r>
              <a:rPr lang="ja-JP" altLang="en-US" dirty="0"/>
              <a:t>とする</a:t>
            </a:r>
            <a:r>
              <a:rPr lang="ja-JP" altLang="en-US" dirty="0" smtClean="0"/>
              <a:t>。</a:t>
            </a:r>
            <a:endParaRPr lang="en-US" altLang="ja-JP" dirty="0" smtClean="0"/>
          </a:p>
          <a:p>
            <a:r>
              <a:rPr lang="ja-JP" altLang="en-US" dirty="0" smtClean="0"/>
              <a:t>外科</a:t>
            </a:r>
            <a:r>
              <a:rPr lang="ja-JP" altLang="en-US" dirty="0"/>
              <a:t>専門医</a:t>
            </a:r>
            <a:r>
              <a:rPr lang="ja-JP" altLang="en-US" dirty="0" smtClean="0"/>
              <a:t>も同じく延長とする。</a:t>
            </a:r>
            <a:endParaRPr lang="ja-JP" altLang="en-US" dirty="0"/>
          </a:p>
          <a:p>
            <a:r>
              <a:rPr lang="en-US" altLang="ja-JP" dirty="0"/>
              <a:t>5</a:t>
            </a:r>
            <a:r>
              <a:rPr lang="ja-JP" altLang="en-US" dirty="0"/>
              <a:t>年での更新を希望する心臓血管外科専門医に対しては例年通り更新申請を受け付けて審査を行う。来年以降も専門医取得後</a:t>
            </a:r>
            <a:r>
              <a:rPr lang="en-US" altLang="ja-JP" dirty="0"/>
              <a:t>5</a:t>
            </a:r>
            <a:r>
              <a:rPr lang="ja-JP" altLang="en-US" dirty="0"/>
              <a:t>年を経過した時点で更新を希望する専門医に対しては同様に対応する</a:t>
            </a:r>
            <a:r>
              <a:rPr lang="ja-JP" altLang="en-US" dirty="0" smtClean="0"/>
              <a:t>。</a:t>
            </a:r>
            <a:endParaRPr lang="en-US" altLang="ja-JP" dirty="0" smtClean="0"/>
          </a:p>
          <a:p>
            <a:pPr marL="0" indent="0">
              <a:buNone/>
            </a:pPr>
            <a:r>
              <a:rPr lang="ja-JP" altLang="en-US" sz="2625" b="1" dirty="0"/>
              <a:t>理由</a:t>
            </a:r>
            <a:endParaRPr lang="en-US" altLang="ja-JP" sz="2625" b="1" dirty="0"/>
          </a:p>
          <a:p>
            <a:r>
              <a:rPr lang="ja-JP" altLang="en-US" dirty="0" smtClean="0"/>
              <a:t>各種学会、セミナー等が次々に中止となり、専門医の更新クレジット取得に影響を及ぼしている。感染蔓延地域では</a:t>
            </a:r>
            <a:r>
              <a:rPr lang="en-US" altLang="ja-JP" dirty="0" smtClean="0"/>
              <a:t>COVID-19</a:t>
            </a:r>
            <a:r>
              <a:rPr lang="ja-JP" altLang="en-US" dirty="0" smtClean="0"/>
              <a:t>対応のために日常診療に大きな支障が生じ、症例経験に遅れを生じている。</a:t>
            </a:r>
            <a:endParaRPr lang="ja-JP" altLang="en-US" dirty="0"/>
          </a:p>
          <a:p>
            <a:pPr marL="0" indent="0">
              <a:buNone/>
            </a:pPr>
            <a:endParaRPr kumimoji="1" lang="ja-JP" altLang="en-US" dirty="0"/>
          </a:p>
        </p:txBody>
      </p:sp>
    </p:spTree>
    <p:extLst>
      <p:ext uri="{BB962C8B-B14F-4D97-AF65-F5344CB8AC3E}">
        <p14:creationId xmlns:p14="http://schemas.microsoft.com/office/powerpoint/2010/main" val="438723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5546FDCD-9228-1D41-86E7-7B4DE4558C39}"/>
              </a:ext>
            </a:extLst>
          </p:cNvPr>
          <p:cNvPicPr>
            <a:picLocks noChangeAspect="1"/>
          </p:cNvPicPr>
          <p:nvPr/>
        </p:nvPicPr>
        <p:blipFill>
          <a:blip r:embed="rId2"/>
          <a:stretch>
            <a:fillRect/>
          </a:stretch>
        </p:blipFill>
        <p:spPr>
          <a:xfrm>
            <a:off x="-405442" y="559068"/>
            <a:ext cx="9954883" cy="7046449"/>
          </a:xfrm>
          <a:prstGeom prst="rect">
            <a:avLst/>
          </a:prstGeom>
        </p:spPr>
      </p:pic>
      <p:sp>
        <p:nvSpPr>
          <p:cNvPr id="3" name="円/楕円 2"/>
          <p:cNvSpPr/>
          <p:nvPr/>
        </p:nvSpPr>
        <p:spPr>
          <a:xfrm>
            <a:off x="4282633" y="1817226"/>
            <a:ext cx="1226916" cy="30094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9543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1129" y="2898623"/>
            <a:ext cx="6849320" cy="994172"/>
          </a:xfrm>
        </p:spPr>
        <p:txBody>
          <a:bodyPr>
            <a:normAutofit fontScale="90000"/>
          </a:bodyPr>
          <a:lstStyle/>
          <a:p>
            <a:pPr algn="ctr"/>
            <a:r>
              <a:rPr kumimoji="1" lang="ja-JP" altLang="en-US" dirty="0" smtClean="0"/>
              <a:t>ご清聴ありがとうございました！</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1466" y="1194788"/>
            <a:ext cx="2177051" cy="164859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325" y="1122906"/>
            <a:ext cx="1723706" cy="172370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957" y="3890051"/>
            <a:ext cx="2000840" cy="200750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6636" y="3940012"/>
            <a:ext cx="2007911" cy="2014604"/>
          </a:xfrm>
          <a:prstGeom prst="rect">
            <a:avLst/>
          </a:prstGeom>
        </p:spPr>
      </p:pic>
    </p:spTree>
    <p:extLst>
      <p:ext uri="{BB962C8B-B14F-4D97-AF65-F5344CB8AC3E}">
        <p14:creationId xmlns:p14="http://schemas.microsoft.com/office/powerpoint/2010/main" val="2031610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 y="766439"/>
            <a:ext cx="9318744" cy="8578518"/>
          </a:xfrm>
        </p:spPr>
      </p:pic>
      <p:cxnSp>
        <p:nvCxnSpPr>
          <p:cNvPr id="6" name="直線コネクタ 5"/>
          <p:cNvCxnSpPr/>
          <p:nvPr/>
        </p:nvCxnSpPr>
        <p:spPr>
          <a:xfrm flipV="1">
            <a:off x="3346101" y="2093511"/>
            <a:ext cx="5694066" cy="65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80975" y="2342731"/>
            <a:ext cx="5381625" cy="42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04825" y="3667125"/>
            <a:ext cx="537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0975" y="7391400"/>
            <a:ext cx="9071714" cy="507831"/>
          </a:xfrm>
          <a:prstGeom prst="rect">
            <a:avLst/>
          </a:prstGeom>
          <a:noFill/>
        </p:spPr>
        <p:txBody>
          <a:bodyPr wrap="none" rtlCol="0">
            <a:spAutoFit/>
          </a:bodyPr>
          <a:lstStyle/>
          <a:p>
            <a:r>
              <a:rPr lang="ja-JP" altLang="en-US" sz="2700" dirty="0"/>
              <a:t>不安な方は心臓血管外科専門医認定機構にお尋ねください。</a:t>
            </a:r>
          </a:p>
        </p:txBody>
      </p:sp>
    </p:spTree>
    <p:extLst>
      <p:ext uri="{BB962C8B-B14F-4D97-AF65-F5344CB8AC3E}">
        <p14:creationId xmlns:p14="http://schemas.microsoft.com/office/powerpoint/2010/main" val="212779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1801" y="361950"/>
            <a:ext cx="3760400" cy="757849"/>
          </a:xfrm>
          <a:solidFill>
            <a:srgbClr val="FFC000"/>
          </a:solidFill>
        </p:spPr>
        <p:txBody>
          <a:bodyPr/>
          <a:lstStyle/>
          <a:p>
            <a:pPr algn="ctr"/>
            <a:r>
              <a:rPr kumimoji="1" lang="en-US" altLang="ja-JP" b="1" dirty="0" err="1" smtClean="0"/>
              <a:t>OffJT</a:t>
            </a:r>
            <a:r>
              <a:rPr kumimoji="1" lang="ja-JP" altLang="en-US" b="1" dirty="0" smtClean="0"/>
              <a:t>について</a:t>
            </a:r>
            <a:endParaRPr kumimoji="1" lang="ja-JP" altLang="en-US" b="1" dirty="0"/>
          </a:p>
        </p:txBody>
      </p:sp>
      <p:sp>
        <p:nvSpPr>
          <p:cNvPr id="3" name="コンテンツ プレースホルダー 2"/>
          <p:cNvSpPr>
            <a:spLocks noGrp="1"/>
          </p:cNvSpPr>
          <p:nvPr>
            <p:ph idx="1"/>
          </p:nvPr>
        </p:nvSpPr>
        <p:spPr>
          <a:xfrm>
            <a:off x="76199" y="1470421"/>
            <a:ext cx="8905875" cy="4863704"/>
          </a:xfrm>
        </p:spPr>
        <p:txBody>
          <a:bodyPr>
            <a:normAutofit/>
          </a:bodyPr>
          <a:lstStyle/>
          <a:p>
            <a:r>
              <a:rPr lang="en-US" altLang="ja-JP" sz="3600" dirty="0"/>
              <a:t>2022</a:t>
            </a:r>
            <a:r>
              <a:rPr lang="ja-JP" altLang="en-US" sz="3600" dirty="0"/>
              <a:t>年新規受験者から申請時に</a:t>
            </a:r>
            <a:r>
              <a:rPr lang="en-US" altLang="ja-JP" sz="3600" dirty="0"/>
              <a:t>OffJT30</a:t>
            </a:r>
            <a:r>
              <a:rPr lang="ja-JP" altLang="en-US" sz="3600" dirty="0"/>
              <a:t>時間および体外循環経験</a:t>
            </a:r>
            <a:r>
              <a:rPr lang="en-US" altLang="ja-JP" sz="3600" dirty="0"/>
              <a:t>5</a:t>
            </a:r>
            <a:r>
              <a:rPr lang="ja-JP" altLang="en-US" sz="3600" dirty="0"/>
              <a:t>例を求める。</a:t>
            </a:r>
            <a:endParaRPr lang="en-US" altLang="ja-JP" sz="3600" dirty="0"/>
          </a:p>
          <a:p>
            <a:r>
              <a:rPr lang="en-US" altLang="ja-JP" sz="3600" dirty="0"/>
              <a:t>2017</a:t>
            </a:r>
            <a:r>
              <a:rPr lang="ja-JP" altLang="en-US" sz="3600" dirty="0"/>
              <a:t>年以降の新規申請者で、新規申請時に上記条件を揃えていなかった場合には、初回更新申請までに整える。</a:t>
            </a:r>
            <a:endParaRPr lang="en-US" altLang="ja-JP" sz="3600" dirty="0"/>
          </a:p>
          <a:p>
            <a:r>
              <a:rPr lang="ja-JP" altLang="en-US" sz="3600" dirty="0"/>
              <a:t>今回の</a:t>
            </a:r>
            <a:r>
              <a:rPr lang="en-US" altLang="ja-JP" sz="3600" dirty="0"/>
              <a:t>COVID-19</a:t>
            </a:r>
            <a:r>
              <a:rPr lang="ja-JP" altLang="en-US" sz="3600" dirty="0"/>
              <a:t>特別措置によって</a:t>
            </a:r>
            <a:r>
              <a:rPr lang="en-US" altLang="ja-JP" sz="3600" dirty="0"/>
              <a:t>2023</a:t>
            </a:r>
            <a:r>
              <a:rPr lang="ja-JP" altLang="en-US" sz="3600" dirty="0"/>
              <a:t>年初回更新申請となる場合にはその時期までに整える。</a:t>
            </a:r>
          </a:p>
        </p:txBody>
      </p:sp>
    </p:spTree>
    <p:extLst>
      <p:ext uri="{BB962C8B-B14F-4D97-AF65-F5344CB8AC3E}">
        <p14:creationId xmlns:p14="http://schemas.microsoft.com/office/powerpoint/2010/main" val="851658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6124" y="221636"/>
            <a:ext cx="6731751" cy="741122"/>
          </a:xfrm>
          <a:solidFill>
            <a:srgbClr val="FFC000"/>
          </a:solidFill>
        </p:spPr>
        <p:txBody>
          <a:bodyPr>
            <a:normAutofit fontScale="90000"/>
          </a:bodyPr>
          <a:lstStyle/>
          <a:p>
            <a:pPr algn="ctr"/>
            <a:r>
              <a:rPr kumimoji="1" lang="en-US" altLang="ja-JP" b="1" dirty="0" smtClean="0"/>
              <a:t>On-line (remote)</a:t>
            </a:r>
            <a:r>
              <a:rPr kumimoji="1" lang="ja-JP" altLang="en-US" b="1" dirty="0" smtClean="0"/>
              <a:t> </a:t>
            </a:r>
            <a:r>
              <a:rPr lang="en-US" altLang="ja-JP" b="1" dirty="0" err="1" smtClean="0"/>
              <a:t>OffJT</a:t>
            </a:r>
            <a:r>
              <a:rPr kumimoji="1" lang="ja-JP" altLang="en-US" b="1" dirty="0" smtClean="0"/>
              <a:t>の導入</a:t>
            </a:r>
            <a:endParaRPr kumimoji="1" lang="ja-JP" altLang="en-US" b="1" dirty="0"/>
          </a:p>
        </p:txBody>
      </p:sp>
      <p:sp>
        <p:nvSpPr>
          <p:cNvPr id="3" name="コンテンツ プレースホルダー 2"/>
          <p:cNvSpPr>
            <a:spLocks noGrp="1"/>
          </p:cNvSpPr>
          <p:nvPr>
            <p:ph idx="1"/>
          </p:nvPr>
        </p:nvSpPr>
        <p:spPr>
          <a:xfrm>
            <a:off x="257174" y="1135260"/>
            <a:ext cx="8629650" cy="5227439"/>
          </a:xfrm>
        </p:spPr>
        <p:txBody>
          <a:bodyPr>
            <a:noAutofit/>
          </a:bodyPr>
          <a:lstStyle/>
          <a:p>
            <a:r>
              <a:rPr lang="en-US" altLang="ja-JP" sz="4000" dirty="0"/>
              <a:t>COVID-19</a:t>
            </a:r>
            <a:r>
              <a:rPr lang="ja-JP" altLang="en-US" sz="4000" dirty="0"/>
              <a:t>対応および</a:t>
            </a:r>
            <a:r>
              <a:rPr lang="en-US" altLang="ja-JP" sz="4000" dirty="0"/>
              <a:t>post (with) COVID</a:t>
            </a:r>
            <a:r>
              <a:rPr lang="ja-JP" altLang="en-US" sz="4000" dirty="0"/>
              <a:t>の時代に</a:t>
            </a:r>
            <a:r>
              <a:rPr lang="en-US" altLang="ja-JP" sz="4000" dirty="0"/>
              <a:t>face to face</a:t>
            </a:r>
            <a:r>
              <a:rPr lang="ja-JP" altLang="en-US" sz="4000" dirty="0" err="1"/>
              <a:t>での</a:t>
            </a:r>
            <a:r>
              <a:rPr lang="ja-JP" altLang="en-US" sz="4000" dirty="0"/>
              <a:t>従来型の</a:t>
            </a:r>
            <a:r>
              <a:rPr lang="en-US" altLang="ja-JP" sz="4000" dirty="0" err="1"/>
              <a:t>OffJT</a:t>
            </a:r>
            <a:r>
              <a:rPr lang="ja-JP" altLang="en-US" sz="4000" dirty="0"/>
              <a:t>の実施が難しくなる可能性が高い。</a:t>
            </a:r>
            <a:endParaRPr lang="en-US" altLang="ja-JP" sz="4000" dirty="0"/>
          </a:p>
          <a:p>
            <a:r>
              <a:rPr lang="en-US" altLang="ja-JP" sz="4000" dirty="0"/>
              <a:t>On-line (remote) </a:t>
            </a:r>
            <a:r>
              <a:rPr lang="en-US" altLang="ja-JP" sz="4000" dirty="0" err="1"/>
              <a:t>offJT</a:t>
            </a:r>
            <a:r>
              <a:rPr lang="ja-JP" altLang="en-US" sz="4000" dirty="0"/>
              <a:t>とすることによって、遠く離れた指導者、場合によっては海外の指導者から直接指導を受けることが出来る。</a:t>
            </a:r>
            <a:endParaRPr lang="en-US" altLang="ja-JP" sz="4000" dirty="0"/>
          </a:p>
          <a:p>
            <a:r>
              <a:rPr lang="ja-JP" altLang="en-US" sz="4000" dirty="0"/>
              <a:t>施行要件、確認方法などのルールについては現在検討中</a:t>
            </a:r>
          </a:p>
        </p:txBody>
      </p:sp>
    </p:spTree>
    <p:extLst>
      <p:ext uri="{BB962C8B-B14F-4D97-AF65-F5344CB8AC3E}">
        <p14:creationId xmlns:p14="http://schemas.microsoft.com/office/powerpoint/2010/main" val="2511960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グループ化 96"/>
          <p:cNvGrpSpPr/>
          <p:nvPr/>
        </p:nvGrpSpPr>
        <p:grpSpPr>
          <a:xfrm>
            <a:off x="50669" y="153324"/>
            <a:ext cx="8974668" cy="6650885"/>
            <a:chOff x="84666" y="12782"/>
            <a:chExt cx="8974668" cy="6650885"/>
          </a:xfrm>
        </p:grpSpPr>
        <p:cxnSp>
          <p:nvCxnSpPr>
            <p:cNvPr id="96" name="直線矢印コネクタ 95"/>
            <p:cNvCxnSpPr/>
            <p:nvPr/>
          </p:nvCxnSpPr>
          <p:spPr>
            <a:xfrm flipH="1" flipV="1">
              <a:off x="3894667" y="5249333"/>
              <a:ext cx="821266" cy="474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84666" y="12782"/>
              <a:ext cx="8974668" cy="6650885"/>
              <a:chOff x="84666" y="12782"/>
              <a:chExt cx="8974668" cy="6650885"/>
            </a:xfrm>
          </p:grpSpPr>
          <p:grpSp>
            <p:nvGrpSpPr>
              <p:cNvPr id="172" name="グループ化 171"/>
              <p:cNvGrpSpPr/>
              <p:nvPr/>
            </p:nvGrpSpPr>
            <p:grpSpPr>
              <a:xfrm>
                <a:off x="84666" y="12782"/>
                <a:ext cx="8974668" cy="6650885"/>
                <a:chOff x="84666" y="-114223"/>
                <a:chExt cx="8974668" cy="6650885"/>
              </a:xfrm>
            </p:grpSpPr>
            <p:sp>
              <p:nvSpPr>
                <p:cNvPr id="4" name="テキスト ボックス 3"/>
                <p:cNvSpPr txBox="1"/>
                <p:nvPr/>
              </p:nvSpPr>
              <p:spPr>
                <a:xfrm>
                  <a:off x="262467" y="-114223"/>
                  <a:ext cx="6747435" cy="440438"/>
                </a:xfrm>
                <a:prstGeom prst="rect">
                  <a:avLst/>
                </a:prstGeom>
                <a:solidFill>
                  <a:srgbClr val="FFC000"/>
                </a:solidFill>
                <a:ln w="22225">
                  <a:solidFill>
                    <a:schemeClr val="tx1"/>
                  </a:solidFill>
                </a:ln>
              </p:spPr>
              <p:txBody>
                <a:bodyPr wrap="square" lIns="720000" rIns="720000" rtlCol="0" anchor="ctr" anchorCtr="0">
                  <a:normAutofit fontScale="92500" lnSpcReduction="20000"/>
                </a:bodyPr>
                <a:lstStyle/>
                <a:p>
                  <a:pPr algn="dist"/>
                  <a:r>
                    <a:rPr kumimoji="1" lang="ja-JP" altLang="en-US" sz="2800" b="1" dirty="0" smtClean="0"/>
                    <a:t>更　　　新　　　対　　　象　　　者　　</a:t>
                  </a:r>
                  <a:endParaRPr kumimoji="1" lang="ja-JP" altLang="en-US" sz="2800" b="1" dirty="0"/>
                </a:p>
              </p:txBody>
            </p:sp>
            <p:grpSp>
              <p:nvGrpSpPr>
                <p:cNvPr id="167" name="グループ化 166"/>
                <p:cNvGrpSpPr/>
                <p:nvPr/>
              </p:nvGrpSpPr>
              <p:grpSpPr>
                <a:xfrm>
                  <a:off x="84666" y="343647"/>
                  <a:ext cx="4342055" cy="5627058"/>
                  <a:chOff x="84666" y="343647"/>
                  <a:chExt cx="4342055" cy="5627058"/>
                </a:xfrm>
              </p:grpSpPr>
              <p:sp>
                <p:nvSpPr>
                  <p:cNvPr id="5" name="テキスト ボックス 4"/>
                  <p:cNvSpPr txBox="1"/>
                  <p:nvPr/>
                </p:nvSpPr>
                <p:spPr>
                  <a:xfrm>
                    <a:off x="84666" y="809312"/>
                    <a:ext cx="1591733" cy="369332"/>
                  </a:xfrm>
                  <a:prstGeom prst="rect">
                    <a:avLst/>
                  </a:prstGeom>
                  <a:noFill/>
                  <a:ln w="22225">
                    <a:solidFill>
                      <a:srgbClr val="00B050"/>
                    </a:solidFill>
                  </a:ln>
                </p:spPr>
                <p:txBody>
                  <a:bodyPr wrap="square" rtlCol="0">
                    <a:spAutoFit/>
                  </a:bodyPr>
                  <a:lstStyle/>
                  <a:p>
                    <a:r>
                      <a:rPr kumimoji="1" lang="ja-JP" altLang="en-US" dirty="0" smtClean="0"/>
                      <a:t>更新条件充足</a:t>
                    </a:r>
                    <a:endParaRPr kumimoji="1" lang="ja-JP" altLang="en-US" dirty="0"/>
                  </a:p>
                </p:txBody>
              </p:sp>
              <p:sp>
                <p:nvSpPr>
                  <p:cNvPr id="7" name="テキスト ボックス 6"/>
                  <p:cNvSpPr txBox="1"/>
                  <p:nvPr/>
                </p:nvSpPr>
                <p:spPr>
                  <a:xfrm>
                    <a:off x="245540" y="2328334"/>
                    <a:ext cx="1109133" cy="369332"/>
                  </a:xfrm>
                  <a:prstGeom prst="rect">
                    <a:avLst/>
                  </a:prstGeom>
                  <a:noFill/>
                  <a:ln w="22225">
                    <a:solidFill>
                      <a:srgbClr val="0070C0"/>
                    </a:solidFill>
                  </a:ln>
                </p:spPr>
                <p:txBody>
                  <a:bodyPr wrap="square" rtlCol="0">
                    <a:spAutoFit/>
                  </a:bodyPr>
                  <a:lstStyle/>
                  <a:p>
                    <a:r>
                      <a:rPr kumimoji="1" lang="ja-JP" altLang="en-US" dirty="0" smtClean="0"/>
                      <a:t>更新申請</a:t>
                    </a:r>
                    <a:endParaRPr kumimoji="1" lang="ja-JP" altLang="en-US" dirty="0"/>
                  </a:p>
                </p:txBody>
              </p:sp>
              <p:sp>
                <p:nvSpPr>
                  <p:cNvPr id="14" name="テキスト ボックス 13"/>
                  <p:cNvSpPr txBox="1"/>
                  <p:nvPr/>
                </p:nvSpPr>
                <p:spPr>
                  <a:xfrm>
                    <a:off x="152400" y="3428992"/>
                    <a:ext cx="1354670" cy="646331"/>
                  </a:xfrm>
                  <a:prstGeom prst="rect">
                    <a:avLst/>
                  </a:prstGeom>
                  <a:noFill/>
                  <a:ln w="22225">
                    <a:solidFill>
                      <a:srgbClr val="FF0000"/>
                    </a:solidFill>
                  </a:ln>
                </p:spPr>
                <p:txBody>
                  <a:bodyPr wrap="square" rtlCol="0">
                    <a:spAutoFit/>
                  </a:bodyPr>
                  <a:lstStyle/>
                  <a:p>
                    <a:pPr algn="ctr"/>
                    <a:r>
                      <a:rPr kumimoji="1" lang="ja-JP" altLang="en-US" dirty="0" smtClean="0">
                        <a:solidFill>
                          <a:srgbClr val="FF0000"/>
                        </a:solidFill>
                      </a:rPr>
                      <a:t>専門医更新認定</a:t>
                    </a:r>
                    <a:endParaRPr kumimoji="1" lang="ja-JP" altLang="en-US" dirty="0">
                      <a:solidFill>
                        <a:srgbClr val="FF0000"/>
                      </a:solidFill>
                    </a:endParaRPr>
                  </a:p>
                </p:txBody>
              </p:sp>
              <p:cxnSp>
                <p:nvCxnSpPr>
                  <p:cNvPr id="118" name="直線矢印コネクタ 117"/>
                  <p:cNvCxnSpPr/>
                  <p:nvPr/>
                </p:nvCxnSpPr>
                <p:spPr>
                  <a:xfrm>
                    <a:off x="770466" y="34364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766178" y="1204312"/>
                    <a:ext cx="12755" cy="113248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787400" y="2700866"/>
                    <a:ext cx="0" cy="728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2604179" y="5601373"/>
                    <a:ext cx="1822542" cy="369332"/>
                  </a:xfrm>
                  <a:prstGeom prst="rect">
                    <a:avLst/>
                  </a:prstGeom>
                  <a:noFill/>
                  <a:ln w="76200">
                    <a:solidFill>
                      <a:srgbClr val="0070C0"/>
                    </a:solidFill>
                    <a:prstDash val="sysDot"/>
                  </a:ln>
                </p:spPr>
                <p:txBody>
                  <a:bodyPr wrap="square" rtlCol="0">
                    <a:spAutoFit/>
                  </a:bodyPr>
                  <a:lstStyle/>
                  <a:p>
                    <a:r>
                      <a:rPr kumimoji="1" lang="ja-JP" altLang="en-US" dirty="0" smtClean="0"/>
                      <a:t>復活再認定申請</a:t>
                    </a:r>
                    <a:endParaRPr kumimoji="1" lang="ja-JP" altLang="en-US" dirty="0"/>
                  </a:p>
                </p:txBody>
              </p:sp>
            </p:grpSp>
            <p:grpSp>
              <p:nvGrpSpPr>
                <p:cNvPr id="168" name="グループ化 167"/>
                <p:cNvGrpSpPr/>
                <p:nvPr/>
              </p:nvGrpSpPr>
              <p:grpSpPr>
                <a:xfrm>
                  <a:off x="1777993" y="335180"/>
                  <a:ext cx="1989671" cy="3731682"/>
                  <a:chOff x="1777993" y="335180"/>
                  <a:chExt cx="1989671" cy="3731682"/>
                </a:xfrm>
              </p:grpSpPr>
              <p:sp>
                <p:nvSpPr>
                  <p:cNvPr id="6" name="テキスト ボックス 5"/>
                  <p:cNvSpPr txBox="1"/>
                  <p:nvPr/>
                </p:nvSpPr>
                <p:spPr>
                  <a:xfrm>
                    <a:off x="1777993" y="792380"/>
                    <a:ext cx="1989671" cy="646331"/>
                  </a:xfrm>
                  <a:prstGeom prst="rect">
                    <a:avLst/>
                  </a:prstGeom>
                  <a:noFill/>
                  <a:ln w="22225">
                    <a:solidFill>
                      <a:srgbClr val="00B050"/>
                    </a:solidFill>
                  </a:ln>
                </p:spPr>
                <p:txBody>
                  <a:bodyPr wrap="square" rtlCol="0">
                    <a:spAutoFit/>
                  </a:bodyPr>
                  <a:lstStyle/>
                  <a:p>
                    <a:pPr algn="ctr"/>
                    <a:r>
                      <a:rPr kumimoji="1" lang="ja-JP" altLang="en-US" dirty="0" smtClean="0"/>
                      <a:t>更新猶予希望</a:t>
                    </a:r>
                    <a:endParaRPr kumimoji="1" lang="en-US" altLang="ja-JP" dirty="0" smtClean="0"/>
                  </a:p>
                  <a:p>
                    <a:pPr algn="ctr"/>
                    <a:r>
                      <a:rPr lang="ja-JP" altLang="en-US" dirty="0" smtClean="0"/>
                      <a:t>猶予</a:t>
                    </a:r>
                    <a:r>
                      <a:rPr lang="ja-JP" altLang="en-US" dirty="0"/>
                      <a:t>条件</a:t>
                    </a:r>
                    <a:r>
                      <a:rPr lang="ja-JP" altLang="en-US" dirty="0" smtClean="0"/>
                      <a:t>を</a:t>
                    </a:r>
                    <a:r>
                      <a:rPr lang="ja-JP" altLang="en-US" dirty="0"/>
                      <a:t>満</a:t>
                    </a:r>
                    <a:r>
                      <a:rPr lang="ja-JP" altLang="en-US" dirty="0" smtClean="0"/>
                      <a:t>たす</a:t>
                    </a:r>
                    <a:endParaRPr kumimoji="1" lang="ja-JP" altLang="en-US" dirty="0"/>
                  </a:p>
                </p:txBody>
              </p:sp>
              <p:sp>
                <p:nvSpPr>
                  <p:cNvPr id="10" name="テキスト ボックス 9"/>
                  <p:cNvSpPr txBox="1"/>
                  <p:nvPr/>
                </p:nvSpPr>
                <p:spPr>
                  <a:xfrm>
                    <a:off x="1834766" y="2319865"/>
                    <a:ext cx="1591733" cy="646331"/>
                  </a:xfrm>
                  <a:prstGeom prst="rect">
                    <a:avLst/>
                  </a:prstGeom>
                  <a:noFill/>
                  <a:ln w="22225">
                    <a:solidFill>
                      <a:srgbClr val="0070C0"/>
                    </a:solidFill>
                  </a:ln>
                </p:spPr>
                <p:txBody>
                  <a:bodyPr wrap="square" rtlCol="0">
                    <a:spAutoFit/>
                  </a:bodyPr>
                  <a:lstStyle/>
                  <a:p>
                    <a:pPr algn="ctr"/>
                    <a:r>
                      <a:rPr kumimoji="1" lang="ja-JP" altLang="en-US" dirty="0" smtClean="0"/>
                      <a:t>更新猶予申請</a:t>
                    </a:r>
                    <a:endParaRPr kumimoji="1" lang="en-US" altLang="ja-JP" dirty="0" smtClean="0"/>
                  </a:p>
                  <a:p>
                    <a:pPr algn="ctr"/>
                    <a:r>
                      <a:rPr lang="ja-JP" altLang="en-US" dirty="0" smtClean="0"/>
                      <a:t>（最大</a:t>
                    </a:r>
                    <a:r>
                      <a:rPr lang="en-US" altLang="ja-JP" dirty="0" smtClean="0"/>
                      <a:t>2</a:t>
                    </a:r>
                    <a:r>
                      <a:rPr lang="ja-JP" altLang="en-US" dirty="0" smtClean="0"/>
                      <a:t>年間）</a:t>
                    </a:r>
                    <a:endParaRPr kumimoji="1" lang="ja-JP" altLang="en-US" dirty="0"/>
                  </a:p>
                </p:txBody>
              </p:sp>
              <p:sp>
                <p:nvSpPr>
                  <p:cNvPr id="15" name="テキスト ボックス 14"/>
                  <p:cNvSpPr txBox="1"/>
                  <p:nvPr/>
                </p:nvSpPr>
                <p:spPr>
                  <a:xfrm>
                    <a:off x="1927902" y="3420531"/>
                    <a:ext cx="1464742" cy="646331"/>
                  </a:xfrm>
                  <a:prstGeom prst="rect">
                    <a:avLst/>
                  </a:prstGeom>
                  <a:noFill/>
                  <a:ln w="22225">
                    <a:solidFill>
                      <a:srgbClr val="FF0000"/>
                    </a:solidFill>
                  </a:ln>
                </p:spPr>
                <p:txBody>
                  <a:bodyPr wrap="square" rtlCol="0">
                    <a:spAutoFit/>
                  </a:bodyPr>
                  <a:lstStyle/>
                  <a:p>
                    <a:r>
                      <a:rPr kumimoji="1" lang="ja-JP" altLang="en-US" dirty="0" smtClean="0">
                        <a:solidFill>
                          <a:srgbClr val="FF0000"/>
                        </a:solidFill>
                      </a:rPr>
                      <a:t>専門医継続</a:t>
                    </a:r>
                    <a:endParaRPr kumimoji="1" lang="en-US" altLang="ja-JP" dirty="0" smtClean="0">
                      <a:solidFill>
                        <a:srgbClr val="FF0000"/>
                      </a:solidFill>
                    </a:endParaRPr>
                  </a:p>
                  <a:p>
                    <a:r>
                      <a:rPr lang="ja-JP" altLang="en-US" dirty="0" smtClean="0">
                        <a:solidFill>
                          <a:srgbClr val="FF0000"/>
                        </a:solidFill>
                      </a:rPr>
                      <a:t>（最大</a:t>
                    </a:r>
                    <a:r>
                      <a:rPr lang="en-US" altLang="ja-JP" dirty="0" smtClean="0">
                        <a:solidFill>
                          <a:srgbClr val="FF0000"/>
                        </a:solidFill>
                      </a:rPr>
                      <a:t>2</a:t>
                    </a:r>
                    <a:r>
                      <a:rPr lang="ja-JP" altLang="en-US" dirty="0" smtClean="0">
                        <a:solidFill>
                          <a:srgbClr val="FF0000"/>
                        </a:solidFill>
                      </a:rPr>
                      <a:t>年間）</a:t>
                    </a:r>
                    <a:endParaRPr kumimoji="1" lang="ja-JP" altLang="en-US" dirty="0">
                      <a:solidFill>
                        <a:srgbClr val="FF0000"/>
                      </a:solidFill>
                    </a:endParaRPr>
                  </a:p>
                </p:txBody>
              </p:sp>
              <p:cxnSp>
                <p:nvCxnSpPr>
                  <p:cNvPr id="119" name="直線矢印コネクタ 118"/>
                  <p:cNvCxnSpPr/>
                  <p:nvPr/>
                </p:nvCxnSpPr>
                <p:spPr>
                  <a:xfrm>
                    <a:off x="2700867" y="335180"/>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2692400" y="1460222"/>
                    <a:ext cx="8467" cy="8317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2709334" y="295486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グループ化 168"/>
                <p:cNvGrpSpPr/>
                <p:nvPr/>
              </p:nvGrpSpPr>
              <p:grpSpPr>
                <a:xfrm>
                  <a:off x="3627214" y="335179"/>
                  <a:ext cx="2403732" cy="3811870"/>
                  <a:chOff x="3627214" y="335179"/>
                  <a:chExt cx="2403732" cy="3811870"/>
                </a:xfrm>
              </p:grpSpPr>
              <p:sp>
                <p:nvSpPr>
                  <p:cNvPr id="11" name="テキスト ボックス 10"/>
                  <p:cNvSpPr txBox="1"/>
                  <p:nvPr/>
                </p:nvSpPr>
                <p:spPr>
                  <a:xfrm>
                    <a:off x="3627214" y="2846639"/>
                    <a:ext cx="1803401" cy="369332"/>
                  </a:xfrm>
                  <a:prstGeom prst="rect">
                    <a:avLst/>
                  </a:prstGeom>
                  <a:noFill/>
                  <a:ln w="76200">
                    <a:solidFill>
                      <a:srgbClr val="0070C0"/>
                    </a:solidFill>
                    <a:prstDash val="sysDot"/>
                  </a:ln>
                </p:spPr>
                <p:txBody>
                  <a:bodyPr wrap="square" rtlCol="0">
                    <a:spAutoFit/>
                  </a:bodyPr>
                  <a:lstStyle/>
                  <a:p>
                    <a:r>
                      <a:rPr lang="ja-JP" altLang="en-US" dirty="0" smtClean="0"/>
                      <a:t>認定登録</a:t>
                    </a:r>
                    <a:r>
                      <a:rPr lang="ja-JP" altLang="en-US" dirty="0"/>
                      <a:t>医</a:t>
                    </a:r>
                    <a:r>
                      <a:rPr kumimoji="1" lang="ja-JP" altLang="en-US" dirty="0" smtClean="0"/>
                      <a:t>申請</a:t>
                    </a:r>
                    <a:endParaRPr kumimoji="1" lang="ja-JP" altLang="en-US" dirty="0"/>
                  </a:p>
                </p:txBody>
              </p:sp>
              <p:sp>
                <p:nvSpPr>
                  <p:cNvPr id="16" name="テキスト ボックス 15"/>
                  <p:cNvSpPr txBox="1"/>
                  <p:nvPr/>
                </p:nvSpPr>
                <p:spPr>
                  <a:xfrm>
                    <a:off x="3657230" y="3500718"/>
                    <a:ext cx="1803402" cy="646331"/>
                  </a:xfrm>
                  <a:prstGeom prst="rect">
                    <a:avLst/>
                  </a:prstGeom>
                  <a:noFill/>
                  <a:ln w="76200">
                    <a:solidFill>
                      <a:srgbClr val="DF3DC0"/>
                    </a:solidFill>
                    <a:prstDash val="sysDot"/>
                  </a:ln>
                </p:spPr>
                <p:txBody>
                  <a:bodyPr wrap="square" rtlCol="0">
                    <a:spAutoFit/>
                  </a:bodyPr>
                  <a:lstStyle/>
                  <a:p>
                    <a:pPr algn="ctr"/>
                    <a:r>
                      <a:rPr lang="ja-JP" altLang="en-US" dirty="0" smtClean="0"/>
                      <a:t>認定登録医</a:t>
                    </a:r>
                    <a:endParaRPr lang="en-US" altLang="ja-JP" dirty="0" smtClean="0"/>
                  </a:p>
                  <a:p>
                    <a:pPr algn="ctr"/>
                    <a:r>
                      <a:rPr kumimoji="1" lang="ja-JP" altLang="en-US" dirty="0" smtClean="0"/>
                      <a:t>（専門医は失効）</a:t>
                    </a:r>
                    <a:endParaRPr kumimoji="1" lang="ja-JP" altLang="en-US" dirty="0"/>
                  </a:p>
                </p:txBody>
              </p:sp>
              <p:cxnSp>
                <p:nvCxnSpPr>
                  <p:cNvPr id="120" name="直線矢印コネクタ 119"/>
                  <p:cNvCxnSpPr/>
                  <p:nvPr/>
                </p:nvCxnSpPr>
                <p:spPr>
                  <a:xfrm>
                    <a:off x="6030946" y="335179"/>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4572002" y="2449115"/>
                    <a:ext cx="4680" cy="3415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47671" y="1841257"/>
                    <a:ext cx="1769534" cy="646331"/>
                  </a:xfrm>
                  <a:prstGeom prst="rect">
                    <a:avLst/>
                  </a:prstGeom>
                  <a:solidFill>
                    <a:schemeClr val="bg1"/>
                  </a:solidFill>
                  <a:ln w="22225">
                    <a:solidFill>
                      <a:srgbClr val="00B050"/>
                    </a:solidFill>
                  </a:ln>
                </p:spPr>
                <p:txBody>
                  <a:bodyPr wrap="square" rtlCol="0">
                    <a:spAutoFit/>
                  </a:bodyPr>
                  <a:lstStyle/>
                  <a:p>
                    <a:pPr algn="ctr"/>
                    <a:r>
                      <a:rPr kumimoji="1" lang="ja-JP" altLang="en-US" dirty="0" smtClean="0"/>
                      <a:t>経験症例数だけ満たさない</a:t>
                    </a:r>
                    <a:endParaRPr kumimoji="1" lang="ja-JP" altLang="en-US" dirty="0"/>
                  </a:p>
                </p:txBody>
              </p:sp>
            </p:grpSp>
            <p:grpSp>
              <p:nvGrpSpPr>
                <p:cNvPr id="171" name="グループ化 170"/>
                <p:cNvGrpSpPr/>
                <p:nvPr/>
              </p:nvGrpSpPr>
              <p:grpSpPr>
                <a:xfrm>
                  <a:off x="130979" y="4205841"/>
                  <a:ext cx="7783237" cy="2036957"/>
                  <a:chOff x="130979" y="4205841"/>
                  <a:chExt cx="7783237" cy="2036957"/>
                </a:xfrm>
              </p:grpSpPr>
              <p:sp>
                <p:nvSpPr>
                  <p:cNvPr id="17" name="テキスト ボックス 16"/>
                  <p:cNvSpPr txBox="1"/>
                  <p:nvPr/>
                </p:nvSpPr>
                <p:spPr>
                  <a:xfrm>
                    <a:off x="2649196" y="4453309"/>
                    <a:ext cx="1777525" cy="646331"/>
                  </a:xfrm>
                  <a:prstGeom prst="rect">
                    <a:avLst/>
                  </a:prstGeom>
                  <a:noFill/>
                  <a:ln w="22225">
                    <a:solidFill>
                      <a:srgbClr val="00B050"/>
                    </a:solidFill>
                  </a:ln>
                </p:spPr>
                <p:txBody>
                  <a:bodyPr wrap="square" rtlCol="0">
                    <a:spAutoFit/>
                  </a:bodyPr>
                  <a:lstStyle/>
                  <a:p>
                    <a:pPr algn="ctr"/>
                    <a:r>
                      <a:rPr lang="ja-JP" altLang="en-US" dirty="0" smtClean="0"/>
                      <a:t>直近</a:t>
                    </a:r>
                    <a:r>
                      <a:rPr lang="en-US" altLang="ja-JP" dirty="0" smtClean="0"/>
                      <a:t>5</a:t>
                    </a:r>
                    <a:r>
                      <a:rPr lang="ja-JP" altLang="en-US" dirty="0" smtClean="0"/>
                      <a:t>年間*での更新条件充足</a:t>
                    </a:r>
                    <a:endParaRPr kumimoji="1" lang="ja-JP" altLang="en-US" dirty="0"/>
                  </a:p>
                </p:txBody>
              </p:sp>
              <p:sp>
                <p:nvSpPr>
                  <p:cNvPr id="18" name="テキスト ボックス 17"/>
                  <p:cNvSpPr txBox="1"/>
                  <p:nvPr/>
                </p:nvSpPr>
                <p:spPr>
                  <a:xfrm>
                    <a:off x="4741334" y="4470402"/>
                    <a:ext cx="1591733" cy="646331"/>
                  </a:xfrm>
                  <a:prstGeom prst="rect">
                    <a:avLst/>
                  </a:prstGeom>
                  <a:noFill/>
                  <a:ln w="22225">
                    <a:solidFill>
                      <a:srgbClr val="00B050"/>
                    </a:solidFill>
                  </a:ln>
                </p:spPr>
                <p:txBody>
                  <a:bodyPr wrap="square" rtlCol="0">
                    <a:spAutoFit/>
                  </a:bodyPr>
                  <a:lstStyle/>
                  <a:p>
                    <a:pPr algn="ctr"/>
                    <a:r>
                      <a:rPr lang="ja-JP" altLang="en-US" dirty="0" smtClean="0"/>
                      <a:t>更新条件充足しない場合</a:t>
                    </a:r>
                    <a:endParaRPr kumimoji="1" lang="ja-JP" altLang="en-US" dirty="0"/>
                  </a:p>
                </p:txBody>
              </p:sp>
              <p:sp>
                <p:nvSpPr>
                  <p:cNvPr id="19" name="テキスト ボックス 18"/>
                  <p:cNvSpPr txBox="1"/>
                  <p:nvPr/>
                </p:nvSpPr>
                <p:spPr>
                  <a:xfrm>
                    <a:off x="130979" y="5595996"/>
                    <a:ext cx="2040467" cy="369332"/>
                  </a:xfrm>
                  <a:prstGeom prst="rect">
                    <a:avLst/>
                  </a:prstGeom>
                  <a:noFill/>
                  <a:ln w="76200">
                    <a:solidFill>
                      <a:srgbClr val="FF0000"/>
                    </a:solidFill>
                    <a:prstDash val="sysDot"/>
                  </a:ln>
                </p:spPr>
                <p:txBody>
                  <a:bodyPr wrap="square" rtlCol="0">
                    <a:spAutoFit/>
                  </a:bodyPr>
                  <a:lstStyle/>
                  <a:p>
                    <a:r>
                      <a:rPr kumimoji="1" lang="ja-JP" altLang="en-US" dirty="0" smtClean="0">
                        <a:solidFill>
                          <a:srgbClr val="FF0000"/>
                        </a:solidFill>
                      </a:rPr>
                      <a:t>専門医</a:t>
                    </a:r>
                    <a:r>
                      <a:rPr lang="ja-JP" altLang="en-US" dirty="0" smtClean="0">
                        <a:solidFill>
                          <a:srgbClr val="FF0000"/>
                        </a:solidFill>
                      </a:rPr>
                      <a:t>復活</a:t>
                    </a:r>
                    <a:r>
                      <a:rPr lang="ja-JP" altLang="en-US" dirty="0">
                        <a:solidFill>
                          <a:srgbClr val="FF0000"/>
                        </a:solidFill>
                      </a:rPr>
                      <a:t>再認定</a:t>
                    </a:r>
                    <a:endParaRPr kumimoji="1" lang="ja-JP" altLang="en-US" dirty="0">
                      <a:solidFill>
                        <a:srgbClr val="FF0000"/>
                      </a:solidFill>
                    </a:endParaRPr>
                  </a:p>
                </p:txBody>
              </p:sp>
              <p:sp>
                <p:nvSpPr>
                  <p:cNvPr id="20" name="テキスト ボックス 19"/>
                  <p:cNvSpPr txBox="1"/>
                  <p:nvPr/>
                </p:nvSpPr>
                <p:spPr>
                  <a:xfrm>
                    <a:off x="4629150" y="5596467"/>
                    <a:ext cx="3285066" cy="646331"/>
                  </a:xfrm>
                  <a:prstGeom prst="rect">
                    <a:avLst/>
                  </a:prstGeom>
                  <a:noFill/>
                  <a:ln w="22225">
                    <a:solidFill>
                      <a:srgbClr val="DF3DC0"/>
                    </a:solidFill>
                  </a:ln>
                </p:spPr>
                <p:txBody>
                  <a:bodyPr wrap="square" rtlCol="0">
                    <a:spAutoFit/>
                  </a:bodyPr>
                  <a:lstStyle/>
                  <a:p>
                    <a:pPr algn="ctr"/>
                    <a:r>
                      <a:rPr lang="ja-JP" altLang="en-US" dirty="0" smtClean="0"/>
                      <a:t>認定登録医更新（</a:t>
                    </a:r>
                    <a:r>
                      <a:rPr lang="en-US" altLang="ja-JP" dirty="0" smtClean="0"/>
                      <a:t>5</a:t>
                    </a:r>
                    <a:r>
                      <a:rPr lang="ja-JP" altLang="en-US" dirty="0" smtClean="0"/>
                      <a:t>年毎）</a:t>
                    </a:r>
                    <a:endParaRPr lang="en-US" altLang="ja-JP" dirty="0" smtClean="0"/>
                  </a:p>
                  <a:p>
                    <a:pPr algn="ctr"/>
                    <a:r>
                      <a:rPr kumimoji="1" lang="ja-JP" altLang="en-US" dirty="0" smtClean="0"/>
                      <a:t>（経験症例数以外の条件</a:t>
                    </a:r>
                    <a:r>
                      <a:rPr lang="ja-JP" altLang="en-US" dirty="0"/>
                      <a:t>充足</a:t>
                    </a:r>
                    <a:r>
                      <a:rPr kumimoji="1" lang="ja-JP" altLang="en-US" dirty="0" smtClean="0"/>
                      <a:t>）</a:t>
                    </a:r>
                    <a:endParaRPr kumimoji="1" lang="ja-JP" altLang="en-US" dirty="0"/>
                  </a:p>
                </p:txBody>
              </p:sp>
              <p:cxnSp>
                <p:nvCxnSpPr>
                  <p:cNvPr id="131" name="直線矢印コネクタ 130"/>
                  <p:cNvCxnSpPr/>
                  <p:nvPr/>
                </p:nvCxnSpPr>
                <p:spPr>
                  <a:xfrm>
                    <a:off x="3191934"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5723467"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664991" y="4461855"/>
                    <a:ext cx="1683523" cy="646331"/>
                  </a:xfrm>
                  <a:prstGeom prst="rect">
                    <a:avLst/>
                  </a:prstGeom>
                  <a:noFill/>
                  <a:ln w="22225">
                    <a:solidFill>
                      <a:srgbClr val="00B050"/>
                    </a:solidFill>
                  </a:ln>
                </p:spPr>
                <p:txBody>
                  <a:bodyPr wrap="square" rtlCol="0">
                    <a:spAutoFit/>
                  </a:bodyPr>
                  <a:lstStyle/>
                  <a:p>
                    <a:pPr algn="ctr"/>
                    <a:r>
                      <a:rPr lang="ja-JP" altLang="en-US" dirty="0" smtClean="0"/>
                      <a:t>有効</a:t>
                    </a:r>
                    <a:r>
                      <a:rPr lang="en-US" altLang="ja-JP" dirty="0" smtClean="0"/>
                      <a:t>5</a:t>
                    </a:r>
                    <a:r>
                      <a:rPr lang="ja-JP" altLang="en-US" dirty="0" smtClean="0"/>
                      <a:t>年間での更新条件充足</a:t>
                    </a:r>
                    <a:endParaRPr kumimoji="1" lang="ja-JP" altLang="en-US" dirty="0"/>
                  </a:p>
                </p:txBody>
              </p:sp>
              <p:cxnSp>
                <p:nvCxnSpPr>
                  <p:cNvPr id="143" name="直線矢印コネクタ 142"/>
                  <p:cNvCxnSpPr>
                    <a:endCxn id="18" idx="0"/>
                  </p:cNvCxnSpPr>
                  <p:nvPr/>
                </p:nvCxnSpPr>
                <p:spPr>
                  <a:xfrm>
                    <a:off x="4802817" y="4211564"/>
                    <a:ext cx="734384" cy="2588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a:endCxn id="17" idx="0"/>
                  </p:cNvCxnSpPr>
                  <p:nvPr/>
                </p:nvCxnSpPr>
                <p:spPr>
                  <a:xfrm flipH="1">
                    <a:off x="3537959" y="4205841"/>
                    <a:ext cx="818391" cy="2474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0" name="グループ化 169"/>
                <p:cNvGrpSpPr/>
                <p:nvPr/>
              </p:nvGrpSpPr>
              <p:grpSpPr>
                <a:xfrm>
                  <a:off x="1913231" y="1456627"/>
                  <a:ext cx="7146103" cy="5080035"/>
                  <a:chOff x="1913231" y="1456627"/>
                  <a:chExt cx="7146103" cy="5080035"/>
                </a:xfrm>
              </p:grpSpPr>
              <p:cxnSp>
                <p:nvCxnSpPr>
                  <p:cNvPr id="121" name="直線矢印コネクタ 120"/>
                  <p:cNvCxnSpPr/>
                  <p:nvPr/>
                </p:nvCxnSpPr>
                <p:spPr>
                  <a:xfrm>
                    <a:off x="7681008" y="1456627"/>
                    <a:ext cx="17924" cy="107199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596467" y="2545983"/>
                    <a:ext cx="1786467"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smtClean="0"/>
                      <a:t>から</a:t>
                    </a:r>
                    <a:r>
                      <a:rPr kumimoji="1" lang="en-US" altLang="ja-JP" dirty="0" smtClean="0"/>
                      <a:t>1</a:t>
                    </a:r>
                    <a:r>
                      <a:rPr kumimoji="1" lang="ja-JP" altLang="en-US" dirty="0" smtClean="0"/>
                      <a:t>年以内に直近</a:t>
                    </a:r>
                    <a:r>
                      <a:rPr kumimoji="1" lang="en-US" altLang="ja-JP" dirty="0" smtClean="0"/>
                      <a:t>5</a:t>
                    </a:r>
                    <a:r>
                      <a:rPr kumimoji="1" lang="ja-JP" altLang="en-US" dirty="0" smtClean="0"/>
                      <a:t>年間での</a:t>
                    </a:r>
                    <a:r>
                      <a:rPr lang="ja-JP" altLang="en-US" dirty="0"/>
                      <a:t>経験症例数以外の</a:t>
                    </a:r>
                    <a:r>
                      <a:rPr kumimoji="1" lang="ja-JP" altLang="en-US" dirty="0" smtClean="0"/>
                      <a:t>更新条件を充足</a:t>
                    </a:r>
                    <a:endParaRPr kumimoji="1" lang="ja-JP" altLang="en-US" dirty="0"/>
                  </a:p>
                </p:txBody>
              </p:sp>
              <p:sp>
                <p:nvSpPr>
                  <p:cNvPr id="13" name="テキスト ボックス 12"/>
                  <p:cNvSpPr txBox="1"/>
                  <p:nvPr/>
                </p:nvSpPr>
                <p:spPr>
                  <a:xfrm>
                    <a:off x="7467601" y="2545981"/>
                    <a:ext cx="1591733"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smtClean="0"/>
                      <a:t>から</a:t>
                    </a:r>
                    <a:r>
                      <a:rPr kumimoji="1" lang="en-US" altLang="ja-JP" dirty="0" smtClean="0"/>
                      <a:t>1</a:t>
                    </a:r>
                    <a:r>
                      <a:rPr kumimoji="1" lang="ja-JP" altLang="en-US" dirty="0" smtClean="0"/>
                      <a:t>年以内に直近</a:t>
                    </a:r>
                    <a:endParaRPr kumimoji="1" lang="en-US" altLang="ja-JP" dirty="0" smtClean="0"/>
                  </a:p>
                  <a:p>
                    <a:r>
                      <a:rPr kumimoji="1" lang="en-US" altLang="ja-JP" dirty="0" smtClean="0"/>
                      <a:t>5</a:t>
                    </a:r>
                    <a:r>
                      <a:rPr kumimoji="1" lang="ja-JP" altLang="en-US" dirty="0" smtClean="0"/>
                      <a:t>年間での全ての更新条件を充足</a:t>
                    </a:r>
                    <a:endParaRPr kumimoji="1" lang="ja-JP" altLang="en-US" dirty="0"/>
                  </a:p>
                </p:txBody>
              </p:sp>
              <p:grpSp>
                <p:nvGrpSpPr>
                  <p:cNvPr id="166" name="グループ化 165"/>
                  <p:cNvGrpSpPr/>
                  <p:nvPr/>
                </p:nvGrpSpPr>
                <p:grpSpPr>
                  <a:xfrm>
                    <a:off x="3199214" y="4031408"/>
                    <a:ext cx="5522947" cy="2505254"/>
                    <a:chOff x="3199214" y="4031408"/>
                    <a:chExt cx="5522947" cy="2505254"/>
                  </a:xfrm>
                </p:grpSpPr>
                <p:sp>
                  <p:nvSpPr>
                    <p:cNvPr id="163" name="フリーフォーム 162"/>
                    <p:cNvSpPr/>
                    <p:nvPr/>
                  </p:nvSpPr>
                  <p:spPr>
                    <a:xfrm>
                      <a:off x="3199214" y="4031408"/>
                      <a:ext cx="5522947" cy="2505254"/>
                    </a:xfrm>
                    <a:custGeom>
                      <a:avLst/>
                      <a:gdLst>
                        <a:gd name="connsiteX0" fmla="*/ 6019800 w 6019800"/>
                        <a:gd name="connsiteY0" fmla="*/ 0 h 3310466"/>
                        <a:gd name="connsiteX1" fmla="*/ 6019800 w 6019800"/>
                        <a:gd name="connsiteY1" fmla="*/ 3310466 h 3310466"/>
                        <a:gd name="connsiteX2" fmla="*/ 0 w 6019800"/>
                        <a:gd name="connsiteY2" fmla="*/ 3310466 h 3310466"/>
                        <a:gd name="connsiteX3" fmla="*/ 0 w 6019800"/>
                        <a:gd name="connsiteY3" fmla="*/ 3039533 h 3310466"/>
                      </a:gdLst>
                      <a:ahLst/>
                      <a:cxnLst>
                        <a:cxn ang="0">
                          <a:pos x="connsiteX0" y="connsiteY0"/>
                        </a:cxn>
                        <a:cxn ang="0">
                          <a:pos x="connsiteX1" y="connsiteY1"/>
                        </a:cxn>
                        <a:cxn ang="0">
                          <a:pos x="connsiteX2" y="connsiteY2"/>
                        </a:cxn>
                        <a:cxn ang="0">
                          <a:pos x="connsiteX3" y="connsiteY3"/>
                        </a:cxn>
                      </a:cxnLst>
                      <a:rect l="l" t="t" r="r" b="b"/>
                      <a:pathLst>
                        <a:path w="6019800" h="3310466">
                          <a:moveTo>
                            <a:pt x="6019800" y="0"/>
                          </a:moveTo>
                          <a:lnTo>
                            <a:pt x="6019800" y="3310466"/>
                          </a:lnTo>
                          <a:lnTo>
                            <a:pt x="0" y="3310466"/>
                          </a:lnTo>
                          <a:lnTo>
                            <a:pt x="0" y="3039533"/>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5" name="直線矢印コネクタ 164"/>
                    <p:cNvCxnSpPr>
                      <a:stCxn id="163" idx="3"/>
                    </p:cNvCxnSpPr>
                    <p:nvPr/>
                  </p:nvCxnSpPr>
                  <p:spPr>
                    <a:xfrm flipV="1">
                      <a:off x="3199214" y="5986331"/>
                      <a:ext cx="0" cy="3452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3" name="直線矢印コネクタ 192"/>
                  <p:cNvCxnSpPr/>
                  <p:nvPr/>
                </p:nvCxnSpPr>
                <p:spPr>
                  <a:xfrm flipH="1">
                    <a:off x="1913231" y="4072224"/>
                    <a:ext cx="508236" cy="3753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9" name="グループ化 28"/>
              <p:cNvGrpSpPr/>
              <p:nvPr/>
            </p:nvGrpSpPr>
            <p:grpSpPr>
              <a:xfrm>
                <a:off x="4961467" y="2758142"/>
                <a:ext cx="635000" cy="160867"/>
                <a:chOff x="4961467" y="2758142"/>
                <a:chExt cx="635000" cy="160867"/>
              </a:xfrm>
            </p:grpSpPr>
            <p:cxnSp>
              <p:nvCxnSpPr>
                <p:cNvPr id="25" name="直線コネクタ 24"/>
                <p:cNvCxnSpPr/>
                <p:nvPr/>
              </p:nvCxnSpPr>
              <p:spPr>
                <a:xfrm flipH="1">
                  <a:off x="4961467" y="2758142"/>
                  <a:ext cx="635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961467" y="2766241"/>
                  <a:ext cx="8466" cy="1527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37" name="テキスト ボックス 36"/>
          <p:cNvSpPr txBox="1"/>
          <p:nvPr/>
        </p:nvSpPr>
        <p:spPr>
          <a:xfrm>
            <a:off x="6434982" y="5054079"/>
            <a:ext cx="2395751" cy="523220"/>
          </a:xfrm>
          <a:prstGeom prst="rect">
            <a:avLst/>
          </a:prstGeom>
          <a:noFill/>
        </p:spPr>
        <p:txBody>
          <a:bodyPr wrap="square" rtlCol="0">
            <a:spAutoFit/>
          </a:bodyPr>
          <a:lstStyle/>
          <a:p>
            <a:r>
              <a:rPr kumimoji="1" lang="ja-JP" altLang="en-US" sz="1400" dirty="0" smtClean="0"/>
              <a:t>*認定登録医となってからの　　　　　　　　　期間は問わない</a:t>
            </a:r>
            <a:endParaRPr kumimoji="1" lang="ja-JP" altLang="en-US" sz="1400" dirty="0"/>
          </a:p>
        </p:txBody>
      </p:sp>
      <p:grpSp>
        <p:nvGrpSpPr>
          <p:cNvPr id="47" name="グループ化 46"/>
          <p:cNvGrpSpPr/>
          <p:nvPr/>
        </p:nvGrpSpPr>
        <p:grpSpPr>
          <a:xfrm>
            <a:off x="1335347" y="2760133"/>
            <a:ext cx="256433" cy="1939988"/>
            <a:chOff x="1363140" y="2666288"/>
            <a:chExt cx="228594" cy="1956987"/>
          </a:xfrm>
        </p:grpSpPr>
        <p:cxnSp>
          <p:nvCxnSpPr>
            <p:cNvPr id="44" name="直線コネクタ 43"/>
            <p:cNvCxnSpPr/>
            <p:nvPr/>
          </p:nvCxnSpPr>
          <p:spPr>
            <a:xfrm flipV="1">
              <a:off x="1589518" y="2666288"/>
              <a:ext cx="0" cy="1956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1363140" y="2667000"/>
              <a:ext cx="228594" cy="71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4" name="フリーフォーム 193"/>
          <p:cNvSpPr/>
          <p:nvPr/>
        </p:nvSpPr>
        <p:spPr>
          <a:xfrm>
            <a:off x="3489304" y="1284165"/>
            <a:ext cx="967727" cy="1300013"/>
          </a:xfrm>
          <a:custGeom>
            <a:avLst/>
            <a:gdLst>
              <a:gd name="connsiteX0" fmla="*/ 0 w 1159934"/>
              <a:gd name="connsiteY0" fmla="*/ 1591733 h 1591733"/>
              <a:gd name="connsiteX1" fmla="*/ 0 w 1159934"/>
              <a:gd name="connsiteY1" fmla="*/ 1278467 h 1591733"/>
              <a:gd name="connsiteX2" fmla="*/ 618067 w 1159934"/>
              <a:gd name="connsiteY2" fmla="*/ 1278467 h 1591733"/>
              <a:gd name="connsiteX3" fmla="*/ 618067 w 1159934"/>
              <a:gd name="connsiteY3" fmla="*/ 0 h 1591733"/>
              <a:gd name="connsiteX4" fmla="*/ 1159934 w 1159934"/>
              <a:gd name="connsiteY4" fmla="*/ 0 h 15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934" h="1591733">
                <a:moveTo>
                  <a:pt x="0" y="1591733"/>
                </a:moveTo>
                <a:lnTo>
                  <a:pt x="0" y="1278467"/>
                </a:lnTo>
                <a:lnTo>
                  <a:pt x="618067" y="1278467"/>
                </a:lnTo>
                <a:lnTo>
                  <a:pt x="618067" y="0"/>
                </a:lnTo>
                <a:lnTo>
                  <a:pt x="1159934"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6866467" y="3938988"/>
            <a:ext cx="465666"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5" name="直線矢印コネクタ 214"/>
          <p:cNvCxnSpPr>
            <a:stCxn id="108" idx="1"/>
          </p:cNvCxnSpPr>
          <p:nvPr/>
        </p:nvCxnSpPr>
        <p:spPr>
          <a:xfrm flipH="1" flipV="1">
            <a:off x="2167336" y="6050040"/>
            <a:ext cx="402846" cy="35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856786" y="1093523"/>
            <a:ext cx="3301095" cy="369332"/>
          </a:xfrm>
          <a:prstGeom prst="rect">
            <a:avLst/>
          </a:prstGeom>
          <a:noFill/>
          <a:ln w="22225">
            <a:solidFill>
              <a:srgbClr val="00B050"/>
            </a:solidFill>
          </a:ln>
        </p:spPr>
        <p:txBody>
          <a:bodyPr wrap="square" rtlCol="0">
            <a:spAutoFit/>
          </a:bodyPr>
          <a:lstStyle/>
          <a:p>
            <a:pPr algn="ctr"/>
            <a:r>
              <a:rPr kumimoji="1" lang="ja-JP" altLang="en-US" dirty="0" smtClean="0"/>
              <a:t>更新条件を満たさない</a:t>
            </a:r>
            <a:endParaRPr kumimoji="1" lang="ja-JP" altLang="en-US" dirty="0"/>
          </a:p>
        </p:txBody>
      </p:sp>
      <p:cxnSp>
        <p:nvCxnSpPr>
          <p:cNvPr id="85" name="直線矢印コネクタ 84"/>
          <p:cNvCxnSpPr/>
          <p:nvPr/>
        </p:nvCxnSpPr>
        <p:spPr>
          <a:xfrm flipH="1">
            <a:off x="5257286" y="1603792"/>
            <a:ext cx="10450" cy="4831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4275417" y="1282067"/>
            <a:ext cx="539377" cy="20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332133" y="153324"/>
            <a:ext cx="1569660" cy="646331"/>
          </a:xfrm>
          <a:prstGeom prst="rect">
            <a:avLst/>
          </a:prstGeom>
          <a:noFill/>
          <a:ln w="76200">
            <a:solidFill>
              <a:schemeClr val="tx1"/>
            </a:solidFill>
            <a:prstDash val="sysDot"/>
          </a:ln>
        </p:spPr>
        <p:txBody>
          <a:bodyPr wrap="none" rtlCol="0">
            <a:spAutoFit/>
          </a:bodyPr>
          <a:lstStyle/>
          <a:p>
            <a:pPr algn="ctr"/>
            <a:r>
              <a:rPr kumimoji="1" lang="ja-JP" altLang="en-US" dirty="0" smtClean="0"/>
              <a:t>点線枠は</a:t>
            </a:r>
            <a:endParaRPr kumimoji="1" lang="en-US" altLang="ja-JP" dirty="0" smtClean="0"/>
          </a:p>
          <a:p>
            <a:pPr algn="ctr"/>
            <a:r>
              <a:rPr kumimoji="1" lang="ja-JP" altLang="en-US" dirty="0" smtClean="0"/>
              <a:t>今回導入項目</a:t>
            </a:r>
            <a:endParaRPr kumimoji="1" lang="ja-JP" altLang="en-US" dirty="0"/>
          </a:p>
        </p:txBody>
      </p:sp>
      <p:cxnSp>
        <p:nvCxnSpPr>
          <p:cNvPr id="53" name="直線コネクタ 52"/>
          <p:cNvCxnSpPr/>
          <p:nvPr/>
        </p:nvCxnSpPr>
        <p:spPr>
          <a:xfrm>
            <a:off x="3487325" y="2525468"/>
            <a:ext cx="0" cy="151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352799" y="4038508"/>
            <a:ext cx="245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3499897" y="3985591"/>
            <a:ext cx="101324" cy="19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矢印コネクタ 126"/>
          <p:cNvCxnSpPr/>
          <p:nvPr/>
        </p:nvCxnSpPr>
        <p:spPr>
          <a:xfrm>
            <a:off x="4542685" y="3521976"/>
            <a:ext cx="1174" cy="210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12" idx="0"/>
          </p:cNvCxnSpPr>
          <p:nvPr/>
        </p:nvCxnSpPr>
        <p:spPr>
          <a:xfrm flipH="1">
            <a:off x="6455704" y="1762085"/>
            <a:ext cx="247" cy="10514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944160" y="1498476"/>
            <a:ext cx="3115111" cy="369332"/>
          </a:xfrm>
          <a:prstGeom prst="rect">
            <a:avLst/>
          </a:prstGeom>
          <a:solidFill>
            <a:schemeClr val="bg1"/>
          </a:solidFill>
          <a:ln w="22225">
            <a:solidFill>
              <a:schemeClr val="tx1"/>
            </a:solidFill>
          </a:ln>
        </p:spPr>
        <p:txBody>
          <a:bodyPr wrap="square" rtlCol="0">
            <a:spAutoFit/>
          </a:bodyPr>
          <a:lstStyle/>
          <a:p>
            <a:pPr algn="ctr"/>
            <a:r>
              <a:rPr kumimoji="1" lang="ja-JP" altLang="en-US" dirty="0" smtClean="0"/>
              <a:t>専門医失効</a:t>
            </a:r>
            <a:endParaRPr kumimoji="1" lang="ja-JP" altLang="en-US" dirty="0"/>
          </a:p>
        </p:txBody>
      </p:sp>
    </p:spTree>
    <p:extLst>
      <p:ext uri="{BB962C8B-B14F-4D97-AF65-F5344CB8AC3E}">
        <p14:creationId xmlns:p14="http://schemas.microsoft.com/office/powerpoint/2010/main" val="2255042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4487" y="209097"/>
            <a:ext cx="5915025" cy="637248"/>
          </a:xfrm>
          <a:solidFill>
            <a:srgbClr val="FFC000"/>
          </a:solidFill>
        </p:spPr>
        <p:txBody>
          <a:bodyPr>
            <a:normAutofit/>
          </a:bodyPr>
          <a:lstStyle/>
          <a:p>
            <a:pPr algn="ctr"/>
            <a:r>
              <a:rPr lang="ja-JP" altLang="en-US" sz="2700" dirty="0">
                <a:solidFill>
                  <a:srgbClr val="FF0000"/>
                </a:solidFill>
              </a:rPr>
              <a:t>再取得</a:t>
            </a:r>
            <a:r>
              <a:rPr lang="ja-JP" altLang="en-US" sz="2700" dirty="0"/>
              <a:t>制度の特例</a:t>
            </a:r>
          </a:p>
        </p:txBody>
      </p:sp>
      <p:sp>
        <p:nvSpPr>
          <p:cNvPr id="3" name="コンテンツ プレースホルダー 2"/>
          <p:cNvSpPr>
            <a:spLocks noGrp="1"/>
          </p:cNvSpPr>
          <p:nvPr>
            <p:ph idx="1"/>
          </p:nvPr>
        </p:nvSpPr>
        <p:spPr>
          <a:xfrm>
            <a:off x="431006" y="939871"/>
            <a:ext cx="8370094" cy="2893625"/>
          </a:xfrm>
        </p:spPr>
        <p:txBody>
          <a:bodyPr>
            <a:normAutofit/>
          </a:bodyPr>
          <a:lstStyle/>
          <a:p>
            <a:r>
              <a:rPr kumimoji="1" lang="en-US" altLang="ja-JP" dirty="0" smtClean="0"/>
              <a:t>2019</a:t>
            </a:r>
            <a:r>
              <a:rPr kumimoji="1" lang="ja-JP" altLang="en-US" dirty="0" smtClean="0"/>
              <a:t>年から</a:t>
            </a:r>
            <a:r>
              <a:rPr kumimoji="1" lang="en-US" altLang="ja-JP" dirty="0" smtClean="0"/>
              <a:t>2022</a:t>
            </a:r>
            <a:r>
              <a:rPr kumimoji="1" lang="ja-JP" altLang="en-US" dirty="0" smtClean="0"/>
              <a:t>年は、過去に専門医であった方は再取得制度の対象とする。</a:t>
            </a:r>
            <a:endParaRPr kumimoji="1" lang="en-US" altLang="ja-JP" dirty="0" smtClean="0"/>
          </a:p>
          <a:p>
            <a:r>
              <a:rPr lang="en-US" altLang="ja-JP" dirty="0" smtClean="0"/>
              <a:t>2023</a:t>
            </a:r>
            <a:r>
              <a:rPr lang="ja-JP" altLang="en-US" dirty="0" smtClean="0"/>
              <a:t>年からは失効後</a:t>
            </a:r>
            <a:r>
              <a:rPr lang="en-US" altLang="ja-JP" dirty="0" smtClean="0"/>
              <a:t>1</a:t>
            </a:r>
            <a:r>
              <a:rPr lang="ja-JP" altLang="en-US" dirty="0" smtClean="0"/>
              <a:t>年以内のみ再取得の対象に</a:t>
            </a:r>
            <a:endParaRPr lang="en-US" altLang="ja-JP" dirty="0" smtClean="0"/>
          </a:p>
          <a:p>
            <a:r>
              <a:rPr kumimoji="1" lang="ja-JP" altLang="en-US" dirty="0" smtClean="0"/>
              <a:t>再取得された場合には更新とはならないが、</a:t>
            </a:r>
            <a:r>
              <a:rPr kumimoji="1" lang="ja-JP" altLang="en-US" dirty="0" smtClean="0">
                <a:solidFill>
                  <a:srgbClr val="FF0000"/>
                </a:solidFill>
              </a:rPr>
              <a:t>過去の更新履歴は引き継ぎ</a:t>
            </a:r>
            <a:r>
              <a:rPr kumimoji="1" lang="ja-JP" altLang="en-US" dirty="0" smtClean="0"/>
              <a:t>、修練指導者であった方は修練指導者として復活できる。</a:t>
            </a:r>
            <a:endParaRPr kumimoji="1" lang="en-US" altLang="ja-JP" dirty="0" smtClean="0"/>
          </a:p>
          <a:p>
            <a:pPr marL="0" indent="0">
              <a:buNone/>
            </a:pPr>
            <a:endParaRPr kumimoji="1" lang="en-US" altLang="ja-JP" dirty="0" smtClean="0"/>
          </a:p>
          <a:p>
            <a:pPr marL="0" indent="0">
              <a:buNone/>
            </a:pPr>
            <a:endParaRPr kumimoji="1" lang="en-US" altLang="ja-JP" dirty="0" smtClean="0"/>
          </a:p>
          <a:p>
            <a:endParaRPr kumimoji="1" lang="ja-JP" altLang="en-US" dirty="0"/>
          </a:p>
        </p:txBody>
      </p:sp>
      <p:sp>
        <p:nvSpPr>
          <p:cNvPr id="4" name="AutoShape 2" descr="data:image/png;base64,iVBORw0KGgoAAAANSUhEUgAABtgAAABOCAYAAACqqhLwAAAgAElEQVR4Ae2dLbR2R3n+D//VtUpViAJUiAqoEBVQBZVUAQpQoQqqCopUURSgICqNoqiASlE0iqJCVIpKUWlVGtWiWlT+6/fQ682VeWdmz+yP5+zznmvWes7sZ+/5uOe6P+djn+cj77///vs3SUEgCASBIBAEgkAQCAJBIAgEgSAQBIJAEAgCQSAIBIEgEASCQBAIAkEgCAwh8P+GSqVQEAgCQSAIBIEgEASCQBAIAkEgCASBIBAEgkAQCAJBIAgEgSAQBIJAEAgCFwSywRZBCAJBIAgEgSAQBIJAEAgCQSAIBIEgEASCQBAIAkEgCASBIBAEgkAQCAITCGSDbQKsFA0CQSAIBIEgEASCQBAIAkEgCASBIBAEgkAQCAJBIAgEgSAQBIJAEAgC2WCLDASBIBAEgkAQCAJBIAgEgSAQBIJAEAgCQSAIBIEgEASCQBAIAkEgCASBCQSywTYBVooGgSAQBIJAEAgCQSAIBIEgEASCQBAIAkEgCASBIBAEgkAQCAJBIAgEgWywRQaCQBAIAkEgCASBIBAEgkAQCAJBIAgEgSAQBIJAEAgCQSAIBIEgEASCwAQC2WCbACtFg0AQCAJBIAgEgSAQBIJAEAgCQSAIBIEgEASCQBAIAkEgCASBIBAEgkA22CIDQSAIBIEgEASCQBAIAkEgCASBIBAEgkAQCAJBIAgEgSAQBIJAEAgCQWACgWywTYCVokEgCASBIBAEgkAQCAJBIAgEgSAQBIJAEAgCQSAIBIEgEASCQBAIAkEgG2yRgSAQBIJAEAgCQSAIBIEgEASCQBAIAkEgCASBIBAEgkAQCAJBIAgEgSAwgUA22CbAStEgEASCQBAIAkEgCASBIBAEgkAQCAJBIAgEgSAQBIJAEAgCQSAIBIEgkA22yEAQCAJBIAgEgSAQBIJAEAgCQSAIBIEgEASCQBAIAkEgCASBIBAEgkAQmEAgG2wTYKVoEAgCQSAIBIEgEASCQBAIAkEgCASBIBAEgkAQCAJBIAgEgSAQBIJAEMgGW2QgCASBIBAEgkAQCAJBIAgEgSAQBIJAEAgCQSAIBIEgEASCQBAIAkEgCEwgkA22CbBSNAgEgSAQBIJAEAgCQSAIBIEgEASCQBAIAkEgCASBIBAEgkAQCAJBIAhkgy0yEASCQBAIAkEgCASBIBAEgkAQCAJBIAgEgSAQBIJAEAgCQSAIBIEgEAQmEMgG2wRYKRoEgkAQCAJBIAgEgSAQBIJAEAgCQSAIBIEgEASCQBAIAkEgCASBIBAEssEWGQgCQSAIBIEgEASCQBAIAisQ+M///M+bv/u7v7v57//+7xW1U+VaCPz85z+/VlfpJwgEgSAQBIJAEAgCQSAIBIEgEATuEQLZYLtHzK4N9d///d9v/vmf/7n26NbvQdu//Mu/PPgcSdBPfvKTm7//+7+/fOg36e4h8L//+7838BGZSQoCSwj84z/+480Xv/jFy+eHP/zhUvE8DwJ3HoF/+qd/euDnsJVHbgjhR9Er7PKjnr7zne9cxvqZz3zmBruyNsGPf/iHf7hhwy5pXwT++q//+ubrX//6zec///mb3/72t/s2vlNr//Zv/3YDncjAv/7rvy62irx88pOfvNQ5Mo5HHqFtbcLPfuQjH7lBP/awB2BEe3yI22sJPOTf2fw+U8IOY39bCaw1Hzk6nvU46Gw4tfA56j7+SjLTkquj+k67Ywi4Xv/VX/3VaW352GjWlTqrn2A08RXreFqrdSY/AX3xFTUuPZr3enMQnv3N3/zNppjw0UTtHKO65jz/HCM+JxV/dk6yQtU1EGCiy4IDiw0vvvjizQ9+8IMH3bI49uSTTz74Pnvxzjvv3HzqU5+arfah8iwwfOUrX3lw76233rr57Gc/++D7nhcvvfTSjTbWvvCFL2ymfQ/awP8Tn/jEzec+97mbr371q5d8j3aX2mBCzySTBN7gXkssbqxNe8hH2TeLUix0KkH7r371qwuGupe8jgC2wBcdkbmPfvSj9cKNu+grjv020sc+9rGbb3/721Ndo+9avHrhhRem6rYKgwELAN/61rduoKmXmKywUHjNtKR3TNx7gfVRtK6Rt1la9pDx2T7PVh7+fv/737+QhX9GTo9KyDb69bOf/ezm5ZdfvsGvekL/5HNb/GeRU/T++te/fqgNb+82r6Xr6A7j/sUvfnHz05/+dNr3gBcTVz7PP//8zWuvvTZth28Th6P6xjeBKXZ6TQwIX5B9Em2xyfa9732vuTlz1DiW2sV/4Bf4fPrTn75B5okBW4k38hgb5fHXyMwRCXnEr4EZc4W1qaXna9ujXmueAS7y7z0Mt/Stutgx7BRzqKW+2FhTnIpPquHJRpdiKTA7Mh0RBx1J75Ft/+Y3v3kgM1/60peO7OqUbd/WnHMGDNdr6v34xz+eqX7VskfFnGf1E4AbX9EWsbvsJxjVbfoK4o8f/ehHF3CJdfC1a2LBNnfyRAgQI7MGyPywZl9ZL2W9jQ/xyRtvvKGqu+XIGnxeiqdmOqRNyfB//Md/3Dz77LOHzoFnaNuz7DXn+Ut046t0kBe5ev311y98vQ9z2zu9wQbjNFFZYvIRz5n8lokJnTYnymez349eAGASh8CTmPRhbL785S/PknlY+aMnli3CWxP2Vvmj7ssZiEe3gcddCWCYyCj4Ej/Aj8nYng5abeMwtKiqe7eZbx0n9d1usTj8jW98Y2pI2GMthk9V3KEwOju7wbZDt5cm0E8Wf1kQQ+ZIb7755mVxfK8+rtUOOsRi7bXT0sYf9JxBxh0XDqdA09rExKVnX+GDNmD3msSwaK+E/ZrdRFfdpRzatbhNsE9QXW6wUUb2YoT/Zf0lGo54rkMl+BTiP/DE97CB+M1vfvOyuIQ9YDGAt3Uo0+NxSSMLvEq0fRR/1MddycGTGJUPth7dGY1V4Q/8YhGAN1SQOe6Rg/err756SIywBlv8hhLytBS7vPLKK5filKsthKitLTnYa7OHzXJwdzuype1r1R3RI2SCsWLTZw4e4POJncjBCVvwta99rTk04hTkjrLMwbAPvjFKHCW8KevPmo1e+QHzbmJgZO5McfBWGJABpRm7rTp3PUeG+dzmnHMWwyNt0dliTmFzRj8BbfEV4tDD+X30E6Cwp6/QnAJ/vrfeq21opu2l2OthDj8ad5BT3gzGFxJv4wuYxyiG4r6vEXz3u989ZODMfYmFiDFm1qKoQ2wCndDORhpjcv6KYA6oEV+dZc1XdG3NXTeOnOcjH7/85S8fkAvu4D+SeHmGFyAe5XSnN9hgZk1pHmWG7TU2JnAohxKnQVoLFhi3J554QkWb+e9+97sHE8NmoYkHODgMH8aRRPB2XyY9GrPg2usNG7W3Z44B/9u//dvFJlmcKce1WGmwALJcLnZjHwgUWFjb24HSLv2x6MtJ15buDJK/qRiY6uQp+kHAM7sYXeIzW3/TAO5IZTZUnn766cuJLYI3AgvsaCl3DEf2dXTTD74ddWL6SL27FuvOKOME71vsGfZpNHnAPFqnVs7bYeMLOdbEqVZ+zT30wQ8+oQP+dnytTbc/BOg9P0/Mh0w/99xzF7s7Qj9Yw689F6vBkrE+88wzFzo4EKVNHBbOocvHVRt3ec/j2aPsQdnnXfjuG4/EGy7HPfqRJTY/2PBABnlbCF+NLecZePM229tvv727HvToaj3TW3Y8X/LBLHJoMovPH9GDVr+t+9gH6TLtMyGelelW22e4j/1mXsEBAG1qQRcy1tskc9qxK4oBsDPIFrgxbwI78cjruO2nvNs79ynIpx988jZqBzz9OdfQ5TJVPuc7C1BKv//975tzanSOORmn1jV3BDv+w8Wjshjp2CMD9yn52Bn3meec1+ALeJx1XuU6fQY/AT/iK/pSeWY/AeVn9xUe3xwxb3E/W/5Hrz5nH52nxCWsbSk+AfMytsT/K94hbjli7YuDcJoLsdHGWguHvuWTiT+gUfOCEdmtcQk5ov2RWKpW/6z3fH501DyfsTMXEJ9msdBhjCPkZ5aWo8rf6Q22o0DZ0i4GQAEPBkCTKyYgLvTqg+cyZpxSdydy1ESWPnUyHjqYCPYWggm0NSbRXcuZ8PsktVZm9h796rQEk+Dav1OZbfMulPfJDjJRk52zjAOZH/m9Apyhj2sv+mlTb0LQJideeKNIAS2BEw50T33CaaG3yCb5bToJ2RiCDJwWJ6jXJPgoW0Rbs3ixeL02UPGFqDVvFLjdLMfOApYCQn/mssibWyzal4kAUm8GcNqJz1JCV/n4KdOlOvQzokNL7dSer9W70YMVtT5n7ylwbtU7i4y36Lsr95FL6TmTC+yYL+5qHNzng/9d4o3qKEeXZUeoL/1BB3sLscg//3oEXX733XfV3EM5ky3sLh/eNBmxd/gCJo60jZ3iQMhITPNQ5/93Q/aGjTTGxaQTeqCFGIW2wXcGOzCTnFPvyDfWoRWs6UP/uWCG1hYuR90XLrRPPDoSD4E/pyTBFf4QmzJJh/9shMI77sMz8fMo+kfbRU5J8KKml2qHMUG/EvGOnyTV/VbO5vRILM1CBnaAxAZyKyYAW+dR2a98LWV6fo4xHxVLIQ/gCw0cBiRv0cy/OUOHe/ZKY2QjDlyQNcUZml/R/tICBLxslWnRp76XcuJB0bJUlucsbPGpJXSHcfqG65pYrdb2lnuym8gp+BN3wTfonU3IiNKZ7aFo3DOXjtIm9nDExu7Z/9naku4hU7c5r6rhcjY/AY3xFe1/5Qw+Z/YT0Hd2X3FNe0x8dFfTWn9IPdZKFO8xfvy7x2P4R/9PUdhI/VePWbx6/7WE+MyT4kvoYc7CWjDyuibh14gP/vIv//ISZ19Trmr0ruVXrS3du8Y8n76YSxEreNwkGrivOSwY+94AcSTrAi5bqvco5Xd6g40J0Pvvv7+KHzIKMBpF3ysxQdQiM5MmnYpAEGsBP881ucJ4QM+RCSHXCUv6QRGXFqgUaC7RxenHvRO/PcZiEImgEkU+y2LI3mP19nyyg0zdhzH7+EevcU4snMrAY9DZLCaY5WQ6OPKhzF6nr+mTj9JRr8ir/aXcN3KQlbU2BCeocQnPpb79OUHLyIKU19G1BznwcO0Y1J7n2A3XJ3+ma4JKDyx1fykHbz5PPfXUJZiA9jW6io3tLTwu0dF7vjT2Vt3WwQpoVbBEgMT4ewn/Jh+HXq5ZuDmLjPs418QNLHbKn3lb17wmbhL/kHl0HZ7iv8nlZ6GJ2GDm36XRrjahsQXENCT64U2vpd9wkv1h8kTMVEuSJZ6NvDmt/sk11rV2qqSH8WgBjrbhLxvaazZtfFzwaI0dKenrfYfXfNhkYgwjGy699o56Bo2SC/oAm5EEfmykEe+CLWMkDmCcvM3GBA/fvZcsjNDUK4OOaJyMEZolE9hMbKcSG0CMR0kLrvq+lI/4V/yGDi5h410+tGkDhvhubXov9SuZa5XjUMcRk25s7ojdBRfGypvqjH9UNvD7yBrzOfe3mgu2xst9MME2khg7v01xxsS42FxTbIiNG9XFPcYjHUZP8FXIv/SjbB/dr823y3Lld9eplo6go/AMPPgQm9DfWflWjrH13eUWHTja/7ToOMv9M8acYHM2PwFNyE58RX+DDZzug5+QPOztK3yNgD6w1aP+mfKPWtrTH2pz1f1f7b+aaa5wNJbMG1lTkU2hP2wMm3v4WQ4Flhts+Cv0i6S1LMUHxK6jB/OOGtue/BqhkdjsqHm++gdz5gDIjda+iJs8diJeYi1WCd7Aw6V1I5W/y/md3mC7y8C3aMeIjEwEvT67+fxeA5PTXmIB1w2WJgVLgbROLPbaPuoZRgL6mNTxwaj2JuAYMRYj7rrjLSc7R+G7R7vQqg3rPdobbQN54NQwEw4ScqJJNfzHiGPYKUcZFjG4t3VRQP2JzjUbBqoLba3FMcajgEHlazmTfaUtY8MputypzeQfRkCyNcKbD9dsf1taeGzXvP4TaJUf6dliUYZNVnlfpNXzkTwy3kepZ0eoiV5Lt7WIz302H3qJtzpHNtiILf74xz9+KHZhkiQ/zIYANPLWDQtX2OEysaEmOeGNnNoGmxY3qUugPmp7/fAP7Y7WK2ksv2MzObjhE1TiN8a99G8xy7b8DSRO0KI3+Aa9bUOM5/9pAD+E/+MQErGfT2rKtsvvLgPQulYv1S60wlvGvMUHqT3PaVuJMc5MzBgbmxy8laM3vrgGV2RQ8qn2bzPXxjQ08O9B3W76ITjeFPCye9MsX4Q8orMeV9GXb1aBIxtLLIb0+E6byBx493SPdmrJZYDnvhCEbvvzpT7UPrIELSzW4Mv5lIt4KjuS0x6yxiZbbT4GzWXsSLse/3Gq2sdS9jsaE6oeusIhgF7iQID6xJ+zuVgm/o2kbDPPsBdL882yjd539e8Y4SeQP8lOr375jHpgXZM18OZ5mcp7zHs97hCNZT19R763yI/aua1c8QH9z9jYtfRiR2r/NWKpPdd9yuoQ81K98vnSW7zO+55tK9stv2MXHNvy+ex3t/236SegG4z4xFeMc/GMfgLqz+4rStta2utxDpy/pHzN0f4QDPHr5Vvr+PZyTgAtHgMgLyVPZpAllukl5pT0wWEufCvlNadiTopN7sVD1BeOxJW1WKDX/8wz9XMNfnm8WNJ49Dy/7I/vS+sD8E9xL/xi3nWN+KJG67XvZYPt2ogv9IeCuBFbKP7gMUpHXYxKmTBOCLl2s3kuQZfROevkADqZ9CmoZOFNRl1GjQk2CqyAmEUodtWPTOBFf1sC7x59viDoiw7wWEEtCwK1Rcheu4/SMxZtJQOMi4UEyTPfMeIs8uqNTXjGZAzZ8IXKWUzggRKLOZJH3VMOn6Rz+qFVnlHf21D5MicQH3lLxttyWSnbm/leTmJn6qos4x/dnKesEvxC75cS2OsNmV5ZYciY4AcHEmoL/NgYbThgc2pl6Afa9txco83RRUEfJ+OBlpb8eVldj+CqsiP5TN+0t7b/s8r4CEbXKIMsrF1oqtEHX7GfyDmTsB7fsMFlzIItlm9kIU12GjnXJKnsVwvc2OnydKLKqh2+zwTpR8iPaCLHD/M7XsRZxGKtt5pr8dkf/vCHBz5dbeLbyuQn6nn2yiuvXOIesOcDHizsY7vAuZfAWMl9pu6N5sgGNlN+jms2XPBdeyU2AJQkU/rey4kJ4QebUywWIF/6l5HQN2u7en3t8YzYloSu8baaL3pI/9CL0qfCd34Hq0z4VL0Z1SpT1kEuwMj1hVhJugamkk1o4kATOIJvuSDjbWOb0F30RIeg/PnSdc+2gZNjxeJQ2Qf0sxhNjm6M+G8wmJVjysOLmmxpE7431pK3ZVnaVzxTPqt9Z7ziXe0593whCozKjTNwcPx53rLhrT6IrZAdDmFogYjve8SZ9KnFNjZLlaQz+q4cW9nyLypDzkb2TGI8I3I10+Y1y157zolcuT9fO9a1bSzpttvAM82rzuAn4FV8xQcSO+srzuYnGMlZfMUHqH74quZTP1zi7nw7gz9EfzmAjt/yhH/3A116RmyveQOyQpzf8rGqszVnLsP8hJjUD0YSwy3Ncbb27fXPwC/ouc15vuMxes2hRs0NqcN63cwcbrSfs5Z7pDbYUH5fqB0BnQWC0QCN4PlogzJCc6uMTvyVNOKYPFjEufsuMhMe/Qu92gSBU5kjSsFCGgsaI6n3qrEWnNSO046h49NLo/xstcEEjAlkzYAzRoyGTwxZDGFCX+Lear93n7HycafHAhMnxOAT8qrEwscZNtjAaWSjozwRqnHM5uh5uWGM3NY2zXDQvGGghTX6gg42WdhoW7O46LzpLV5gi5Clo5PrR4+eJTp8wslbE/AVOffx0gZ2Bnmv6Yf3AZ/W6KIWYLyt2rXTW3te3sPGyT/g9JENT8iEEgvV10ythUcWgrDfNbvMeHi+p/0px1zzqb4QA69c/vATYEw9JTaXlWrygBwt6aH3cSYZ17huO5/VBacX7NGFxx577CJnfF/Sba/vb17pvnQL+6E3h3iG3ejxGt4iI9RzH6t2pb98n/mdBK/X61/9rMnRU+Iq6G4tBrApVhvXSH9uF4kDyjiIMbL5wQf8ebPN/61gq48ZXpdtlDEPY8PX7jn5dpvBGz4jiTgNHMBJ9GCb2AQl9qxtdI60e1QZfKz8LLwrcaVf+O3xNQshjBO+sxlQxj9etrZgUhsL7bitpYx8IVjSpmJQYr6aX6q1e9v3sCuzPMe/Is/IDXarpdPl2EbKwSvs7WjCxroNG623tRx9CgfaQubAYjYh23vGwtgs5BLe8JlJ2P+RDbZam8iR+IvPfeKJJy7FoGeLD671da176Dsf2R/6Pfuc8xrYuB08S8x5Fj8B/vEVH0ihbOSMr5Ad+aCVh6/uip+A8r18xcMofHCHuEjxB/p5V23uGfwh8kf8JrvPd2I61iJYH+HfMWq+RiztcTg8QOZnE2tus7YUf107QDbb95byZ+AX9G+Rd3DcMs+fxY/5ih98Yw6idYHZtu5q+Udqgw0D7yftRpjCBGq0DicH1wo4/biBEm2+EMk9jA8bWpxSYiGA1DNKvmnBhKM2MacNhJvTCgQALALJuWvSDB3gwLNrbNqwSDt7QvACxsAfxsa4WlioCRasmGgxmfBgmkULHAz8Fk6U5QSHl1M7GBLKjS5iqN7jjz/+oYVo3S9zPwHgz/aacLsM0b7LJPi4fjCRLDfTwHlkkissfQyz1zg6FswUFFCfIIFNtBa/oY0FPwIC8Y9x8SGA5W2LGdp8g2HL4qSPvYbfSNvwSgEn7ZX2iefSMzbNnLfU80Vbp6c8Fe7PuPY+y2e179g1Tke3Ev8qRrxZmlSsXajBPhIokmijdPbSM3C/hg1sYaH76Dc2B6yxLSxuKUEr8kuC3hYfVd5zZKSUE3/u10s+Ffo88Zuo2JOar6Oc2xLVW1q0O7uM49vdHmlctZyyRyXiBNdv9VPjNxs92qAh8J59I0Ftk9Mvi8Wul4ol0GuNGb1e0ivshGSnJtP+NtPI5hH0gYlo4DvjPTL17Da8cFp6dODX8GlsKkGzT0y5T5wID4kVS/nDPvDB3uHfwN7Te++99+DrjO97UMkuiAd4U0o0YDPod81CvDV7uaQtl2nJD7KBXazJNhXdZuBX8P3EAPBmdqOlpOmI7+ijUi2Ogcey95RDX3ljDFniPpvYyIjw4TvYkbCvoxthwsZ1mXkD8RW6LJ2k79J/gjOxcy3Jt0OT+ijLQWfLLyHDnnzDCTr83xq6nnidmWvkR/KMPdqqI2Xf/HZka6xlWb5zSEX8rD0/4h62xTdUl/x0jwbiW5epsqz0GN7hSygP5i+99NKHZAr95e1g/i1RTU/KdmvfeRuJuqVOwHNhDB34NZLscK2tu3bvLHNOcEOeavOeFqYcgNOCHfzDJm1JPT/t/oM+Sl3l+W3Mq87iJ8BEdtz1Or5iX19xF/wEsrCnr+jpNDqrWGJ2DaLX7rWfncUfEkcSP+LviNfBF1yJ34ktieuJKbU2IpyIjRQf6d5Ijt1ck9b6+jV91eqchV/Qdlvz/BourXvEzH7Aj/h96V9Jttq6y/cfqQ22MzMCI+YT5BatTCpQZgyRNtgo2wpEfbGmN7FkksBCSLkoRcAqQ0kZTdCdPibWWvTy++U1C/ijicV2BaijdVQOY6t/wcSYwQzHsLRwxuSJcRCok/ccNEaMdilDAKnAXjSUOQsL1JlxBOA9IhPqC3oYLx9OTlJ/jyRcam0hXy5j5USDOsiqgu1aG7qnwEjfZ/MyiKM+8sqm8BLuyAanYFho0yIR9ZFBeEcg21vgcVp9HDrB6s91DZ+0MET/mtBpMUHltuROCxioD7UJb3wCpPvXzsGiJyO+yb00qVg7HvjLwiOYSOZlV7EH3CfpxP61MfL+4CubFKKJMbOQKJvEJpYSMjxjS5HJHi/U7lnys8s49sPf0rot3MpNlB4dyBH2lMTkCYxrtp3n+EBsJjpC/FDzs8gT9ZmYUR65xdbKx+KrRjbx9K+YKF/aMmiBbhLPW/ReCtgfxTfcwkaO1rMmHrpkXOBB2/hHDl2QY1egmzelagnbVnvzjtOiwoqNoBHfDh/AnQ90EKchi+6v4UNtvOoLGj/+8Y/XSB2+B6b4YCbjahc6eIOuFk+WDSN7ruPClHJlTPnJT36yrH7Bm9hWtpwC6AKbErKL8GWvTb+HCNh4A355rF9rDrkHZ/DFfuvfMbIowqIm+KFvfOda8Sp+VxsFtXZr95An6ulwB/TRh3iLH6rpMv0u+Wb4wKeW4F9NVikLTZ58w6n2bw29LNfYL+hrte/l0Rn0UcnlSvfI0f/agRGVoR6b4LUEtvBzNLkN69VZoqlXl2csivjCiJdHp/ksJQ7ZlAl7phgY2fJNNL6XCVkDI1/YQ+6Qb/kAr4N8EENyEKnmn7wsCz21xR7Hjj5qfEcXan7J2z/zNXw4w5wTjNDFEX0UnuivEjyo8UfPt+beF3pa8hwbsWTrttJQ1j+bn4C++IplX+F2peQp32/DT9DvEl01Wv3eUb7C+yiv3WeiD6OJmANbU/Mdo23sWe5ofzhKK3aN+YbbYeaywlYxn9ojngdLniO3I/9Rgv9Ipjhc7SzlxMPEeKzznoFnR/NrJn65zXn+Et94TqzKSxCSHdbdyvh9pJ1Hocwju8FG0N57Y0LBEcrLokcrsWjhwVar3N733eCViwzqiyBPhhBD6XVUxvNyc41AWzjguJi81NLIpKpWr3cPg9WafDKWcpLEOD/zmc9cFu6kuLNKy4StNVFl/GqXvjEK9Imh8A0Z6GaBA0eDE2DRhkRdys0E/cgodcoJJnzVIgTPWCAhP4OjqfH06MkG+seGgk+2oQMetWS2Rif4EUyw+MQCCnSTRD+6AP9eeOGFy0KyB3PennSOez2dg2clb72dPa41BtoqJ4Ez7VMXfKQf0N2zn2eVxd6Y4ScLK8gTi9zOG//3kLXFl167ez/DLjN5EYr8gYEAACAASURBVG+xOZzWFebI6bV8EvpQLpixqMjkjFR7q9vtOrqiBWDKz+osdYQD12eUcX+jFRrvQkL2WbCUTeVNAS3E43vwS/wrWK7lixgXbz613tSGt9hDfCY8kz9FbtkAadlTx4sYhY9kvVwMZCMH2Z+Rf9FBP2VcwT368AV1+XKnq7xGrluL695fWa+MwXiOLikOgz70fTZRj00PPmycErcyLvgBn8vkNG7RKbWr/n3jn4k69mOJ78SXGr/am8nhBZtLbGq6P0aekRPJOP2MbvrN9L+1rG+u0lbt0A7+ig/j8bgX3mFvkUWe+eYIOs4z6dIMncgMsRK6TLuSF/g8EnMhw853bAg2AXppQ4l2Pb7W/T1y1yPimieffHJVs704aFWD/7fht7buXayHLLQOHdTGw7xKesvz3qEg5Ef2gzkim8+Ud/mr9VHek4xzv6UzzPnoCznGtuHXrpEYI/ShQ/LH9I+9c5u3RAs2gbY89qWOt8uzs885Z8a8hEntOXgobfGP1EWW9phXndFPgFF8hSTlpjtn/qDU+NVRvnGcgnOVRO+lS8QlvUT8y5vu5JQlNtbBpF69azw70h/O0u+2FN/ih73QbeZczCmYI+Lv9Lu+bK55LNrqF+xnNtjgL/MI/B0xO/GmH9Tz9YdWn+X93mZwWbZc7+D5kfzaK34px8F3fDk8VCy1xzy/1o/uaS4m/wnfWusFqvMo51fbYNMECzAJDI9OCFZP+RWQE/z0yvmbFVtobi0stoyFT0IVUJf9+32fTJblat8xemw4KTEhcUOr+0flGKwZOSBQhUYt4MA/lHdm3BganexlXHxn8kyO05DD5g0WjDyLNrqHnDDpgI9KLMTrjRjdm8m1IFbWwRmJt4xvBqeyrZHvviBOeT/Z1JJbym2ha2Tyi5GGzzXnjH6zENXT3d7YMfpahPRyjJ0PfbdOiuBElK6pM+rTc8kn92oTQeRWiw2uK9wHQ08EM1qgW7KfXu/M19g455dohfd8lKRvyKXbRZ5zisoDPGRjRu6wLyXW6tdzAkrk3W0U/fobmuiCnqN/pe56e0dcM270Qwn7xwEVly09Yzxg6TKKjIHxTNDl9c8o45rwMW7sZW2BXJj4vzbTvdvK+bdqCryZVKEDWshr0QT/sCc1PlAHmWRh3t9mwm9Snrr8iyNktmb/6V+BufrnFKOSyx339H3GD2H3yoR9UFvlszXfkXtkdtQ3+L994nDH1qRNSmhw3fF23SbWeOFlR6+Jh1gEVNvwE7lq+VG1W+OJnnle+ixw1gIU1+BITOUJOwNvJVcs3LPQv9eYva8112DlCxq9Njz29HLIGeMu/RZ6Ooqtt6drfBa6zMYU+NIWvogcusESfGu2gIUYl3/Nc/BnvkGHfK7d+BKdrZw5FDS0dKBVz+/j11q4g0/N/zJHUTzhbfl17WCKPy+vicuwn0sJ3szYQ28PHXG60ZGaX/c6R1yzIOpjRV5aPKB/aOQAErjji4mP0Hnq+Tx6iVbZLcq19EaHXSl7pA3BrjEG1h/I0b8y+RpGOTcty+r7Weacomcm94NMbltm2hgt6zajZt+Qj2vOq87sJ8A0vuJPdqhmp87oJ+DZXfQV2HP8A4kDgGViI0ibaor5VIb5/lk22ETTSD7rD0fabJUhppOvwb9pnq45hdfDN42sg/AG20xyGrB7rMMyh8DH3YU0y6+94pcWNkfM82t9oW++Zo7d87WrWp1H/d7hG2wEvEwONBEGUAKWclf6UQd6dnwYN00OwRCjVwb0Phny3yBY6kuKIAeEgpeOh75rO/lLbR/5vFzAYUFhZrGEE8BgqU211iQK+eStC+EDFhgKDEaZcPgu2+XzNd9xXEr6l1n6vpQzPk0UkQ+NgTZZvKsFgEtttp7XFhdaZWfvM8Fmwiz6VR+esXjDb5JogqlnMzmTIyblBGQsCrouoWc9nBSA0N/RE72ZMZX2gbrgNRIEzfSzpiz89EWTXht7Lrihmz5Z7vXLM3jLgoanctEbmZyRPWSkZju8D64JLB0jglr8JP1hk6QTlIXXHAQoaS3b1HfkYIQGla/lYImueEJ/+NA2wbgvyKG/NfpYUObf0q2RyzPKuMsXm409nOGp7HOvnGM8cs0C9lKiX/xDLdXk3suBO7zlQzu1RSeVZ4IhG4kd5cPGMPJAam26tORF7bbGuBSnOH96dKufkRw84KU2U7WoTTww0we6rU1O+u35nZIu6VZLt7E71/RPYMIk2Dd6sJOMCRpbSfSTQy+Yck172EQSmL777rsPNYHtUX9clxts1IMmHRxBFjgUcJbJui8mPDS4gRvIDzZZhy68Cm+foa8cEOGQx5qETkqXtWFBn2ygy44RG581EaOiXyy6zST0mBPa0utaXWS09pz7S2k2LhHWS+3iU9bE5dAjPaIPxg9fya+ZkDXpKv2yIduyiegydGOHKQcvsDfoAveRUf4t/JoxQAd+jHkTbSn5Nf3jy+h3TR9qUzlyyn9SIB/lN3XRRzDjgEG5sa22l/K7MOf0OdqMj10a+9Jz/FCZ0PE18WvZzuj3s/sJxhFfUX9x4Ix+An7dRV/h65zEv9hp5jTYPuI/bGErUQ777XPUVtmz3J/xh1tpxpe5f+sdpKQv8NccZGvfXp91BGJXn6syf8TfttZhvb6uKc+HhH++hs+Y4Re0gfdM/NKaA2vM5MQOjp0/g74ez/B1o/P8sl14Jh/NPI5YhL5cpqhD+9jEu6SHPtaZ60M32DB2CEQZLPKdnU4mArUJyswAHuWyYMOiqpxIuSDnQXH5rIWLeOIKqFMKviHTqr/2/h58RvlZQNEEDANF4MnEfyRBwwgdPtEEVzZiWsYZ3iiNTKxVtpfLSFFmyQjRPxNBJmbkcii19qGvNVmtla/dw9H1gphanaV70FWecmfcji1t6PQzvGCDbY+Ec+ODI+D1aSa3bOS2eFnaspZc7EHbSBvO72supo7QljJzCLAQyiQBO8cCMLqKDuBDCRDRbyXuu53S/VaO3Vuz8Kb20Hn6K3USPeEZNotDCTqZzyI2ATuJ8agedKBrLIRxsm3kLYszyzhjd5uwtNDG86UywnwmByPHaaZuWRb6sCXPPvvsZRI+QzPBNLwnUU+xBTaW+8gBvOf7bSRksUz4lZpuYNtLXn3kIx+5VOfZaNxR9uffFd9xDzpm/IlPtnjTaClW8H739uFqG776gRX6YYylf1d5cuxcLS7xBczWBhH3ZV+Qf/orfTdtEy/IfmKXsLUzWDu9e10TSxFvrEnYHHAlZnH7gwyxMYSOoWvoIxNf9JkDGdjfUTkBf/wRCTstHoAvbdEH9PPRM40FuvidLSXZJvyE83X2dLPaG80ZN7LXk7/RtvYsN+O79+y3bAsZYUMKXirBS2xbqUd6fmSOLEme6b9lY6FbCzq8mYCfgdfMDzlAyRyRuVtpv3u0S0Ypg9xL9lt1iGP4kKAV3SNuG7Ur2CpsEpu/jJsx1RJto7csLnPNuKTbvFFHXZJ0HV9Q83O1tnXvzHPOGo3wply4U7lWDl9Y9BtJLgvI1W2ms/sJsImvOEZCzuInGN0ZfAU2Vgl6OIwrf6H7tRybWVtTqpU9071Rf7iVZmJJHWajLWzlUsyEXRyxjfJVozTiszkYQ0ziB8f49+6k0cNx2CTFNcT7tTnGKE2j5Ub5BSZr4hf8kvumUbpq5cAZ/q2Z53t7GotiIZ5BI/+ueymhk/BzdE6y1N7Znh+6wcaCSs/4odAz/5d9BjwCV1+AaNWFvl45DzxbbRx1n4kyho9EMImT8OQBJgH4UiKgZ6zlmAjaSUsnyJfa7z1fOmXeq+vPMJJsLAoXct5M27JghwyATZlw5pyY6E1WvJ5wLNuZ+V4a0NYEkaBbm2qj7fum6midshwLJ3sZeLWNkS+dOeNm0qyJMkbYZRyHWb5ZpPZG8jIwoG0+jA2H0Ur+DH73ZKPVxn28jy7Bs1bC9sguMQnuLVL07HXZPhs+reQBGAs5owFYbaLOREi+rlysb+lwSZdkHjmUfBIgord8eE4OrTpkwMJnL/Ev9mQre+V6z+ALwaD0Hj8kXjFW/Dz+loU5sAELLU7Bd8orUMaeshHHOLBhlEPPywXaHj1nesY4lODPbdkD5EX8ET2tXIt0PIdfyK2CY55xoETy12qjdh9fCO9lI3mbjxgFuvjQJnhRriaT2HNiHk8snmpcS7Lu9fzafXSNP2DA5zaS/5vatf4MXGcnKEuYbMGCccg+0A5jLP37SPt+iEaT67Ie/JRc8QxZKeNk7rPwrg025JNNwNGJetnnHt/RC21E0x7883i+1gd0M4FnQV72VeWQX8ajOBh7yvxKeg0u6g/M8DHomuyz2lFO+1qcoC3fFKMM//EC/qDP+G7a8YRtryXkwmWjVmbLPcYJjsJhS1tH1kUffANyqS94vjdu6AMyIvuK7UeGRuOgJZrXPHd7iL1v2WXsF/4WTBgHiznQzuE4dIkFupmEzLi9malLWehBZ6BlBENw1wGkWl/YMOwoelqzZ9SRzoEBB5bx41wTa5X6WutD9+C/ZIB74FpLtzXnhBbwVXzN95LmGr3lPbC8a+nsfgI84yuOk6oz+AlGdxZfoXhP9sptgrig+IaNA3Qef8C9u5hG/eGWseGH8EeewGsJM/zTiJ+BV7P/lYi+idmJUZlT4uvOHtOB3yi/1sYvzHUk+86v2vVR8/yyL2QH+7Am4d9YDyLmhN+teG9N22eoc+gGG+D1EpMzDOQRoNJuzfiW9DBp1SS0fLbnd2ip9YOitZIHhLwCzeRBCSXT+FA6lKmXCLwxVL4g2Ct/5mcsyCJbGguLzfBx7cSQBYKSDxj0pc01MPJ6SzwYwRQ+KTHRabXJhLsmT9RFHvTRv7CirSP0TLQekcNP6K4tHnKfz94J3HpJOkeZFm969fd+5r9RJF7v3cce7SF7bs/KNh1L+L3Eh7L+Nb8T/JVj8WC0fDZDm9swghZtTNEmGx/oPLZJG2xLAS7la5sZozSxoOubJiy26oQ4bcA36GLxBZ4RLMmGyYZqDF6ecugSHzbvGHfrtPqZZdxjnCPs0Sif2MxiMgINNTuPfNbsKO3jw7TpyTUb2JyCr7VT0qMAubzP93LS5mXwXxyM8eSyz33kX4v8fF+SdW/Lr91H869Jz5LQE+kKenRbm8zETnsmJsLEVEqMETlpyZ/KeU5sp/huyXfwXGWd194ei9T0L31lUZAJndttL3/0NfQKdy2iibZa39jJxx9//EEdL8O8gLEgQ4yfzUMOs3D4AfvPd58A0y/f+fC7Rm53/+Iv/uKhPvABenPT+9U1cxH01PUZrB1bZADa4JXbSWjpjVt99HLaZZGIxQ3aol90iRw/udb/4XPLwzI9OmaeYa9nYhx8oGzFTD9lWeShdUAJHMFLsUVZt/zOBtham1y2xXdk3OW0F0chRxzEYpEPW4M+4W/wK8gzz0cTG88eo1AP2UGv2ASFDnSLObg2xZBheMhhTzCFdpIw5M0yNtpaqfav/2mTgwT4wRnZwLYxJyaOIqHv2GDXsxYd3He5og5jraXbnHPKvtfoGr03g+lZYs6z+gkwj6/4QPKO8hW35ScY2dl8BTEbtl629gP0/3RQkPmmfv7Fn93V6xl/uHaM+G+fY820g41ERpZSjV9LdfQcnh71Eo762Cuf4dfa+OW25vktjFrxNfaQ9QjNA4hRiCuIz4mRyInXtVlIjM49Dkb5vKHV7125f+gGG0AuJYRyJhheau+szzWhnaGPgBDBJADWh+8knzQu7exTlsmHJvQIMMJeGj4mKyjFbMLQih5opp29EkonutUmkwAmVywK8owPis5iAQsNMwm6cdyeeou9Xo5rl/HWxKSs0/vu//azN0FiMQPnBi9xQpzWwZj1JqW9fkefgXvJD+iQk0YW+fdBM6lnUBnTmVI59jPRFloeHQQIPNjYIikYk677KFuLZSrj9kn3RnMWVPxNBHwP+l/aS9pjkRg7oMUaba7VdBsfwcIlNhv7TvL/rT9K3xnKsZCmxFhHJhwqj7+QP9e9tTkLyms3aKCDTVJteiJ7+hfeSz6t56N6Y4HvvbrEJuVCL/SxeNqr1+vzbM/kM6ELv1nTlbPRPEIP9gr998VyJlMzvtxtzIxclzGt08umkxahKUfs54fWvOzR18SYvDGDfSZmLRf4y/6FKZtdJGwocRbtaP4E3ugMY+MaG0s8yAedBlM2CTSppR0WpDzR7prFbPyEH/DBT9CWEn4K24hc+IYetMyeblabyn0zl3vEaNiXo2Nh9b8mx7fP6PsanpR0IRNsvpw1lbHKiJ1HnrAryAD6jIwh/9KJ3ljpDz64nVJ5/F65Qebl2AjDdsh+0Dc0aAzoA7rVkkHsvd4o1Zxpxj6KTuXYSNpBx5F/4rAR/Kh/9jknNCqu5Bq70vvPFMKEHHsIb0gjMuF1z3B9Vj8BNvEVx0vIbfgJRnUmX4E9R4/d/gp59IM4aIvtVFtny+VLRNeoPVf5pXzL5hptY1dlW5f62vL8rtjtNfyajV9ua55f4x/y4/wnniUGYROwta4hPWXc/BcM4iRiUrAjxmVOPLuGX6PtLPcO3WADZJ/MlYOGIS1GlGVnv2N4fSJX1teJzKVgTRPDsv61vrNZpeAS4eOtKpK/iopA9xILpdoYwFixmFY7CQJmaxKTGikaeK491YiCMelA2RhzabCcNmSHj8bFMxYpaIPJPc+WEo67nJxTZ/RfUVFfaWkhUuWWci04U6632QmvwBqDOzLWpX5Hn8tAqjwYaCNAk9KjHKLkQn3vlWOD9uLfXjQ9au2gzz274H6i/P2WrVi0NqG8T5y821T1iWyUCy16dlQOXdAs+8fp5JZOzWzozNLLpr1sLAHR0hu9LCZhl7AJS2WZLLAAjE8jyCIwu4tJvhnaWdzyjYGl8TBmfNUZEr4EniF3WqDjmns8ayXsJrIJz+Gp5JRcWLjs4G/hN35E8l1rmwNB7l8pg29kk23kX3DV2jzTPeRGmyXQNXso5UxjqdFC3OoLIn5dK1/ec1vc+veQZR2+ezxYPidWQka1WcEGlxbIy7LX+M78BHpH4zfiUsqCLTqlhB6hV4rBuc8Y0TP5XHSYCS0f/At+g4V1b4d6lEOn6Qcd/fM///NLN9oMRq+x21rsoQ/6BkfpvujaM3eaod19t/cD7dhV0efP8E2+CejPdM1vwjGmNQl7BQ/kE6CTtjh8UiaP88tne3+HJuIbyb3aJ7YpN1j1rJX7b361yqy97/Ye/o3qBTxHl7AT6NPImgLl8G/iFX2hX9r0ghbXTcq5zJXxCrKFLtGmcMaHtU5koyvMw/ece3DoUj73zTffHI6pXBbPOOdEnjgYoFRir/u13GVqSfdr9c9w74x+AlziK9b5irP6CXh6Nl+BD+VQVDlXwN5ir3tzkzPo7hYa3HbN+MORPsGzPGwDnorzRtpImQ8jsJZfa+KXD/c8/g19WTPPL3tgXuGywhhYyyjnE2U9/07MxXwEmrSGzBo+MWm5zuz17tL1oRtsbPz4IkIJTO83ecqyd/07glcbL5NTBfm1MRJMEvQT7LNIgRITECvYZ9FgaWKL4aQugkxQfzanhLHXQmsNg9o98OBTJuSNRTjGuYQLSl067rK93nfvHwOzNdGey0Lr9CP9MLaZicZW2lr1wVCOBYMpQ9kqX7vPgs1IAhsmsHsnnfTeu9209wEC8M5l+4MnD1+tXeB6uKU/3SFIX0osimhhZKnskc+x68i47Du2GhvfSku/bcnY1+oMNobTRCzWMMkfWfBi84NyI2UpQ/vECUu2ujX+27xf2utZWq41ZnwcukfcAM1//OMfL9fQy8RN/zaRayau+jdY1JEv7S1awvPSFyF3WuxjnJIHNpLgN3JNkF6LD+m/dh96GQunWTk0NHqQZpYvrfJbYoWyTZ+coN89fMu6e3z3eMXjmD3apo1yooU9I04YkXlkR/aP8r04qKRXclbe13cW4YU9/YzSpPp75iNYeH/IiG/IQzsLYhxIUQxGeSan2Gv0GZmFv94Xuoee8ykTuky9Mgkz8PXnbB7BH2gDTyXiQOeFfD/zEPdHI7KnTXm1XcuRNzYe0SXv18vyfEmWkLvZ+IOxwQPsXTkeaJf/bGHuNO51DU1sUkOTy4a3D8+0Aev3e9fIW8s29+qNPJPOU9bldaQuZUqb06uHD5FM0pc2u/wNT+iRrPuYuaf73gftcBhK8k08iSyxiFRLS7JYq9O754tSo7Es8iocaLtHE+Mr/XyPnr2egb3TOLMpvFWm9hrDlnZmdeEafoLxxFfM+Qpk+Gx+Aj5C1xl9BfMADil4wj4R25xtDdNp3Ov6SNtF/M/cm/iExBpxuWnSGofeHiau4LdPNS/iMAm255qJeMRx8r79zWzmi61yioe97pprb3/WZtPfTPxSow8+oMtHzfPVZykn4Mem3VreE1PAH60XYIs8llG/dzE/dIMNY0jAiRKXEw8mQq3A8y4CuUQzClcLXn2ho9YG9cBKkzcctJ8GHjn5jOBrEazXn97qq9Exeo9JdtkOCiijXLbDRIAJiU8CmSCjYExiWPwjR34wYPw7SnLKtyYRGBmC8t7pZBy3LwjQZymjJa3ldzeorUl9Waf3HbpFA3xaa7B6fWx5Bl7II/zAmDNJdQzhifNxpK89cBvpJ2VuFwHJTYsKBQU8r9lJr+cy5/db1632vB1kGhrLdE0dxK6jUzM6tLRA5r8lUY5t5Ds2tDyB31so9DePCOCx49DYo7OG+whtt10Ge63EGEZ8MUG/5E4bW2pjzxw/wgSVYNXpLPsQLeV9fUcW8c/471bsMLvo1rP5HrzTH7EPkygSE2v0g4R/Z/OPwxEtui4Fiz/vvfdecWf8qyaS1Ngis4pP1DOT22snx2zG3ozSSfvYTpc9bDz8XEr+tsJIeW9viS/IqjaLqIfNrW00eZtnukavmQvw9p3PA6ARzJEl2Wt0Wxtd6MnIohR+cDQR//Kp+Vd4XUvI2qy8sTHW2/RijtmL9Wt07HEP/JGlcqzMazlEwL/ZRf7hFx9wggd7vUkDv8VrxoN9gh5so89NNFZ0Cf4u/TtSlb927japRv9e9IgftIcvQjck9/BHfTO/1H0WgJR6fh4es1Am3WRz9cwJ+TzznBPs3F7Dn5nFN/GSdkbs35l5NUPb0X4CWqQbI3TBBz730VeczU/Ar7P7CnyqNn8kX9oE0vdHPT/aHxIzsZ4MrmtiYOZimhMR63Ndm09ii5j30k9v7tfiJz6KWIr5X7kJxfy21mfZFjERn1rCJq0Zf9nW0fwq++M72F5rnk9/Pj/nOz51dG5Ro1/3iKmIy0g+Z9Tzu5ofusEGKCgxykeAitHEKfNvCGYXZWoAl4rljGESVz6vtYGA9srJgFAX+j1g414tYKj1s+UehgnjAK1MNMlJYFkanFY/tzEBbdHi931BFuMLnbzpt7RQQhvwBqVkscF5SBu98YIhRkkJfDHUJW/1fCQfoXepHR/DNeRqiR6eo0cEOuDMNY5Iv2XS2uAcaVdl1uKGTZk5yaj+lGOP3F7o/kw+slCETB05sZMtgO6R4AWasWOMnc0X6rDQD438huFRCTtFgNRK/GA2iSAFh91L5QZ+ryzPau1hA1zfkOlekLXFNizRp+cshsrfwBfnrcqUuS8+lM/2+D4iU96P+0h0dI/kOIzQcy0ZhxbiGPrDjvU2EYUDb6NL7tbaPrXVytFtZKlmn6G5XKASPbX2KM9bMz55qJVjsiVbx+JyLXHaEZpYgGbztUzEAu6XsRduo6Wf2mTj2TPPPLMY4DvOLktl/0vfHc8lPHptuc6y6L2XnvT6LJ85/fxbvFYCX+Kj2Y0u2mNczj8Wm5fawf75RHjk30OO+GGNj5iZj3h5pM9Tn3vl0MymsnyEtyv/iqwj48iYb6SwSf7GG28MxdXSK9qH9zW7RkyIDyVu0OE5rilfJjDW5Jln2MynnnqqLNaMk5AjyRLyQ9xH/CY5GfEJD3W2ww1wxt8pYVexWcgXibgDPoATqWdnLwUm/zBH8A02qmM/3cbBExYvsJ3IBjS4XEx2eWhxt0n4EuTc7+3ROdj4wi3yKn7RPtfiE4uCyBsHPGTHwLA3t6QNZFUbbLIze9C+1IbHqPB9JGmslD3LnNPpRseFPfdn1o2QH9cFjwO8j9q11xuxL9eKOWu0lveu5SfoN76iRP/h78jS2fwEVJ7VV4AXMb50EP3jDZnRtc6HOXA377jvO8Ifguvbb789tG5UIkhMKB/HM+yA3twuy+o7OgAffVx61suJobCvbLLhezlQdcbk4zqCX+WYwfya8/yRzTVowmcT8xPjExOP6K3HYNeMmUpM9/5++AYbBANyuaizx0B6Co3yuwFo9Yfi9trxeghzmZb+RVdZvvxemyyXZRA+DAsTNTkdyvRO0pVtjHxfG2AzBhSLhJFhguGpFdhicBXgY+x5xdgVzduoXdMXuPDBoKHY/EYAb+u1EjLhEywmUBgONthmk09oWkE48kUgU1ukKPtjo1Cp97/wVeYaealHLJSAs+SWcbOowMQHfrIAREKWtLHB/9CmDgkeM/l7/PHHL99bsnF52PmDjI1g2mqCzSXJbKvM0n3XxVpZZBvb0lqkqtWZvedyt0QP9oNgRbzr9YXcUs6Dhl752jNkwO0j+qINcRbtpes4VNGue7X2dE+LeGtpQ071Wxtqk7cmwLI1gQcPpdHFC5UfydEDFsHgEfaMTU941UrSLR8L9VoL0qNYiQ+tftFj6Q22s7T1Xs9l0+/PXns7S/RdU8YZu//LtpFxuc84Qo7QWSYiLq/IFYvS6GNPDqAN3vJhM4Tv+NKRAFn1wAD9rNkY8REZKjfY8Mm+uYYsI1+SNWFbbrJBIwugPV+gfmmjRpfaXsrRNaW1fovxyBfSFm/ntBI8pCy5/7sTePj000+3qg3dd/pdVryydB3/De5MbB1LL1u7JobRZaLw3wAAIABJREFU24foysibO5SXjkPjSEzq9PfkWzQSNzMB5FDFETqofvbO8Y2OP9+x9/gs+U1klMUpn6SCI/pGXXiKDkiPajQ6ni38H3vssUtV9I8+md+BZamH9MUmrSd0gJjRx+LPa9fQzxjFL9eHWvnavZHTzr3N5rJN7BO2kTgPm1f+RxZkEfvJgQPkGprBi88eqZwj0B80EWMhE9iWnu0mth+d+4pelw3d2ytHhpAJ6T9y1aN/Tb+yp9TFJpU8841f8EHuPFYE1yW5dTun2HapzpqxlHXcVzoNZTn/fsY5p+hDDjwGxo5hs0dTqWfu85bacH5JHlt1rhlztmjw+9fyE/Tp9iC+wrnwwfXZ/ASUndlX4Cs9fsEG7+0HPuBO/aq0HfVS/bscZMFfKGbpl3746TX8odu5hymo32Ge5na5Xurhu8RJxCbM7UZTOV/q0ctcfNTGY7dq6/mjdNXKXYNf6pe4+trzfMaH3aBvcGYNymWb2L8mF9Tzg2cag+e0p7ZpH/6M8tLbOd31+3c43dzcvH/bnx58v/71rx/Q941vfONS9O23337/5Zdffv/LX/7y+x/96EcfPGcc77zzTrO5//qv//pQeer+z//8T7P80oMvfOELD/pe6pdx9JKPk3ZHEziIf1/72tdGq60uB/Yf+9jHHvT56U9/+n1wJX3qU596cL+Hh3fu9Iu//pzrb3/725d24XePX9AmLMjfeuutsqlDvzPmllxCD/LGGMFMdH7iE594/4033rjQBY7+TPS7bHzuc5+7lKUvtfH8888Pj8vbauE92hj1RcOSfHubTgP1W+ndd999H3zUB+MUJq06a+77OL73ve81m5Acip6RHF2hHmPZIzkN6Jv07Mc//vEDnL71rW/t0VWzDeTUdb3EgWe/+tWvHqr/6quvPqCxJnve5kOVGzdefPHFB23CO3AGCxLfoY12W8nHgm7V7AvyKpxb7fh92hEmtXoubz/96U+96uXacVA7rXxU77zPs8v4Q4AUNxzfJb0CX2FXk7mi6ctX1zH0V/a5VnbPex7LIIduJ0W78xF/JxlnjK+99tqDsaIXSl5G98h1H3mryb2XdRxn4hNvg2uPmaSnZZml78QB4ulnP/vZZvEf/OAHH4pVVKeWw2d8t2KZZqP2gPbVVosOp3VNvIl8YzeX5FxkwUf3mcjyUqKOxkG+JAtL7d3Wc8kzY+Ca5Pdka5E77qM/nrDV6I3rIW0hs8Lf9UDteRu69nKKWYSx/JHrq+hVfeXwwu2d2iDf6ufdlvTG4uW8/5HrEVsBH0peaPxrc6dttg14LX7X6rpd9n7WXLf4Xut39B7zQNGCXdpbn10ekOEyIe/qn9zLY5tGbKzrD23U4qiy363f4bnbTuzuUkJufazS9aV613ru2EPnyJicNrdRslv+vHftfffk3OMtx7J3vWVeBS1qW3T5PdnCa/gJ8HNZl/yIPmHufBDNJfaPuq84m58A/7P6CtcpdOVaye0n8fGWJJ3c6sOO9oflGEvdLZ87b7xszS9iD+Cfyq2ZM5VzkDK28TnZjJ+lrOgaifNKHFrfr8Uv5wMYX2ueD09Z55WtFw7wVniSo0s+F4HGkneqq1zlyUcS63TgAP+QE3S2JocjbR1V5ipvsB21q6g3GdQ+b6X4idkt/0JObfq/DuTfcejkpp6P5pyGe/LJJ1efXuTfJ/lJKq45IVGeGB2lZ6QcJwg5vcyOst5SGqk3WsZPP/nJwdH6M+Xoix1/xkJit3zN68rep9Pv93XN6QtOt5E4OYlstk5v+Bt07Nz33gxR+3vlnOTgZEktcRqOE7icxAEzxoFMcKIImYBWTvtwT6eOKCv6/W1BnT7000F37ZTCDL2UlYzoTUBOsz333HMX/Pz0Rw37ve6Bt+SQNrFjnOLXqXeec7qoPOGNrlCPDyfesbdbaOY0NzICFvTJyXZ+XN5/c2fvt3JLDPWv7Mr7+g5d2AmXb56V+qnyW3LpC22gW8hL+S+fWu1TFzqhl4St1r/ZLOvAs/K0UVlG30UTJ8WWeL30XG1eIweHM8j40liFr/i9VH72OXqsxBtHnB47OjEmxSaMq3XK0N+6wgZ4wi7iM3jrYkQHiHt4C4nyrf7Uvtts4a9nozm2EB1Tap3W1vNaji/AfyqV8avu1/wxY2Cc0neVJYc24kM++N6lN1eo47pLnMJHPpvn5clR4pYlnJ0mrqEZekYTJ2PlL+lL8UKvvvNEGPXKzz5T+9fQoxHaXDfgO3Ebvkl0qg2wQL4UbzJX8Ddx8IPw23muui5j6HMtOR7814haQo5LupA72ofXvKV95PylpImxtsajstixkmY9K3PieceqfL7H9yV8kAcfE3wfTZRVDDhaB/1ca0NH+uCNTM1FNH8q3zIbaadVxnlbGzsyIhmlDa0ncI09cqxbfbhMYMfc1rbqbLmPzDLPku1kDCN2t4xpa7ZgC11b6iL3jj3x+MiYvE/nwxE8oP2zxpzX8BNg7Ri3dOO++4oz+gl4d1Zf4TZ6TZztNmDmGvmVDd3yW83YLr3Jgw8j1pr9Tyei+2h/qH6WcnAhnvP5JXoNr7ABjJH1VCXu+Xorttttksr18tocZEZme20f9exa/HI+XGueD2bECPxbUU/EH5pbEO+w1iSbT1yCj2SuwnVLD3wNYcRXq12ng7k1MQ19nCaWOWrn7jba9dN5nEDaI83ukHPKijr+No/v7Po15Tjlo3utHXjfrVZZ5WtPWoyMi9MX6odcp6NKXB132h1NI2+AjbbVK1c7HVWeXhzhQ9mH79qzg14mx5j2e6cxvf+9ZLekp/XdxwGfOUEADa1TEcKO8VDXT6nwppbGqVM8tMmJBt1HRyRX/rZCiz7ddznbihH1RQPtjiY/+UL93qkMxusnWtSf58jI0gf9byUfRwsTP0FYk1O17XKg0yROK/fW2hv1wQmT0q6oD+4fleCFn4ZCHjlFr76R1ZIu2TJ4rHLk5ekdaHb9HR2D+4hS16Q7tOuJccAD1zn4UpMhp7knQ2of3qgOtNWSy1tNbxyHGk1+r4bjUp93QcZrY+CeyxFvdiwlPx3cGnfZhsvFtU5zuX2RDtdstZdD9yTjyBypRm9ZphzvyPfypH6tn6V23DaC8dqE/4CXwqlsx30jel2LudAbx1c66zn6W6ur/lwWqed+ARvjtgk6en5ObW7J6dNPEJf2CtkhXiyTy8fM2/BlO7XvjFk00c+Rycehvvye8xIsiCvgi/Oca+4RU0nGyd3PUQYbrOe1MXnMoufqx/2RbD0YlcnnLMiS3mRD9vFfao9y8H420Y7acGzKdrxczV+V5T2+A6de4rlouK28NWds0e12A2xmE1hrrJLT2TaWynuchjxvjTm9P+kz7baSy4zGOmNbXH9adr7V9+x9+Om2GnrLWLLVpvSXOmtkodXu1vu+LgBt8GpWzqEBOyj+wZOZ5DLQwsbjGfefZT8eOzAW0aR8RsbdJ0j//J7bwqP9BON0Wde4Na74ij8hchf9BJTflq/wefiSD5bM7ZG731ljt4kX8ROSf+Wuk2vodLpmbMWavkSz6265xkcZ2R7FddzDThLLMT9x3wKWa2K8Um9q6wVeZsZHzMR5szheg1+3Mc9v4QBfJDflvI06ziN8Ui35vLfnS6mr+IC4RzE9uid/j+ytkbcaXVvv3ek32Hz38izX7MT67nJJFzurnDDmxDY7tfwPfD8FVJbnNISfktL/ItYJcHaOOXmhk6pl/S3f2YmGPk4SkDghzQkC0bClbepql5trdp+3viHTogf6NQbKcCIS/LcmP7EFzzl5yUkNrn/0ox99SA56v19CeZcB3nDqJXbv+f2FPcZAP9BMm+Xbai0akFvKM16d+KEscsEpFk4x+Ckenuk3QLjmNIPS2jdCVf+2c725UaMDHDhNwakWTjS5DKp8z1aoTC+nj6XkePfe6vVTW9gT5JCTSeKxTqpwSoS3F11/l2jQc3SmtCt6tqY91e3ljN/tGGWh30/KIdNvvPHG5ZSW3jLRGyYvvfTSg+ax33ucjoEmPwm+1CY84CQkb/vJVsj+0Ba6i41RQj8lW9g79G8puXyOnCJaag8+75Humoy3xiyfzfMlfrfaWLoP38RHZEYyslRvy/PXX3/9QfXeuPz0ITLMGyyejqK1fFMBvZuxNdg9/LnSlvgH/mB7WsmxxC/XfisLjGWTaQfcGKPbM8aI7cbv8JZwiQG8IH6QrSOn/LPPPnuDvXPbxMlT512L9i33/e012vG315AVaMPO8daifmOX+86Xnm9bQxsndoUzOMIbeFdiuabtLXWIw0WX2oE//KcB/Lb0SL+V4WV57n5C9T0X75d8AHIoXwRv6BddASufs9Af95TwR7z1RvxIOeSWOGmpP9U/S96zdU4j45uxN/LbtLF0gn/ENzotd+Ea/QYz5FYxJ7rHfzfAJm5J0oWeDpf/TQXdap28LmnB98qm8qzXT1l35Dt4gA14oD/SP9UlzhuRtduec4reMgc77JsS8s2cco1tcGxm64/oFTZPqed7rjGvEh2eH+0n6Cu+whGvX8dP1HFp3cXnaQ6DrZv1n612l+7zHzZku2XHR9fYmNv5Won6Il6sxfB6PpIf6Q+X+ke/WWPG7yixLsL6Honxff7zn7/E5npTE+xkG/FFzD9G7KnaJyd29TgIPozqkbdzG9fX4Bf+TDpCTKOY/zbG63PD2noueOh3mPnN11KnFOOJ9vK3hXVfOWtbjJf1JfVNTuyD3CE7zCv2/M8H6ns637pDd6b6W09c1Mbiu68jO+ROg3Z1aYNTeLX/1d9qnx3Y8uSp3g7i9Kmf8tDpgd6p1HJsrX7LcrTpJ+TYOS/H4WOm3dHEGL1txnTUSWn+XyunP1onEf3ExQifGSO01k6kie/Kl97Scj7TXo+PfmoOXlCXsZU8GeWByo2esvH+NT7o4JSLkp+oo0w5fn8+2i9tu5y1ThWKhqXcTyjS7kzSuMln6nJKg351itbb6V33dMqxbJXjRKvab50OQRedLvGT+zoZojbI15zwEsatk160ix7SN/3ukdAL12360Ckbx87lkPuSL5c56tbeooBO72OEbvqjPT41LEUb7ZbtU4eTo+DI6SGdZsK2wWudKsOW+LiW6PLTqNiVWlrSm1kcan2U94QF474rMl6Oge+OHbZgKbmMSB6X6jgPJedLdbY+d55L3lxvRLtODSLv8NT52qKBdlS2VWbkfo3GkXqUwR5JV8lnbP5oHyqHfKuvnozUTvyh+y5jtEN81bKlfvJQfZZ5r75o3pqXvqf0UeWpYPwUcu6xF9d7xo605bGpcJm1qaPYuC5wTXLZ99O78sfQAg6lnFAPHRPNylu+y2mEFyovveW57skfcY9Y0Pum3xIzjUVyrTbpx2nEh828qeRyLpvj49C1lxvRW9koxtvyNWp7JFf/+NOWHpbtCGvyvRMYqH3xYqYP90ni7Uz90bIe14hecnQfLJHl0Te1vE/JJ3ktuR6qX/SsNydTO/BXcq66IzKn+p4zp4MWPvCJdkW72vYc/aHOaAJD1V8an8/56Ie6e8w5nVbwla44XTNj8va4dvui+UxZpvXd5aBlB25jXuV0cU1Cxrjmcy0/Qb/xFfv9jpNk/yx+QnIlXbymr3B7Q//Y/D3XBC5KU/nDWoHGS45dJCbp+W38oebbZd0ttqsk7yh/WPajMXicJ5+P/6mNqUWb1qvLPpa+E3trTUP0uF3z+u5vR9dtqb93nOc0cd3CZGv8on5uY56vvms544JXyEhNX8RPck+U9bHgs2v1VQdc6Qc7WUvIDs/LOWSt7DXu7R/BX4PqRh9bJw+1ZmcVGOFAiFjcwhj1hIX+au0jJKXRRvA8yOfaF40k3KOTjlq/tfFzD8fjClJOGhx32p1J0Isjg34+XKM8ZR8zbbbK0qZj6OUcyxlD7QGvxuB5ubnkfXIteVGdJcPgkwbVKXNkBz7UPlsXXZ1ejCnjE6bgW9KH8SyTgknorjnssry+u5xh0GvjG70nhwANs7LmeM/W1VjQKery0eSolfcWkBT8QBNjqiX44+MFf9HNM3jg9gYdhD5PfPcyrYDH65TX6Dq67fruWJbXBGgE1iUtZbu97+XiuAd9rrs1jLEDjlsreKB/tx89evTMF42ho0yiTYEuuIEP9cQ71akFc9jrspzK13J8jvOlVdd1t1ZmFocaLeW9uyTjJe36jiw5vrKZel7LfdyjE1x44nqE/WXCuhSH1PofuecTFfqV73Q6RDs0IGdKknHqUX7LR222cte3JZ/sbZS2E/92ZHL9Em5lf+DodqlcPIQHmrSAaS85D1xuuEaXxc9eG1ufacNI/Ze+pWbfVFZ5zYZupQucnR/qi7zmL7b053xYGgs8YWPLdRq9Qg7wUU4n1/jt0XkB5VTfx6h78kc+Vvqu4eTjIC6jDZdpxlHGi9A/InPen9PpdHHt5ZZ0gfL0rbFC85bUiz167ap/8r0TGKh958VoP+6TnL+j9WfKwQuPOUV3LUcua3ONsj/mV6rv8oCNcR+hMsp9I7lsk+/oTSnLa/BV28Tk6ruX4wfgg/tVtdHKsRuaz9P2bc85Gav7M413CfPW+LgPHmqHvPQpvbo8czmHtloqYwP4LZk6al4FrzWuJf1Df47yE+ARX7GPrzijn4C/t+kr3G9L3rfmI/bY/YP6w7cQC6BvfFhD43vNZlEHn7VlzaJma7h3hD8s+/Ix+7PSjugZdhU8wEh1lYMRB2GgeyaVfrjn1+lD/UEjMjvyoazq0cYR6Uh+uW4yjqPn+Uv4IAPCEz0r1zecp9BOQnbK+G5pnqJxt3wfsQ10HMXTJRzK5/tH8GUPV/wu8AF4xJiWpBGU0YY+ZeA3aihGy9G/Gwjq0bcHv4yFwL0UWOpSvgzql4JljbnsV/dbOYt09FUbm+O+RrDLAEOKSi7nRrsYETm5Mt/q0NxB1MbYwoX7yInzgYVU6F0yFtQtT+vwvZeQ0dZCiuPWul7Dn5Ie+O0YMX7aLfvEqPoikNpxrEYwUj2Xs7KvLd9pdyb5QnlvcWemzbVlwd7HXrMTtO0BhZevXfdOkjPe3nMfB7JKv2wO1Rb+6Bs7jSyhz62AlXLSKRZjaXNGbnxzyuWRPjX+ko/IhNND/z0b4/bDMahdE1ioX/Jau6KNdkmUcZ1Tu9wnuHGZpE3wBlvGVaun+srhqWhCP0nYotLOuu7SfvncfVf5bOl7S3bPLOPCjxxeIDflh0mGy8eoj4Z34slMPCN5V921Ofq7lCjD+LD/klXqgIH6bdGOPKjM1nyJTuRbtqOmb6365YR7yT+32hm9D5aOBdi5PGH73Jaiby0+jeg9dNGn6y39w8+WPo6OZaQctLvtaukGPHPb4xhRx+36SL8zZcDHaVTfxGF7JdcFrkcSPhAb4ZNX0UaOPs7KK7ImWXD5Ubuu49BI+yqvMuQlNooPS1sA33xyjs8d4SXtqL/Sdzt2Xk7lR3No3pIYR8mbVkzs/Th9fn+Pa7fL3s+a61E53UI3GKJ/bvNatI4cnEBevT4LPB7n6Rk+VLxrxbvoH8/KRSLaoM2WXR7Fo0YXbWMHoQ9fsCaVGCzZCMZxxJwT/1LTT2xtT6c1ZuhCBmsfx472ZtNZY07GKhkd1b8j/AR4xlf86VA4/NjiK87oJ8RfydrWfFRWpafYBtnfrX2rfhl7qC/P6beM+VV/KScOKuMeb3uP6739YUmTxljGeSoHPug9/Bzxyd4e/KQefos2PL5U+zxTHXJsd8+PKq70OrPXW3RXdLfyI/l1zXl+a3y6zziRGWGP/yU2gs98WLvXM+IlL8t9+DwSzyB/lG/xjL54zpziDCkbbMYFMUeCUOY1g2DVV126gaB9DLT3uzQhc0eEkI6e1Cr7nSWefjGWfHzhoyX4S+0T0NYm6o5F73orb1zht7a1NFZ/Xi4u+LOlawJnjOyMo1vLH6eFxS4mvQQiyFzJF4wrz5WQafrl47JCPQzzaFrSz5KO0e+0O5NcVkYmgjNtz5ZF38EbbFlgQC9bCR3ziWeJD/q3ZTwEQjhVnKljVPbDd5ws9HhCFui/lJFafb8n2WoFt7SLnSpljXtqx8fNGHRfuT93mnXt49W9Vu7BBmOtJdFGu57QeXSLyYL3CZ3wr6WTPAcnBbnlJoO3pUCntvghPI7IW3b3TDLuvCiv3Zb38Bn10cic2hmZHIoe5BxboLprcmRpS3Jb3aJdMr6GvrLOFlpbddEz7wf9uUaasX9LdmmUXvwGPGPMLT0cbWumHH1htxXDLPlixit7j62TrZrpc01ZfFUt1llanB7ty3WB61pirIx5ST6w5WBa+rtam7V71CtxlR6U/qhcrMdu1HgIz2ijZQsU//cmxthNsMG2OS96OrDFh+2h72DpC4XgU/pedADM+LjNB6+9E32Il1vzlpzuTbPag3b6lCyV9Je4ql6Zo0NlXX2HP5J9ZJJ4yxOxocdKquc5+rmHDUW3GC82WfKxVqd9DB6nMB+YSXvOOeGX6zEY4gdG4yOwcNxb1z2b0hr7WWNO5EHjbOnftfwE2MVX/GmTbauvOJufgLdn8BXQsBTvSB+W8lbsUbMBM/1CHza6txFU62PrPWjcwx86HcJQcR4+kDVG5Lu01SqrHL8qn4Uf1f1eLl8rGsp5a8vGqXwrFuj1WT7bqruiZSnfm1/YjBKvcmxL3+HTXgmfuUZXZ3w+tOpAU7neh/5pHoncniH92fSPtj3CFXo/osiPCs7+UO4aqPhB+V/+8peXH3gc+UFyfuyPH5HkB235IcneGNbQ06pDv/zAvP/4JWXX/qjz888/f/Puu+9efrj5lVdeufywaavv8v61eFP2u8d3fgCSH6fXj6vOtMkPiPoPWvMDj/zwpX4Iu9bWHjL8xS9+8fID5GX7yB/y+93vfvehH930HyxVPX7scvbHT1WXH47lB1bXJn6Qlh9lXZPQt7Vyvqa/Xh30Hb0ZSejYO++88+DH0X/3u99dZOXZZ5+9/FgoPyC/5cdS+VFxfhC3leA1PEfeXW5VnufwlQ9toRM/+9nPHvyYq8qVuWSrJdu0qx/lLevWvrtMco2Obv2hYu8H/eBHkdFXfjB4JGHf+fHWWmLc3/zmN2/wF/AP/f/5z39+U9pR4UTflPWELn3lK1+56GP5I7Re7jauzyTjvfE/9dRTvccXbPkh3qN9NDJLPy+88MLNSy+9dJE19GkmXdu+jerBzBi2lv3973//oAkw3eJvHjQ0cKF4rhcT6Eed97JL2A1+XJ7PNRO2i5iBDz+oviR38g/XpJG+8J2vvfbaxUYq5uUen2sl8GnJBPKA/0bnt9oXZJ22RhK+Al/+29/+9uIjsTv64fGR+ioDjm+//ba+VnN+zP373//+Q89qscRDhW5uLn58CRv6+PrXv16rvuoeWEpuwIgfZi9lnJgd31sm6h6ZwOJLX/rSVBfEjC0ZnGpoReHSPuHT5NdGbIe6fPXVVy9y9MMf/lC3LnETtgU/pBi4ptvIe00GaQi5J7YjttqDd/R1RCx2ljknegDemjOAP7QJ/wfMaVyAMTKM/rQStmFNbEG7Z5lXtcbWun8tP0H/8CC+osWJ8fvgeFY/wShuy1dg8996660LkL11rRGkZ+IS9cucWf2+9957lxiVdpjrkVOu9OcjtOxRZi9/uERLa92Bethq7DZrOlp/wWcRz7MG8Ytf/OKyll3rg7qlfyN+/PjHP37zne9859Leiy++WKtavUefjz32WPVZefMPf/jDzU9+8pPy9qHf9+YXNuNM83xsBLqKvODTWd/qJfQGuSnXonp1eMY8/JlnnrnIyJtvvnnRRe6z3kX8jjzWYreldo94ng02QxWFJ8CrCcZoEGHNDV0ilEooDIkJAMYJgzGaXn755YsjGC2/RzloZ9KohIH96le/qq/TOeNHOfiQcG4EzzV+eON7ODgUXf2MBvhOw5ZrLTJtaYO60I0RJx1pYHCK7nTp67nnnrs4SzlZH0uNP9xD124rsbDwxBNPXLqv0dyjqzaeXvkzPZOOHUETk1mw1KIHffDd5WO0X+ph//gowMXWsMCDTWASWSbxs7w/+x2Hj7MmYYvdRs+2VStPe1rkKQPMWnnulZs3tIGuI8fSedUVj7GjBBzgJezADTtRTjZog8U/ysoPsVjEgu21UknT2n41/rX119ZDzluLOeCLTPMZTbQHT0hrsMFOEReQ8G3wdjSt6W+07Vq5mQ3wWv0j7uGfkH8me8Q1M7zbQg/Ys9iCzrIZTmIigR3ExmLniEevHadsGdNI3bP7VfRRi2DIAjZctnJkfFvL4CtY3KdP5AC8kAVsC99vKzHhxc+UfmiWniWbU/PD6MGo3Mhn9ujycdT669VtPYNfyA1xUY3WFm6jsUGr36X7jG/W7upgEG1fyx62xkH/oqGFYa0u/GBhCl+t+Sv6M6LL8I+YVJtz1IFPxGHkI23UaLr2PXCbWV9o0bd1zskC6uuvv37xs5r3t/qq3YeHrbiGMWIfrsET+lhDf21MW++d1U8wrviKNneRoTP6CSg+g68Anxk730Z6/In6I/Y7e1rrD3vjYvzYeF8bRRbwl08//XTT51GHdRQ+zFtYy/3Nb35z8besQRBntfwlfok+8M0ztts3+Xpj4pnWRbimr9tIe/GLmORM83zxHf6J944v40auyNckxstGHi9JsE+ihKwQ181syqruUflHeI3uqMbT7nkR4O0dLYRj0NYs1shQMkqE+zYn+edF+tGjDMPJyRQ21TCUM07w0UMjI3IEOBXESS/eisMeLC2aed3Za9kf5QRsM8ESQR8fUlmXSTsBwKhdVDBBWwrKl8ZD8NHSHWwzH9lVrrHZtM0YR+laoiHPg8ARCPiGHjagtrAsGaf/UZ05gta0GQRmEMBn+OR4pu7WsiwMHOlTW/RpIwa/s2ZhHn+KTWjZgla/5X35a+4/Sn6QuEmLWIwNe9lagCoxmfk+YpfWdj3fAAAFDElEQVRn2ruPZYnbiMWIb2fizfuIVcZ8Owjclp9gtPEVx/H8Wn6CEcRXHMfHs7as+ErrDtDJJobitj1jzz1slOJK6MQft9ZTzop36NqGwNnXELLBto2/qR0EgkAQCAJBIAgEgSAQBIJAEAgCQSAIBIEgEASCQBAIAkEgCASBIHDPEPh/92y8GW4QCAJBIAgEgSAQBIJAEAgCQSAIBIEgEASCQBAIAkEgCASBIBAEgkAQ2IRANtg2wZfKQSAIBIEgEASCQBAIAkEgCASBIBAEgkAQCAJBIAgEgSAQBIJAEAgC9w2BbLDdN45nvEEgCASBIBAEgkAQCAJBIAgEgSAQBIJAEAgCQSAIBIEgEASCQBAIApsQyAbbJvhSOQgEgSAQBIJAEAgCQSAIBIEgEASCQBAIAkEgCASBIBAEgkAQCAJB4L4hkA22+8bxjDcIBIEgEASCQBAIAkEgCASBIBAEgkAQCAJBIAgEgSAQBIJAEAgCQWATAtlg2wRfKgeBIBAEgkAQCAJBIAgEgSAQBIJAEAgCQSAIBIEgEASCQBAIAkEgCNw3BLLBdt84nvEGgSAQBIJAEAgCQSAIBIEgEASCQBAIAkEgCASBIBAEgkAQCAJBIAhsQiAbbJvgS+UgEASCQBAIAkEgCASBIBAEgkAQCAJBIAgEgSAQBIJAEAgCQSAIBIH7hkA22O4bxzPeIBAEgkAQCAJBIAgEgSAQBIJAEAgCQSAIBIEgEASCQBAIAkEgCASBTQhkg20TfKkcBIJAEAgCQSAIBIEgEASCQBAIAkEgCASBIBAEgkAQCAJBIAgEgSBw3xDIBtt943jGGwSCQBAIAkEgCASBIBAEgkAQCAJBIAgEgSAQBIJAEAgCQSAIBIEgsAmBbLBtgi+Vg0AQCAJBIAgEgSAQBIJAEAgCQSAIBIEgEASCQBAIAkEgCASBIBAE7hsC2WC7bxzPeINAEAgCQSAIBIEgEASCQBAIAkEgCASBIBAEgkAQCAJBIAgEgSAQBDYhkA22TfClchAIAkEgCASBIBAEgkAQCAJBIAgEgSAQBIJAEAgCQSAIBIEgEASCwH1DIBts943jGW8QCAJBIAgEgSAQBIJAEAgCQSAIBIEgEASCQBAIAkEgCASBIBAEgsAmBLLBtgm+VA4CQSAIBIEgEASCQBAIAkEgCASBIBAEgkAQCAJBIAgEgSAQBIJAELhvCGSD7b5xPOMNAkEgCASBIBAEgkAQCAJBIAgEgSAQBIJAEAgCQSAIBIEgEASCQBDYhEA22DbBl8pBIAgEgSAQBIJAEAgCQSAIBIEgEASCQBAIAkEgCASBIBAEgkAQCAL3DYFssN03jme8QSAIBIEgEASCQBAIAkEgCASBIBAEgkAQCAJBIAgEgSAQBIJAEAgCmxDIBtsm+FI5CASBIBAEgkAQCAJBIAgEgSAQBIJAEAgCQSAIBIEgEASCQBAIAkHgviGQDbb7xvGMNwgEgSAQBIJAEAgCQSAIBIEgEASCQBAIAkEgCASBIBAEgkAQCAJBYBMC2WDbBF8qB4EgEASCQBAIAkEgCASBIBAEgkAQCAJBIAgEgSAQBIJAEAgCQSAI3DcEssF23zie8QaBIBAEgkAQCAJBIAgEgSAQBIJAEAgCQSAIBIEgEASCQBAIAkEgCGxCIBtsm+BL5SAQBIJAEAgCQSAIBIEgEASCQBAIAkEgCASBIBAEgkAQCAJBIAgEgfuGwP8HnfbpiSz8qAoAAAAASUVORK5CYII="/>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 name="タイトル 1"/>
          <p:cNvSpPr txBox="1">
            <a:spLocks/>
          </p:cNvSpPr>
          <p:nvPr/>
        </p:nvSpPr>
        <p:spPr>
          <a:xfrm>
            <a:off x="1614488" y="3927022"/>
            <a:ext cx="5915025" cy="626699"/>
          </a:xfrm>
          <a:prstGeom prst="rect">
            <a:avLst/>
          </a:prstGeom>
          <a:solidFill>
            <a:srgbClr val="FFC00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700" dirty="0"/>
              <a:t>専門医失効後</a:t>
            </a:r>
            <a:r>
              <a:rPr lang="ja-JP" altLang="en-US" sz="2700" dirty="0">
                <a:solidFill>
                  <a:srgbClr val="FF0000"/>
                </a:solidFill>
              </a:rPr>
              <a:t>再受験</a:t>
            </a:r>
            <a:r>
              <a:rPr lang="ja-JP" altLang="en-US" sz="2700" dirty="0"/>
              <a:t>の場合</a:t>
            </a:r>
          </a:p>
        </p:txBody>
      </p:sp>
      <p:sp>
        <p:nvSpPr>
          <p:cNvPr id="6" name="コンテンツ プレースホルダー 2"/>
          <p:cNvSpPr txBox="1">
            <a:spLocks/>
          </p:cNvSpPr>
          <p:nvPr/>
        </p:nvSpPr>
        <p:spPr>
          <a:xfrm>
            <a:off x="257175" y="4323604"/>
            <a:ext cx="8724900" cy="198194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p>
          <a:p>
            <a:r>
              <a:rPr lang="ja-JP" altLang="en-US" dirty="0"/>
              <a:t>専門医失効して再受験で再度、専門医になられた場合には、</a:t>
            </a:r>
            <a:r>
              <a:rPr lang="ja-JP" altLang="en-US" dirty="0">
                <a:solidFill>
                  <a:srgbClr val="FF0000"/>
                </a:solidFill>
              </a:rPr>
              <a:t>更新履歴は引き継げない</a:t>
            </a:r>
            <a:r>
              <a:rPr lang="ja-JP" altLang="en-US" dirty="0"/>
              <a:t>が、修練指導者であった方は修練指導者に戻れる。</a:t>
            </a:r>
            <a:endParaRPr lang="en-US" altLang="ja-JP" dirty="0"/>
          </a:p>
          <a:p>
            <a:pPr marL="0" indent="0">
              <a:buNone/>
            </a:pPr>
            <a:endParaRPr lang="en-US" altLang="ja-JP" dirty="0"/>
          </a:p>
          <a:p>
            <a:endParaRPr lang="ja-JP" altLang="en-US" dirty="0"/>
          </a:p>
        </p:txBody>
      </p:sp>
    </p:spTree>
    <p:extLst>
      <p:ext uri="{BB962C8B-B14F-4D97-AF65-F5344CB8AC3E}">
        <p14:creationId xmlns:p14="http://schemas.microsoft.com/office/powerpoint/2010/main" val="2833262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90" y="2594694"/>
            <a:ext cx="6102156" cy="994172"/>
          </a:xfrm>
        </p:spPr>
        <p:txBody>
          <a:bodyPr>
            <a:normAutofit/>
          </a:bodyPr>
          <a:lstStyle/>
          <a:p>
            <a:pPr algn="ctr"/>
            <a:r>
              <a:rPr lang="ja-JP" altLang="en-US" sz="4500" dirty="0"/>
              <a:t>新専門医制度への対応</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695" y="3766938"/>
            <a:ext cx="2939306" cy="196431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490" y="1009139"/>
            <a:ext cx="1407482" cy="1407482"/>
          </a:xfrm>
          <a:prstGeom prst="rect">
            <a:avLst/>
          </a:prstGeom>
        </p:spPr>
      </p:pic>
    </p:spTree>
    <p:extLst>
      <p:ext uri="{BB962C8B-B14F-4D97-AF65-F5344CB8AC3E}">
        <p14:creationId xmlns:p14="http://schemas.microsoft.com/office/powerpoint/2010/main" val="2971661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1209</TotalTime>
  <Words>1170</Words>
  <Application>Microsoft Office PowerPoint</Application>
  <PresentationFormat>画面に合わせる (4:3)</PresentationFormat>
  <Paragraphs>195</Paragraphs>
  <Slides>31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HGPｺﾞｼｯｸE</vt:lpstr>
      <vt:lpstr>HGP創英角ｺﾞｼｯｸUB</vt:lpstr>
      <vt:lpstr>ＭＳ Ｐゴシック</vt:lpstr>
      <vt:lpstr>Arial</vt:lpstr>
      <vt:lpstr>Calibri</vt:lpstr>
      <vt:lpstr>Calibri Light</vt:lpstr>
      <vt:lpstr>Office テーマ</vt:lpstr>
      <vt:lpstr>新専門医制度サブスペシャルティとしての心臓血管外科専門医制度</vt:lpstr>
      <vt:lpstr>PowerPoint プレゼンテーション</vt:lpstr>
      <vt:lpstr>COVID-19対応のための特別措置</vt:lpstr>
      <vt:lpstr>PowerPoint プレゼンテーション</vt:lpstr>
      <vt:lpstr>OffJTについて</vt:lpstr>
      <vt:lpstr>On-line (remote) OffJTの導入</vt:lpstr>
      <vt:lpstr>PowerPoint プレゼンテーション</vt:lpstr>
      <vt:lpstr>再取得制度の特例</vt:lpstr>
      <vt:lpstr>新専門医制度への対応</vt:lpstr>
      <vt:lpstr>外科専門研修と心臓血管外科修練の連携</vt:lpstr>
      <vt:lpstr>2018/4     2019/4     2020/4     2021/4     2022/4     2023/4     2024/4     2025/4</vt:lpstr>
      <vt:lpstr>現行制度</vt:lpstr>
      <vt:lpstr>新制度での施設の資格と役割</vt:lpstr>
      <vt:lpstr>施設群の条件</vt:lpstr>
      <vt:lpstr>新専門医制度での修練施設群</vt:lpstr>
      <vt:lpstr>新専門医制度での修練施設群</vt:lpstr>
      <vt:lpstr>施設群申請状況</vt:lpstr>
      <vt:lpstr>厚生労働省医道審議会 医師分科会医師専門研修部会 2020年3月13日の資料</vt:lpstr>
      <vt:lpstr>PowerPoint プレゼンテーション</vt:lpstr>
      <vt:lpstr>PowerPoint プレゼンテーション</vt:lpstr>
      <vt:lpstr>PowerPoint プレゼンテーション</vt:lpstr>
      <vt:lpstr>サブスペシャルティ専門研修細則をうけての対応</vt:lpstr>
      <vt:lpstr>サブスペシャルティ領域専門医制度に関する今後の日程</vt:lpstr>
      <vt:lpstr>PowerPoint プレゼンテーション</vt:lpstr>
      <vt:lpstr>日本外科学会が関与するサブスぺおよび所謂3階部分</vt:lpstr>
      <vt:lpstr>現行専門医が日本専門医機構専門医となる方法と時期</vt:lpstr>
      <vt:lpstr>循環器専門医 ダブルボードへの対応 （現行制度および新制度）</vt:lpstr>
      <vt:lpstr>新制度でのダブルボード</vt:lpstr>
      <vt:lpstr>皆さんへのお願い</vt:lpstr>
      <vt:lpstr>PowerPoint プレゼンテーション</vt:lpstr>
      <vt:lpstr>ご清聴ありがとうございました！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新専門医制度 サブスぺシャルティ心臓血管外科専門医制度の対応</dc:title>
  <dc:creator>Tanemoto</dc:creator>
  <cp:lastModifiedBy>Tanemoto</cp:lastModifiedBy>
  <cp:revision>87</cp:revision>
  <dcterms:created xsi:type="dcterms:W3CDTF">2020-02-02T04:13:45Z</dcterms:created>
  <dcterms:modified xsi:type="dcterms:W3CDTF">2020-11-28T08:11:32Z</dcterms:modified>
</cp:coreProperties>
</file>