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477" r:id="rId2"/>
    <p:sldId id="554" r:id="rId3"/>
    <p:sldId id="555" r:id="rId4"/>
    <p:sldId id="556" r:id="rId5"/>
    <p:sldId id="557" r:id="rId6"/>
    <p:sldId id="5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1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1D162-F03D-4238-ADF4-E712B70774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2CACD-7558-474A-A570-35A921FE54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972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E1BF96-F7E2-41B6-A2C4-3A8F7541DD4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588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09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49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67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963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78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94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705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418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56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58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99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55362-A2D1-4872-A9F4-4F26FF970EDA}" type="datetimeFigureOut">
              <a:rPr kumimoji="1" lang="ja-JP" altLang="en-US" smtClean="0"/>
              <a:t>2022/2/1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AD274-C672-4493-8332-2EEB2B729B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03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9524" y="1342572"/>
            <a:ext cx="8447314" cy="1325563"/>
          </a:xfrm>
        </p:spPr>
        <p:txBody>
          <a:bodyPr>
            <a:normAutofit/>
          </a:bodyPr>
          <a:lstStyle/>
          <a:p>
            <a:r>
              <a:rPr lang="en-US" altLang="ja-JP" sz="2000" b="1" dirty="0"/>
              <a:t>2018/4     2019/4     2020/4     2021/4     2022/4     2023/4     2024/4     2025/4</a:t>
            </a:r>
            <a:endParaRPr kumimoji="1" lang="ja-JP" altLang="en-US" sz="2000" b="1" dirty="0"/>
          </a:p>
        </p:txBody>
      </p:sp>
      <p:sp>
        <p:nvSpPr>
          <p:cNvPr id="4" name="正方形/長方形 3"/>
          <p:cNvSpPr/>
          <p:nvPr/>
        </p:nvSpPr>
        <p:spPr>
          <a:xfrm>
            <a:off x="338817" y="2702266"/>
            <a:ext cx="3102429" cy="10885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外科専門研修</a:t>
            </a:r>
            <a:r>
              <a:rPr kumimoji="1" lang="en-US" altLang="ja-JP" sz="2400" dirty="0"/>
              <a:t>3</a:t>
            </a:r>
            <a:r>
              <a:rPr kumimoji="1" lang="ja-JP" altLang="en-US" sz="2400" dirty="0"/>
              <a:t>年間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1048" y="37576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/>
              <a:t>新専門医制度</a:t>
            </a:r>
            <a:r>
              <a:rPr lang="en-US" altLang="ja-JP" sz="2800" b="1" dirty="0"/>
              <a:t>1</a:t>
            </a:r>
            <a:r>
              <a:rPr lang="ja-JP" altLang="en-US" sz="2800" b="1" dirty="0"/>
              <a:t>年生（</a:t>
            </a:r>
            <a:r>
              <a:rPr lang="en-US" altLang="ja-JP" sz="2800" b="1" dirty="0"/>
              <a:t>2016</a:t>
            </a:r>
            <a:r>
              <a:rPr lang="ja-JP" altLang="en-US" sz="2800" b="1" dirty="0"/>
              <a:t>年初期臨床研修開始）の動き</a:t>
            </a:r>
            <a:endParaRPr kumimoji="1" lang="ja-JP" altLang="en-US" sz="2800" b="1" dirty="0"/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338817" y="2155371"/>
            <a:ext cx="0" cy="48418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>
            <a:off x="3452129" y="2155373"/>
            <a:ext cx="0" cy="48418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>
            <a:off x="1383845" y="2166257"/>
            <a:ext cx="0" cy="48418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/>
          <p:nvPr/>
        </p:nvCxnSpPr>
        <p:spPr>
          <a:xfrm>
            <a:off x="2417988" y="2155371"/>
            <a:ext cx="0" cy="48418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3495675" y="2702264"/>
            <a:ext cx="3102429" cy="10885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心臓血管外科</a:t>
            </a:r>
            <a:endParaRPr kumimoji="1" lang="en-US" altLang="ja-JP" sz="2800" dirty="0"/>
          </a:p>
          <a:p>
            <a:pPr algn="ctr"/>
            <a:r>
              <a:rPr lang="ja-JP" altLang="en-US" sz="2800" dirty="0"/>
              <a:t>修練（通常型）</a:t>
            </a:r>
            <a:endParaRPr kumimoji="1" lang="ja-JP" altLang="en-US" sz="2400" dirty="0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6608987" y="2155371"/>
            <a:ext cx="0" cy="48418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>
            <a:off x="4540703" y="2166255"/>
            <a:ext cx="0" cy="48418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>
            <a:off x="5574846" y="2155369"/>
            <a:ext cx="0" cy="48418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1372962" y="3937188"/>
            <a:ext cx="3102429" cy="108857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/>
              <a:t>心臓血管外科</a:t>
            </a:r>
            <a:endParaRPr kumimoji="1" lang="en-US" altLang="ja-JP" sz="2800" dirty="0"/>
          </a:p>
          <a:p>
            <a:pPr algn="ctr"/>
            <a:r>
              <a:rPr lang="ja-JP" altLang="en-US" sz="2800" dirty="0"/>
              <a:t>修練（連動型）</a:t>
            </a:r>
            <a:endParaRPr kumimoji="1" lang="ja-JP" altLang="en-US" sz="24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189325" y="6140322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外科専門医試験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293962" y="5309325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dirty="0"/>
              <a:t>心臓血管外科</a:t>
            </a:r>
            <a:endParaRPr kumimoji="1" lang="en-US" altLang="ja-JP" sz="2400" dirty="0"/>
          </a:p>
          <a:p>
            <a:pPr algn="ctr"/>
            <a:r>
              <a:rPr kumimoji="1" lang="ja-JP" altLang="en-US" sz="2400" dirty="0"/>
              <a:t>専門医試験</a:t>
            </a:r>
          </a:p>
        </p:txBody>
      </p:sp>
      <p:cxnSp>
        <p:nvCxnSpPr>
          <p:cNvPr id="19" name="直線矢印コネクタ 18"/>
          <p:cNvCxnSpPr/>
          <p:nvPr/>
        </p:nvCxnSpPr>
        <p:spPr>
          <a:xfrm flipH="1" flipV="1">
            <a:off x="3992788" y="5349908"/>
            <a:ext cx="3629" cy="7819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flipH="1" flipV="1">
            <a:off x="5309623" y="4409181"/>
            <a:ext cx="3629" cy="7819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円形吹き出し 26"/>
          <p:cNvSpPr/>
          <p:nvPr/>
        </p:nvSpPr>
        <p:spPr>
          <a:xfrm>
            <a:off x="1199346" y="5548915"/>
            <a:ext cx="2035627" cy="1282485"/>
          </a:xfrm>
          <a:prstGeom prst="wedgeEllipseCallout">
            <a:avLst>
              <a:gd name="adj1" fmla="val 92672"/>
              <a:gd name="adj2" fmla="val -87560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Running here !</a:t>
            </a:r>
          </a:p>
        </p:txBody>
      </p:sp>
      <p:sp>
        <p:nvSpPr>
          <p:cNvPr id="3" name="円/楕円 2"/>
          <p:cNvSpPr/>
          <p:nvPr/>
        </p:nvSpPr>
        <p:spPr>
          <a:xfrm>
            <a:off x="4118655" y="5231436"/>
            <a:ext cx="2381937" cy="94919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xmlns="" id="{6D66DBF9-AA5D-47C7-8C34-8A8F57858417}"/>
              </a:ext>
            </a:extLst>
          </p:cNvPr>
          <p:cNvSpPr txBox="1"/>
          <p:nvPr/>
        </p:nvSpPr>
        <p:spPr>
          <a:xfrm>
            <a:off x="6721476" y="2579319"/>
            <a:ext cx="26161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</a:rPr>
              <a:t>2030</a:t>
            </a:r>
            <a:r>
              <a:rPr kumimoji="1" lang="ja-JP" altLang="en-US" sz="4000" b="1" dirty="0">
                <a:solidFill>
                  <a:srgbClr val="FF0000"/>
                </a:solidFill>
              </a:rPr>
              <a:t>年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r>
              <a:rPr kumimoji="1" lang="en-US" altLang="ja-JP" sz="4000" b="1" dirty="0">
                <a:solidFill>
                  <a:srgbClr val="FF0000"/>
                </a:solidFill>
              </a:rPr>
              <a:t>3</a:t>
            </a:r>
            <a:r>
              <a:rPr kumimoji="1" lang="ja-JP" altLang="en-US" sz="4000" b="1" dirty="0">
                <a:solidFill>
                  <a:srgbClr val="FF0000"/>
                </a:solidFill>
              </a:rPr>
              <a:t>月末まで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EF77261B-F64B-40D7-B6DB-7ECC77BAC687}"/>
              </a:ext>
            </a:extLst>
          </p:cNvPr>
          <p:cNvSpPr txBox="1"/>
          <p:nvPr/>
        </p:nvSpPr>
        <p:spPr>
          <a:xfrm>
            <a:off x="6004604" y="3985886"/>
            <a:ext cx="31518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</a:rPr>
              <a:t>2028</a:t>
            </a:r>
            <a:r>
              <a:rPr kumimoji="1" lang="ja-JP" altLang="en-US" sz="4000" b="1" dirty="0">
                <a:solidFill>
                  <a:srgbClr val="FF0000"/>
                </a:solidFill>
              </a:rPr>
              <a:t>年</a:t>
            </a:r>
            <a:endParaRPr kumimoji="1" lang="en-US" altLang="ja-JP" sz="4000" b="1" dirty="0">
              <a:solidFill>
                <a:srgbClr val="FF0000"/>
              </a:solidFill>
            </a:endParaRPr>
          </a:p>
          <a:p>
            <a:r>
              <a:rPr kumimoji="1" lang="en-US" altLang="ja-JP" sz="4000" b="1" dirty="0">
                <a:solidFill>
                  <a:srgbClr val="FF0000"/>
                </a:solidFill>
              </a:rPr>
              <a:t>3</a:t>
            </a:r>
            <a:r>
              <a:rPr kumimoji="1" lang="ja-JP" altLang="en-US" sz="4000" b="1" dirty="0">
                <a:solidFill>
                  <a:srgbClr val="FF0000"/>
                </a:solidFill>
              </a:rPr>
              <a:t>月末まで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xmlns="" id="{68363805-5989-44A2-89D8-397CF439E8FA}"/>
              </a:ext>
            </a:extLst>
          </p:cNvPr>
          <p:cNvSpPr txBox="1"/>
          <p:nvPr/>
        </p:nvSpPr>
        <p:spPr>
          <a:xfrm>
            <a:off x="5528427" y="6164845"/>
            <a:ext cx="387798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　　延期</a:t>
            </a:r>
            <a:r>
              <a:rPr kumimoji="1" lang="ja-JP" altLang="en-US" sz="2400" dirty="0" smtClean="0"/>
              <a:t>（</a:t>
            </a:r>
            <a:r>
              <a:rPr kumimoji="1" lang="ja-JP" altLang="en-US" dirty="0" smtClean="0"/>
              <a:t>外科学会の証明に</a:t>
            </a:r>
            <a:endParaRPr kumimoji="1" lang="en-US" altLang="ja-JP" dirty="0" smtClean="0"/>
          </a:p>
          <a:p>
            <a:r>
              <a:rPr kumimoji="1" lang="ja-JP" altLang="en-US" dirty="0" smtClean="0"/>
              <a:t>よってサブス</a:t>
            </a:r>
            <a:r>
              <a:rPr kumimoji="1" lang="ja-JP" altLang="en-US" dirty="0" err="1" smtClean="0"/>
              <a:t>ぺ</a:t>
            </a:r>
            <a:r>
              <a:rPr kumimoji="1" lang="ja-JP" altLang="en-US" dirty="0" smtClean="0"/>
              <a:t>専門医試験受験可）</a:t>
            </a:r>
            <a:endParaRPr kumimoji="1" lang="en-US" altLang="ja-JP" dirty="0" smtClean="0"/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xmlns="" id="{4D62F201-39EA-4E29-9138-2ACF5017D8F1}"/>
              </a:ext>
            </a:extLst>
          </p:cNvPr>
          <p:cNvSpPr/>
          <p:nvPr/>
        </p:nvSpPr>
        <p:spPr>
          <a:xfrm>
            <a:off x="5660163" y="6277346"/>
            <a:ext cx="500758" cy="1685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7849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2016</a:t>
            </a:r>
            <a:r>
              <a:rPr kumimoji="1" lang="ja-JP" altLang="en-US" dirty="0"/>
              <a:t>年初期臨床研修開始の方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37553" y="1085300"/>
            <a:ext cx="8607027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2016</a:t>
            </a:r>
            <a:r>
              <a:rPr lang="ja-JP" altLang="en-US" sz="3300" b="1" dirty="0">
                <a:solidFill>
                  <a:srgbClr val="FF0000"/>
                </a:solidFill>
              </a:rPr>
              <a:t>連動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2022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月末で修了可能（</a:t>
            </a:r>
            <a:r>
              <a:rPr lang="en-US" altLang="ja-JP" sz="2800" dirty="0"/>
              <a:t>2019</a:t>
            </a:r>
            <a:r>
              <a:rPr lang="ja-JP" altLang="en-US" sz="2800" dirty="0"/>
              <a:t>年開始遡り）　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2022</a:t>
            </a:r>
            <a:r>
              <a:rPr lang="ja-JP" altLang="en-US" sz="2800" dirty="0"/>
              <a:t>年秋に専門医試験受験可能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2028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800" dirty="0">
                <a:solidFill>
                  <a:srgbClr val="0070C0"/>
                </a:solidFill>
              </a:rPr>
              <a:t>研修開始登録</a:t>
            </a:r>
            <a:r>
              <a:rPr lang="ja-JP" altLang="en-US" sz="2800" b="1" dirty="0">
                <a:solidFill>
                  <a:srgbClr val="0070C0"/>
                </a:solidFill>
              </a:rPr>
              <a:t>要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1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2016</a:t>
            </a:r>
            <a:r>
              <a:rPr lang="ja-JP" altLang="en-US" sz="3300" b="1" dirty="0">
                <a:solidFill>
                  <a:srgbClr val="FF0000"/>
                </a:solidFill>
              </a:rPr>
              <a:t>連動１）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2023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2020</a:t>
            </a:r>
            <a:r>
              <a:rPr lang="ja-JP" altLang="en-US" sz="2800" dirty="0"/>
              <a:t>年開始遡り）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2023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2029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800" dirty="0">
                <a:solidFill>
                  <a:srgbClr val="0070C0"/>
                </a:solidFill>
              </a:rPr>
              <a:t>研修開始登録</a:t>
            </a:r>
            <a:r>
              <a:rPr lang="ja-JP" altLang="en-US" sz="2800" b="1" dirty="0">
                <a:solidFill>
                  <a:srgbClr val="0070C0"/>
                </a:solidFill>
              </a:rPr>
              <a:t>要</a:t>
            </a:r>
            <a:endParaRPr lang="en-US" altLang="ja-JP" sz="2800" dirty="0"/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・通常型を希望する方（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2016</a:t>
            </a:r>
            <a:r>
              <a:rPr lang="ja-JP" altLang="en-US" sz="3300" b="1" dirty="0">
                <a:solidFill>
                  <a:srgbClr val="FF0000"/>
                </a:solidFill>
              </a:rPr>
              <a:t>通常）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2024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2021</a:t>
            </a:r>
            <a:r>
              <a:rPr lang="ja-JP" altLang="en-US" sz="2800" dirty="0"/>
              <a:t>年開始遡り）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2024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2030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800" dirty="0">
                <a:solidFill>
                  <a:srgbClr val="0070C0"/>
                </a:solidFill>
              </a:rPr>
              <a:t>研修開始登録</a:t>
            </a:r>
            <a:r>
              <a:rPr lang="ja-JP" altLang="en-US" sz="2800" b="1" dirty="0">
                <a:solidFill>
                  <a:srgbClr val="0070C0"/>
                </a:solidFill>
              </a:rPr>
              <a:t>要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endParaRPr lang="en-US" altLang="ja-JP" sz="2800" dirty="0"/>
          </a:p>
          <a:p>
            <a:r>
              <a:rPr lang="ja-JP" altLang="en-US" sz="3300" dirty="0"/>
              <a:t>　　</a:t>
            </a:r>
            <a:endParaRPr lang="en-US" altLang="ja-JP" sz="3300" dirty="0"/>
          </a:p>
        </p:txBody>
      </p:sp>
    </p:spTree>
    <p:extLst>
      <p:ext uri="{BB962C8B-B14F-4D97-AF65-F5344CB8AC3E}">
        <p14:creationId xmlns:p14="http://schemas.microsoft.com/office/powerpoint/2010/main" val="1979912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2017</a:t>
            </a:r>
            <a:r>
              <a:rPr kumimoji="1" lang="ja-JP" altLang="en-US" dirty="0"/>
              <a:t>年初期臨床研修開始の方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37553" y="1085300"/>
            <a:ext cx="8607027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2017</a:t>
            </a:r>
            <a:r>
              <a:rPr lang="ja-JP" altLang="en-US" sz="3300" b="1" dirty="0">
                <a:solidFill>
                  <a:srgbClr val="FF0000"/>
                </a:solidFill>
              </a:rPr>
              <a:t>連動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2023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月末で修了可能（</a:t>
            </a:r>
            <a:r>
              <a:rPr lang="en-US" altLang="ja-JP" sz="2800" dirty="0"/>
              <a:t>2020</a:t>
            </a:r>
            <a:r>
              <a:rPr lang="ja-JP" altLang="en-US" sz="2800" dirty="0"/>
              <a:t>年開始遡り）　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2023</a:t>
            </a:r>
            <a:r>
              <a:rPr lang="ja-JP" altLang="en-US" sz="2800" dirty="0"/>
              <a:t>年秋に専門医試験受験可能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2029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800" dirty="0">
                <a:solidFill>
                  <a:srgbClr val="0070C0"/>
                </a:solidFill>
              </a:rPr>
              <a:t>研修開始登録</a:t>
            </a:r>
            <a:r>
              <a:rPr lang="ja-JP" altLang="en-US" sz="2800" b="1" dirty="0">
                <a:solidFill>
                  <a:srgbClr val="0070C0"/>
                </a:solidFill>
              </a:rPr>
              <a:t>要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1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2017</a:t>
            </a:r>
            <a:r>
              <a:rPr lang="ja-JP" altLang="en-US" sz="3300" b="1" dirty="0">
                <a:solidFill>
                  <a:srgbClr val="FF0000"/>
                </a:solidFill>
              </a:rPr>
              <a:t>連動１）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2024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2021</a:t>
            </a:r>
            <a:r>
              <a:rPr lang="ja-JP" altLang="en-US" sz="2800" dirty="0"/>
              <a:t>年開始遡り）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2024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2030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800" dirty="0">
                <a:solidFill>
                  <a:srgbClr val="0070C0"/>
                </a:solidFill>
              </a:rPr>
              <a:t>研修開始登録</a:t>
            </a:r>
            <a:r>
              <a:rPr lang="ja-JP" altLang="en-US" sz="2800" b="1" dirty="0">
                <a:solidFill>
                  <a:srgbClr val="0070C0"/>
                </a:solidFill>
              </a:rPr>
              <a:t>要</a:t>
            </a:r>
            <a:endParaRPr lang="en-US" altLang="ja-JP" sz="2800" dirty="0"/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・通常型を希望する方（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2017</a:t>
            </a:r>
            <a:r>
              <a:rPr lang="ja-JP" altLang="en-US" sz="3300" b="1" dirty="0">
                <a:solidFill>
                  <a:srgbClr val="FF0000"/>
                </a:solidFill>
              </a:rPr>
              <a:t>通常）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2025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2022</a:t>
            </a:r>
            <a:r>
              <a:rPr lang="ja-JP" altLang="en-US" sz="2800" dirty="0"/>
              <a:t>年開始）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2025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2031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800" dirty="0">
                <a:solidFill>
                  <a:srgbClr val="0070C0"/>
                </a:solidFill>
              </a:rPr>
              <a:t>研修開始登録</a:t>
            </a:r>
            <a:r>
              <a:rPr lang="ja-JP" altLang="en-US" sz="2800" b="1" dirty="0">
                <a:solidFill>
                  <a:srgbClr val="0070C0"/>
                </a:solidFill>
              </a:rPr>
              <a:t>要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endParaRPr lang="en-US" altLang="ja-JP" sz="2800" dirty="0"/>
          </a:p>
          <a:p>
            <a:r>
              <a:rPr lang="ja-JP" altLang="en-US" sz="3300" dirty="0"/>
              <a:t>　　</a:t>
            </a:r>
            <a:endParaRPr lang="en-US" altLang="ja-JP" sz="3300" dirty="0"/>
          </a:p>
        </p:txBody>
      </p:sp>
    </p:spTree>
    <p:extLst>
      <p:ext uri="{BB962C8B-B14F-4D97-AF65-F5344CB8AC3E}">
        <p14:creationId xmlns:p14="http://schemas.microsoft.com/office/powerpoint/2010/main" val="1723735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2018</a:t>
            </a:r>
            <a:r>
              <a:rPr kumimoji="1" lang="ja-JP" altLang="en-US" dirty="0"/>
              <a:t>年初期臨床研修開始の方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9961" y="1085300"/>
            <a:ext cx="9016583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2018</a:t>
            </a:r>
            <a:r>
              <a:rPr lang="ja-JP" altLang="en-US" sz="3300" b="1" dirty="0">
                <a:solidFill>
                  <a:srgbClr val="FF0000"/>
                </a:solidFill>
              </a:rPr>
              <a:t>連動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2024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月末で修了可能（</a:t>
            </a:r>
            <a:r>
              <a:rPr lang="en-US" altLang="ja-JP" sz="2800" dirty="0"/>
              <a:t>2021</a:t>
            </a:r>
            <a:r>
              <a:rPr lang="ja-JP" altLang="en-US" sz="2800" dirty="0"/>
              <a:t>年開始遡り）　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2024</a:t>
            </a:r>
            <a:r>
              <a:rPr lang="ja-JP" altLang="en-US" sz="2800" dirty="0"/>
              <a:t>年秋に専門医試験受験可能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2030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800" dirty="0">
                <a:solidFill>
                  <a:srgbClr val="0070C0"/>
                </a:solidFill>
              </a:rPr>
              <a:t>研修開始登録</a:t>
            </a:r>
            <a:r>
              <a:rPr lang="ja-JP" altLang="en-US" sz="2800" b="1" dirty="0">
                <a:solidFill>
                  <a:srgbClr val="0070C0"/>
                </a:solidFill>
              </a:rPr>
              <a:t>要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1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2018</a:t>
            </a:r>
            <a:r>
              <a:rPr lang="ja-JP" altLang="en-US" sz="3300" b="1" dirty="0">
                <a:solidFill>
                  <a:srgbClr val="FF0000"/>
                </a:solidFill>
              </a:rPr>
              <a:t>連動１）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2025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2022</a:t>
            </a:r>
            <a:r>
              <a:rPr lang="ja-JP" altLang="en-US" sz="2800" dirty="0"/>
              <a:t>年開始）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2025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2031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800" dirty="0">
                <a:solidFill>
                  <a:srgbClr val="0070C0"/>
                </a:solidFill>
              </a:rPr>
              <a:t>研修開始登録</a:t>
            </a:r>
            <a:r>
              <a:rPr lang="ja-JP" altLang="en-US" sz="2800" b="1" dirty="0">
                <a:solidFill>
                  <a:srgbClr val="0070C0"/>
                </a:solidFill>
              </a:rPr>
              <a:t>要</a:t>
            </a:r>
            <a:endParaRPr lang="en-US" altLang="ja-JP" sz="2800" dirty="0"/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・通常型を希望する方（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2018</a:t>
            </a:r>
            <a:r>
              <a:rPr lang="ja-JP" altLang="en-US" sz="3300" b="1" dirty="0">
                <a:solidFill>
                  <a:srgbClr val="FF0000"/>
                </a:solidFill>
              </a:rPr>
              <a:t>通常）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2026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2023</a:t>
            </a:r>
            <a:r>
              <a:rPr lang="ja-JP" altLang="en-US" sz="2800" dirty="0"/>
              <a:t>年開始）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2026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2032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400" u="sng" dirty="0">
                <a:solidFill>
                  <a:srgbClr val="0070C0"/>
                </a:solidFill>
              </a:rPr>
              <a:t>本年秋に研修開始登録申請</a:t>
            </a:r>
            <a:endParaRPr lang="en-US" altLang="ja-JP" sz="2400" b="1" u="sng" dirty="0">
              <a:solidFill>
                <a:srgbClr val="0070C0"/>
              </a:solidFill>
            </a:endParaRPr>
          </a:p>
          <a:p>
            <a:endParaRPr lang="en-US" altLang="ja-JP" sz="2800" dirty="0"/>
          </a:p>
          <a:p>
            <a:r>
              <a:rPr lang="ja-JP" altLang="en-US" sz="3300" dirty="0"/>
              <a:t>　　</a:t>
            </a:r>
            <a:endParaRPr lang="en-US" altLang="ja-JP" sz="3300" dirty="0"/>
          </a:p>
        </p:txBody>
      </p:sp>
    </p:spTree>
    <p:extLst>
      <p:ext uri="{BB962C8B-B14F-4D97-AF65-F5344CB8AC3E}">
        <p14:creationId xmlns:p14="http://schemas.microsoft.com/office/powerpoint/2010/main" val="1807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2019</a:t>
            </a:r>
            <a:r>
              <a:rPr kumimoji="1" lang="ja-JP" altLang="en-US" dirty="0"/>
              <a:t>年初期臨床研修開始の方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69823" y="1085300"/>
            <a:ext cx="8874177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2019</a:t>
            </a:r>
            <a:r>
              <a:rPr lang="ja-JP" altLang="en-US" sz="3300" b="1" dirty="0">
                <a:solidFill>
                  <a:srgbClr val="FF0000"/>
                </a:solidFill>
              </a:rPr>
              <a:t>連動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2025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月末で修了可能（</a:t>
            </a:r>
            <a:r>
              <a:rPr lang="en-US" altLang="ja-JP" sz="2800" dirty="0"/>
              <a:t>2022</a:t>
            </a:r>
            <a:r>
              <a:rPr lang="ja-JP" altLang="en-US" sz="2800" dirty="0"/>
              <a:t>年開始）　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2025</a:t>
            </a:r>
            <a:r>
              <a:rPr lang="ja-JP" altLang="en-US" sz="2800" dirty="0"/>
              <a:t>年秋に専門医試験受験可能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2031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800" dirty="0">
                <a:solidFill>
                  <a:srgbClr val="0070C0"/>
                </a:solidFill>
              </a:rPr>
              <a:t>研修開始登録</a:t>
            </a:r>
            <a:r>
              <a:rPr lang="ja-JP" altLang="en-US" sz="2800" b="1" dirty="0">
                <a:solidFill>
                  <a:srgbClr val="0070C0"/>
                </a:solidFill>
              </a:rPr>
              <a:t>要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1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2019</a:t>
            </a:r>
            <a:r>
              <a:rPr lang="ja-JP" altLang="en-US" sz="3300" b="1" dirty="0">
                <a:solidFill>
                  <a:srgbClr val="FF0000"/>
                </a:solidFill>
              </a:rPr>
              <a:t>連動１）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2026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2023</a:t>
            </a:r>
            <a:r>
              <a:rPr lang="ja-JP" altLang="en-US" sz="2800" dirty="0"/>
              <a:t>年開始）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2026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2032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400" u="sng" dirty="0">
                <a:solidFill>
                  <a:srgbClr val="0070C0"/>
                </a:solidFill>
              </a:rPr>
              <a:t>本年秋に研修開始登録申請</a:t>
            </a:r>
            <a:endParaRPr lang="en-US" altLang="ja-JP" sz="2400" u="sng" dirty="0">
              <a:solidFill>
                <a:srgbClr val="0070C0"/>
              </a:solidFill>
            </a:endParaRPr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・通常型を希望する方（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2019</a:t>
            </a:r>
            <a:r>
              <a:rPr lang="ja-JP" altLang="en-US" sz="3300" b="1" dirty="0">
                <a:solidFill>
                  <a:srgbClr val="FF0000"/>
                </a:solidFill>
              </a:rPr>
              <a:t>通常）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2027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2024</a:t>
            </a:r>
            <a:r>
              <a:rPr lang="ja-JP" altLang="en-US" sz="2800" dirty="0"/>
              <a:t>年開始）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2027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2033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400" u="sng" dirty="0">
                <a:solidFill>
                  <a:srgbClr val="0070C0"/>
                </a:solidFill>
              </a:rPr>
              <a:t>来年秋に研修開始登録申請</a:t>
            </a:r>
            <a:endParaRPr lang="en-US" altLang="ja-JP" sz="2400" b="1" u="sng" dirty="0">
              <a:solidFill>
                <a:srgbClr val="0070C0"/>
              </a:solidFill>
            </a:endParaRPr>
          </a:p>
          <a:p>
            <a:endParaRPr lang="en-US" altLang="ja-JP" sz="2800" dirty="0"/>
          </a:p>
          <a:p>
            <a:r>
              <a:rPr lang="ja-JP" altLang="en-US" sz="3300" dirty="0"/>
              <a:t>　　</a:t>
            </a:r>
            <a:endParaRPr lang="en-US" altLang="ja-JP" sz="3300" dirty="0"/>
          </a:p>
        </p:txBody>
      </p:sp>
    </p:spTree>
    <p:extLst>
      <p:ext uri="{BB962C8B-B14F-4D97-AF65-F5344CB8AC3E}">
        <p14:creationId xmlns:p14="http://schemas.microsoft.com/office/powerpoint/2010/main" val="1629086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671511" y="140737"/>
            <a:ext cx="7986713" cy="75461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6472" y="-145057"/>
            <a:ext cx="8515350" cy="1325563"/>
          </a:xfrm>
        </p:spPr>
        <p:txBody>
          <a:bodyPr/>
          <a:lstStyle/>
          <a:p>
            <a:pPr algn="ctr"/>
            <a:r>
              <a:rPr kumimoji="1" lang="en-US" altLang="ja-JP" dirty="0"/>
              <a:t>2020</a:t>
            </a:r>
            <a:r>
              <a:rPr kumimoji="1" lang="ja-JP" altLang="en-US" dirty="0"/>
              <a:t>年初期臨床研修開始の方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7456" y="1085300"/>
            <a:ext cx="9248931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2020</a:t>
            </a:r>
            <a:r>
              <a:rPr lang="ja-JP" altLang="en-US" sz="3300" b="1" dirty="0">
                <a:solidFill>
                  <a:srgbClr val="FF0000"/>
                </a:solidFill>
              </a:rPr>
              <a:t>連動</a:t>
            </a:r>
            <a:r>
              <a:rPr lang="en-US" altLang="ja-JP" sz="3300" b="1" dirty="0">
                <a:solidFill>
                  <a:srgbClr val="FF0000"/>
                </a:solidFill>
              </a:rPr>
              <a:t>2</a:t>
            </a:r>
            <a:r>
              <a:rPr lang="ja-JP" altLang="en-US" sz="3300" b="1" dirty="0">
                <a:solidFill>
                  <a:srgbClr val="FF0000"/>
                </a:solidFill>
              </a:rPr>
              <a:t>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2026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月末で修了可能（</a:t>
            </a:r>
            <a:r>
              <a:rPr lang="en-US" altLang="ja-JP" sz="2800" dirty="0"/>
              <a:t>2023</a:t>
            </a:r>
            <a:r>
              <a:rPr lang="ja-JP" altLang="en-US" sz="2800" dirty="0"/>
              <a:t>年開始）　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2026</a:t>
            </a:r>
            <a:r>
              <a:rPr lang="ja-JP" altLang="en-US" sz="2800" dirty="0"/>
              <a:t>年秋に専門医試験受験可能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2032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400" u="sng" dirty="0">
                <a:solidFill>
                  <a:srgbClr val="0070C0"/>
                </a:solidFill>
              </a:rPr>
              <a:t>本年秋に研修開始登録申請</a:t>
            </a:r>
            <a:endParaRPr lang="en-US" altLang="ja-JP" sz="2400" b="1" u="sng" dirty="0">
              <a:solidFill>
                <a:srgbClr val="0070C0"/>
              </a:solidFill>
            </a:endParaRPr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</a:t>
            </a:r>
            <a:r>
              <a:rPr lang="en-US" altLang="ja-JP" sz="3300" b="1" dirty="0">
                <a:solidFill>
                  <a:srgbClr val="FF0000"/>
                </a:solidFill>
              </a:rPr>
              <a:t>1</a:t>
            </a:r>
            <a:r>
              <a:rPr lang="ja-JP" altLang="en-US" sz="3300" b="1" dirty="0">
                <a:solidFill>
                  <a:srgbClr val="FF0000"/>
                </a:solidFill>
              </a:rPr>
              <a:t>年連動を希望する方（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2020</a:t>
            </a:r>
            <a:r>
              <a:rPr lang="ja-JP" altLang="en-US" sz="3300" b="1" dirty="0">
                <a:solidFill>
                  <a:srgbClr val="FF0000"/>
                </a:solidFill>
              </a:rPr>
              <a:t>連動１）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2027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2024</a:t>
            </a:r>
            <a:r>
              <a:rPr lang="ja-JP" altLang="en-US" sz="2800" dirty="0"/>
              <a:t>年開始）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2027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2033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400" u="sng" dirty="0">
                <a:solidFill>
                  <a:srgbClr val="0070C0"/>
                </a:solidFill>
              </a:rPr>
              <a:t>来年秋に研修開始登録申請</a:t>
            </a:r>
            <a:endParaRPr lang="en-US" altLang="ja-JP" sz="2400" u="sng" dirty="0">
              <a:solidFill>
                <a:srgbClr val="0070C0"/>
              </a:solidFill>
            </a:endParaRPr>
          </a:p>
          <a:p>
            <a:r>
              <a:rPr lang="ja-JP" altLang="en-US" sz="3300" b="1" dirty="0">
                <a:solidFill>
                  <a:srgbClr val="FF0000"/>
                </a:solidFill>
              </a:rPr>
              <a:t>・通常型を希望する方（</a:t>
            </a:r>
            <a:r>
              <a:rPr lang="en-US" altLang="ja-JP" sz="3300" b="1" dirty="0">
                <a:solidFill>
                  <a:srgbClr val="FF0000"/>
                </a:solidFill>
              </a:rPr>
              <a:t>2020</a:t>
            </a:r>
            <a:r>
              <a:rPr lang="ja-JP" altLang="en-US" sz="3300" b="1" dirty="0">
                <a:solidFill>
                  <a:srgbClr val="FF0000"/>
                </a:solidFill>
              </a:rPr>
              <a:t>通常）</a:t>
            </a:r>
            <a:endParaRPr lang="en-US" altLang="ja-JP" sz="3300" b="1" dirty="0">
              <a:solidFill>
                <a:srgbClr val="FF0000"/>
              </a:solidFill>
            </a:endParaRPr>
          </a:p>
          <a:p>
            <a:r>
              <a:rPr lang="ja-JP" altLang="en-US" sz="3300" dirty="0"/>
              <a:t>　   </a:t>
            </a:r>
            <a:r>
              <a:rPr lang="en-US" altLang="ja-JP" sz="2800" dirty="0"/>
              <a:t>2028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月末で修了予定　（</a:t>
            </a:r>
            <a:r>
              <a:rPr lang="en-US" altLang="ja-JP" sz="2800" dirty="0"/>
              <a:t>2025</a:t>
            </a:r>
            <a:r>
              <a:rPr lang="ja-JP" altLang="en-US" sz="2800" dirty="0"/>
              <a:t>年開始）</a:t>
            </a:r>
            <a:endParaRPr lang="en-US" altLang="ja-JP" sz="2800" dirty="0"/>
          </a:p>
          <a:p>
            <a:r>
              <a:rPr lang="ja-JP" altLang="en-US" sz="2800" dirty="0"/>
              <a:t>　　最短</a:t>
            </a:r>
            <a:r>
              <a:rPr lang="en-US" altLang="ja-JP" sz="2800" dirty="0"/>
              <a:t>2028</a:t>
            </a:r>
            <a:r>
              <a:rPr lang="ja-JP" altLang="en-US" sz="2800" dirty="0"/>
              <a:t>年秋の専門医試験</a:t>
            </a:r>
            <a:endParaRPr lang="en-US" altLang="ja-JP" sz="2800" dirty="0"/>
          </a:p>
          <a:p>
            <a:r>
              <a:rPr lang="ja-JP" altLang="en-US" sz="2800" dirty="0"/>
              <a:t>　　</a:t>
            </a:r>
            <a:r>
              <a:rPr lang="en-US" altLang="ja-JP" sz="2800" dirty="0"/>
              <a:t>2034</a:t>
            </a:r>
            <a:r>
              <a:rPr lang="ja-JP" altLang="en-US" sz="2800" dirty="0"/>
              <a:t>年</a:t>
            </a:r>
            <a:r>
              <a:rPr lang="en-US" altLang="ja-JP" sz="2800" dirty="0"/>
              <a:t>3</a:t>
            </a:r>
            <a:r>
              <a:rPr lang="ja-JP" altLang="en-US" sz="2800" dirty="0"/>
              <a:t>月末までに修了　</a:t>
            </a:r>
            <a:r>
              <a:rPr lang="ja-JP" altLang="en-US" sz="2400" u="sng" dirty="0">
                <a:solidFill>
                  <a:srgbClr val="0070C0"/>
                </a:solidFill>
              </a:rPr>
              <a:t>再来年秋に研修開始登録申請</a:t>
            </a:r>
            <a:endParaRPr lang="en-US" altLang="ja-JP" sz="2400" b="1" u="sng" dirty="0">
              <a:solidFill>
                <a:srgbClr val="0070C0"/>
              </a:solidFill>
            </a:endParaRPr>
          </a:p>
          <a:p>
            <a:endParaRPr lang="en-US" altLang="ja-JP" sz="2800" dirty="0"/>
          </a:p>
          <a:p>
            <a:r>
              <a:rPr lang="ja-JP" altLang="en-US" sz="3300" dirty="0"/>
              <a:t>　　</a:t>
            </a:r>
            <a:endParaRPr lang="en-US" altLang="ja-JP" sz="3300" dirty="0"/>
          </a:p>
        </p:txBody>
      </p:sp>
    </p:spTree>
    <p:extLst>
      <p:ext uri="{BB962C8B-B14F-4D97-AF65-F5344CB8AC3E}">
        <p14:creationId xmlns:p14="http://schemas.microsoft.com/office/powerpoint/2010/main" val="40707078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2|48.6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170</Words>
  <Application>Microsoft Office PowerPoint</Application>
  <PresentationFormat>画面に合わせる (4:3)</PresentationFormat>
  <Paragraphs>93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2018/4     2019/4     2020/4     2021/4     2022/4     2023/4     2024/4     2025/4</vt:lpstr>
      <vt:lpstr>2016年初期臨床研修開始の方</vt:lpstr>
      <vt:lpstr>2017年初期臨床研修開始の方</vt:lpstr>
      <vt:lpstr>2018年初期臨床研修開始の方</vt:lpstr>
      <vt:lpstr>2019年初期臨床研修開始の方</vt:lpstr>
      <vt:lpstr>2020年初期臨床研修開始の方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2018/4     2019/4     2020/4     2021/4     2022/4     2023/4     2024/4     2025/4</dc:title>
  <dc:creator>Kazuo Tanemoto</dc:creator>
  <cp:lastModifiedBy>種本和雄</cp:lastModifiedBy>
  <cp:revision>5</cp:revision>
  <dcterms:created xsi:type="dcterms:W3CDTF">2021-11-27T03:17:49Z</dcterms:created>
  <dcterms:modified xsi:type="dcterms:W3CDTF">2022-02-01T01:48:04Z</dcterms:modified>
</cp:coreProperties>
</file>