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2" r:id="rId2"/>
    <p:sldId id="278" r:id="rId3"/>
    <p:sldId id="281" r:id="rId4"/>
    <p:sldId id="282" r:id="rId5"/>
    <p:sldId id="283" r:id="rId6"/>
    <p:sldId id="284" r:id="rId7"/>
    <p:sldId id="286" r:id="rId8"/>
    <p:sldId id="288" r:id="rId9"/>
  </p:sldIdLst>
  <p:sldSz cx="12192000" cy="6858000"/>
  <p:notesSz cx="1219200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youbu_02" initials="k" lastIdx="1" clrIdx="0">
    <p:extLst>
      <p:ext uri="{19B8F6BF-5375-455C-9EA6-DF929625EA0E}">
        <p15:presenceInfo xmlns:p15="http://schemas.microsoft.com/office/powerpoint/2012/main" userId="kyoubu_0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533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09264" y="125798"/>
            <a:ext cx="1077347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51815" y="51816"/>
            <a:ext cx="673607" cy="66141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0125371" y="6227064"/>
            <a:ext cx="1892928" cy="43891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11494007" y="67056"/>
            <a:ext cx="624838" cy="64922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tx1"/>
                </a:solidFill>
                <a:latin typeface="Meiryo UI"/>
                <a:cs typeface="Meiryo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tx1"/>
                </a:solidFill>
                <a:latin typeface="Meiryo UI"/>
                <a:cs typeface="Meiryo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tx1"/>
                </a:solidFill>
                <a:latin typeface="Meiryo UI"/>
                <a:cs typeface="Meiryo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51815" y="51816"/>
            <a:ext cx="673607" cy="66141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9264" y="125798"/>
            <a:ext cx="1077347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tx1"/>
                </a:solidFill>
                <a:latin typeface="Meiryo UI"/>
                <a:cs typeface="Meiryo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709264" y="125798"/>
            <a:ext cx="186372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600" spc="5" dirty="0">
                <a:latin typeface="Meiryo UI"/>
                <a:cs typeface="Meiryo UI"/>
              </a:rPr>
              <a:t>心臓血管外科専門医 認定機構</a:t>
            </a:r>
            <a:endParaRPr sz="1600">
              <a:latin typeface="Meiryo UI"/>
              <a:cs typeface="Meiryo U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832103" y="771138"/>
            <a:ext cx="10640695" cy="687557"/>
          </a:xfrm>
          <a:custGeom>
            <a:avLst/>
            <a:gdLst/>
            <a:ahLst/>
            <a:cxnLst/>
            <a:rect l="l" t="t" r="r" b="b"/>
            <a:pathLst>
              <a:path w="10640695" h="1225550">
                <a:moveTo>
                  <a:pt x="10595470" y="0"/>
                </a:moveTo>
                <a:lnTo>
                  <a:pt x="45097" y="0"/>
                </a:lnTo>
                <a:lnTo>
                  <a:pt x="27544" y="3544"/>
                </a:lnTo>
                <a:lnTo>
                  <a:pt x="13209" y="13209"/>
                </a:lnTo>
                <a:lnTo>
                  <a:pt x="3544" y="27544"/>
                </a:lnTo>
                <a:lnTo>
                  <a:pt x="0" y="45097"/>
                </a:lnTo>
                <a:lnTo>
                  <a:pt x="0" y="1180211"/>
                </a:lnTo>
                <a:lnTo>
                  <a:pt x="3544" y="1197762"/>
                </a:lnTo>
                <a:lnTo>
                  <a:pt x="13209" y="1212092"/>
                </a:lnTo>
                <a:lnTo>
                  <a:pt x="27544" y="1221753"/>
                </a:lnTo>
                <a:lnTo>
                  <a:pt x="45097" y="1225295"/>
                </a:lnTo>
                <a:lnTo>
                  <a:pt x="10595470" y="1225295"/>
                </a:lnTo>
                <a:lnTo>
                  <a:pt x="10613023" y="1221753"/>
                </a:lnTo>
                <a:lnTo>
                  <a:pt x="10627358" y="1212092"/>
                </a:lnTo>
                <a:lnTo>
                  <a:pt x="10637023" y="1197762"/>
                </a:lnTo>
                <a:lnTo>
                  <a:pt x="10640568" y="1180211"/>
                </a:lnTo>
                <a:lnTo>
                  <a:pt x="10640568" y="45097"/>
                </a:lnTo>
                <a:lnTo>
                  <a:pt x="10637023" y="27544"/>
                </a:lnTo>
                <a:lnTo>
                  <a:pt x="10627358" y="13209"/>
                </a:lnTo>
                <a:lnTo>
                  <a:pt x="10613023" y="3544"/>
                </a:lnTo>
                <a:lnTo>
                  <a:pt x="10595470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32103" y="771138"/>
            <a:ext cx="10640695" cy="687557"/>
          </a:xfrm>
          <a:custGeom>
            <a:avLst/>
            <a:gdLst/>
            <a:ahLst/>
            <a:cxnLst/>
            <a:rect l="l" t="t" r="r" b="b"/>
            <a:pathLst>
              <a:path w="10640695" h="1225550">
                <a:moveTo>
                  <a:pt x="0" y="45097"/>
                </a:moveTo>
                <a:lnTo>
                  <a:pt x="3544" y="27544"/>
                </a:lnTo>
                <a:lnTo>
                  <a:pt x="13209" y="13209"/>
                </a:lnTo>
                <a:lnTo>
                  <a:pt x="27544" y="3544"/>
                </a:lnTo>
                <a:lnTo>
                  <a:pt x="45097" y="0"/>
                </a:lnTo>
                <a:lnTo>
                  <a:pt x="10595470" y="0"/>
                </a:lnTo>
                <a:lnTo>
                  <a:pt x="10613023" y="3544"/>
                </a:lnTo>
                <a:lnTo>
                  <a:pt x="10627358" y="13209"/>
                </a:lnTo>
                <a:lnTo>
                  <a:pt x="10637023" y="27544"/>
                </a:lnTo>
                <a:lnTo>
                  <a:pt x="10640568" y="45097"/>
                </a:lnTo>
                <a:lnTo>
                  <a:pt x="10640568" y="1180211"/>
                </a:lnTo>
                <a:lnTo>
                  <a:pt x="10637023" y="1197762"/>
                </a:lnTo>
                <a:lnTo>
                  <a:pt x="10627358" y="1212092"/>
                </a:lnTo>
                <a:lnTo>
                  <a:pt x="10613023" y="1221753"/>
                </a:lnTo>
                <a:lnTo>
                  <a:pt x="10595470" y="1225295"/>
                </a:lnTo>
                <a:lnTo>
                  <a:pt x="45097" y="1225295"/>
                </a:lnTo>
                <a:lnTo>
                  <a:pt x="27544" y="1221753"/>
                </a:lnTo>
                <a:lnTo>
                  <a:pt x="13209" y="1212092"/>
                </a:lnTo>
                <a:lnTo>
                  <a:pt x="3544" y="1197762"/>
                </a:lnTo>
                <a:lnTo>
                  <a:pt x="0" y="1180211"/>
                </a:lnTo>
                <a:lnTo>
                  <a:pt x="0" y="45097"/>
                </a:lnTo>
                <a:close/>
              </a:path>
            </a:pathLst>
          </a:custGeom>
          <a:ln w="12699">
            <a:solidFill>
              <a:srgbClr val="EC7C3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916938" y="738727"/>
            <a:ext cx="10741662" cy="621389"/>
          </a:xfrm>
          <a:prstGeom prst="rect">
            <a:avLst/>
          </a:prstGeom>
        </p:spPr>
        <p:txBody>
          <a:bodyPr vert="horz" wrap="square" lIns="0" tIns="87630" rIns="0" bIns="0" rtlCol="0">
            <a:spAutoFit/>
          </a:bodyPr>
          <a:lstStyle/>
          <a:p>
            <a:pPr marL="12700" marR="5080">
              <a:lnSpc>
                <a:spcPts val="4750"/>
              </a:lnSpc>
              <a:spcBef>
                <a:spcPts val="690"/>
              </a:spcBef>
            </a:pPr>
            <a:r>
              <a:rPr sz="2800" spc="-10" dirty="0">
                <a:solidFill>
                  <a:srgbClr val="FFFFFF"/>
                </a:solidFill>
                <a:latin typeface="Meiryo UI"/>
                <a:cs typeface="Meiryo UI"/>
              </a:rPr>
              <a:t>修練施設群</a:t>
            </a:r>
            <a:r>
              <a:rPr sz="2800" spc="-5" dirty="0">
                <a:solidFill>
                  <a:srgbClr val="FFFFFF"/>
                </a:solidFill>
                <a:latin typeface="Meiryo UI"/>
                <a:cs typeface="Meiryo UI"/>
              </a:rPr>
              <a:t>に</a:t>
            </a:r>
            <a:r>
              <a:rPr sz="2800" spc="-10" dirty="0">
                <a:solidFill>
                  <a:srgbClr val="FFFFFF"/>
                </a:solidFill>
                <a:latin typeface="Meiryo UI"/>
                <a:cs typeface="Meiryo UI"/>
              </a:rPr>
              <a:t>属</a:t>
            </a:r>
            <a:r>
              <a:rPr sz="2800" spc="-20" dirty="0">
                <a:solidFill>
                  <a:srgbClr val="FFFFFF"/>
                </a:solidFill>
                <a:latin typeface="Meiryo UI"/>
                <a:cs typeface="Meiryo UI"/>
              </a:rPr>
              <a:t>し</a:t>
            </a:r>
            <a:r>
              <a:rPr sz="2800" spc="-5" dirty="0">
                <a:solidFill>
                  <a:srgbClr val="FFFFFF"/>
                </a:solidFill>
                <a:latin typeface="Meiryo UI"/>
                <a:cs typeface="Meiryo UI"/>
              </a:rPr>
              <a:t>て</a:t>
            </a:r>
            <a:r>
              <a:rPr sz="2800" spc="-20" dirty="0">
                <a:solidFill>
                  <a:srgbClr val="FFFFFF"/>
                </a:solidFill>
                <a:latin typeface="Meiryo UI"/>
                <a:cs typeface="Meiryo UI"/>
              </a:rPr>
              <a:t>い</a:t>
            </a:r>
            <a:r>
              <a:rPr sz="2800" dirty="0">
                <a:solidFill>
                  <a:srgbClr val="FFFFFF"/>
                </a:solidFill>
                <a:latin typeface="Meiryo UI"/>
                <a:cs typeface="Meiryo UI"/>
              </a:rPr>
              <a:t>な</a:t>
            </a:r>
            <a:r>
              <a:rPr sz="2800" spc="-20" dirty="0">
                <a:solidFill>
                  <a:srgbClr val="FFFFFF"/>
                </a:solidFill>
                <a:latin typeface="Meiryo UI"/>
                <a:cs typeface="Meiryo UI"/>
              </a:rPr>
              <a:t>い</a:t>
            </a:r>
            <a:r>
              <a:rPr sz="2800" spc="-10" dirty="0">
                <a:solidFill>
                  <a:srgbClr val="FFFFFF"/>
                </a:solidFill>
                <a:latin typeface="Meiryo UI"/>
                <a:cs typeface="Meiryo UI"/>
              </a:rPr>
              <a:t>認定修練施設</a:t>
            </a:r>
            <a:r>
              <a:rPr sz="2800" dirty="0">
                <a:solidFill>
                  <a:srgbClr val="FFFFFF"/>
                </a:solidFill>
                <a:latin typeface="Meiryo UI"/>
                <a:cs typeface="Meiryo UI"/>
              </a:rPr>
              <a:t>は</a:t>
            </a:r>
            <a:r>
              <a:rPr sz="2800" spc="-5" dirty="0">
                <a:solidFill>
                  <a:srgbClr val="FFFFFF"/>
                </a:solidFill>
                <a:latin typeface="Meiryo UI"/>
                <a:cs typeface="Meiryo UI"/>
              </a:rPr>
              <a:t>、 </a:t>
            </a:r>
            <a:r>
              <a:rPr sz="2800" spc="-20" dirty="0">
                <a:solidFill>
                  <a:srgbClr val="FFFFFF"/>
                </a:solidFill>
                <a:latin typeface="Meiryo UI"/>
                <a:cs typeface="Meiryo UI"/>
              </a:rPr>
              <a:t>い</a:t>
            </a:r>
            <a:r>
              <a:rPr sz="2800" spc="-15" dirty="0">
                <a:solidFill>
                  <a:srgbClr val="FFFFFF"/>
                </a:solidFill>
                <a:latin typeface="Meiryo UI"/>
                <a:cs typeface="Meiryo UI"/>
              </a:rPr>
              <a:t>ず</a:t>
            </a:r>
            <a:r>
              <a:rPr sz="2800" spc="-20" dirty="0">
                <a:solidFill>
                  <a:srgbClr val="FFFFFF"/>
                </a:solidFill>
                <a:latin typeface="Meiryo UI"/>
                <a:cs typeface="Meiryo UI"/>
              </a:rPr>
              <a:t>れか</a:t>
            </a:r>
            <a:r>
              <a:rPr sz="2800" spc="-5" dirty="0">
                <a:solidFill>
                  <a:srgbClr val="FFFFFF"/>
                </a:solidFill>
                <a:latin typeface="Meiryo UI"/>
                <a:cs typeface="Meiryo UI"/>
              </a:rPr>
              <a:t>に</a:t>
            </a:r>
            <a:r>
              <a:rPr sz="2800" spc="-10" dirty="0">
                <a:solidFill>
                  <a:srgbClr val="FFFFFF"/>
                </a:solidFill>
                <a:latin typeface="Meiryo UI"/>
                <a:cs typeface="Meiryo UI"/>
              </a:rPr>
              <a:t>所属</a:t>
            </a:r>
            <a:r>
              <a:rPr sz="2800" spc="-20" dirty="0">
                <a:solidFill>
                  <a:srgbClr val="FFFFFF"/>
                </a:solidFill>
                <a:latin typeface="Meiryo UI"/>
                <a:cs typeface="Meiryo UI"/>
              </a:rPr>
              <a:t>し</a:t>
            </a:r>
            <a:r>
              <a:rPr sz="2800" spc="-5" dirty="0">
                <a:solidFill>
                  <a:srgbClr val="FFFFFF"/>
                </a:solidFill>
                <a:latin typeface="Meiryo UI"/>
                <a:cs typeface="Meiryo UI"/>
              </a:rPr>
              <a:t>て</a:t>
            </a:r>
            <a:r>
              <a:rPr sz="2800" spc="-10" dirty="0">
                <a:solidFill>
                  <a:srgbClr val="FFFFFF"/>
                </a:solidFill>
                <a:latin typeface="Meiryo UI"/>
                <a:cs typeface="Meiryo UI"/>
              </a:rPr>
              <a:t>く</a:t>
            </a:r>
            <a:r>
              <a:rPr sz="2800" spc="-5" dirty="0">
                <a:solidFill>
                  <a:srgbClr val="FFFFFF"/>
                </a:solidFill>
                <a:latin typeface="Meiryo UI"/>
                <a:cs typeface="Meiryo UI"/>
              </a:rPr>
              <a:t>だ</a:t>
            </a:r>
            <a:r>
              <a:rPr sz="2800" dirty="0">
                <a:solidFill>
                  <a:srgbClr val="FFFFFF"/>
                </a:solidFill>
                <a:latin typeface="Meiryo UI"/>
                <a:cs typeface="Meiryo UI"/>
              </a:rPr>
              <a:t>さ</a:t>
            </a:r>
            <a:r>
              <a:rPr sz="2800" spc="-25" dirty="0">
                <a:solidFill>
                  <a:srgbClr val="FFFFFF"/>
                </a:solidFill>
                <a:latin typeface="Meiryo UI"/>
                <a:cs typeface="Meiryo UI"/>
              </a:rPr>
              <a:t>い</a:t>
            </a:r>
            <a:r>
              <a:rPr sz="2800" spc="-10" dirty="0">
                <a:solidFill>
                  <a:srgbClr val="FFFFFF"/>
                </a:solidFill>
                <a:latin typeface="Meiryo UI"/>
                <a:cs typeface="Meiryo UI"/>
              </a:rPr>
              <a:t>‼</a:t>
            </a:r>
            <a:endParaRPr sz="2800" dirty="0">
              <a:latin typeface="Meiryo UI"/>
              <a:cs typeface="Meiryo U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16938" y="1526246"/>
            <a:ext cx="10284462" cy="414216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12065">
              <a:lnSpc>
                <a:spcPct val="100000"/>
              </a:lnSpc>
              <a:spcBef>
                <a:spcPts val="350"/>
              </a:spcBef>
              <a:tabLst>
                <a:tab pos="241300" algn="l"/>
              </a:tabLst>
            </a:pPr>
            <a:r>
              <a:rPr sz="2400" spc="5" dirty="0" err="1">
                <a:latin typeface="Meiryo UI"/>
                <a:cs typeface="Meiryo UI"/>
              </a:rPr>
              <a:t>専攻医</a:t>
            </a:r>
            <a:r>
              <a:rPr sz="2400" spc="15" dirty="0" err="1">
                <a:latin typeface="Meiryo UI"/>
                <a:cs typeface="Meiryo UI"/>
              </a:rPr>
              <a:t>の</a:t>
            </a:r>
            <a:r>
              <a:rPr sz="2400" spc="5" dirty="0" err="1">
                <a:latin typeface="Meiryo UI"/>
                <a:cs typeface="Meiryo UI"/>
              </a:rPr>
              <a:t>研修期間</a:t>
            </a:r>
            <a:r>
              <a:rPr sz="2400" spc="-10" dirty="0" err="1">
                <a:latin typeface="Meiryo UI"/>
                <a:cs typeface="Meiryo UI"/>
              </a:rPr>
              <a:t>が</a:t>
            </a:r>
            <a:r>
              <a:rPr sz="2400" spc="5" dirty="0" err="1">
                <a:latin typeface="Meiryo UI"/>
                <a:cs typeface="Meiryo UI"/>
              </a:rPr>
              <a:t>認</a:t>
            </a:r>
            <a:r>
              <a:rPr sz="2400" spc="-10" dirty="0" err="1">
                <a:latin typeface="Meiryo UI"/>
                <a:cs typeface="Meiryo UI"/>
              </a:rPr>
              <a:t>め</a:t>
            </a:r>
            <a:r>
              <a:rPr sz="2400" spc="5" dirty="0" err="1">
                <a:latin typeface="Meiryo UI"/>
                <a:cs typeface="Meiryo UI"/>
              </a:rPr>
              <a:t>ら</a:t>
            </a:r>
            <a:r>
              <a:rPr sz="2400" spc="10" dirty="0" err="1">
                <a:latin typeface="Meiryo UI"/>
                <a:cs typeface="Meiryo UI"/>
              </a:rPr>
              <a:t>れ</a:t>
            </a:r>
            <a:r>
              <a:rPr sz="2400" dirty="0" err="1">
                <a:latin typeface="Meiryo UI"/>
                <a:cs typeface="Meiryo UI"/>
              </a:rPr>
              <a:t>ませ</a:t>
            </a:r>
            <a:r>
              <a:rPr sz="2400" spc="-10" dirty="0" err="1">
                <a:latin typeface="Meiryo UI"/>
                <a:cs typeface="Meiryo UI"/>
              </a:rPr>
              <a:t>ん</a:t>
            </a:r>
            <a:r>
              <a:rPr sz="2400" spc="5" dirty="0" err="1">
                <a:latin typeface="Meiryo UI"/>
                <a:cs typeface="Meiryo UI"/>
              </a:rPr>
              <a:t>。</a:t>
            </a:r>
            <a:r>
              <a:rPr sz="2400" dirty="0" err="1">
                <a:latin typeface="Meiryo UI"/>
                <a:cs typeface="Meiryo UI"/>
              </a:rPr>
              <a:t>症例数</a:t>
            </a:r>
            <a:r>
              <a:rPr sz="2400" spc="10" dirty="0" err="1">
                <a:latin typeface="Meiryo UI"/>
                <a:cs typeface="Meiryo UI"/>
              </a:rPr>
              <a:t>は</a:t>
            </a:r>
            <a:r>
              <a:rPr sz="2400" spc="-15" dirty="0" err="1">
                <a:latin typeface="Meiryo UI"/>
                <a:cs typeface="Meiryo UI"/>
              </a:rPr>
              <a:t>カ</a:t>
            </a:r>
            <a:r>
              <a:rPr sz="2400" spc="-10" dirty="0" err="1">
                <a:latin typeface="Meiryo UI"/>
                <a:cs typeface="Meiryo UI"/>
              </a:rPr>
              <a:t>ウ</a:t>
            </a:r>
            <a:r>
              <a:rPr sz="2400" spc="5" dirty="0" err="1">
                <a:latin typeface="Meiryo UI"/>
                <a:cs typeface="Meiryo UI"/>
              </a:rPr>
              <a:t>ント</a:t>
            </a:r>
            <a:r>
              <a:rPr sz="2400" dirty="0" err="1">
                <a:latin typeface="Meiryo UI"/>
                <a:cs typeface="Meiryo UI"/>
              </a:rPr>
              <a:t>可能</a:t>
            </a:r>
            <a:r>
              <a:rPr sz="2400" spc="5" dirty="0" err="1">
                <a:latin typeface="Meiryo UI"/>
                <a:cs typeface="Meiryo UI"/>
              </a:rPr>
              <a:t>です</a:t>
            </a:r>
            <a:r>
              <a:rPr sz="2400" dirty="0">
                <a:latin typeface="Meiryo UI"/>
                <a:cs typeface="Meiryo UI"/>
              </a:rPr>
              <a:t>。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E1553BB2-DA64-68D1-20E4-A2D435E002CF}"/>
              </a:ext>
            </a:extLst>
          </p:cNvPr>
          <p:cNvSpPr txBox="1"/>
          <p:nvPr/>
        </p:nvSpPr>
        <p:spPr>
          <a:xfrm>
            <a:off x="709264" y="2207823"/>
            <a:ext cx="8434736" cy="49398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0345">
              <a:lnSpc>
                <a:spcPct val="100000"/>
              </a:lnSpc>
              <a:spcBef>
                <a:spcPts val="270"/>
              </a:spcBef>
            </a:pPr>
            <a:r>
              <a:rPr lang="ja-JP" altLang="en-US" sz="2400" spc="-10" dirty="0">
                <a:latin typeface="Meiryo UI"/>
                <a:cs typeface="Meiryo UI"/>
              </a:rPr>
              <a:t>更新申請の主</a:t>
            </a:r>
            <a:r>
              <a:rPr lang="ja-JP" altLang="en-US" sz="2400" dirty="0">
                <a:latin typeface="Meiryo UI"/>
                <a:cs typeface="Meiryo UI"/>
              </a:rPr>
              <a:t>な</a:t>
            </a:r>
            <a:r>
              <a:rPr lang="ja-JP" altLang="en-US" sz="2400" spc="-10" dirty="0">
                <a:latin typeface="Meiryo UI"/>
                <a:cs typeface="Meiryo UI"/>
              </a:rPr>
              <a:t>変更点</a:t>
            </a:r>
            <a:endParaRPr lang="ja-JP" altLang="en-US" sz="2400" dirty="0">
              <a:latin typeface="Meiryo UI"/>
              <a:cs typeface="Meiryo UI"/>
            </a:endParaRPr>
          </a:p>
          <a:p>
            <a:pPr marL="448309" indent="-228600">
              <a:lnSpc>
                <a:spcPct val="100000"/>
              </a:lnSpc>
              <a:spcBef>
                <a:spcPts val="2140"/>
              </a:spcBef>
              <a:buFont typeface="Arial"/>
              <a:buChar char="•"/>
              <a:tabLst>
                <a:tab pos="448309" algn="l"/>
                <a:tab pos="448945" algn="l"/>
              </a:tabLst>
            </a:pPr>
            <a:r>
              <a:rPr lang="ja-JP" altLang="en-US" sz="2200" spc="5" dirty="0">
                <a:latin typeface="Meiryo UI"/>
                <a:cs typeface="Meiryo UI"/>
              </a:rPr>
              <a:t>症例要件：</a:t>
            </a:r>
            <a:r>
              <a:rPr lang="ja-JP" altLang="en-US" sz="2200" spc="5" dirty="0">
                <a:solidFill>
                  <a:srgbClr val="006FC0"/>
                </a:solidFill>
                <a:latin typeface="Meiryo UI"/>
                <a:cs typeface="Meiryo UI"/>
              </a:rPr>
              <a:t>新規申請と</a:t>
            </a:r>
            <a:r>
              <a:rPr lang="ja-JP" altLang="en-US" sz="2200" spc="-20" dirty="0">
                <a:solidFill>
                  <a:srgbClr val="006FC0"/>
                </a:solidFill>
                <a:latin typeface="Meiryo UI"/>
                <a:cs typeface="Meiryo UI"/>
              </a:rPr>
              <a:t>同</a:t>
            </a:r>
            <a:r>
              <a:rPr lang="ja-JP" altLang="en-US" sz="2200" spc="5" dirty="0">
                <a:solidFill>
                  <a:srgbClr val="006FC0"/>
                </a:solidFill>
                <a:latin typeface="Meiryo UI"/>
                <a:cs typeface="Meiryo UI"/>
              </a:rPr>
              <a:t>等</a:t>
            </a:r>
            <a:r>
              <a:rPr lang="ja-JP" altLang="en-US" sz="2200" dirty="0">
                <a:latin typeface="Meiryo UI"/>
                <a:cs typeface="Meiryo UI"/>
              </a:rPr>
              <a:t>で</a:t>
            </a:r>
            <a:r>
              <a:rPr lang="ja-JP" altLang="en-US" sz="2200" spc="5" dirty="0">
                <a:latin typeface="Meiryo UI"/>
                <a:cs typeface="Meiryo UI"/>
              </a:rPr>
              <a:t>更</a:t>
            </a:r>
            <a:r>
              <a:rPr lang="ja-JP" altLang="en-US" sz="2200" spc="-20" dirty="0">
                <a:latin typeface="Meiryo UI"/>
                <a:cs typeface="Meiryo UI"/>
              </a:rPr>
              <a:t>新</a:t>
            </a:r>
            <a:r>
              <a:rPr lang="ja-JP" altLang="en-US" sz="2200" spc="5" dirty="0">
                <a:latin typeface="Meiryo UI"/>
                <a:cs typeface="Meiryo UI"/>
              </a:rPr>
              <a:t>可能</a:t>
            </a:r>
            <a:r>
              <a:rPr lang="ja-JP" altLang="en-US" sz="2200" spc="-20" dirty="0">
                <a:latin typeface="Meiryo UI"/>
                <a:cs typeface="Meiryo UI"/>
              </a:rPr>
              <a:t>（</a:t>
            </a:r>
            <a:r>
              <a:rPr lang="ja-JP" altLang="en-US" sz="2200" spc="5" dirty="0">
                <a:latin typeface="Meiryo UI"/>
                <a:cs typeface="Meiryo UI"/>
              </a:rPr>
              <a:t>緩和）</a:t>
            </a:r>
            <a:endParaRPr lang="ja-JP" altLang="en-US" sz="2200" dirty="0">
              <a:latin typeface="Meiryo UI"/>
              <a:cs typeface="Meiryo UI"/>
            </a:endParaRPr>
          </a:p>
          <a:p>
            <a:pPr marL="905510" lvl="1" indent="-228600">
              <a:lnSpc>
                <a:spcPct val="100000"/>
              </a:lnSpc>
              <a:spcBef>
                <a:spcPts val="40"/>
              </a:spcBef>
              <a:buFont typeface="Arial"/>
              <a:buChar char="•"/>
              <a:tabLst>
                <a:tab pos="905510" algn="l"/>
                <a:tab pos="906144" algn="l"/>
              </a:tabLst>
            </a:pPr>
            <a:r>
              <a:rPr lang="en-US" altLang="ja-JP" sz="1900" spc="-10" dirty="0">
                <a:latin typeface="Meiryo UI"/>
                <a:cs typeface="Meiryo UI"/>
              </a:rPr>
              <a:t>1</a:t>
            </a:r>
            <a:r>
              <a:rPr lang="ja-JP" altLang="en-US" sz="1900" spc="-5" dirty="0">
                <a:latin typeface="Meiryo UI"/>
                <a:cs typeface="Meiryo UI"/>
              </a:rPr>
              <a:t>術式</a:t>
            </a:r>
            <a:r>
              <a:rPr lang="ja-JP" altLang="en-US" sz="1900" spc="-20" dirty="0">
                <a:latin typeface="Meiryo UI"/>
                <a:cs typeface="Meiryo UI"/>
              </a:rPr>
              <a:t>の</a:t>
            </a:r>
            <a:r>
              <a:rPr lang="ja-JP" altLang="en-US" sz="1900" spc="-10" dirty="0">
                <a:latin typeface="Meiryo UI"/>
                <a:cs typeface="Meiryo UI"/>
              </a:rPr>
              <a:t>み</a:t>
            </a:r>
            <a:r>
              <a:rPr lang="en-US" altLang="ja-JP" sz="1900" spc="-10" dirty="0">
                <a:latin typeface="Meiryo UI"/>
                <a:cs typeface="Meiryo UI"/>
              </a:rPr>
              <a:t>20</a:t>
            </a:r>
            <a:r>
              <a:rPr lang="ja-JP" altLang="en-US" sz="1900" spc="-5" dirty="0">
                <a:latin typeface="Meiryo UI"/>
                <a:cs typeface="Meiryo UI"/>
              </a:rPr>
              <a:t>例</a:t>
            </a:r>
            <a:r>
              <a:rPr lang="ja-JP" altLang="en-US" sz="1900" spc="5" dirty="0">
                <a:latin typeface="Meiryo UI"/>
                <a:cs typeface="Meiryo UI"/>
              </a:rPr>
              <a:t>は</a:t>
            </a:r>
            <a:r>
              <a:rPr lang="ja-JP" altLang="en-US" sz="1900" spc="-5" dirty="0">
                <a:latin typeface="Meiryo UI"/>
                <a:cs typeface="Meiryo UI"/>
              </a:rPr>
              <a:t>適用</a:t>
            </a:r>
            <a:r>
              <a:rPr lang="ja-JP" altLang="en-US" sz="1900" spc="-10" dirty="0">
                <a:latin typeface="Meiryo UI"/>
                <a:cs typeface="Meiryo UI"/>
              </a:rPr>
              <a:t>し</a:t>
            </a:r>
            <a:r>
              <a:rPr lang="ja-JP" altLang="en-US" sz="1900" dirty="0">
                <a:latin typeface="Meiryo UI"/>
                <a:cs typeface="Meiryo UI"/>
              </a:rPr>
              <a:t>な</a:t>
            </a:r>
            <a:r>
              <a:rPr lang="ja-JP" altLang="en-US" sz="1900" spc="-20" dirty="0">
                <a:latin typeface="Meiryo UI"/>
                <a:cs typeface="Meiryo UI"/>
              </a:rPr>
              <a:t>い、</a:t>
            </a:r>
            <a:r>
              <a:rPr lang="en-US" altLang="ja-JP" sz="1900" spc="-10" dirty="0">
                <a:latin typeface="Meiryo UI"/>
                <a:cs typeface="Meiryo UI"/>
              </a:rPr>
              <a:t>3</a:t>
            </a:r>
            <a:r>
              <a:rPr lang="ja-JP" altLang="en-US" sz="1900" spc="-5" dirty="0">
                <a:latin typeface="Meiryo UI"/>
                <a:cs typeface="Meiryo UI"/>
              </a:rPr>
              <a:t>領域以上</a:t>
            </a:r>
            <a:r>
              <a:rPr lang="ja-JP" altLang="en-US" sz="1900" spc="5" dirty="0">
                <a:latin typeface="Meiryo UI"/>
                <a:cs typeface="Meiryo UI"/>
              </a:rPr>
              <a:t>は</a:t>
            </a:r>
            <a:r>
              <a:rPr lang="ja-JP" altLang="en-US" sz="1900" spc="-5" dirty="0">
                <a:latin typeface="Meiryo UI"/>
                <a:cs typeface="Meiryo UI"/>
              </a:rPr>
              <a:t>求</a:t>
            </a:r>
            <a:r>
              <a:rPr lang="ja-JP" altLang="en-US" sz="1900" spc="-20" dirty="0">
                <a:latin typeface="Meiryo UI"/>
                <a:cs typeface="Meiryo UI"/>
              </a:rPr>
              <a:t>め</a:t>
            </a:r>
            <a:r>
              <a:rPr lang="ja-JP" altLang="en-US" sz="1900" dirty="0">
                <a:latin typeface="Meiryo UI"/>
                <a:cs typeface="Meiryo UI"/>
              </a:rPr>
              <a:t>な</a:t>
            </a:r>
            <a:r>
              <a:rPr lang="ja-JP" altLang="en-US" sz="1900" spc="-5" dirty="0">
                <a:latin typeface="Meiryo UI"/>
                <a:cs typeface="Meiryo UI"/>
              </a:rPr>
              <a:t>い</a:t>
            </a:r>
            <a:endParaRPr lang="ja-JP" altLang="en-US" sz="1900" dirty="0">
              <a:latin typeface="Meiryo UI"/>
              <a:cs typeface="Meiryo UI"/>
            </a:endParaRPr>
          </a:p>
          <a:p>
            <a:pPr marL="448309" indent="-228600">
              <a:lnSpc>
                <a:spcPct val="100000"/>
              </a:lnSpc>
              <a:spcBef>
                <a:spcPts val="465"/>
              </a:spcBef>
              <a:buFont typeface="Arial"/>
              <a:buChar char="•"/>
              <a:tabLst>
                <a:tab pos="448309" algn="l"/>
                <a:tab pos="448945" algn="l"/>
              </a:tabLst>
            </a:pPr>
            <a:r>
              <a:rPr lang="ja-JP" altLang="en-US" sz="2200" spc="5" dirty="0">
                <a:solidFill>
                  <a:srgbClr val="006FC0"/>
                </a:solidFill>
                <a:latin typeface="Meiryo UI"/>
                <a:cs typeface="Meiryo UI"/>
              </a:rPr>
              <a:t>初回</a:t>
            </a:r>
            <a:r>
              <a:rPr lang="ja-JP" altLang="en-US" sz="2200" spc="5" dirty="0">
                <a:latin typeface="Meiryo UI"/>
                <a:cs typeface="Meiryo UI"/>
              </a:rPr>
              <a:t>更新：</a:t>
            </a:r>
            <a:r>
              <a:rPr lang="ja-JP" altLang="en-US" sz="2200" spc="5" dirty="0">
                <a:solidFill>
                  <a:srgbClr val="006FC0"/>
                </a:solidFill>
                <a:latin typeface="Meiryo UI"/>
                <a:cs typeface="Meiryo UI"/>
              </a:rPr>
              <a:t>認定修練施</a:t>
            </a:r>
            <a:r>
              <a:rPr lang="ja-JP" altLang="en-US" sz="2200" spc="-20" dirty="0">
                <a:solidFill>
                  <a:srgbClr val="006FC0"/>
                </a:solidFill>
                <a:latin typeface="Meiryo UI"/>
                <a:cs typeface="Meiryo UI"/>
              </a:rPr>
              <a:t>設</a:t>
            </a:r>
            <a:r>
              <a:rPr lang="ja-JP" altLang="en-US" sz="2200" spc="-5" dirty="0">
                <a:solidFill>
                  <a:srgbClr val="006FC0"/>
                </a:solidFill>
                <a:latin typeface="Meiryo UI"/>
                <a:cs typeface="Meiryo UI"/>
              </a:rPr>
              <a:t>に</a:t>
            </a:r>
            <a:r>
              <a:rPr lang="ja-JP" altLang="en-US" sz="2200" dirty="0">
                <a:solidFill>
                  <a:srgbClr val="006FC0"/>
                </a:solidFill>
                <a:latin typeface="Meiryo UI"/>
                <a:cs typeface="Meiryo UI"/>
              </a:rPr>
              <a:t>おける</a:t>
            </a:r>
            <a:r>
              <a:rPr lang="ja-JP" altLang="en-US" sz="2200" spc="5" dirty="0">
                <a:solidFill>
                  <a:srgbClr val="006FC0"/>
                </a:solidFill>
                <a:latin typeface="Meiryo UI"/>
                <a:cs typeface="Meiryo UI"/>
              </a:rPr>
              <a:t>経</a:t>
            </a:r>
            <a:r>
              <a:rPr lang="ja-JP" altLang="en-US" sz="2200" spc="-20" dirty="0">
                <a:solidFill>
                  <a:srgbClr val="006FC0"/>
                </a:solidFill>
                <a:latin typeface="Meiryo UI"/>
                <a:cs typeface="Meiryo UI"/>
              </a:rPr>
              <a:t>験</a:t>
            </a:r>
            <a:r>
              <a:rPr lang="ja-JP" altLang="en-US" sz="2200" spc="5" dirty="0">
                <a:solidFill>
                  <a:srgbClr val="006FC0"/>
                </a:solidFill>
                <a:latin typeface="Meiryo UI"/>
                <a:cs typeface="Meiryo UI"/>
              </a:rPr>
              <a:t>症例</a:t>
            </a:r>
            <a:r>
              <a:rPr lang="ja-JP" altLang="en-US" sz="2200" dirty="0">
                <a:solidFill>
                  <a:srgbClr val="006FC0"/>
                </a:solidFill>
                <a:latin typeface="Meiryo UI"/>
                <a:cs typeface="Meiryo UI"/>
              </a:rPr>
              <a:t>の</a:t>
            </a:r>
            <a:r>
              <a:rPr lang="ja-JP" altLang="en-US" sz="2200" spc="-10" dirty="0">
                <a:solidFill>
                  <a:srgbClr val="006FC0"/>
                </a:solidFill>
                <a:latin typeface="Meiryo UI"/>
                <a:cs typeface="Meiryo UI"/>
              </a:rPr>
              <a:t>み</a:t>
            </a:r>
            <a:r>
              <a:rPr lang="ja-JP" altLang="en-US" sz="2200" spc="10" dirty="0">
                <a:latin typeface="Meiryo UI"/>
                <a:cs typeface="Meiryo UI"/>
              </a:rPr>
              <a:t>カ</a:t>
            </a:r>
            <a:r>
              <a:rPr lang="ja-JP" altLang="en-US" sz="2200" spc="-5" dirty="0">
                <a:latin typeface="Meiryo UI"/>
                <a:cs typeface="Meiryo UI"/>
              </a:rPr>
              <a:t>ウ</a:t>
            </a:r>
            <a:r>
              <a:rPr lang="ja-JP" altLang="en-US" sz="2200" spc="-15" dirty="0">
                <a:latin typeface="Meiryo UI"/>
                <a:cs typeface="Meiryo UI"/>
              </a:rPr>
              <a:t>ン</a:t>
            </a:r>
            <a:r>
              <a:rPr lang="ja-JP" altLang="en-US" sz="2200" dirty="0">
                <a:latin typeface="Meiryo UI"/>
                <a:cs typeface="Meiryo UI"/>
              </a:rPr>
              <a:t>ト</a:t>
            </a:r>
            <a:r>
              <a:rPr lang="ja-JP" altLang="en-US" sz="2200" spc="-20" dirty="0">
                <a:latin typeface="Meiryo UI"/>
                <a:cs typeface="Meiryo UI"/>
              </a:rPr>
              <a:t>可能</a:t>
            </a:r>
            <a:endParaRPr lang="ja-JP" altLang="en-US" sz="2200" dirty="0">
              <a:latin typeface="Meiryo UI"/>
              <a:cs typeface="Meiryo UI"/>
            </a:endParaRPr>
          </a:p>
          <a:p>
            <a:pPr marL="905510" lvl="1" indent="-228600">
              <a:lnSpc>
                <a:spcPct val="100000"/>
              </a:lnSpc>
              <a:spcBef>
                <a:spcPts val="60"/>
              </a:spcBef>
              <a:buFont typeface="Arial"/>
              <a:buChar char="•"/>
              <a:tabLst>
                <a:tab pos="905510" algn="l"/>
                <a:tab pos="906144" algn="l"/>
              </a:tabLst>
            </a:pPr>
            <a:r>
              <a:rPr lang="ja-JP" altLang="en-US" sz="1900" spc="-5" dirty="0">
                <a:latin typeface="Meiryo UI"/>
                <a:cs typeface="Meiryo UI"/>
              </a:rPr>
              <a:t>海外施設</a:t>
            </a:r>
            <a:r>
              <a:rPr lang="ja-JP" altLang="en-US" sz="1900" spc="5" dirty="0">
                <a:latin typeface="Meiryo UI"/>
                <a:cs typeface="Meiryo UI"/>
              </a:rPr>
              <a:t>は</a:t>
            </a:r>
            <a:r>
              <a:rPr lang="ja-JP" altLang="en-US" sz="1900" spc="-5" dirty="0">
                <a:latin typeface="Meiryo UI"/>
                <a:cs typeface="Meiryo UI"/>
              </a:rPr>
              <a:t>事前申請</a:t>
            </a:r>
            <a:r>
              <a:rPr lang="ja-JP" altLang="en-US" sz="1900" dirty="0">
                <a:latin typeface="Meiryo UI"/>
                <a:cs typeface="Meiryo UI"/>
              </a:rPr>
              <a:t>と</a:t>
            </a:r>
            <a:r>
              <a:rPr lang="ja-JP" altLang="en-US" sz="1900" spc="-5" dirty="0">
                <a:latin typeface="Meiryo UI"/>
                <a:cs typeface="Meiryo UI"/>
              </a:rPr>
              <a:t>承認</a:t>
            </a:r>
            <a:r>
              <a:rPr lang="ja-JP" altLang="en-US" sz="1900" spc="-20" dirty="0">
                <a:latin typeface="Meiryo UI"/>
                <a:cs typeface="Meiryo UI"/>
              </a:rPr>
              <a:t>が</a:t>
            </a:r>
            <a:r>
              <a:rPr lang="ja-JP" altLang="en-US" sz="1900" spc="-5" dirty="0">
                <a:latin typeface="Meiryo UI"/>
                <a:cs typeface="Meiryo UI"/>
              </a:rPr>
              <a:t>必要</a:t>
            </a:r>
            <a:endParaRPr lang="en-US" altLang="ja-JP" sz="1900" spc="-5" dirty="0">
              <a:latin typeface="Meiryo UI"/>
              <a:cs typeface="Meiryo UI"/>
            </a:endParaRPr>
          </a:p>
          <a:p>
            <a:pPr marL="240665" indent="-2286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lang="en-US" altLang="ja-JP" sz="1800" dirty="0">
                <a:solidFill>
                  <a:srgbClr val="006FC0"/>
                </a:solidFill>
                <a:latin typeface="Meiryo UI"/>
                <a:cs typeface="Meiryo UI"/>
              </a:rPr>
              <a:t>2</a:t>
            </a:r>
            <a:r>
              <a:rPr lang="ja-JP" altLang="en-US" sz="1800" spc="5" dirty="0">
                <a:solidFill>
                  <a:srgbClr val="006FC0"/>
                </a:solidFill>
                <a:latin typeface="Meiryo UI"/>
                <a:cs typeface="Meiryo UI"/>
              </a:rPr>
              <a:t>回目以降</a:t>
            </a:r>
            <a:r>
              <a:rPr lang="ja-JP" altLang="en-US" sz="1800" dirty="0">
                <a:latin typeface="Meiryo UI"/>
                <a:cs typeface="Meiryo UI"/>
              </a:rPr>
              <a:t>の</a:t>
            </a:r>
            <a:r>
              <a:rPr lang="ja-JP" altLang="en-US" sz="1800" spc="5" dirty="0">
                <a:latin typeface="Meiryo UI"/>
                <a:cs typeface="Meiryo UI"/>
              </a:rPr>
              <a:t>更新</a:t>
            </a:r>
            <a:r>
              <a:rPr lang="ja-JP" altLang="en-US" sz="1800" b="1" spc="5" dirty="0">
                <a:latin typeface="Meiryo UI"/>
                <a:cs typeface="Meiryo UI"/>
              </a:rPr>
              <a:t>：</a:t>
            </a:r>
            <a:r>
              <a:rPr lang="ja-JP" altLang="en-US" sz="1800" b="1" dirty="0">
                <a:solidFill>
                  <a:srgbClr val="FF0000"/>
                </a:solidFill>
                <a:latin typeface="Meiryo UI"/>
                <a:cs typeface="Meiryo UI"/>
              </a:rPr>
              <a:t>「</a:t>
            </a:r>
            <a:r>
              <a:rPr lang="ja-JP" altLang="en-US" sz="1800" b="1" spc="5" dirty="0">
                <a:solidFill>
                  <a:srgbClr val="FF0000"/>
                </a:solidFill>
                <a:latin typeface="Meiryo UI"/>
                <a:cs typeface="Meiryo UI"/>
              </a:rPr>
              <a:t>協力</a:t>
            </a:r>
            <a:r>
              <a:rPr lang="ja-JP" altLang="en-US" sz="1800" b="1" spc="-20" dirty="0">
                <a:solidFill>
                  <a:srgbClr val="FF0000"/>
                </a:solidFill>
                <a:latin typeface="Meiryo UI"/>
                <a:cs typeface="Meiryo UI"/>
              </a:rPr>
              <a:t>施</a:t>
            </a:r>
            <a:r>
              <a:rPr lang="ja-JP" altLang="en-US" sz="1800" b="1" spc="5" dirty="0">
                <a:solidFill>
                  <a:srgbClr val="FF0000"/>
                </a:solidFill>
                <a:latin typeface="Meiryo UI"/>
                <a:cs typeface="Meiryo UI"/>
              </a:rPr>
              <a:t>設</a:t>
            </a:r>
            <a:r>
              <a:rPr lang="ja-JP" altLang="en-US" sz="1800" b="1" dirty="0">
                <a:solidFill>
                  <a:srgbClr val="FF0000"/>
                </a:solidFill>
                <a:latin typeface="Meiryo UI"/>
                <a:cs typeface="Meiryo UI"/>
              </a:rPr>
              <a:t>」</a:t>
            </a:r>
            <a:r>
              <a:rPr lang="ja-JP" altLang="en-US" sz="1800" spc="-5" dirty="0">
                <a:solidFill>
                  <a:srgbClr val="006FC0"/>
                </a:solidFill>
                <a:latin typeface="Meiryo UI"/>
                <a:cs typeface="Meiryo UI"/>
              </a:rPr>
              <a:t>に</a:t>
            </a:r>
            <a:r>
              <a:rPr lang="ja-JP" altLang="en-US" sz="1800" dirty="0">
                <a:solidFill>
                  <a:srgbClr val="006FC0"/>
                </a:solidFill>
                <a:latin typeface="Meiryo UI"/>
                <a:cs typeface="Meiryo UI"/>
              </a:rPr>
              <a:t>おけ</a:t>
            </a:r>
            <a:r>
              <a:rPr lang="ja-JP" altLang="en-US" sz="1800" spc="-25" dirty="0">
                <a:solidFill>
                  <a:srgbClr val="006FC0"/>
                </a:solidFill>
                <a:latin typeface="Meiryo UI"/>
                <a:cs typeface="Meiryo UI"/>
              </a:rPr>
              <a:t>る</a:t>
            </a:r>
            <a:r>
              <a:rPr lang="ja-JP" altLang="en-US" sz="1800" spc="5" dirty="0">
                <a:solidFill>
                  <a:srgbClr val="006FC0"/>
                </a:solidFill>
                <a:latin typeface="Meiryo UI"/>
                <a:cs typeface="Meiryo UI"/>
              </a:rPr>
              <a:t>経験</a:t>
            </a:r>
            <a:r>
              <a:rPr lang="ja-JP" altLang="en-US" sz="1800" spc="-20" dirty="0">
                <a:solidFill>
                  <a:srgbClr val="006FC0"/>
                </a:solidFill>
                <a:latin typeface="Meiryo UI"/>
                <a:cs typeface="Meiryo UI"/>
              </a:rPr>
              <a:t>症</a:t>
            </a:r>
            <a:r>
              <a:rPr lang="ja-JP" altLang="en-US" sz="1800" spc="5" dirty="0">
                <a:solidFill>
                  <a:srgbClr val="006FC0"/>
                </a:solidFill>
                <a:latin typeface="Meiryo UI"/>
                <a:cs typeface="Meiryo UI"/>
              </a:rPr>
              <a:t>例</a:t>
            </a:r>
            <a:r>
              <a:rPr lang="ja-JP" altLang="en-US" sz="1800" dirty="0">
                <a:solidFill>
                  <a:srgbClr val="006FC0"/>
                </a:solidFill>
                <a:latin typeface="Meiryo UI"/>
                <a:cs typeface="Meiryo UI"/>
              </a:rPr>
              <a:t>も</a:t>
            </a:r>
            <a:r>
              <a:rPr lang="ja-JP" altLang="en-US" sz="1800" spc="10" dirty="0">
                <a:latin typeface="Meiryo UI"/>
                <a:cs typeface="Meiryo UI"/>
              </a:rPr>
              <a:t>カ</a:t>
            </a:r>
            <a:r>
              <a:rPr lang="ja-JP" altLang="en-US" sz="1800" spc="-5" dirty="0">
                <a:latin typeface="Meiryo UI"/>
                <a:cs typeface="Meiryo UI"/>
              </a:rPr>
              <a:t>ウ</a:t>
            </a:r>
            <a:r>
              <a:rPr lang="ja-JP" altLang="en-US" sz="1800" spc="-15" dirty="0">
                <a:latin typeface="Meiryo UI"/>
                <a:cs typeface="Meiryo UI"/>
              </a:rPr>
              <a:t>ン</a:t>
            </a:r>
            <a:r>
              <a:rPr lang="ja-JP" altLang="en-US" sz="1800" dirty="0">
                <a:latin typeface="Meiryo UI"/>
                <a:cs typeface="Meiryo UI"/>
              </a:rPr>
              <a:t>ト</a:t>
            </a:r>
            <a:r>
              <a:rPr lang="ja-JP" altLang="en-US" sz="1800" spc="-20" dirty="0">
                <a:latin typeface="Meiryo UI"/>
                <a:cs typeface="Meiryo UI"/>
              </a:rPr>
              <a:t>可能</a:t>
            </a:r>
            <a:endParaRPr lang="en-US" altLang="ja-JP" sz="1800" spc="-20" dirty="0">
              <a:latin typeface="Meiryo UI"/>
              <a:cs typeface="Meiryo UI"/>
            </a:endParaRPr>
          </a:p>
          <a:p>
            <a:pPr marL="12065">
              <a:lnSpc>
                <a:spcPct val="100000"/>
              </a:lnSpc>
              <a:spcBef>
                <a:spcPts val="105"/>
              </a:spcBef>
              <a:tabLst>
                <a:tab pos="240665" algn="l"/>
                <a:tab pos="241300" algn="l"/>
              </a:tabLst>
            </a:pPr>
            <a:r>
              <a:rPr lang="ja-JP" altLang="en-US" sz="1800" b="1" spc="5" dirty="0">
                <a:solidFill>
                  <a:srgbClr val="FF0000"/>
                </a:solidFill>
                <a:latin typeface="Meiryo UI"/>
                <a:cs typeface="Meiryo UI"/>
              </a:rPr>
              <a:t>協力施設</a:t>
            </a:r>
            <a:r>
              <a:rPr lang="ja-JP" altLang="en-US" sz="1800" spc="5" dirty="0">
                <a:latin typeface="Meiryo UI"/>
                <a:cs typeface="Meiryo UI"/>
              </a:rPr>
              <a:t>とは</a:t>
            </a:r>
            <a:endParaRPr lang="ja-JP" altLang="en-US" sz="1800" dirty="0">
              <a:latin typeface="Meiryo UI"/>
              <a:cs typeface="Meiryo UI"/>
            </a:endParaRPr>
          </a:p>
          <a:p>
            <a:pPr marL="241300" indent="-228600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lang="ja-JP" altLang="en-US" sz="1800" dirty="0">
                <a:latin typeface="Meiryo UI"/>
                <a:cs typeface="Meiryo UI"/>
              </a:rPr>
              <a:t>い</a:t>
            </a:r>
            <a:r>
              <a:rPr lang="ja-JP" altLang="en-US" sz="1800" spc="5" dirty="0">
                <a:latin typeface="Meiryo UI"/>
                <a:cs typeface="Meiryo UI"/>
              </a:rPr>
              <a:t>す</a:t>
            </a:r>
            <a:r>
              <a:rPr lang="ja-JP" altLang="en-US" sz="1800" spc="15" dirty="0">
                <a:latin typeface="Meiryo UI"/>
                <a:cs typeface="Meiryo UI"/>
              </a:rPr>
              <a:t>れ</a:t>
            </a:r>
            <a:r>
              <a:rPr lang="ja-JP" altLang="en-US" sz="1800" dirty="0">
                <a:latin typeface="Meiryo UI"/>
                <a:cs typeface="Meiryo UI"/>
              </a:rPr>
              <a:t>かの</a:t>
            </a:r>
            <a:r>
              <a:rPr lang="ja-JP" altLang="en-US" sz="1800" spc="5" dirty="0">
                <a:latin typeface="Meiryo UI"/>
                <a:cs typeface="Meiryo UI"/>
              </a:rPr>
              <a:t>修練施設群</a:t>
            </a:r>
            <a:r>
              <a:rPr lang="ja-JP" altLang="en-US" sz="1800" dirty="0">
                <a:latin typeface="Meiryo UI"/>
                <a:cs typeface="Meiryo UI"/>
              </a:rPr>
              <a:t>*に</a:t>
            </a:r>
            <a:r>
              <a:rPr lang="ja-JP" altLang="en-US" sz="1800" spc="5" dirty="0">
                <a:latin typeface="Meiryo UI"/>
                <a:cs typeface="Meiryo UI"/>
              </a:rPr>
              <a:t>属</a:t>
            </a:r>
            <a:r>
              <a:rPr lang="ja-JP" altLang="en-US" sz="1800" spc="-10" dirty="0">
                <a:latin typeface="Meiryo UI"/>
                <a:cs typeface="Meiryo UI"/>
              </a:rPr>
              <a:t>し</a:t>
            </a:r>
            <a:r>
              <a:rPr lang="ja-JP" altLang="en-US" sz="1800" dirty="0">
                <a:latin typeface="Meiryo UI"/>
                <a:cs typeface="Meiryo UI"/>
              </a:rPr>
              <a:t>、</a:t>
            </a:r>
            <a:r>
              <a:rPr lang="ja-JP" altLang="en-US" sz="1800" spc="-20" dirty="0">
                <a:latin typeface="Meiryo UI"/>
                <a:cs typeface="Meiryo UI"/>
              </a:rPr>
              <a:t>修</a:t>
            </a:r>
            <a:r>
              <a:rPr lang="ja-JP" altLang="en-US" sz="1800" spc="5" dirty="0">
                <a:latin typeface="Meiryo UI"/>
                <a:cs typeface="Meiryo UI"/>
              </a:rPr>
              <a:t>練統</a:t>
            </a:r>
            <a:r>
              <a:rPr lang="ja-JP" altLang="en-US" sz="1800" spc="-20" dirty="0">
                <a:latin typeface="Meiryo UI"/>
                <a:cs typeface="Meiryo UI"/>
              </a:rPr>
              <a:t>括</a:t>
            </a:r>
            <a:r>
              <a:rPr lang="ja-JP" altLang="en-US" sz="1800" spc="5" dirty="0">
                <a:latin typeface="Meiryo UI"/>
                <a:cs typeface="Meiryo UI"/>
              </a:rPr>
              <a:t>施設</a:t>
            </a:r>
            <a:r>
              <a:rPr lang="ja-JP" altLang="en-US" sz="1800" spc="-20" dirty="0">
                <a:latin typeface="Meiryo UI"/>
                <a:cs typeface="Meiryo UI"/>
              </a:rPr>
              <a:t>と</a:t>
            </a:r>
            <a:r>
              <a:rPr lang="ja-JP" altLang="en-US" sz="1800" spc="5" dirty="0">
                <a:latin typeface="Meiryo UI"/>
                <a:cs typeface="Meiryo UI"/>
              </a:rPr>
              <a:t>連携</a:t>
            </a:r>
            <a:r>
              <a:rPr lang="ja-JP" altLang="en-US" sz="1800" spc="-10" dirty="0">
                <a:latin typeface="Meiryo UI"/>
                <a:cs typeface="Meiryo UI"/>
              </a:rPr>
              <a:t>し</a:t>
            </a:r>
            <a:r>
              <a:rPr lang="ja-JP" altLang="en-US" sz="1800" spc="-5" dirty="0">
                <a:latin typeface="Meiryo UI"/>
                <a:cs typeface="Meiryo UI"/>
              </a:rPr>
              <a:t>て</a:t>
            </a:r>
            <a:r>
              <a:rPr lang="ja-JP" altLang="en-US" sz="1800" dirty="0">
                <a:latin typeface="Meiryo UI"/>
                <a:cs typeface="Meiryo UI"/>
              </a:rPr>
              <a:t>い</a:t>
            </a:r>
            <a:r>
              <a:rPr lang="ja-JP" altLang="en-US" sz="1800" spc="5" dirty="0">
                <a:latin typeface="Meiryo UI"/>
                <a:cs typeface="Meiryo UI"/>
              </a:rPr>
              <a:t>る</a:t>
            </a:r>
            <a:endParaRPr lang="ja-JP" altLang="en-US" sz="1800" dirty="0">
              <a:latin typeface="Meiryo UI"/>
              <a:cs typeface="Meiryo UI"/>
            </a:endParaRPr>
          </a:p>
          <a:p>
            <a:pPr marL="469900">
              <a:lnSpc>
                <a:spcPct val="100000"/>
              </a:lnSpc>
              <a:spcBef>
                <a:spcPts val="35"/>
              </a:spcBef>
            </a:pPr>
            <a:r>
              <a:rPr lang="ja-JP" altLang="en-US" sz="1600" spc="-10" dirty="0">
                <a:latin typeface="Meiryo UI"/>
                <a:cs typeface="Meiryo UI"/>
              </a:rPr>
              <a:t>*</a:t>
            </a:r>
            <a:r>
              <a:rPr lang="ja-JP" altLang="en-US" sz="1600" spc="-5" dirty="0">
                <a:latin typeface="Meiryo UI"/>
                <a:cs typeface="Meiryo UI"/>
              </a:rPr>
              <a:t>医療圏</a:t>
            </a:r>
            <a:r>
              <a:rPr lang="ja-JP" altLang="en-US" sz="1600" spc="5" dirty="0">
                <a:latin typeface="Meiryo UI"/>
                <a:cs typeface="Meiryo UI"/>
              </a:rPr>
              <a:t>を</a:t>
            </a:r>
            <a:r>
              <a:rPr lang="ja-JP" altLang="en-US" sz="1600" spc="-5" dirty="0">
                <a:latin typeface="Meiryo UI"/>
                <a:cs typeface="Meiryo UI"/>
              </a:rPr>
              <a:t>共有す</a:t>
            </a:r>
            <a:r>
              <a:rPr lang="ja-JP" altLang="en-US" sz="1600" spc="-10" dirty="0">
                <a:latin typeface="Meiryo UI"/>
                <a:cs typeface="Meiryo UI"/>
              </a:rPr>
              <a:t>る</a:t>
            </a:r>
            <a:r>
              <a:rPr lang="ja-JP" altLang="en-US" sz="1600" spc="-5" dirty="0">
                <a:latin typeface="Meiryo UI"/>
                <a:cs typeface="Meiryo UI"/>
              </a:rPr>
              <a:t>施設</a:t>
            </a:r>
            <a:r>
              <a:rPr lang="ja-JP" altLang="en-US" sz="1600" spc="-20" dirty="0">
                <a:latin typeface="Meiryo UI"/>
                <a:cs typeface="Meiryo UI"/>
              </a:rPr>
              <a:t>が</a:t>
            </a:r>
            <a:r>
              <a:rPr lang="ja-JP" altLang="en-US" sz="1600" spc="-5" dirty="0">
                <a:latin typeface="Meiryo UI"/>
                <a:cs typeface="Meiryo UI"/>
              </a:rPr>
              <a:t>望</a:t>
            </a:r>
            <a:r>
              <a:rPr lang="ja-JP" altLang="en-US" sz="1600" spc="5" dirty="0">
                <a:latin typeface="Meiryo UI"/>
                <a:cs typeface="Meiryo UI"/>
              </a:rPr>
              <a:t>ま</a:t>
            </a:r>
            <a:r>
              <a:rPr lang="ja-JP" altLang="en-US" sz="1600" spc="-10" dirty="0">
                <a:latin typeface="Meiryo UI"/>
                <a:cs typeface="Meiryo UI"/>
              </a:rPr>
              <a:t>し</a:t>
            </a:r>
            <a:r>
              <a:rPr lang="ja-JP" altLang="en-US" sz="1600" spc="-5" dirty="0">
                <a:latin typeface="Meiryo UI"/>
                <a:cs typeface="Meiryo UI"/>
              </a:rPr>
              <a:t>い</a:t>
            </a:r>
            <a:endParaRPr lang="ja-JP" altLang="en-US" sz="1600" dirty="0">
              <a:latin typeface="Meiryo UI"/>
              <a:cs typeface="Meiryo UI"/>
            </a:endParaRPr>
          </a:p>
          <a:p>
            <a:pPr marL="240665" indent="-228600">
              <a:lnSpc>
                <a:spcPct val="100000"/>
              </a:lnSpc>
              <a:spcBef>
                <a:spcPts val="470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lang="en-US" altLang="ja-JP" sz="1800" dirty="0">
                <a:latin typeface="Meiryo UI"/>
                <a:cs typeface="Meiryo UI"/>
              </a:rPr>
              <a:t>NCD</a:t>
            </a:r>
            <a:r>
              <a:rPr lang="ja-JP" altLang="en-US" sz="1800" dirty="0">
                <a:latin typeface="Meiryo UI"/>
                <a:cs typeface="Meiryo UI"/>
              </a:rPr>
              <a:t>・</a:t>
            </a:r>
            <a:r>
              <a:rPr lang="en-US" altLang="ja-JP" sz="1800" dirty="0">
                <a:latin typeface="Meiryo UI"/>
                <a:cs typeface="Meiryo UI"/>
              </a:rPr>
              <a:t>JCVSD</a:t>
            </a:r>
            <a:r>
              <a:rPr lang="ja-JP" altLang="en-US" sz="1800" spc="-5" dirty="0">
                <a:latin typeface="Meiryo UI"/>
                <a:cs typeface="Meiryo UI"/>
              </a:rPr>
              <a:t>に</a:t>
            </a:r>
            <a:r>
              <a:rPr lang="ja-JP" altLang="en-US" sz="1800" spc="5" dirty="0">
                <a:latin typeface="Meiryo UI"/>
                <a:cs typeface="Meiryo UI"/>
              </a:rPr>
              <a:t>全手</a:t>
            </a:r>
            <a:r>
              <a:rPr lang="ja-JP" altLang="en-US" sz="1800" spc="-20" dirty="0">
                <a:latin typeface="Meiryo UI"/>
                <a:cs typeface="Meiryo UI"/>
              </a:rPr>
              <a:t>術</a:t>
            </a:r>
            <a:r>
              <a:rPr lang="ja-JP" altLang="en-US" sz="1800" spc="5" dirty="0">
                <a:latin typeface="Meiryo UI"/>
                <a:cs typeface="Meiryo UI"/>
              </a:rPr>
              <a:t>例</a:t>
            </a:r>
            <a:r>
              <a:rPr lang="ja-JP" altLang="en-US" sz="1800" spc="-5" dirty="0">
                <a:latin typeface="Meiryo UI"/>
                <a:cs typeface="Meiryo UI"/>
              </a:rPr>
              <a:t>を</a:t>
            </a:r>
            <a:r>
              <a:rPr lang="ja-JP" altLang="en-US" sz="1800" spc="5" dirty="0">
                <a:latin typeface="Meiryo UI"/>
                <a:cs typeface="Meiryo UI"/>
              </a:rPr>
              <a:t>登録</a:t>
            </a:r>
            <a:r>
              <a:rPr lang="ja-JP" altLang="en-US" sz="1800" spc="-10" dirty="0">
                <a:latin typeface="Meiryo UI"/>
                <a:cs typeface="Meiryo UI"/>
              </a:rPr>
              <a:t>し</a:t>
            </a:r>
            <a:r>
              <a:rPr lang="ja-JP" altLang="en-US" sz="1800" spc="-5" dirty="0">
                <a:latin typeface="Meiryo UI"/>
                <a:cs typeface="Meiryo UI"/>
              </a:rPr>
              <a:t>て</a:t>
            </a:r>
            <a:r>
              <a:rPr lang="ja-JP" altLang="en-US" sz="1800" dirty="0">
                <a:latin typeface="Meiryo UI"/>
                <a:cs typeface="Meiryo UI"/>
              </a:rPr>
              <a:t>い</a:t>
            </a:r>
            <a:r>
              <a:rPr lang="ja-JP" altLang="en-US" sz="1800" spc="5" dirty="0">
                <a:latin typeface="Meiryo UI"/>
                <a:cs typeface="Meiryo UI"/>
              </a:rPr>
              <a:t>る</a:t>
            </a:r>
            <a:endParaRPr lang="ja-JP" altLang="en-US" sz="1800" dirty="0">
              <a:latin typeface="Meiryo UI"/>
              <a:cs typeface="Meiryo UI"/>
            </a:endParaRPr>
          </a:p>
          <a:p>
            <a:pPr marL="198120">
              <a:lnSpc>
                <a:spcPct val="100000"/>
              </a:lnSpc>
              <a:spcBef>
                <a:spcPts val="480"/>
              </a:spcBef>
            </a:pPr>
            <a:r>
              <a:rPr lang="ja-JP" altLang="en-US" sz="1800" spc="5" dirty="0">
                <a:latin typeface="Meiryo UI"/>
                <a:cs typeface="Meiryo UI"/>
              </a:rPr>
              <a:t>⇒修練統括責任者</a:t>
            </a:r>
            <a:r>
              <a:rPr lang="ja-JP" altLang="en-US" sz="1800" spc="-5" dirty="0">
                <a:latin typeface="Meiryo UI"/>
                <a:cs typeface="Meiryo UI"/>
              </a:rPr>
              <a:t>によ</a:t>
            </a:r>
            <a:r>
              <a:rPr lang="ja-JP" altLang="en-US" sz="1800" dirty="0">
                <a:latin typeface="Meiryo UI"/>
                <a:cs typeface="Meiryo UI"/>
              </a:rPr>
              <a:t>る</a:t>
            </a:r>
            <a:r>
              <a:rPr lang="ja-JP" altLang="en-US" sz="1800" spc="5" dirty="0">
                <a:latin typeface="Meiryo UI"/>
                <a:cs typeface="Meiryo UI"/>
              </a:rPr>
              <a:t>医療</a:t>
            </a:r>
            <a:r>
              <a:rPr lang="ja-JP" altLang="en-US" sz="1800" dirty="0">
                <a:latin typeface="Meiryo UI"/>
                <a:cs typeface="Meiryo UI"/>
              </a:rPr>
              <a:t>の</a:t>
            </a:r>
            <a:r>
              <a:rPr lang="ja-JP" altLang="en-US" sz="1800" spc="-20" dirty="0">
                <a:latin typeface="Meiryo UI"/>
                <a:cs typeface="Meiryo UI"/>
              </a:rPr>
              <a:t>質</a:t>
            </a:r>
            <a:r>
              <a:rPr lang="ja-JP" altLang="en-US" sz="1800" spc="5" dirty="0">
                <a:latin typeface="Meiryo UI"/>
                <a:cs typeface="Meiryo UI"/>
              </a:rPr>
              <a:t>管理</a:t>
            </a:r>
            <a:r>
              <a:rPr lang="ja-JP" altLang="en-US" sz="1800" spc="-25" dirty="0">
                <a:latin typeface="Meiryo UI"/>
                <a:cs typeface="Meiryo UI"/>
              </a:rPr>
              <a:t>に</a:t>
            </a:r>
            <a:r>
              <a:rPr lang="ja-JP" altLang="en-US" sz="1800" spc="5" dirty="0">
                <a:latin typeface="Meiryo UI"/>
                <a:cs typeface="Meiryo UI"/>
              </a:rPr>
              <a:t>協力</a:t>
            </a:r>
            <a:r>
              <a:rPr lang="ja-JP" altLang="en-US" sz="1800" spc="-10" dirty="0">
                <a:latin typeface="Meiryo UI"/>
                <a:cs typeface="Meiryo UI"/>
              </a:rPr>
              <a:t>し</a:t>
            </a:r>
            <a:r>
              <a:rPr lang="ja-JP" altLang="en-US" sz="1800" spc="-5" dirty="0">
                <a:latin typeface="Meiryo UI"/>
                <a:cs typeface="Meiryo UI"/>
              </a:rPr>
              <a:t>て</a:t>
            </a:r>
            <a:r>
              <a:rPr lang="ja-JP" altLang="en-US" sz="1800" dirty="0">
                <a:latin typeface="Meiryo UI"/>
                <a:cs typeface="Meiryo UI"/>
              </a:rPr>
              <a:t>い</a:t>
            </a:r>
            <a:r>
              <a:rPr lang="ja-JP" altLang="en-US" sz="1800" spc="5" dirty="0">
                <a:latin typeface="Meiryo UI"/>
                <a:cs typeface="Meiryo UI"/>
              </a:rPr>
              <a:t>る</a:t>
            </a:r>
            <a:endParaRPr lang="ja-JP" altLang="en-US" sz="1800" dirty="0">
              <a:latin typeface="Meiryo UI"/>
              <a:cs typeface="Meiryo UI"/>
            </a:endParaRPr>
          </a:p>
          <a:p>
            <a:pPr marL="241300" indent="-228600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lang="ja-JP" altLang="en-US" sz="1800" spc="5" dirty="0">
                <a:latin typeface="Meiryo UI"/>
                <a:cs typeface="Meiryo UI"/>
              </a:rPr>
              <a:t>医療安全研修等</a:t>
            </a:r>
            <a:r>
              <a:rPr lang="ja-JP" altLang="en-US" sz="1800" dirty="0">
                <a:latin typeface="Meiryo UI"/>
                <a:cs typeface="Meiryo UI"/>
              </a:rPr>
              <a:t>が</a:t>
            </a:r>
            <a:r>
              <a:rPr lang="ja-JP" altLang="en-US" sz="1800" spc="5" dirty="0">
                <a:latin typeface="Meiryo UI"/>
                <a:cs typeface="Meiryo UI"/>
              </a:rPr>
              <a:t>行わ</a:t>
            </a:r>
            <a:r>
              <a:rPr lang="ja-JP" altLang="en-US" sz="1800" spc="-10" dirty="0">
                <a:latin typeface="Meiryo UI"/>
                <a:cs typeface="Meiryo UI"/>
              </a:rPr>
              <a:t>れ</a:t>
            </a:r>
            <a:r>
              <a:rPr lang="ja-JP" altLang="en-US" sz="1800" spc="-5" dirty="0">
                <a:latin typeface="Meiryo UI"/>
                <a:cs typeface="Meiryo UI"/>
              </a:rPr>
              <a:t>て</a:t>
            </a:r>
            <a:r>
              <a:rPr lang="ja-JP" altLang="en-US" sz="1800" dirty="0">
                <a:latin typeface="Meiryo UI"/>
                <a:cs typeface="Meiryo UI"/>
              </a:rPr>
              <a:t>お</a:t>
            </a:r>
            <a:r>
              <a:rPr lang="ja-JP" altLang="en-US" sz="1800" spc="5" dirty="0">
                <a:latin typeface="Meiryo UI"/>
                <a:cs typeface="Meiryo UI"/>
              </a:rPr>
              <a:t>り</a:t>
            </a:r>
            <a:r>
              <a:rPr lang="ja-JP" altLang="en-US" sz="1800" dirty="0">
                <a:latin typeface="Meiryo UI"/>
                <a:cs typeface="Meiryo UI"/>
              </a:rPr>
              <a:t>、</a:t>
            </a:r>
            <a:r>
              <a:rPr lang="ja-JP" altLang="en-US" sz="1800" spc="-20" dirty="0">
                <a:latin typeface="Meiryo UI"/>
                <a:cs typeface="Meiryo UI"/>
              </a:rPr>
              <a:t>在</a:t>
            </a:r>
            <a:r>
              <a:rPr lang="ja-JP" altLang="en-US" sz="1800" spc="5" dirty="0">
                <a:latin typeface="Meiryo UI"/>
                <a:cs typeface="Meiryo UI"/>
              </a:rPr>
              <a:t>籍す</a:t>
            </a:r>
            <a:r>
              <a:rPr lang="ja-JP" altLang="en-US" sz="1800" dirty="0">
                <a:latin typeface="Meiryo UI"/>
                <a:cs typeface="Meiryo UI"/>
              </a:rPr>
              <a:t>る</a:t>
            </a:r>
            <a:r>
              <a:rPr lang="ja-JP" altLang="en-US" sz="1800" spc="-20" dirty="0">
                <a:latin typeface="Meiryo UI"/>
                <a:cs typeface="Meiryo UI"/>
              </a:rPr>
              <a:t>専</a:t>
            </a:r>
            <a:r>
              <a:rPr lang="ja-JP" altLang="en-US" sz="1800" spc="5" dirty="0">
                <a:latin typeface="Meiryo UI"/>
                <a:cs typeface="Meiryo UI"/>
              </a:rPr>
              <a:t>門医</a:t>
            </a:r>
            <a:r>
              <a:rPr lang="ja-JP" altLang="en-US" sz="1800" dirty="0">
                <a:latin typeface="Meiryo UI"/>
                <a:cs typeface="Meiryo UI"/>
              </a:rPr>
              <a:t>が</a:t>
            </a:r>
            <a:r>
              <a:rPr lang="ja-JP" altLang="en-US" sz="1800" spc="-20" dirty="0">
                <a:latin typeface="Meiryo UI"/>
                <a:cs typeface="Meiryo UI"/>
              </a:rPr>
              <a:t>参</a:t>
            </a:r>
            <a:r>
              <a:rPr lang="ja-JP" altLang="en-US" sz="1800" spc="5" dirty="0">
                <a:latin typeface="Meiryo UI"/>
                <a:cs typeface="Meiryo UI"/>
              </a:rPr>
              <a:t>加</a:t>
            </a:r>
            <a:r>
              <a:rPr lang="ja-JP" altLang="en-US" sz="1800" spc="-10" dirty="0">
                <a:latin typeface="Meiryo UI"/>
                <a:cs typeface="Meiryo UI"/>
              </a:rPr>
              <a:t>し</a:t>
            </a:r>
            <a:r>
              <a:rPr lang="ja-JP" altLang="en-US" sz="1800" spc="-5" dirty="0">
                <a:latin typeface="Meiryo UI"/>
                <a:cs typeface="Meiryo UI"/>
              </a:rPr>
              <a:t>て</a:t>
            </a:r>
            <a:r>
              <a:rPr lang="ja-JP" altLang="en-US" sz="1800" dirty="0">
                <a:latin typeface="Meiryo UI"/>
                <a:cs typeface="Meiryo UI"/>
              </a:rPr>
              <a:t>い</a:t>
            </a:r>
            <a:r>
              <a:rPr lang="ja-JP" altLang="en-US" sz="1800" spc="5" dirty="0">
                <a:latin typeface="Meiryo UI"/>
                <a:cs typeface="Meiryo UI"/>
              </a:rPr>
              <a:t>る</a:t>
            </a:r>
            <a:endParaRPr lang="ja-JP" altLang="en-US" sz="1800" dirty="0">
              <a:latin typeface="Meiryo UI"/>
              <a:cs typeface="Meiryo UI"/>
            </a:endParaRPr>
          </a:p>
          <a:p>
            <a:pPr marL="241300" indent="-228600">
              <a:lnSpc>
                <a:spcPct val="100000"/>
              </a:lnSpc>
              <a:spcBef>
                <a:spcPts val="455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lang="ja-JP" altLang="en-US" sz="1800" spc="5" dirty="0">
                <a:latin typeface="Meiryo UI"/>
                <a:cs typeface="Meiryo UI"/>
              </a:rPr>
              <a:t>修練指導者</a:t>
            </a:r>
            <a:r>
              <a:rPr lang="ja-JP" altLang="en-US" sz="1800" dirty="0">
                <a:latin typeface="Meiryo UI"/>
                <a:cs typeface="Meiryo UI"/>
              </a:rPr>
              <a:t>の</a:t>
            </a:r>
            <a:r>
              <a:rPr lang="ja-JP" altLang="en-US" sz="1800" spc="5" dirty="0">
                <a:latin typeface="Meiryo UI"/>
                <a:cs typeface="Meiryo UI"/>
              </a:rPr>
              <a:t>常勤</a:t>
            </a:r>
            <a:r>
              <a:rPr lang="ja-JP" altLang="en-US" sz="1800" spc="10" dirty="0">
                <a:latin typeface="Meiryo UI"/>
                <a:cs typeface="Meiryo UI"/>
              </a:rPr>
              <a:t>は</a:t>
            </a:r>
            <a:r>
              <a:rPr lang="ja-JP" altLang="en-US" sz="1800" spc="5" dirty="0">
                <a:latin typeface="Meiryo UI"/>
                <a:cs typeface="Meiryo UI"/>
              </a:rPr>
              <a:t>求</a:t>
            </a:r>
            <a:r>
              <a:rPr lang="ja-JP" altLang="en-US" sz="1800" dirty="0">
                <a:latin typeface="Meiryo UI"/>
                <a:cs typeface="Meiryo UI"/>
              </a:rPr>
              <a:t>め</a:t>
            </a:r>
            <a:r>
              <a:rPr lang="ja-JP" altLang="en-US" sz="1800" spc="10" dirty="0">
                <a:latin typeface="Meiryo UI"/>
                <a:cs typeface="Meiryo UI"/>
              </a:rPr>
              <a:t>な</a:t>
            </a:r>
            <a:r>
              <a:rPr lang="ja-JP" altLang="en-US" sz="1800" spc="5" dirty="0">
                <a:latin typeface="Meiryo UI"/>
                <a:cs typeface="Meiryo UI"/>
              </a:rPr>
              <a:t>い</a:t>
            </a:r>
            <a:endParaRPr lang="ja-JP" altLang="en-US" sz="1800" dirty="0">
              <a:latin typeface="Meiryo UI"/>
              <a:cs typeface="Meiryo UI"/>
            </a:endParaRPr>
          </a:p>
          <a:p>
            <a:pPr marL="905510" lvl="1" indent="-228600">
              <a:lnSpc>
                <a:spcPct val="100000"/>
              </a:lnSpc>
              <a:spcBef>
                <a:spcPts val="60"/>
              </a:spcBef>
              <a:buFont typeface="Arial"/>
              <a:buChar char="•"/>
              <a:tabLst>
                <a:tab pos="905510" algn="l"/>
                <a:tab pos="906144" algn="l"/>
              </a:tabLst>
            </a:pPr>
            <a:endParaRPr lang="ja-JP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709264" y="125798"/>
            <a:ext cx="186372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600" spc="5" dirty="0">
                <a:latin typeface="Meiryo UI"/>
                <a:cs typeface="Meiryo UI"/>
              </a:rPr>
              <a:t>心臓血管外科専門医 認定機構</a:t>
            </a:r>
            <a:endParaRPr sz="1600">
              <a:latin typeface="Meiryo UI"/>
              <a:cs typeface="Meiryo U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832103" y="771138"/>
            <a:ext cx="10640695" cy="1225550"/>
          </a:xfrm>
          <a:custGeom>
            <a:avLst/>
            <a:gdLst/>
            <a:ahLst/>
            <a:cxnLst/>
            <a:rect l="l" t="t" r="r" b="b"/>
            <a:pathLst>
              <a:path w="10640695" h="1225550">
                <a:moveTo>
                  <a:pt x="10595470" y="0"/>
                </a:moveTo>
                <a:lnTo>
                  <a:pt x="45097" y="0"/>
                </a:lnTo>
                <a:lnTo>
                  <a:pt x="27544" y="3544"/>
                </a:lnTo>
                <a:lnTo>
                  <a:pt x="13209" y="13209"/>
                </a:lnTo>
                <a:lnTo>
                  <a:pt x="3544" y="27544"/>
                </a:lnTo>
                <a:lnTo>
                  <a:pt x="0" y="45097"/>
                </a:lnTo>
                <a:lnTo>
                  <a:pt x="0" y="1180211"/>
                </a:lnTo>
                <a:lnTo>
                  <a:pt x="3544" y="1197762"/>
                </a:lnTo>
                <a:lnTo>
                  <a:pt x="13209" y="1212092"/>
                </a:lnTo>
                <a:lnTo>
                  <a:pt x="27544" y="1221753"/>
                </a:lnTo>
                <a:lnTo>
                  <a:pt x="45097" y="1225295"/>
                </a:lnTo>
                <a:lnTo>
                  <a:pt x="10595470" y="1225295"/>
                </a:lnTo>
                <a:lnTo>
                  <a:pt x="10613023" y="1221753"/>
                </a:lnTo>
                <a:lnTo>
                  <a:pt x="10627358" y="1212092"/>
                </a:lnTo>
                <a:lnTo>
                  <a:pt x="10637023" y="1197762"/>
                </a:lnTo>
                <a:lnTo>
                  <a:pt x="10640568" y="1180211"/>
                </a:lnTo>
                <a:lnTo>
                  <a:pt x="10640568" y="45097"/>
                </a:lnTo>
                <a:lnTo>
                  <a:pt x="10637023" y="27544"/>
                </a:lnTo>
                <a:lnTo>
                  <a:pt x="10627358" y="13209"/>
                </a:lnTo>
                <a:lnTo>
                  <a:pt x="10613023" y="3544"/>
                </a:lnTo>
                <a:lnTo>
                  <a:pt x="10595470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32103" y="771138"/>
            <a:ext cx="10640695" cy="1225550"/>
          </a:xfrm>
          <a:custGeom>
            <a:avLst/>
            <a:gdLst/>
            <a:ahLst/>
            <a:cxnLst/>
            <a:rect l="l" t="t" r="r" b="b"/>
            <a:pathLst>
              <a:path w="10640695" h="1225550">
                <a:moveTo>
                  <a:pt x="0" y="45097"/>
                </a:moveTo>
                <a:lnTo>
                  <a:pt x="3544" y="27544"/>
                </a:lnTo>
                <a:lnTo>
                  <a:pt x="13209" y="13209"/>
                </a:lnTo>
                <a:lnTo>
                  <a:pt x="27544" y="3544"/>
                </a:lnTo>
                <a:lnTo>
                  <a:pt x="45097" y="0"/>
                </a:lnTo>
                <a:lnTo>
                  <a:pt x="10595470" y="0"/>
                </a:lnTo>
                <a:lnTo>
                  <a:pt x="10613023" y="3544"/>
                </a:lnTo>
                <a:lnTo>
                  <a:pt x="10627358" y="13209"/>
                </a:lnTo>
                <a:lnTo>
                  <a:pt x="10637023" y="27544"/>
                </a:lnTo>
                <a:lnTo>
                  <a:pt x="10640568" y="45097"/>
                </a:lnTo>
                <a:lnTo>
                  <a:pt x="10640568" y="1180211"/>
                </a:lnTo>
                <a:lnTo>
                  <a:pt x="10637023" y="1197762"/>
                </a:lnTo>
                <a:lnTo>
                  <a:pt x="10627358" y="1212092"/>
                </a:lnTo>
                <a:lnTo>
                  <a:pt x="10613023" y="1221753"/>
                </a:lnTo>
                <a:lnTo>
                  <a:pt x="10595470" y="1225295"/>
                </a:lnTo>
                <a:lnTo>
                  <a:pt x="45097" y="1225295"/>
                </a:lnTo>
                <a:lnTo>
                  <a:pt x="27544" y="1221753"/>
                </a:lnTo>
                <a:lnTo>
                  <a:pt x="13209" y="1212092"/>
                </a:lnTo>
                <a:lnTo>
                  <a:pt x="3544" y="1197762"/>
                </a:lnTo>
                <a:lnTo>
                  <a:pt x="0" y="1180211"/>
                </a:lnTo>
                <a:lnTo>
                  <a:pt x="0" y="45097"/>
                </a:lnTo>
                <a:close/>
              </a:path>
            </a:pathLst>
          </a:custGeom>
          <a:ln w="12699">
            <a:solidFill>
              <a:srgbClr val="EC7C3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702552" y="1191780"/>
            <a:ext cx="1840991" cy="11277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916939" y="796639"/>
            <a:ext cx="10398125" cy="4648835"/>
          </a:xfrm>
          <a:prstGeom prst="rect">
            <a:avLst/>
          </a:prstGeom>
        </p:spPr>
        <p:txBody>
          <a:bodyPr vert="horz" wrap="square" lIns="0" tIns="82550" rIns="0" bIns="0" rtlCol="0">
            <a:spAutoFit/>
          </a:bodyPr>
          <a:lstStyle/>
          <a:p>
            <a:pPr marL="12700" marR="5080">
              <a:lnSpc>
                <a:spcPts val="4320"/>
              </a:lnSpc>
              <a:spcBef>
                <a:spcPts val="650"/>
              </a:spcBef>
            </a:pPr>
            <a:r>
              <a:rPr sz="4000" spc="5" dirty="0">
                <a:solidFill>
                  <a:srgbClr val="FFFFFF"/>
                </a:solidFill>
                <a:latin typeface="Meiryo UI"/>
                <a:cs typeface="Meiryo UI"/>
              </a:rPr>
              <a:t>専門医</a:t>
            </a:r>
            <a:r>
              <a:rPr sz="4000" spc="-5" dirty="0">
                <a:solidFill>
                  <a:srgbClr val="FFFFFF"/>
                </a:solidFill>
                <a:latin typeface="Meiryo UI"/>
                <a:cs typeface="Meiryo UI"/>
              </a:rPr>
              <a:t>が</a:t>
            </a:r>
            <a:r>
              <a:rPr sz="4000" spc="5" dirty="0">
                <a:solidFill>
                  <a:srgbClr val="FFFFFF"/>
                </a:solidFill>
                <a:latin typeface="Meiryo UI"/>
                <a:cs typeface="Meiryo UI"/>
              </a:rPr>
              <a:t>勤務（常勤</a:t>
            </a:r>
            <a:r>
              <a:rPr sz="4000" spc="10" dirty="0">
                <a:solidFill>
                  <a:srgbClr val="FFFFFF"/>
                </a:solidFill>
                <a:latin typeface="Meiryo UI"/>
                <a:cs typeface="Meiryo UI"/>
              </a:rPr>
              <a:t>・</a:t>
            </a:r>
            <a:r>
              <a:rPr sz="4000" spc="-20" dirty="0">
                <a:solidFill>
                  <a:srgbClr val="FFFFFF"/>
                </a:solidFill>
                <a:latin typeface="Meiryo UI"/>
                <a:cs typeface="Meiryo UI"/>
              </a:rPr>
              <a:t>非</a:t>
            </a:r>
            <a:r>
              <a:rPr sz="4000" spc="5" dirty="0">
                <a:solidFill>
                  <a:srgbClr val="FFFFFF"/>
                </a:solidFill>
                <a:latin typeface="Meiryo UI"/>
                <a:cs typeface="Meiryo UI"/>
              </a:rPr>
              <a:t>常勤</a:t>
            </a:r>
            <a:r>
              <a:rPr sz="4000" spc="-20" dirty="0">
                <a:solidFill>
                  <a:srgbClr val="FFFFFF"/>
                </a:solidFill>
                <a:latin typeface="Meiryo UI"/>
                <a:cs typeface="Meiryo UI"/>
              </a:rPr>
              <a:t>）</a:t>
            </a:r>
            <a:r>
              <a:rPr sz="4000" spc="10" dirty="0">
                <a:solidFill>
                  <a:srgbClr val="FFFFFF"/>
                </a:solidFill>
                <a:latin typeface="Meiryo UI"/>
                <a:cs typeface="Meiryo UI"/>
              </a:rPr>
              <a:t>し</a:t>
            </a:r>
            <a:r>
              <a:rPr sz="4000" spc="-25" dirty="0">
                <a:solidFill>
                  <a:srgbClr val="FFFFFF"/>
                </a:solidFill>
                <a:latin typeface="Meiryo UI"/>
                <a:cs typeface="Meiryo UI"/>
              </a:rPr>
              <a:t>て</a:t>
            </a:r>
            <a:r>
              <a:rPr sz="4000" spc="-5" dirty="0">
                <a:solidFill>
                  <a:srgbClr val="FFFFFF"/>
                </a:solidFill>
                <a:latin typeface="Meiryo UI"/>
                <a:cs typeface="Meiryo UI"/>
              </a:rPr>
              <a:t>いる</a:t>
            </a:r>
            <a:r>
              <a:rPr sz="4000" spc="5" dirty="0">
                <a:solidFill>
                  <a:srgbClr val="FFFFFF"/>
                </a:solidFill>
                <a:latin typeface="Meiryo UI"/>
                <a:cs typeface="Meiryo UI"/>
              </a:rPr>
              <a:t>非認</a:t>
            </a:r>
            <a:r>
              <a:rPr sz="4000" spc="-20" dirty="0">
                <a:solidFill>
                  <a:srgbClr val="FFFFFF"/>
                </a:solidFill>
                <a:latin typeface="Meiryo UI"/>
                <a:cs typeface="Meiryo UI"/>
              </a:rPr>
              <a:t>定</a:t>
            </a:r>
            <a:r>
              <a:rPr sz="4000" spc="5" dirty="0">
                <a:solidFill>
                  <a:srgbClr val="FFFFFF"/>
                </a:solidFill>
                <a:latin typeface="Meiryo UI"/>
                <a:cs typeface="Meiryo UI"/>
              </a:rPr>
              <a:t>修 練施設</a:t>
            </a:r>
            <a:r>
              <a:rPr sz="4000" spc="10" dirty="0">
                <a:solidFill>
                  <a:srgbClr val="FFFFFF"/>
                </a:solidFill>
                <a:latin typeface="Meiryo UI"/>
                <a:cs typeface="Meiryo UI"/>
              </a:rPr>
              <a:t>は</a:t>
            </a:r>
            <a:r>
              <a:rPr sz="4000" spc="5" dirty="0">
                <a:solidFill>
                  <a:srgbClr val="FFFFFF"/>
                </a:solidFill>
                <a:latin typeface="Meiryo UI"/>
                <a:cs typeface="Meiryo UI"/>
              </a:rPr>
              <a:t>、本年、協力施設</a:t>
            </a:r>
            <a:r>
              <a:rPr sz="4000" spc="-25" dirty="0">
                <a:solidFill>
                  <a:srgbClr val="FFFFFF"/>
                </a:solidFill>
                <a:latin typeface="Meiryo UI"/>
                <a:cs typeface="Meiryo UI"/>
              </a:rPr>
              <a:t>に</a:t>
            </a:r>
            <a:r>
              <a:rPr sz="4000" spc="605" dirty="0">
                <a:solidFill>
                  <a:srgbClr val="F1F1F1"/>
                </a:solidFill>
                <a:latin typeface="Meiryo UI"/>
                <a:cs typeface="Meiryo UI"/>
              </a:rPr>
              <a:t>登録</a:t>
            </a:r>
            <a:r>
              <a:rPr sz="4000" spc="-15" dirty="0">
                <a:solidFill>
                  <a:srgbClr val="FFFFFF"/>
                </a:solidFill>
                <a:latin typeface="Meiryo UI"/>
                <a:cs typeface="Meiryo UI"/>
              </a:rPr>
              <a:t>し</a:t>
            </a:r>
            <a:r>
              <a:rPr sz="4000" dirty="0">
                <a:solidFill>
                  <a:srgbClr val="FFFFFF"/>
                </a:solidFill>
                <a:latin typeface="Meiryo UI"/>
                <a:cs typeface="Meiryo UI"/>
              </a:rPr>
              <a:t>て</a:t>
            </a:r>
            <a:r>
              <a:rPr sz="4000" spc="-5" dirty="0">
                <a:solidFill>
                  <a:srgbClr val="FFFFFF"/>
                </a:solidFill>
                <a:latin typeface="Meiryo UI"/>
                <a:cs typeface="Meiryo UI"/>
              </a:rPr>
              <a:t>く</a:t>
            </a:r>
            <a:r>
              <a:rPr sz="4000" spc="-25" dirty="0">
                <a:solidFill>
                  <a:srgbClr val="FFFFFF"/>
                </a:solidFill>
                <a:latin typeface="Meiryo UI"/>
                <a:cs typeface="Meiryo UI"/>
              </a:rPr>
              <a:t>だ</a:t>
            </a:r>
            <a:r>
              <a:rPr sz="4000" spc="-10" dirty="0">
                <a:solidFill>
                  <a:srgbClr val="FFFFFF"/>
                </a:solidFill>
                <a:latin typeface="Meiryo UI"/>
                <a:cs typeface="Meiryo UI"/>
              </a:rPr>
              <a:t>さ</a:t>
            </a:r>
            <a:r>
              <a:rPr sz="4000" spc="-5" dirty="0">
                <a:solidFill>
                  <a:srgbClr val="FFFFFF"/>
                </a:solidFill>
                <a:latin typeface="Meiryo UI"/>
                <a:cs typeface="Meiryo UI"/>
              </a:rPr>
              <a:t>い</a:t>
            </a:r>
            <a:r>
              <a:rPr sz="4000" spc="5" dirty="0">
                <a:solidFill>
                  <a:srgbClr val="FFFFFF"/>
                </a:solidFill>
                <a:latin typeface="Meiryo UI"/>
                <a:cs typeface="Meiryo UI"/>
              </a:rPr>
              <a:t>‼</a:t>
            </a:r>
            <a:endParaRPr sz="4000">
              <a:latin typeface="Meiryo UI"/>
              <a:cs typeface="Meiryo UI"/>
            </a:endParaRPr>
          </a:p>
          <a:p>
            <a:pPr marL="240665" marR="80010" indent="-228600" algn="just">
              <a:lnSpc>
                <a:spcPts val="3020"/>
              </a:lnSpc>
              <a:spcBef>
                <a:spcPts val="309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10" dirty="0">
                <a:latin typeface="Meiryo UI"/>
                <a:cs typeface="Meiryo UI"/>
              </a:rPr>
              <a:t>5</a:t>
            </a:r>
            <a:r>
              <a:rPr sz="2800" spc="5" dirty="0">
                <a:latin typeface="Meiryo UI"/>
                <a:cs typeface="Meiryo UI"/>
              </a:rPr>
              <a:t>年後</a:t>
            </a:r>
            <a:r>
              <a:rPr sz="2800" spc="15" dirty="0">
                <a:latin typeface="Meiryo UI"/>
                <a:cs typeface="Meiryo UI"/>
              </a:rPr>
              <a:t>の</a:t>
            </a:r>
            <a:r>
              <a:rPr sz="2800" spc="5" dirty="0">
                <a:latin typeface="Meiryo UI"/>
                <a:cs typeface="Meiryo UI"/>
              </a:rPr>
              <a:t>更新</a:t>
            </a:r>
            <a:r>
              <a:rPr sz="2800" spc="-5" dirty="0">
                <a:latin typeface="Meiryo UI"/>
                <a:cs typeface="Meiryo UI"/>
              </a:rPr>
              <a:t>（2028</a:t>
            </a:r>
            <a:r>
              <a:rPr sz="2800" spc="-20" dirty="0">
                <a:latin typeface="Meiryo UI"/>
                <a:cs typeface="Meiryo UI"/>
              </a:rPr>
              <a:t>年</a:t>
            </a:r>
            <a:r>
              <a:rPr sz="2800" spc="5" dirty="0">
                <a:latin typeface="Meiryo UI"/>
                <a:cs typeface="Meiryo UI"/>
              </a:rPr>
              <a:t>申請</a:t>
            </a:r>
            <a:r>
              <a:rPr sz="2800" spc="-15" dirty="0">
                <a:latin typeface="Meiryo UI"/>
                <a:cs typeface="Meiryo UI"/>
              </a:rPr>
              <a:t>、</a:t>
            </a:r>
            <a:r>
              <a:rPr sz="2800" spc="-5" dirty="0">
                <a:latin typeface="Meiryo UI"/>
                <a:cs typeface="Meiryo UI"/>
              </a:rPr>
              <a:t>2029</a:t>
            </a:r>
            <a:r>
              <a:rPr sz="2800" spc="-25" dirty="0">
                <a:latin typeface="Meiryo UI"/>
                <a:cs typeface="Meiryo UI"/>
              </a:rPr>
              <a:t>年</a:t>
            </a:r>
            <a:r>
              <a:rPr sz="2800" spc="10" dirty="0">
                <a:latin typeface="Meiryo UI"/>
                <a:cs typeface="Meiryo UI"/>
              </a:rPr>
              <a:t>1</a:t>
            </a:r>
            <a:r>
              <a:rPr sz="2800" spc="5" dirty="0">
                <a:latin typeface="Meiryo UI"/>
                <a:cs typeface="Meiryo UI"/>
              </a:rPr>
              <a:t>月</a:t>
            </a:r>
            <a:r>
              <a:rPr sz="2800" spc="-20" dirty="0">
                <a:latin typeface="Meiryo UI"/>
                <a:cs typeface="Meiryo UI"/>
              </a:rPr>
              <a:t>認</a:t>
            </a:r>
            <a:r>
              <a:rPr sz="2800" spc="5" dirty="0">
                <a:latin typeface="Meiryo UI"/>
                <a:cs typeface="Meiryo UI"/>
              </a:rPr>
              <a:t>定）</a:t>
            </a:r>
            <a:r>
              <a:rPr sz="2800" spc="-10" dirty="0">
                <a:latin typeface="Meiryo UI"/>
                <a:cs typeface="Meiryo UI"/>
              </a:rPr>
              <a:t>か</a:t>
            </a:r>
            <a:r>
              <a:rPr sz="2800" spc="5" dirty="0">
                <a:latin typeface="Meiryo UI"/>
                <a:cs typeface="Meiryo UI"/>
              </a:rPr>
              <a:t>ら</a:t>
            </a:r>
            <a:r>
              <a:rPr sz="2800" dirty="0">
                <a:latin typeface="Meiryo UI"/>
                <a:cs typeface="Meiryo UI"/>
              </a:rPr>
              <a:t>は</a:t>
            </a:r>
            <a:r>
              <a:rPr sz="2800" spc="-15" dirty="0">
                <a:latin typeface="Meiryo UI"/>
                <a:cs typeface="Meiryo UI"/>
              </a:rPr>
              <a:t>、</a:t>
            </a:r>
            <a:r>
              <a:rPr sz="2800" spc="15" dirty="0">
                <a:latin typeface="Meiryo UI"/>
                <a:cs typeface="Meiryo UI"/>
              </a:rPr>
              <a:t>い</a:t>
            </a:r>
            <a:r>
              <a:rPr sz="2800" spc="-25" dirty="0">
                <a:latin typeface="Meiryo UI"/>
                <a:cs typeface="Meiryo UI"/>
              </a:rPr>
              <a:t>ず</a:t>
            </a:r>
            <a:r>
              <a:rPr sz="2800" spc="10" dirty="0">
                <a:latin typeface="Meiryo UI"/>
                <a:cs typeface="Meiryo UI"/>
              </a:rPr>
              <a:t>れ</a:t>
            </a:r>
            <a:r>
              <a:rPr sz="2800" spc="-10" dirty="0">
                <a:latin typeface="Meiryo UI"/>
                <a:cs typeface="Meiryo UI"/>
              </a:rPr>
              <a:t>の</a:t>
            </a:r>
            <a:r>
              <a:rPr sz="2800" spc="5" dirty="0">
                <a:latin typeface="Meiryo UI"/>
                <a:cs typeface="Meiryo UI"/>
              </a:rPr>
              <a:t>修 練施設群に</a:t>
            </a:r>
            <a:r>
              <a:rPr sz="2800" dirty="0">
                <a:latin typeface="Meiryo UI"/>
                <a:cs typeface="Meiryo UI"/>
              </a:rPr>
              <a:t>も</a:t>
            </a:r>
            <a:r>
              <a:rPr sz="2800" spc="5" dirty="0">
                <a:latin typeface="Meiryo UI"/>
                <a:cs typeface="Meiryo UI"/>
              </a:rPr>
              <a:t>属さ</a:t>
            </a:r>
            <a:r>
              <a:rPr sz="2800" dirty="0">
                <a:latin typeface="Meiryo UI"/>
                <a:cs typeface="Meiryo UI"/>
              </a:rPr>
              <a:t>な</a:t>
            </a:r>
            <a:r>
              <a:rPr sz="2800" spc="15" dirty="0">
                <a:latin typeface="Meiryo UI"/>
                <a:cs typeface="Meiryo UI"/>
              </a:rPr>
              <a:t>い</a:t>
            </a:r>
            <a:r>
              <a:rPr sz="2800" spc="5" dirty="0">
                <a:solidFill>
                  <a:srgbClr val="FF0000"/>
                </a:solidFill>
                <a:latin typeface="Meiryo UI"/>
                <a:cs typeface="Meiryo UI"/>
              </a:rPr>
              <a:t>非</a:t>
            </a:r>
            <a:r>
              <a:rPr sz="2800" spc="-20" dirty="0">
                <a:latin typeface="Meiryo UI"/>
                <a:cs typeface="Meiryo UI"/>
              </a:rPr>
              <a:t>認</a:t>
            </a:r>
            <a:r>
              <a:rPr sz="2800" spc="5" dirty="0">
                <a:latin typeface="Meiryo UI"/>
                <a:cs typeface="Meiryo UI"/>
              </a:rPr>
              <a:t>定修</a:t>
            </a:r>
            <a:r>
              <a:rPr sz="2800" spc="-20" dirty="0">
                <a:latin typeface="Meiryo UI"/>
                <a:cs typeface="Meiryo UI"/>
              </a:rPr>
              <a:t>練</a:t>
            </a:r>
            <a:r>
              <a:rPr sz="2800" spc="5" dirty="0">
                <a:latin typeface="Meiryo UI"/>
                <a:cs typeface="Meiryo UI"/>
              </a:rPr>
              <a:t>施設</a:t>
            </a:r>
            <a:r>
              <a:rPr sz="2800" spc="-10" dirty="0">
                <a:latin typeface="Meiryo UI"/>
                <a:cs typeface="Meiryo UI"/>
              </a:rPr>
              <a:t>での</a:t>
            </a:r>
            <a:r>
              <a:rPr sz="2800" spc="5" dirty="0">
                <a:latin typeface="Meiryo UI"/>
                <a:cs typeface="Meiryo UI"/>
              </a:rPr>
              <a:t>症例は</a:t>
            </a:r>
            <a:r>
              <a:rPr sz="2800" spc="-15" dirty="0">
                <a:latin typeface="Meiryo UI"/>
                <a:cs typeface="Meiryo UI"/>
              </a:rPr>
              <a:t>、</a:t>
            </a:r>
            <a:r>
              <a:rPr sz="2800" spc="5" dirty="0">
                <a:latin typeface="Meiryo UI"/>
                <a:cs typeface="Meiryo UI"/>
              </a:rPr>
              <a:t>更新</a:t>
            </a:r>
            <a:r>
              <a:rPr sz="2800" spc="-20" dirty="0">
                <a:latin typeface="Meiryo UI"/>
                <a:cs typeface="Meiryo UI"/>
              </a:rPr>
              <a:t>に</a:t>
            </a:r>
            <a:r>
              <a:rPr sz="2800" spc="5" dirty="0">
                <a:latin typeface="Meiryo UI"/>
                <a:cs typeface="Meiryo UI"/>
              </a:rPr>
              <a:t>利用</a:t>
            </a:r>
            <a:r>
              <a:rPr sz="2800" spc="-10" dirty="0">
                <a:latin typeface="Meiryo UI"/>
                <a:cs typeface="Meiryo UI"/>
              </a:rPr>
              <a:t>で</a:t>
            </a:r>
            <a:r>
              <a:rPr sz="2800" spc="-5" dirty="0">
                <a:latin typeface="Meiryo UI"/>
                <a:cs typeface="Meiryo UI"/>
              </a:rPr>
              <a:t>き</a:t>
            </a:r>
            <a:r>
              <a:rPr sz="2800" spc="5" dirty="0">
                <a:latin typeface="Meiryo UI"/>
                <a:cs typeface="Meiryo UI"/>
              </a:rPr>
              <a:t>な </a:t>
            </a:r>
            <a:r>
              <a:rPr sz="2800" dirty="0">
                <a:latin typeface="Meiryo UI"/>
                <a:cs typeface="Meiryo UI"/>
              </a:rPr>
              <a:t>くな</a:t>
            </a:r>
            <a:r>
              <a:rPr sz="2800" spc="10" dirty="0">
                <a:latin typeface="Meiryo UI"/>
                <a:cs typeface="Meiryo UI"/>
              </a:rPr>
              <a:t>り</a:t>
            </a:r>
            <a:r>
              <a:rPr sz="2800" spc="-5" dirty="0">
                <a:latin typeface="Meiryo UI"/>
                <a:cs typeface="Meiryo UI"/>
              </a:rPr>
              <a:t>ます</a:t>
            </a:r>
            <a:r>
              <a:rPr sz="2800" spc="5" dirty="0">
                <a:latin typeface="Meiryo UI"/>
                <a:cs typeface="Meiryo UI"/>
              </a:rPr>
              <a:t>‼</a:t>
            </a:r>
            <a:endParaRPr sz="2800">
              <a:latin typeface="Meiryo UI"/>
              <a:cs typeface="Meiryo UI"/>
            </a:endParaRPr>
          </a:p>
          <a:p>
            <a:pPr marL="241300" indent="-228600" algn="just">
              <a:lnSpc>
                <a:spcPct val="100000"/>
              </a:lnSpc>
              <a:spcBef>
                <a:spcPts val="63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5" dirty="0">
                <a:latin typeface="Meiryo UI"/>
                <a:cs typeface="Meiryo UI"/>
              </a:rPr>
              <a:t>協力施設に</a:t>
            </a:r>
            <a:r>
              <a:rPr sz="2800" dirty="0">
                <a:latin typeface="Meiryo UI"/>
                <a:cs typeface="Meiryo UI"/>
              </a:rPr>
              <a:t>は</a:t>
            </a:r>
            <a:r>
              <a:rPr sz="2800" spc="10" dirty="0">
                <a:latin typeface="Meiryo UI"/>
                <a:cs typeface="Meiryo UI"/>
              </a:rPr>
              <a:t>、</a:t>
            </a:r>
            <a:r>
              <a:rPr sz="2800" spc="5" dirty="0">
                <a:latin typeface="Meiryo UI"/>
                <a:cs typeface="Meiryo UI"/>
              </a:rPr>
              <a:t>修練指導</a:t>
            </a:r>
            <a:r>
              <a:rPr sz="2800" spc="-20" dirty="0">
                <a:latin typeface="Meiryo UI"/>
                <a:cs typeface="Meiryo UI"/>
              </a:rPr>
              <a:t>者</a:t>
            </a:r>
            <a:r>
              <a:rPr sz="2800" spc="15" dirty="0">
                <a:latin typeface="Meiryo UI"/>
                <a:cs typeface="Meiryo UI"/>
              </a:rPr>
              <a:t>の</a:t>
            </a:r>
            <a:r>
              <a:rPr sz="2800" spc="-20" dirty="0">
                <a:latin typeface="Meiryo UI"/>
                <a:cs typeface="Meiryo UI"/>
              </a:rPr>
              <a:t>常</a:t>
            </a:r>
            <a:r>
              <a:rPr sz="2800" spc="5" dirty="0">
                <a:latin typeface="Meiryo UI"/>
                <a:cs typeface="Meiryo UI"/>
              </a:rPr>
              <a:t>勤は不</a:t>
            </a:r>
            <a:r>
              <a:rPr sz="2800" spc="-20" dirty="0">
                <a:latin typeface="Meiryo UI"/>
                <a:cs typeface="Meiryo UI"/>
              </a:rPr>
              <a:t>要</a:t>
            </a:r>
            <a:r>
              <a:rPr sz="2800" spc="15" dirty="0">
                <a:latin typeface="Meiryo UI"/>
                <a:cs typeface="Meiryo UI"/>
              </a:rPr>
              <a:t>で</a:t>
            </a:r>
            <a:r>
              <a:rPr sz="2800" dirty="0">
                <a:latin typeface="Meiryo UI"/>
                <a:cs typeface="Meiryo UI"/>
              </a:rPr>
              <a:t>す</a:t>
            </a:r>
            <a:r>
              <a:rPr sz="2800" spc="5" dirty="0">
                <a:latin typeface="Meiryo UI"/>
                <a:cs typeface="Meiryo UI"/>
              </a:rPr>
              <a:t>。</a:t>
            </a:r>
            <a:endParaRPr sz="2800">
              <a:latin typeface="Meiryo UI"/>
              <a:cs typeface="Meiryo UI"/>
            </a:endParaRPr>
          </a:p>
          <a:p>
            <a:pPr>
              <a:lnSpc>
                <a:spcPct val="100000"/>
              </a:lnSpc>
              <a:spcBef>
                <a:spcPts val="75"/>
              </a:spcBef>
              <a:buChar char="•"/>
            </a:pPr>
            <a:endParaRPr sz="2950">
              <a:latin typeface="Meiryo UI"/>
              <a:cs typeface="Meiryo UI"/>
            </a:endParaRPr>
          </a:p>
          <a:p>
            <a:pPr marL="240665" marR="281940" indent="-228600">
              <a:lnSpc>
                <a:spcPts val="3020"/>
              </a:lnSpc>
              <a:spcBef>
                <a:spcPts val="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5" dirty="0">
                <a:solidFill>
                  <a:srgbClr val="006FC0"/>
                </a:solidFill>
                <a:latin typeface="Meiryo UI"/>
                <a:cs typeface="Meiryo UI"/>
              </a:rPr>
              <a:t>登録は</a:t>
            </a:r>
            <a:r>
              <a:rPr sz="2800" spc="10" dirty="0">
                <a:solidFill>
                  <a:srgbClr val="006FC0"/>
                </a:solidFill>
                <a:latin typeface="Meiryo UI"/>
                <a:cs typeface="Meiryo UI"/>
              </a:rPr>
              <a:t>、</a:t>
            </a:r>
            <a:r>
              <a:rPr sz="2800" spc="5" dirty="0">
                <a:solidFill>
                  <a:srgbClr val="006FC0"/>
                </a:solidFill>
                <a:latin typeface="Meiryo UI"/>
                <a:cs typeface="Meiryo UI"/>
              </a:rPr>
              <a:t>年1回</a:t>
            </a:r>
            <a:r>
              <a:rPr sz="2800" spc="15" dirty="0">
                <a:solidFill>
                  <a:srgbClr val="006FC0"/>
                </a:solidFill>
                <a:latin typeface="Meiryo UI"/>
                <a:cs typeface="Meiryo UI"/>
              </a:rPr>
              <a:t>の</a:t>
            </a:r>
            <a:r>
              <a:rPr sz="2800" spc="5" dirty="0">
                <a:solidFill>
                  <a:srgbClr val="006FC0"/>
                </a:solidFill>
                <a:latin typeface="Meiryo UI"/>
                <a:cs typeface="Meiryo UI"/>
              </a:rPr>
              <a:t>修</a:t>
            </a:r>
            <a:r>
              <a:rPr sz="2800" spc="-20" dirty="0">
                <a:solidFill>
                  <a:srgbClr val="006FC0"/>
                </a:solidFill>
                <a:latin typeface="Meiryo UI"/>
                <a:cs typeface="Meiryo UI"/>
              </a:rPr>
              <a:t>練</a:t>
            </a:r>
            <a:r>
              <a:rPr sz="2800" spc="5" dirty="0">
                <a:solidFill>
                  <a:srgbClr val="006FC0"/>
                </a:solidFill>
                <a:latin typeface="Meiryo UI"/>
                <a:cs typeface="Meiryo UI"/>
              </a:rPr>
              <a:t>施設</a:t>
            </a:r>
            <a:r>
              <a:rPr sz="2800" spc="-20" dirty="0">
                <a:solidFill>
                  <a:srgbClr val="006FC0"/>
                </a:solidFill>
                <a:latin typeface="Meiryo UI"/>
                <a:cs typeface="Meiryo UI"/>
              </a:rPr>
              <a:t>群</a:t>
            </a:r>
            <a:r>
              <a:rPr sz="2800" spc="5" dirty="0">
                <a:solidFill>
                  <a:srgbClr val="006FC0"/>
                </a:solidFill>
                <a:latin typeface="Meiryo UI"/>
                <a:cs typeface="Meiryo UI"/>
              </a:rPr>
              <a:t>更新</a:t>
            </a:r>
            <a:r>
              <a:rPr sz="2800" spc="-20" dirty="0">
                <a:solidFill>
                  <a:srgbClr val="006FC0"/>
                </a:solidFill>
                <a:latin typeface="Meiryo UI"/>
                <a:cs typeface="Meiryo UI"/>
              </a:rPr>
              <a:t>に</a:t>
            </a:r>
            <a:r>
              <a:rPr sz="2800" spc="15" dirty="0">
                <a:solidFill>
                  <a:srgbClr val="006FC0"/>
                </a:solidFill>
                <a:latin typeface="Meiryo UI"/>
                <a:cs typeface="Meiryo UI"/>
              </a:rPr>
              <a:t>あ</a:t>
            </a:r>
            <a:r>
              <a:rPr sz="2800" dirty="0">
                <a:solidFill>
                  <a:srgbClr val="006FC0"/>
                </a:solidFill>
                <a:latin typeface="Meiryo UI"/>
                <a:cs typeface="Meiryo UI"/>
              </a:rPr>
              <a:t>わせ</a:t>
            </a:r>
            <a:r>
              <a:rPr sz="2800" spc="-20" dirty="0">
                <a:solidFill>
                  <a:srgbClr val="006FC0"/>
                </a:solidFill>
                <a:latin typeface="Meiryo UI"/>
                <a:cs typeface="Meiryo UI"/>
              </a:rPr>
              <a:t>て</a:t>
            </a:r>
            <a:r>
              <a:rPr sz="2800" spc="10" dirty="0">
                <a:solidFill>
                  <a:srgbClr val="006FC0"/>
                </a:solidFill>
                <a:latin typeface="Meiryo UI"/>
                <a:cs typeface="Meiryo UI"/>
              </a:rPr>
              <a:t>、</a:t>
            </a:r>
            <a:r>
              <a:rPr sz="2800" spc="-20" dirty="0">
                <a:solidFill>
                  <a:srgbClr val="006FC0"/>
                </a:solidFill>
                <a:latin typeface="Meiryo UI"/>
                <a:cs typeface="Meiryo UI"/>
              </a:rPr>
              <a:t>修</a:t>
            </a:r>
            <a:r>
              <a:rPr sz="2800" spc="5" dirty="0">
                <a:solidFill>
                  <a:srgbClr val="006FC0"/>
                </a:solidFill>
                <a:latin typeface="Meiryo UI"/>
                <a:cs typeface="Meiryo UI"/>
              </a:rPr>
              <a:t>練統</a:t>
            </a:r>
            <a:r>
              <a:rPr sz="2800" spc="-20" dirty="0">
                <a:solidFill>
                  <a:srgbClr val="006FC0"/>
                </a:solidFill>
                <a:latin typeface="Meiryo UI"/>
                <a:cs typeface="Meiryo UI"/>
              </a:rPr>
              <a:t>括</a:t>
            </a:r>
            <a:r>
              <a:rPr sz="2800" spc="5" dirty="0">
                <a:solidFill>
                  <a:srgbClr val="006FC0"/>
                </a:solidFill>
                <a:latin typeface="Meiryo UI"/>
                <a:cs typeface="Meiryo UI"/>
              </a:rPr>
              <a:t>施設</a:t>
            </a:r>
            <a:r>
              <a:rPr sz="2800" spc="-10" dirty="0">
                <a:solidFill>
                  <a:srgbClr val="006FC0"/>
                </a:solidFill>
                <a:latin typeface="Meiryo UI"/>
                <a:cs typeface="Meiryo UI"/>
              </a:rPr>
              <a:t>か</a:t>
            </a:r>
            <a:r>
              <a:rPr sz="2800" spc="5" dirty="0">
                <a:solidFill>
                  <a:srgbClr val="006FC0"/>
                </a:solidFill>
                <a:latin typeface="Meiryo UI"/>
                <a:cs typeface="Meiryo UI"/>
              </a:rPr>
              <a:t>ら</a:t>
            </a:r>
            <a:r>
              <a:rPr sz="2800" spc="-15" dirty="0">
                <a:latin typeface="Meiryo UI"/>
                <a:cs typeface="Meiryo UI"/>
              </a:rPr>
              <a:t>して </a:t>
            </a:r>
            <a:r>
              <a:rPr sz="2800" spc="15" dirty="0">
                <a:latin typeface="Meiryo UI"/>
                <a:cs typeface="Meiryo UI"/>
              </a:rPr>
              <a:t>い</a:t>
            </a:r>
            <a:r>
              <a:rPr sz="2800" spc="5" dirty="0">
                <a:latin typeface="Meiryo UI"/>
                <a:cs typeface="Meiryo UI"/>
              </a:rPr>
              <a:t>ただ</a:t>
            </a:r>
            <a:r>
              <a:rPr sz="2800" spc="-5" dirty="0">
                <a:latin typeface="Meiryo UI"/>
                <a:cs typeface="Meiryo UI"/>
              </a:rPr>
              <a:t>きます。</a:t>
            </a:r>
            <a:endParaRPr sz="2800">
              <a:latin typeface="Meiryo UI"/>
              <a:cs typeface="Meiryo U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709264" y="125798"/>
            <a:ext cx="5741035" cy="43872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3882390">
              <a:lnSpc>
                <a:spcPct val="100000"/>
              </a:lnSpc>
              <a:spcBef>
                <a:spcPts val="105"/>
              </a:spcBef>
            </a:pPr>
            <a:r>
              <a:rPr sz="1600" spc="5" dirty="0">
                <a:latin typeface="Meiryo UI"/>
                <a:cs typeface="Meiryo UI"/>
              </a:rPr>
              <a:t>心臓血管外科専門医 認定機構</a:t>
            </a:r>
            <a:endParaRPr sz="1600">
              <a:latin typeface="Meiryo UI"/>
              <a:cs typeface="Meiryo UI"/>
            </a:endParaRPr>
          </a:p>
          <a:p>
            <a:pPr marL="220345">
              <a:lnSpc>
                <a:spcPct val="100000"/>
              </a:lnSpc>
              <a:spcBef>
                <a:spcPts val="270"/>
              </a:spcBef>
            </a:pPr>
            <a:r>
              <a:rPr sz="4400" spc="-10" dirty="0">
                <a:latin typeface="Meiryo UI"/>
                <a:cs typeface="Meiryo UI"/>
              </a:rPr>
              <a:t>認定修練施設</a:t>
            </a:r>
            <a:r>
              <a:rPr sz="4400" spc="-20" dirty="0">
                <a:latin typeface="Meiryo UI"/>
                <a:cs typeface="Meiryo UI"/>
              </a:rPr>
              <a:t>の</a:t>
            </a:r>
            <a:r>
              <a:rPr sz="4400" spc="-10" dirty="0">
                <a:latin typeface="Meiryo UI"/>
                <a:cs typeface="Meiryo UI"/>
              </a:rPr>
              <a:t>名称</a:t>
            </a:r>
            <a:endParaRPr sz="4400">
              <a:latin typeface="Meiryo UI"/>
              <a:cs typeface="Meiryo UI"/>
            </a:endParaRPr>
          </a:p>
          <a:p>
            <a:pPr marL="220345">
              <a:lnSpc>
                <a:spcPts val="3325"/>
              </a:lnSpc>
              <a:spcBef>
                <a:spcPts val="3585"/>
              </a:spcBef>
            </a:pPr>
            <a:r>
              <a:rPr sz="2800" spc="5" dirty="0">
                <a:latin typeface="Meiryo UI"/>
                <a:cs typeface="Meiryo UI"/>
              </a:rPr>
              <a:t>認定修練施設</a:t>
            </a:r>
            <a:endParaRPr sz="2800">
              <a:latin typeface="Meiryo UI"/>
              <a:cs typeface="Meiryo UI"/>
            </a:endParaRPr>
          </a:p>
          <a:p>
            <a:pPr marL="448945" indent="-229235">
              <a:lnSpc>
                <a:spcPts val="3325"/>
              </a:lnSpc>
              <a:buFont typeface="Arial"/>
              <a:buChar char="•"/>
              <a:tabLst>
                <a:tab pos="449580" algn="l"/>
              </a:tabLst>
            </a:pPr>
            <a:r>
              <a:rPr sz="2800" spc="5" dirty="0">
                <a:latin typeface="Meiryo UI"/>
                <a:cs typeface="Meiryo UI"/>
              </a:rPr>
              <a:t>基幹施設</a:t>
            </a:r>
            <a:endParaRPr sz="2800">
              <a:latin typeface="Meiryo UI"/>
              <a:cs typeface="Meiryo UI"/>
            </a:endParaRPr>
          </a:p>
          <a:p>
            <a:pPr marL="906144" lvl="1" indent="-229235">
              <a:lnSpc>
                <a:spcPct val="100000"/>
              </a:lnSpc>
              <a:spcBef>
                <a:spcPts val="15"/>
              </a:spcBef>
              <a:buFont typeface="Arial"/>
              <a:buChar char="•"/>
              <a:tabLst>
                <a:tab pos="906780" algn="l"/>
              </a:tabLst>
            </a:pPr>
            <a:r>
              <a:rPr sz="2400" dirty="0">
                <a:latin typeface="Meiryo UI"/>
                <a:cs typeface="Meiryo UI"/>
              </a:rPr>
              <a:t>修練統括施設</a:t>
            </a:r>
            <a:r>
              <a:rPr sz="2400" spc="10" dirty="0">
                <a:latin typeface="Meiryo UI"/>
                <a:cs typeface="Meiryo UI"/>
              </a:rPr>
              <a:t>にな</a:t>
            </a:r>
            <a:r>
              <a:rPr sz="2400" spc="-5" dirty="0">
                <a:latin typeface="Meiryo UI"/>
                <a:cs typeface="Meiryo UI"/>
              </a:rPr>
              <a:t>る</a:t>
            </a:r>
            <a:r>
              <a:rPr sz="2400" dirty="0">
                <a:latin typeface="Meiryo UI"/>
                <a:cs typeface="Meiryo UI"/>
              </a:rPr>
              <a:t>事</a:t>
            </a:r>
            <a:r>
              <a:rPr sz="2400" spc="5" dirty="0">
                <a:latin typeface="Meiryo UI"/>
                <a:cs typeface="Meiryo UI"/>
              </a:rPr>
              <a:t>が</a:t>
            </a:r>
            <a:r>
              <a:rPr sz="2400" dirty="0">
                <a:latin typeface="Meiryo UI"/>
                <a:cs typeface="Meiryo UI"/>
              </a:rPr>
              <a:t>出来る</a:t>
            </a:r>
            <a:endParaRPr sz="2400">
              <a:latin typeface="Meiryo UI"/>
              <a:cs typeface="Meiryo UI"/>
            </a:endParaRPr>
          </a:p>
          <a:p>
            <a:pPr marL="906144" lvl="1" indent="-229235">
              <a:lnSpc>
                <a:spcPts val="2850"/>
              </a:lnSpc>
              <a:spcBef>
                <a:spcPts val="25"/>
              </a:spcBef>
              <a:buFont typeface="Arial"/>
              <a:buChar char="•"/>
              <a:tabLst>
                <a:tab pos="906780" algn="l"/>
              </a:tabLst>
            </a:pPr>
            <a:r>
              <a:rPr sz="2400" dirty="0">
                <a:latin typeface="Meiryo UI"/>
                <a:cs typeface="Meiryo UI"/>
              </a:rPr>
              <a:t>専攻医</a:t>
            </a:r>
            <a:r>
              <a:rPr sz="2400" spc="-10" dirty="0">
                <a:latin typeface="Meiryo UI"/>
                <a:cs typeface="Meiryo UI"/>
              </a:rPr>
              <a:t>を</a:t>
            </a:r>
            <a:r>
              <a:rPr sz="2400" dirty="0">
                <a:latin typeface="Meiryo UI"/>
                <a:cs typeface="Meiryo UI"/>
              </a:rPr>
              <a:t>採用す</a:t>
            </a:r>
            <a:r>
              <a:rPr sz="2400" spc="-5" dirty="0">
                <a:latin typeface="Meiryo UI"/>
                <a:cs typeface="Meiryo UI"/>
              </a:rPr>
              <a:t>るこ</a:t>
            </a:r>
            <a:r>
              <a:rPr sz="2400" dirty="0">
                <a:latin typeface="Meiryo UI"/>
                <a:cs typeface="Meiryo UI"/>
              </a:rPr>
              <a:t>と</a:t>
            </a:r>
            <a:r>
              <a:rPr sz="2400" spc="5" dirty="0">
                <a:latin typeface="Meiryo UI"/>
                <a:cs typeface="Meiryo UI"/>
              </a:rPr>
              <a:t>が</a:t>
            </a:r>
            <a:r>
              <a:rPr sz="2400" dirty="0">
                <a:latin typeface="Meiryo UI"/>
                <a:cs typeface="Meiryo UI"/>
              </a:rPr>
              <a:t>出来る</a:t>
            </a:r>
            <a:endParaRPr sz="2400">
              <a:latin typeface="Meiryo UI"/>
              <a:cs typeface="Meiryo UI"/>
            </a:endParaRPr>
          </a:p>
          <a:p>
            <a:pPr marL="448945" indent="-229235">
              <a:lnSpc>
                <a:spcPts val="3329"/>
              </a:lnSpc>
              <a:buFont typeface="Arial"/>
              <a:buChar char="•"/>
              <a:tabLst>
                <a:tab pos="449580" algn="l"/>
              </a:tabLst>
            </a:pPr>
            <a:r>
              <a:rPr sz="2800" spc="5" dirty="0">
                <a:latin typeface="Meiryo UI"/>
                <a:cs typeface="Meiryo UI"/>
              </a:rPr>
              <a:t>関連施設</a:t>
            </a:r>
            <a:endParaRPr sz="2800">
              <a:latin typeface="Meiryo UI"/>
              <a:cs typeface="Meiryo UI"/>
            </a:endParaRPr>
          </a:p>
          <a:p>
            <a:pPr marL="448945" indent="-229235">
              <a:lnSpc>
                <a:spcPct val="100000"/>
              </a:lnSpc>
              <a:spcBef>
                <a:spcPts val="2255"/>
              </a:spcBef>
              <a:buFont typeface="Arial"/>
              <a:buChar char="•"/>
              <a:tabLst>
                <a:tab pos="449580" algn="l"/>
              </a:tabLst>
            </a:pPr>
            <a:r>
              <a:rPr sz="2800" spc="5" dirty="0">
                <a:latin typeface="Meiryo UI"/>
                <a:cs typeface="Meiryo UI"/>
              </a:rPr>
              <a:t>各種医療技術</a:t>
            </a:r>
            <a:r>
              <a:rPr sz="2800" spc="15" dirty="0">
                <a:latin typeface="Meiryo UI"/>
                <a:cs typeface="Meiryo UI"/>
              </a:rPr>
              <a:t>の</a:t>
            </a:r>
            <a:r>
              <a:rPr sz="2800" spc="5" dirty="0">
                <a:latin typeface="Meiryo UI"/>
                <a:cs typeface="Meiryo UI"/>
              </a:rPr>
              <a:t>実施</a:t>
            </a:r>
            <a:r>
              <a:rPr sz="2800" spc="-20" dirty="0">
                <a:latin typeface="Meiryo UI"/>
                <a:cs typeface="Meiryo UI"/>
              </a:rPr>
              <a:t>施</a:t>
            </a:r>
            <a:r>
              <a:rPr sz="2800" spc="5" dirty="0">
                <a:latin typeface="Meiryo UI"/>
                <a:cs typeface="Meiryo UI"/>
              </a:rPr>
              <a:t>設認</a:t>
            </a:r>
            <a:r>
              <a:rPr sz="2800" spc="-20" dirty="0">
                <a:latin typeface="Meiryo UI"/>
                <a:cs typeface="Meiryo UI"/>
              </a:rPr>
              <a:t>定</a:t>
            </a:r>
            <a:r>
              <a:rPr sz="2800" spc="5" dirty="0">
                <a:latin typeface="Meiryo UI"/>
                <a:cs typeface="Meiryo UI"/>
              </a:rPr>
              <a:t>要件</a:t>
            </a:r>
            <a:endParaRPr sz="2800">
              <a:latin typeface="Meiryo UI"/>
              <a:cs typeface="Meiryo U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16939" y="4824242"/>
            <a:ext cx="8608695" cy="11658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0665" indent="-228600">
              <a:lnSpc>
                <a:spcPts val="3320"/>
              </a:lnSpc>
              <a:spcBef>
                <a:spcPts val="10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10" dirty="0">
                <a:latin typeface="Meiryo UI"/>
                <a:cs typeface="Meiryo UI"/>
              </a:rPr>
              <a:t>2024</a:t>
            </a:r>
            <a:r>
              <a:rPr sz="2800" spc="5" dirty="0">
                <a:latin typeface="Meiryo UI"/>
                <a:cs typeface="Meiryo UI"/>
              </a:rPr>
              <a:t>年</a:t>
            </a:r>
            <a:r>
              <a:rPr sz="2800" spc="15" dirty="0">
                <a:latin typeface="Meiryo UI"/>
                <a:cs typeface="Meiryo UI"/>
              </a:rPr>
              <a:t>か</a:t>
            </a:r>
            <a:r>
              <a:rPr sz="2800" spc="-20" dirty="0">
                <a:latin typeface="Meiryo UI"/>
                <a:cs typeface="Meiryo UI"/>
              </a:rPr>
              <a:t>ら</a:t>
            </a:r>
            <a:r>
              <a:rPr sz="2800" spc="10" dirty="0">
                <a:latin typeface="Meiryo UI"/>
                <a:cs typeface="Meiryo UI"/>
              </a:rPr>
              <a:t>、</a:t>
            </a:r>
            <a:r>
              <a:rPr sz="2800" spc="5" dirty="0">
                <a:latin typeface="Meiryo UI"/>
                <a:cs typeface="Meiryo UI"/>
              </a:rPr>
              <a:t>認</a:t>
            </a:r>
            <a:r>
              <a:rPr sz="2800" spc="-20" dirty="0">
                <a:latin typeface="Meiryo UI"/>
                <a:cs typeface="Meiryo UI"/>
              </a:rPr>
              <a:t>定</a:t>
            </a:r>
            <a:r>
              <a:rPr sz="2800" spc="5" dirty="0">
                <a:latin typeface="Meiryo UI"/>
                <a:cs typeface="Meiryo UI"/>
              </a:rPr>
              <a:t>修練</a:t>
            </a:r>
            <a:r>
              <a:rPr sz="2800" spc="-20" dirty="0">
                <a:latin typeface="Meiryo UI"/>
                <a:cs typeface="Meiryo UI"/>
              </a:rPr>
              <a:t>施</a:t>
            </a:r>
            <a:r>
              <a:rPr sz="2800" spc="5" dirty="0">
                <a:latin typeface="Meiryo UI"/>
                <a:cs typeface="Meiryo UI"/>
              </a:rPr>
              <a:t>設に</a:t>
            </a:r>
            <a:r>
              <a:rPr sz="2800" spc="-15" dirty="0">
                <a:latin typeface="Meiryo UI"/>
                <a:cs typeface="Meiryo UI"/>
              </a:rPr>
              <a:t>、</a:t>
            </a:r>
            <a:r>
              <a:rPr sz="2800" spc="5" dirty="0">
                <a:solidFill>
                  <a:srgbClr val="006FC0"/>
                </a:solidFill>
                <a:latin typeface="Meiryo UI"/>
                <a:cs typeface="Meiryo UI"/>
              </a:rPr>
              <a:t>認定</a:t>
            </a:r>
            <a:r>
              <a:rPr sz="2800" spc="-25" dirty="0">
                <a:solidFill>
                  <a:srgbClr val="006FC0"/>
                </a:solidFill>
                <a:latin typeface="Meiryo UI"/>
                <a:cs typeface="Meiryo UI"/>
              </a:rPr>
              <a:t>領</a:t>
            </a:r>
            <a:r>
              <a:rPr sz="2800" spc="5" dirty="0">
                <a:solidFill>
                  <a:srgbClr val="006FC0"/>
                </a:solidFill>
                <a:latin typeface="Meiryo UI"/>
                <a:cs typeface="Meiryo UI"/>
              </a:rPr>
              <a:t>域</a:t>
            </a:r>
            <a:r>
              <a:rPr sz="2800" spc="-5" dirty="0">
                <a:solidFill>
                  <a:srgbClr val="006FC0"/>
                </a:solidFill>
                <a:latin typeface="Meiryo UI"/>
                <a:cs typeface="Meiryo UI"/>
              </a:rPr>
              <a:t>を</a:t>
            </a:r>
            <a:r>
              <a:rPr sz="2800" spc="5" dirty="0">
                <a:solidFill>
                  <a:srgbClr val="006FC0"/>
                </a:solidFill>
                <a:latin typeface="Meiryo UI"/>
                <a:cs typeface="Meiryo UI"/>
              </a:rPr>
              <a:t>記</a:t>
            </a:r>
            <a:r>
              <a:rPr sz="2800" spc="-20" dirty="0">
                <a:solidFill>
                  <a:srgbClr val="006FC0"/>
                </a:solidFill>
                <a:latin typeface="Meiryo UI"/>
                <a:cs typeface="Meiryo UI"/>
              </a:rPr>
              <a:t>載</a:t>
            </a:r>
            <a:r>
              <a:rPr sz="2800" spc="15" dirty="0">
                <a:latin typeface="Meiryo UI"/>
                <a:cs typeface="Meiryo UI"/>
              </a:rPr>
              <a:t>し</a:t>
            </a:r>
            <a:r>
              <a:rPr sz="2800" spc="-5" dirty="0">
                <a:latin typeface="Meiryo UI"/>
                <a:cs typeface="Meiryo UI"/>
              </a:rPr>
              <a:t>ます。</a:t>
            </a:r>
            <a:endParaRPr sz="2800">
              <a:latin typeface="Meiryo UI"/>
              <a:cs typeface="Meiryo UI"/>
            </a:endParaRPr>
          </a:p>
          <a:p>
            <a:pPr marL="469900">
              <a:lnSpc>
                <a:spcPts val="2805"/>
              </a:lnSpc>
            </a:pPr>
            <a:r>
              <a:rPr sz="2400" dirty="0">
                <a:latin typeface="Meiryo UI"/>
                <a:cs typeface="Meiryo UI"/>
              </a:rPr>
              <a:t>（例）認定修練施設：成人心大血管（基幹）</a:t>
            </a:r>
            <a:r>
              <a:rPr sz="2400" spc="-10" dirty="0">
                <a:latin typeface="Meiryo UI"/>
                <a:cs typeface="Meiryo UI"/>
              </a:rPr>
              <a:t>、</a:t>
            </a:r>
            <a:r>
              <a:rPr sz="2400" dirty="0">
                <a:latin typeface="Meiryo UI"/>
                <a:cs typeface="Meiryo UI"/>
              </a:rPr>
              <a:t>血管（関連）</a:t>
            </a:r>
            <a:endParaRPr sz="2400">
              <a:latin typeface="Meiryo UI"/>
              <a:cs typeface="Meiryo UI"/>
            </a:endParaRPr>
          </a:p>
          <a:p>
            <a:pPr marL="698500" lvl="1" indent="-228600">
              <a:lnSpc>
                <a:spcPts val="2845"/>
              </a:lnSpc>
              <a:buFont typeface="Arial"/>
              <a:buChar char="•"/>
              <a:tabLst>
                <a:tab pos="698500" algn="l"/>
              </a:tabLst>
            </a:pPr>
            <a:r>
              <a:rPr sz="2400" dirty="0">
                <a:latin typeface="Meiryo UI"/>
                <a:cs typeface="Meiryo UI"/>
              </a:rPr>
              <a:t>現状</a:t>
            </a:r>
            <a:r>
              <a:rPr sz="2400" spc="5" dirty="0">
                <a:latin typeface="Meiryo UI"/>
                <a:cs typeface="Meiryo UI"/>
              </a:rPr>
              <a:t>で</a:t>
            </a:r>
            <a:r>
              <a:rPr sz="2400" spc="10" dirty="0">
                <a:latin typeface="Meiryo UI"/>
                <a:cs typeface="Meiryo UI"/>
              </a:rPr>
              <a:t>は</a:t>
            </a:r>
            <a:r>
              <a:rPr sz="2400" spc="-10" dirty="0">
                <a:latin typeface="Meiryo UI"/>
                <a:cs typeface="Meiryo UI"/>
              </a:rPr>
              <a:t>、</a:t>
            </a:r>
            <a:r>
              <a:rPr sz="2400" dirty="0">
                <a:latin typeface="Meiryo UI"/>
                <a:cs typeface="Meiryo UI"/>
              </a:rPr>
              <a:t>ど</a:t>
            </a:r>
            <a:r>
              <a:rPr sz="2400" spc="5" dirty="0">
                <a:latin typeface="Meiryo UI"/>
                <a:cs typeface="Meiryo UI"/>
              </a:rPr>
              <a:t>の</a:t>
            </a:r>
            <a:r>
              <a:rPr sz="2400" dirty="0">
                <a:latin typeface="Meiryo UI"/>
                <a:cs typeface="Meiryo UI"/>
              </a:rPr>
              <a:t>領域</a:t>
            </a:r>
            <a:r>
              <a:rPr sz="2400" spc="5" dirty="0">
                <a:latin typeface="Meiryo UI"/>
                <a:cs typeface="Meiryo UI"/>
              </a:rPr>
              <a:t>が</a:t>
            </a:r>
            <a:r>
              <a:rPr sz="2400" dirty="0">
                <a:latin typeface="Meiryo UI"/>
                <a:cs typeface="Meiryo UI"/>
              </a:rPr>
              <a:t>基幹</a:t>
            </a:r>
            <a:r>
              <a:rPr sz="2400" spc="10" dirty="0">
                <a:latin typeface="Meiryo UI"/>
                <a:cs typeface="Meiryo UI"/>
              </a:rPr>
              <a:t>な</a:t>
            </a:r>
            <a:r>
              <a:rPr sz="2400" spc="5" dirty="0">
                <a:latin typeface="Meiryo UI"/>
                <a:cs typeface="Meiryo UI"/>
              </a:rPr>
              <a:t>のか</a:t>
            </a:r>
            <a:r>
              <a:rPr sz="2400" dirty="0">
                <a:latin typeface="Meiryo UI"/>
                <a:cs typeface="Meiryo UI"/>
              </a:rPr>
              <a:t>不明</a:t>
            </a:r>
            <a:endParaRPr sz="2400">
              <a:latin typeface="Meiryo UI"/>
              <a:cs typeface="Meiryo U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709264" y="125798"/>
            <a:ext cx="3022600" cy="12185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1163320">
              <a:lnSpc>
                <a:spcPct val="100000"/>
              </a:lnSpc>
              <a:spcBef>
                <a:spcPts val="105"/>
              </a:spcBef>
            </a:pPr>
            <a:r>
              <a:rPr sz="1600" spc="5" dirty="0">
                <a:latin typeface="Meiryo UI"/>
                <a:cs typeface="Meiryo UI"/>
              </a:rPr>
              <a:t>心臓血管外科専門医 認定機構</a:t>
            </a:r>
            <a:endParaRPr sz="1600">
              <a:latin typeface="Meiryo UI"/>
              <a:cs typeface="Meiryo UI"/>
            </a:endParaRPr>
          </a:p>
          <a:p>
            <a:pPr marL="220345">
              <a:lnSpc>
                <a:spcPct val="100000"/>
              </a:lnSpc>
              <a:spcBef>
                <a:spcPts val="270"/>
              </a:spcBef>
            </a:pPr>
            <a:r>
              <a:rPr sz="4400" spc="-10" dirty="0">
                <a:latin typeface="Meiryo UI"/>
                <a:cs typeface="Meiryo UI"/>
              </a:rPr>
              <a:t>修練施設群</a:t>
            </a:r>
            <a:endParaRPr sz="4400">
              <a:latin typeface="Meiryo UI"/>
              <a:cs typeface="Meiryo U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16939" y="1815973"/>
            <a:ext cx="10267315" cy="2635885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240665" marR="5080" indent="-228600">
              <a:lnSpc>
                <a:spcPts val="3020"/>
              </a:lnSpc>
              <a:spcBef>
                <a:spcPts val="49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5" dirty="0">
                <a:latin typeface="Meiryo UI"/>
                <a:cs typeface="Meiryo UI"/>
              </a:rPr>
              <a:t>基幹施設</a:t>
            </a:r>
            <a:r>
              <a:rPr sz="2800" spc="15" dirty="0">
                <a:latin typeface="Meiryo UI"/>
                <a:cs typeface="Meiryo UI"/>
              </a:rPr>
              <a:t>の</a:t>
            </a:r>
            <a:r>
              <a:rPr sz="2800" spc="10" dirty="0">
                <a:latin typeface="Meiryo UI"/>
                <a:cs typeface="Meiryo UI"/>
              </a:rPr>
              <a:t>う</a:t>
            </a:r>
            <a:r>
              <a:rPr sz="2800" dirty="0">
                <a:latin typeface="Meiryo UI"/>
                <a:cs typeface="Meiryo UI"/>
              </a:rPr>
              <a:t>ち</a:t>
            </a:r>
            <a:r>
              <a:rPr sz="2800" spc="10" dirty="0">
                <a:latin typeface="Meiryo UI"/>
                <a:cs typeface="Meiryo UI"/>
              </a:rPr>
              <a:t>、</a:t>
            </a:r>
            <a:r>
              <a:rPr sz="2800" spc="5" dirty="0">
                <a:latin typeface="Meiryo UI"/>
                <a:cs typeface="Meiryo UI"/>
              </a:rPr>
              <a:t>複</a:t>
            </a:r>
            <a:r>
              <a:rPr sz="2800" spc="-20" dirty="0">
                <a:latin typeface="Meiryo UI"/>
                <a:cs typeface="Meiryo UI"/>
              </a:rPr>
              <a:t>数</a:t>
            </a:r>
            <a:r>
              <a:rPr sz="2800" spc="15" dirty="0">
                <a:latin typeface="Meiryo UI"/>
                <a:cs typeface="Meiryo UI"/>
              </a:rPr>
              <a:t>の</a:t>
            </a:r>
            <a:r>
              <a:rPr sz="2800" spc="-20" dirty="0">
                <a:latin typeface="Meiryo UI"/>
                <a:cs typeface="Meiryo UI"/>
              </a:rPr>
              <a:t>修</a:t>
            </a:r>
            <a:r>
              <a:rPr sz="2800" spc="5" dirty="0">
                <a:latin typeface="Meiryo UI"/>
                <a:cs typeface="Meiryo UI"/>
              </a:rPr>
              <a:t>練指</a:t>
            </a:r>
            <a:r>
              <a:rPr sz="2800" spc="-20" dirty="0">
                <a:latin typeface="Meiryo UI"/>
                <a:cs typeface="Meiryo UI"/>
              </a:rPr>
              <a:t>導</a:t>
            </a:r>
            <a:r>
              <a:rPr sz="2800" spc="5" dirty="0">
                <a:latin typeface="Meiryo UI"/>
                <a:cs typeface="Meiryo UI"/>
              </a:rPr>
              <a:t>者</a:t>
            </a:r>
            <a:r>
              <a:rPr sz="2800" spc="-10" dirty="0">
                <a:latin typeface="Meiryo UI"/>
                <a:cs typeface="Meiryo UI"/>
              </a:rPr>
              <a:t>が</a:t>
            </a:r>
            <a:r>
              <a:rPr sz="2800" spc="5" dirty="0">
                <a:latin typeface="Meiryo UI"/>
                <a:cs typeface="Meiryo UI"/>
              </a:rPr>
              <a:t>在籍</a:t>
            </a:r>
            <a:r>
              <a:rPr sz="2800" spc="-10" dirty="0">
                <a:latin typeface="Meiryo UI"/>
                <a:cs typeface="Meiryo UI"/>
              </a:rPr>
              <a:t>し</a:t>
            </a:r>
            <a:r>
              <a:rPr sz="2800" spc="5" dirty="0">
                <a:latin typeface="Meiryo UI"/>
                <a:cs typeface="Meiryo UI"/>
              </a:rPr>
              <a:t>て</a:t>
            </a:r>
            <a:r>
              <a:rPr sz="2800" spc="-10" dirty="0">
                <a:latin typeface="Meiryo UI"/>
                <a:cs typeface="Meiryo UI"/>
              </a:rPr>
              <a:t>い</a:t>
            </a:r>
            <a:r>
              <a:rPr sz="2800" dirty="0">
                <a:latin typeface="Meiryo UI"/>
                <a:cs typeface="Meiryo UI"/>
              </a:rPr>
              <a:t>る</a:t>
            </a:r>
            <a:r>
              <a:rPr sz="2800" spc="5" dirty="0">
                <a:latin typeface="Meiryo UI"/>
                <a:cs typeface="Meiryo UI"/>
              </a:rPr>
              <a:t>施設は</a:t>
            </a:r>
            <a:r>
              <a:rPr sz="2800" spc="-15" dirty="0">
                <a:latin typeface="Meiryo UI"/>
                <a:cs typeface="Meiryo UI"/>
              </a:rPr>
              <a:t>、</a:t>
            </a:r>
            <a:r>
              <a:rPr sz="2800" spc="5" dirty="0">
                <a:latin typeface="Meiryo UI"/>
                <a:cs typeface="Meiryo UI"/>
              </a:rPr>
              <a:t>修</a:t>
            </a:r>
            <a:r>
              <a:rPr sz="2800" spc="-20" dirty="0">
                <a:latin typeface="Meiryo UI"/>
                <a:cs typeface="Meiryo UI"/>
              </a:rPr>
              <a:t>練</a:t>
            </a:r>
            <a:r>
              <a:rPr sz="2800" spc="5" dirty="0">
                <a:latin typeface="Meiryo UI"/>
                <a:cs typeface="Meiryo UI"/>
              </a:rPr>
              <a:t>統括 施設に</a:t>
            </a:r>
            <a:r>
              <a:rPr sz="2800" dirty="0">
                <a:latin typeface="Meiryo UI"/>
                <a:cs typeface="Meiryo UI"/>
              </a:rPr>
              <a:t>なる</a:t>
            </a:r>
            <a:r>
              <a:rPr sz="2800" spc="5" dirty="0">
                <a:latin typeface="Meiryo UI"/>
                <a:cs typeface="Meiryo UI"/>
              </a:rPr>
              <a:t>こ</a:t>
            </a:r>
            <a:r>
              <a:rPr sz="2800" spc="15" dirty="0">
                <a:latin typeface="Meiryo UI"/>
                <a:cs typeface="Meiryo UI"/>
              </a:rPr>
              <a:t>とが</a:t>
            </a:r>
            <a:r>
              <a:rPr sz="2800" spc="5" dirty="0">
                <a:latin typeface="Meiryo UI"/>
                <a:cs typeface="Meiryo UI"/>
              </a:rPr>
              <a:t>出来る</a:t>
            </a:r>
            <a:endParaRPr sz="2800">
              <a:latin typeface="Meiryo UI"/>
              <a:cs typeface="Meiryo UI"/>
            </a:endParaRPr>
          </a:p>
          <a:p>
            <a:pPr marL="698500" lvl="1" indent="-228600">
              <a:lnSpc>
                <a:spcPct val="100000"/>
              </a:lnSpc>
              <a:spcBef>
                <a:spcPts val="170"/>
              </a:spcBef>
              <a:buFont typeface="Arial"/>
              <a:buChar char="•"/>
              <a:tabLst>
                <a:tab pos="698500" algn="l"/>
              </a:tabLst>
            </a:pPr>
            <a:r>
              <a:rPr sz="2400" dirty="0">
                <a:latin typeface="Meiryo UI"/>
                <a:cs typeface="Meiryo UI"/>
              </a:rPr>
              <a:t>修練施設群</a:t>
            </a:r>
            <a:r>
              <a:rPr sz="2400" spc="-10" dirty="0">
                <a:latin typeface="Meiryo UI"/>
                <a:cs typeface="Meiryo UI"/>
              </a:rPr>
              <a:t>を</a:t>
            </a:r>
            <a:r>
              <a:rPr sz="2400" dirty="0">
                <a:latin typeface="Meiryo UI"/>
                <a:cs typeface="Meiryo UI"/>
              </a:rPr>
              <a:t>形成</a:t>
            </a:r>
            <a:r>
              <a:rPr sz="2400" spc="-10" dirty="0">
                <a:latin typeface="Meiryo UI"/>
                <a:cs typeface="Meiryo UI"/>
              </a:rPr>
              <a:t>し、</a:t>
            </a:r>
            <a:r>
              <a:rPr sz="2400" spc="-15" dirty="0">
                <a:latin typeface="Meiryo UI"/>
                <a:cs typeface="Meiryo UI"/>
              </a:rPr>
              <a:t>カ</a:t>
            </a:r>
            <a:r>
              <a:rPr sz="2400" spc="5" dirty="0">
                <a:latin typeface="Meiryo UI"/>
                <a:cs typeface="Meiryo UI"/>
              </a:rPr>
              <a:t>リキ</a:t>
            </a:r>
            <a:r>
              <a:rPr sz="2400" spc="-5" dirty="0">
                <a:latin typeface="Meiryo UI"/>
                <a:cs typeface="Meiryo UI"/>
              </a:rPr>
              <a:t>ュラ</a:t>
            </a:r>
            <a:r>
              <a:rPr sz="2400" spc="5" dirty="0">
                <a:latin typeface="Meiryo UI"/>
                <a:cs typeface="Meiryo UI"/>
              </a:rPr>
              <a:t>ム</a:t>
            </a:r>
            <a:r>
              <a:rPr sz="2400" spc="-10" dirty="0">
                <a:latin typeface="Meiryo UI"/>
                <a:cs typeface="Meiryo UI"/>
              </a:rPr>
              <a:t>を</a:t>
            </a:r>
            <a:r>
              <a:rPr sz="2400" dirty="0">
                <a:latin typeface="Meiryo UI"/>
                <a:cs typeface="Meiryo UI"/>
              </a:rPr>
              <a:t>作成（旧制度</a:t>
            </a:r>
            <a:r>
              <a:rPr sz="2400" spc="10" dirty="0">
                <a:latin typeface="Meiryo UI"/>
                <a:cs typeface="Meiryo UI"/>
              </a:rPr>
              <a:t>に</a:t>
            </a:r>
            <a:r>
              <a:rPr sz="2400" spc="5" dirty="0">
                <a:latin typeface="Meiryo UI"/>
                <a:cs typeface="Meiryo UI"/>
              </a:rPr>
              <a:t>おけ</a:t>
            </a:r>
            <a:r>
              <a:rPr sz="2400" spc="-5" dirty="0">
                <a:latin typeface="Meiryo UI"/>
                <a:cs typeface="Meiryo UI"/>
              </a:rPr>
              <a:t>る</a:t>
            </a:r>
            <a:r>
              <a:rPr sz="2400" dirty="0">
                <a:latin typeface="Meiryo UI"/>
                <a:cs typeface="Meiryo UI"/>
              </a:rPr>
              <a:t>基幹施設</a:t>
            </a:r>
            <a:r>
              <a:rPr sz="2400" spc="5" dirty="0">
                <a:latin typeface="Meiryo UI"/>
                <a:cs typeface="Meiryo UI"/>
              </a:rPr>
              <a:t>の</a:t>
            </a:r>
            <a:r>
              <a:rPr sz="2400" dirty="0">
                <a:latin typeface="Meiryo UI"/>
                <a:cs typeface="Meiryo UI"/>
              </a:rPr>
              <a:t>役割）</a:t>
            </a:r>
            <a:endParaRPr sz="2400">
              <a:latin typeface="Meiryo UI"/>
              <a:cs typeface="Meiryo UI"/>
            </a:endParaRPr>
          </a:p>
          <a:p>
            <a:pPr marL="240665" marR="647065" indent="-228600">
              <a:lnSpc>
                <a:spcPts val="3020"/>
              </a:lnSpc>
              <a:spcBef>
                <a:spcPts val="104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5" dirty="0">
                <a:solidFill>
                  <a:srgbClr val="006FC0"/>
                </a:solidFill>
                <a:latin typeface="Meiryo UI"/>
                <a:cs typeface="Meiryo UI"/>
              </a:rPr>
              <a:t>修練統括責任者</a:t>
            </a:r>
            <a:r>
              <a:rPr sz="2800" dirty="0">
                <a:latin typeface="Meiryo UI"/>
                <a:cs typeface="Meiryo UI"/>
              </a:rPr>
              <a:t>（=</a:t>
            </a:r>
            <a:r>
              <a:rPr sz="2800" spc="5" dirty="0">
                <a:latin typeface="Meiryo UI"/>
                <a:cs typeface="Meiryo UI"/>
              </a:rPr>
              <a:t>修</a:t>
            </a:r>
            <a:r>
              <a:rPr sz="2800" spc="-25" dirty="0">
                <a:latin typeface="Meiryo UI"/>
                <a:cs typeface="Meiryo UI"/>
              </a:rPr>
              <a:t>練</a:t>
            </a:r>
            <a:r>
              <a:rPr sz="2800" spc="5" dirty="0">
                <a:latin typeface="Meiryo UI"/>
                <a:cs typeface="Meiryo UI"/>
              </a:rPr>
              <a:t>統括</a:t>
            </a:r>
            <a:r>
              <a:rPr sz="2800" spc="-20" dirty="0">
                <a:latin typeface="Meiryo UI"/>
                <a:cs typeface="Meiryo UI"/>
              </a:rPr>
              <a:t>施</a:t>
            </a:r>
            <a:r>
              <a:rPr sz="2800" spc="5" dirty="0">
                <a:latin typeface="Meiryo UI"/>
                <a:cs typeface="Meiryo UI"/>
              </a:rPr>
              <a:t>設</a:t>
            </a:r>
            <a:r>
              <a:rPr sz="2800" spc="-10" dirty="0">
                <a:latin typeface="Meiryo UI"/>
                <a:cs typeface="Meiryo UI"/>
              </a:rPr>
              <a:t>の</a:t>
            </a:r>
            <a:r>
              <a:rPr sz="2800" spc="5" dirty="0">
                <a:latin typeface="Meiryo UI"/>
                <a:cs typeface="Meiryo UI"/>
              </a:rPr>
              <a:t>修練</a:t>
            </a:r>
            <a:r>
              <a:rPr sz="2800" spc="-20" dirty="0">
                <a:latin typeface="Meiryo UI"/>
                <a:cs typeface="Meiryo UI"/>
              </a:rPr>
              <a:t>責</a:t>
            </a:r>
            <a:r>
              <a:rPr sz="2800" spc="5" dirty="0">
                <a:latin typeface="Meiryo UI"/>
                <a:cs typeface="Meiryo UI"/>
              </a:rPr>
              <a:t>任者</a:t>
            </a:r>
            <a:r>
              <a:rPr sz="2800" spc="-20" dirty="0">
                <a:latin typeface="Meiryo UI"/>
                <a:cs typeface="Meiryo UI"/>
              </a:rPr>
              <a:t>）</a:t>
            </a:r>
            <a:r>
              <a:rPr sz="2800" dirty="0">
                <a:solidFill>
                  <a:srgbClr val="006FC0"/>
                </a:solidFill>
                <a:latin typeface="Meiryo UI"/>
                <a:cs typeface="Meiryo UI"/>
              </a:rPr>
              <a:t>は</a:t>
            </a:r>
            <a:r>
              <a:rPr sz="2800" spc="10" dirty="0">
                <a:solidFill>
                  <a:srgbClr val="006FC0"/>
                </a:solidFill>
                <a:latin typeface="Meiryo UI"/>
                <a:cs typeface="Meiryo UI"/>
              </a:rPr>
              <a:t>、</a:t>
            </a:r>
            <a:r>
              <a:rPr sz="2800" spc="-5" dirty="0">
                <a:solidFill>
                  <a:srgbClr val="006FC0"/>
                </a:solidFill>
                <a:latin typeface="Meiryo UI"/>
                <a:cs typeface="Meiryo UI"/>
              </a:rPr>
              <a:t>JCVSD  </a:t>
            </a:r>
            <a:r>
              <a:rPr sz="2800" dirty="0">
                <a:solidFill>
                  <a:srgbClr val="006FC0"/>
                </a:solidFill>
                <a:latin typeface="Meiryo UI"/>
                <a:cs typeface="Meiryo UI"/>
              </a:rPr>
              <a:t>feedback</a:t>
            </a:r>
            <a:r>
              <a:rPr sz="2800" spc="5" dirty="0">
                <a:solidFill>
                  <a:srgbClr val="006FC0"/>
                </a:solidFill>
                <a:latin typeface="Meiryo UI"/>
                <a:cs typeface="Meiryo UI"/>
              </a:rPr>
              <a:t>機能</a:t>
            </a:r>
            <a:r>
              <a:rPr sz="2800" spc="-5" dirty="0">
                <a:solidFill>
                  <a:srgbClr val="006FC0"/>
                </a:solidFill>
                <a:latin typeface="Meiryo UI"/>
                <a:cs typeface="Meiryo UI"/>
              </a:rPr>
              <a:t>を</a:t>
            </a:r>
            <a:r>
              <a:rPr sz="2800" spc="5" dirty="0">
                <a:solidFill>
                  <a:srgbClr val="006FC0"/>
                </a:solidFill>
                <a:latin typeface="Meiryo UI"/>
                <a:cs typeface="Meiryo UI"/>
              </a:rPr>
              <a:t>用</a:t>
            </a:r>
            <a:r>
              <a:rPr sz="2800" spc="15" dirty="0">
                <a:solidFill>
                  <a:srgbClr val="006FC0"/>
                </a:solidFill>
                <a:latin typeface="Meiryo UI"/>
                <a:cs typeface="Meiryo UI"/>
              </a:rPr>
              <a:t>い</a:t>
            </a:r>
            <a:r>
              <a:rPr sz="2800" spc="-20" dirty="0">
                <a:solidFill>
                  <a:srgbClr val="006FC0"/>
                </a:solidFill>
                <a:latin typeface="Meiryo UI"/>
                <a:cs typeface="Meiryo UI"/>
              </a:rPr>
              <a:t>て</a:t>
            </a:r>
            <a:r>
              <a:rPr sz="2800" spc="10" dirty="0">
                <a:solidFill>
                  <a:srgbClr val="006FC0"/>
                </a:solidFill>
                <a:latin typeface="Meiryo UI"/>
                <a:cs typeface="Meiryo UI"/>
              </a:rPr>
              <a:t>、</a:t>
            </a:r>
            <a:r>
              <a:rPr sz="2800" spc="5" dirty="0">
                <a:solidFill>
                  <a:srgbClr val="006FC0"/>
                </a:solidFill>
                <a:latin typeface="Meiryo UI"/>
                <a:cs typeface="Meiryo UI"/>
              </a:rPr>
              <a:t>所</a:t>
            </a:r>
            <a:r>
              <a:rPr sz="2800" spc="-20" dirty="0">
                <a:solidFill>
                  <a:srgbClr val="006FC0"/>
                </a:solidFill>
                <a:latin typeface="Meiryo UI"/>
                <a:cs typeface="Meiryo UI"/>
              </a:rPr>
              <a:t>属</a:t>
            </a:r>
            <a:r>
              <a:rPr sz="2800" spc="5" dirty="0">
                <a:solidFill>
                  <a:srgbClr val="006FC0"/>
                </a:solidFill>
                <a:latin typeface="Meiryo UI"/>
                <a:cs typeface="Meiryo UI"/>
              </a:rPr>
              <a:t>施設</a:t>
            </a:r>
            <a:r>
              <a:rPr sz="2800" spc="-10" dirty="0">
                <a:solidFill>
                  <a:srgbClr val="006FC0"/>
                </a:solidFill>
                <a:latin typeface="Meiryo UI"/>
                <a:cs typeface="Meiryo UI"/>
              </a:rPr>
              <a:t>の</a:t>
            </a:r>
            <a:r>
              <a:rPr sz="2800" spc="5" dirty="0">
                <a:solidFill>
                  <a:srgbClr val="006FC0"/>
                </a:solidFill>
                <a:latin typeface="Meiryo UI"/>
                <a:cs typeface="Meiryo UI"/>
              </a:rPr>
              <a:t>医</a:t>
            </a:r>
            <a:r>
              <a:rPr sz="2800" spc="-20" dirty="0">
                <a:solidFill>
                  <a:srgbClr val="006FC0"/>
                </a:solidFill>
                <a:latin typeface="Meiryo UI"/>
                <a:cs typeface="Meiryo UI"/>
              </a:rPr>
              <a:t>療</a:t>
            </a:r>
            <a:r>
              <a:rPr sz="2800" spc="-10" dirty="0">
                <a:solidFill>
                  <a:srgbClr val="006FC0"/>
                </a:solidFill>
                <a:latin typeface="Meiryo UI"/>
                <a:cs typeface="Meiryo UI"/>
              </a:rPr>
              <a:t>の</a:t>
            </a:r>
            <a:r>
              <a:rPr sz="2800" spc="5" dirty="0">
                <a:solidFill>
                  <a:srgbClr val="006FC0"/>
                </a:solidFill>
                <a:latin typeface="Meiryo UI"/>
                <a:cs typeface="Meiryo UI"/>
              </a:rPr>
              <a:t>質</a:t>
            </a:r>
            <a:r>
              <a:rPr sz="2800" spc="-5" dirty="0">
                <a:solidFill>
                  <a:srgbClr val="006FC0"/>
                </a:solidFill>
                <a:latin typeface="Meiryo UI"/>
                <a:cs typeface="Meiryo UI"/>
              </a:rPr>
              <a:t>を</a:t>
            </a:r>
            <a:r>
              <a:rPr sz="2800" spc="5" dirty="0">
                <a:solidFill>
                  <a:srgbClr val="006FC0"/>
                </a:solidFill>
                <a:latin typeface="Meiryo UI"/>
                <a:cs typeface="Meiryo UI"/>
              </a:rPr>
              <a:t>管理</a:t>
            </a:r>
            <a:r>
              <a:rPr sz="2800" spc="-25" dirty="0">
                <a:latin typeface="Meiryo UI"/>
                <a:cs typeface="Meiryo UI"/>
              </a:rPr>
              <a:t>す</a:t>
            </a:r>
            <a:r>
              <a:rPr sz="2800" dirty="0">
                <a:latin typeface="Meiryo UI"/>
                <a:cs typeface="Meiryo UI"/>
              </a:rPr>
              <a:t>る</a:t>
            </a:r>
            <a:r>
              <a:rPr sz="2800" spc="5" dirty="0">
                <a:latin typeface="Meiryo UI"/>
                <a:cs typeface="Meiryo UI"/>
              </a:rPr>
              <a:t>義務</a:t>
            </a:r>
            <a:endParaRPr sz="2800">
              <a:latin typeface="Meiryo UI"/>
              <a:cs typeface="Meiryo UI"/>
            </a:endParaRPr>
          </a:p>
          <a:p>
            <a:pPr marL="241300" indent="-228600">
              <a:lnSpc>
                <a:spcPct val="100000"/>
              </a:lnSpc>
              <a:spcBef>
                <a:spcPts val="63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5" dirty="0">
                <a:latin typeface="Meiryo UI"/>
                <a:cs typeface="Meiryo UI"/>
              </a:rPr>
              <a:t>毎年更新届</a:t>
            </a:r>
            <a:endParaRPr sz="2800">
              <a:latin typeface="Meiryo UI"/>
              <a:cs typeface="Meiryo U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709264" y="125798"/>
            <a:ext cx="7581265" cy="12185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722620">
              <a:lnSpc>
                <a:spcPct val="100000"/>
              </a:lnSpc>
              <a:spcBef>
                <a:spcPts val="105"/>
              </a:spcBef>
            </a:pPr>
            <a:r>
              <a:rPr sz="1600" spc="5" dirty="0">
                <a:latin typeface="Meiryo UI"/>
                <a:cs typeface="Meiryo UI"/>
              </a:rPr>
              <a:t>心臓血管外科専門医 認定機構</a:t>
            </a:r>
            <a:endParaRPr sz="1600">
              <a:latin typeface="Meiryo UI"/>
              <a:cs typeface="Meiryo UI"/>
            </a:endParaRPr>
          </a:p>
          <a:p>
            <a:pPr marL="220345">
              <a:lnSpc>
                <a:spcPct val="100000"/>
              </a:lnSpc>
              <a:spcBef>
                <a:spcPts val="270"/>
              </a:spcBef>
            </a:pPr>
            <a:r>
              <a:rPr sz="4400" spc="-10" dirty="0">
                <a:latin typeface="Meiryo UI"/>
                <a:cs typeface="Meiryo UI"/>
              </a:rPr>
              <a:t>複数修練統括責任者制</a:t>
            </a:r>
            <a:r>
              <a:rPr sz="4400" spc="-5" dirty="0">
                <a:latin typeface="Meiryo UI"/>
                <a:cs typeface="Meiryo UI"/>
              </a:rPr>
              <a:t>につ</a:t>
            </a:r>
            <a:r>
              <a:rPr sz="4400" spc="-20" dirty="0">
                <a:latin typeface="Meiryo UI"/>
                <a:cs typeface="Meiryo UI"/>
              </a:rPr>
              <a:t>い</a:t>
            </a:r>
            <a:r>
              <a:rPr sz="4400" spc="-10" dirty="0">
                <a:latin typeface="Meiryo UI"/>
                <a:cs typeface="Meiryo UI"/>
              </a:rPr>
              <a:t>て</a:t>
            </a:r>
            <a:endParaRPr sz="4400">
              <a:latin typeface="Meiryo UI"/>
              <a:cs typeface="Meiryo U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16939" y="1815973"/>
            <a:ext cx="10318115" cy="2626995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240665" marR="67945" indent="-228600">
              <a:lnSpc>
                <a:spcPts val="3020"/>
              </a:lnSpc>
              <a:spcBef>
                <a:spcPts val="49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5" dirty="0">
                <a:latin typeface="Meiryo UI"/>
                <a:cs typeface="Meiryo UI"/>
              </a:rPr>
              <a:t>従来</a:t>
            </a:r>
            <a:r>
              <a:rPr sz="2800" spc="10" dirty="0">
                <a:latin typeface="Meiryo UI"/>
                <a:cs typeface="Meiryo UI"/>
              </a:rPr>
              <a:t>、</a:t>
            </a:r>
            <a:r>
              <a:rPr sz="2800" spc="5" dirty="0">
                <a:latin typeface="Meiryo UI"/>
                <a:cs typeface="Meiryo UI"/>
              </a:rPr>
              <a:t>心臓外科</a:t>
            </a:r>
            <a:r>
              <a:rPr sz="2800" spc="10" dirty="0">
                <a:latin typeface="Meiryo UI"/>
                <a:cs typeface="Meiryo UI"/>
              </a:rPr>
              <a:t>と</a:t>
            </a:r>
            <a:r>
              <a:rPr sz="2800" spc="5" dirty="0">
                <a:latin typeface="Meiryo UI"/>
                <a:cs typeface="Meiryo UI"/>
              </a:rPr>
              <a:t>血</a:t>
            </a:r>
            <a:r>
              <a:rPr sz="2800" spc="-20" dirty="0">
                <a:latin typeface="Meiryo UI"/>
                <a:cs typeface="Meiryo UI"/>
              </a:rPr>
              <a:t>管</a:t>
            </a:r>
            <a:r>
              <a:rPr sz="2800" spc="5" dirty="0">
                <a:latin typeface="Meiryo UI"/>
                <a:cs typeface="Meiryo UI"/>
              </a:rPr>
              <a:t>外科</a:t>
            </a:r>
            <a:r>
              <a:rPr sz="2800" spc="-10" dirty="0">
                <a:latin typeface="Meiryo UI"/>
                <a:cs typeface="Meiryo UI"/>
              </a:rPr>
              <a:t>が</a:t>
            </a:r>
            <a:r>
              <a:rPr sz="2800" spc="5" dirty="0">
                <a:latin typeface="Meiryo UI"/>
                <a:cs typeface="Meiryo UI"/>
              </a:rPr>
              <a:t>独</a:t>
            </a:r>
            <a:r>
              <a:rPr sz="2800" spc="-20" dirty="0">
                <a:latin typeface="Meiryo UI"/>
                <a:cs typeface="Meiryo UI"/>
              </a:rPr>
              <a:t>立</a:t>
            </a:r>
            <a:r>
              <a:rPr sz="2800" spc="15" dirty="0">
                <a:latin typeface="Meiryo UI"/>
                <a:cs typeface="Meiryo UI"/>
              </a:rPr>
              <a:t>し</a:t>
            </a:r>
            <a:r>
              <a:rPr sz="2800" spc="-20" dirty="0">
                <a:latin typeface="Meiryo UI"/>
                <a:cs typeface="Meiryo UI"/>
              </a:rPr>
              <a:t>た</a:t>
            </a:r>
            <a:r>
              <a:rPr sz="2800" spc="5" dirty="0">
                <a:latin typeface="Meiryo UI"/>
                <a:cs typeface="Meiryo UI"/>
              </a:rPr>
              <a:t>大学</a:t>
            </a:r>
            <a:r>
              <a:rPr sz="2800" spc="-20" dirty="0">
                <a:latin typeface="Meiryo UI"/>
                <a:cs typeface="Meiryo UI"/>
              </a:rPr>
              <a:t>講</a:t>
            </a:r>
            <a:r>
              <a:rPr sz="2800" spc="5" dirty="0">
                <a:latin typeface="Meiryo UI"/>
                <a:cs typeface="Meiryo UI"/>
              </a:rPr>
              <a:t>座等</a:t>
            </a:r>
            <a:r>
              <a:rPr sz="2800" spc="-10" dirty="0">
                <a:latin typeface="Meiryo UI"/>
                <a:cs typeface="Meiryo UI"/>
              </a:rPr>
              <a:t>で</a:t>
            </a:r>
            <a:r>
              <a:rPr sz="2800" dirty="0">
                <a:latin typeface="Meiryo UI"/>
                <a:cs typeface="Meiryo UI"/>
              </a:rPr>
              <a:t>は</a:t>
            </a:r>
            <a:r>
              <a:rPr sz="2800" spc="10" dirty="0">
                <a:latin typeface="Meiryo UI"/>
                <a:cs typeface="Meiryo UI"/>
              </a:rPr>
              <a:t>、</a:t>
            </a:r>
            <a:r>
              <a:rPr sz="2800" spc="-20" dirty="0">
                <a:latin typeface="Meiryo UI"/>
                <a:cs typeface="Meiryo UI"/>
              </a:rPr>
              <a:t>特</a:t>
            </a:r>
            <a:r>
              <a:rPr sz="2800" spc="5" dirty="0">
                <a:latin typeface="Meiryo UI"/>
                <a:cs typeface="Meiryo UI"/>
              </a:rPr>
              <a:t>例</a:t>
            </a:r>
            <a:r>
              <a:rPr sz="2800" spc="-10" dirty="0">
                <a:latin typeface="Meiryo UI"/>
                <a:cs typeface="Meiryo UI"/>
              </a:rPr>
              <a:t>と</a:t>
            </a:r>
            <a:r>
              <a:rPr sz="2800" spc="15" dirty="0">
                <a:latin typeface="Meiryo UI"/>
                <a:cs typeface="Meiryo UI"/>
              </a:rPr>
              <a:t>し</a:t>
            </a:r>
            <a:r>
              <a:rPr sz="2800" spc="-20" dirty="0">
                <a:latin typeface="Meiryo UI"/>
                <a:cs typeface="Meiryo UI"/>
              </a:rPr>
              <a:t>て</a:t>
            </a:r>
            <a:r>
              <a:rPr sz="2800" spc="5" dirty="0">
                <a:latin typeface="Meiryo UI"/>
                <a:cs typeface="Meiryo UI"/>
              </a:rPr>
              <a:t>同 一施設内に</a:t>
            </a:r>
            <a:r>
              <a:rPr sz="2800" spc="10" dirty="0">
                <a:latin typeface="Meiryo UI"/>
                <a:cs typeface="Meiryo UI"/>
              </a:rPr>
              <a:t>2</a:t>
            </a:r>
            <a:r>
              <a:rPr sz="2800" spc="5" dirty="0">
                <a:latin typeface="Meiryo UI"/>
                <a:cs typeface="Meiryo UI"/>
              </a:rPr>
              <a:t>つ</a:t>
            </a:r>
            <a:r>
              <a:rPr sz="2800" spc="15" dirty="0">
                <a:latin typeface="Meiryo UI"/>
                <a:cs typeface="Meiryo UI"/>
              </a:rPr>
              <a:t>の</a:t>
            </a:r>
            <a:r>
              <a:rPr sz="2800" spc="-20" dirty="0">
                <a:latin typeface="Meiryo UI"/>
                <a:cs typeface="Meiryo UI"/>
              </a:rPr>
              <a:t>基</a:t>
            </a:r>
            <a:r>
              <a:rPr sz="2800" spc="5" dirty="0">
                <a:latin typeface="Meiryo UI"/>
                <a:cs typeface="Meiryo UI"/>
              </a:rPr>
              <a:t>幹施</a:t>
            </a:r>
            <a:r>
              <a:rPr sz="2800" spc="-20" dirty="0">
                <a:latin typeface="Meiryo UI"/>
                <a:cs typeface="Meiryo UI"/>
              </a:rPr>
              <a:t>設</a:t>
            </a:r>
            <a:r>
              <a:rPr sz="2800" dirty="0">
                <a:latin typeface="Meiryo UI"/>
                <a:cs typeface="Meiryo UI"/>
              </a:rPr>
              <a:t>を</a:t>
            </a:r>
            <a:r>
              <a:rPr sz="2800" spc="5" dirty="0">
                <a:latin typeface="Meiryo UI"/>
                <a:cs typeface="Meiryo UI"/>
              </a:rPr>
              <a:t>認定</a:t>
            </a:r>
            <a:r>
              <a:rPr sz="2800" spc="-10" dirty="0">
                <a:latin typeface="Meiryo UI"/>
                <a:cs typeface="Meiryo UI"/>
              </a:rPr>
              <a:t>し</a:t>
            </a:r>
            <a:r>
              <a:rPr sz="2800" spc="5" dirty="0">
                <a:latin typeface="Meiryo UI"/>
                <a:cs typeface="Meiryo UI"/>
              </a:rPr>
              <a:t>て</a:t>
            </a:r>
            <a:r>
              <a:rPr sz="2800" spc="-5" dirty="0">
                <a:latin typeface="Meiryo UI"/>
                <a:cs typeface="Meiryo UI"/>
              </a:rPr>
              <a:t>き</a:t>
            </a:r>
            <a:r>
              <a:rPr sz="2800" spc="-20" dirty="0">
                <a:latin typeface="Meiryo UI"/>
                <a:cs typeface="Meiryo UI"/>
              </a:rPr>
              <a:t>た</a:t>
            </a:r>
            <a:r>
              <a:rPr sz="2800" spc="5" dirty="0">
                <a:latin typeface="Meiryo UI"/>
                <a:cs typeface="Meiryo UI"/>
              </a:rPr>
              <a:t>。</a:t>
            </a:r>
            <a:endParaRPr sz="2800">
              <a:latin typeface="Meiryo UI"/>
              <a:cs typeface="Meiryo UI"/>
            </a:endParaRPr>
          </a:p>
          <a:p>
            <a:pPr marL="240665" marR="120014" indent="-228600">
              <a:lnSpc>
                <a:spcPts val="3020"/>
              </a:lnSpc>
              <a:spcBef>
                <a:spcPts val="101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5" dirty="0">
                <a:latin typeface="Meiryo UI"/>
                <a:cs typeface="Meiryo UI"/>
              </a:rPr>
              <a:t>今般</a:t>
            </a:r>
            <a:r>
              <a:rPr sz="2800" spc="10" dirty="0">
                <a:latin typeface="Meiryo UI"/>
                <a:cs typeface="Meiryo UI"/>
              </a:rPr>
              <a:t>、NCD</a:t>
            </a:r>
            <a:r>
              <a:rPr sz="2800" spc="5" dirty="0">
                <a:latin typeface="Meiryo UI"/>
                <a:cs typeface="Meiryo UI"/>
              </a:rPr>
              <a:t>等</a:t>
            </a:r>
            <a:r>
              <a:rPr sz="2800" spc="15" dirty="0">
                <a:latin typeface="Meiryo UI"/>
                <a:cs typeface="Meiryo UI"/>
              </a:rPr>
              <a:t>の</a:t>
            </a:r>
            <a:r>
              <a:rPr sz="2800" spc="-20" dirty="0">
                <a:latin typeface="Meiryo UI"/>
                <a:cs typeface="Meiryo UI"/>
              </a:rPr>
              <a:t>取</a:t>
            </a:r>
            <a:r>
              <a:rPr sz="2800" spc="15" dirty="0">
                <a:latin typeface="Meiryo UI"/>
                <a:cs typeface="Meiryo UI"/>
              </a:rPr>
              <a:t>り</a:t>
            </a:r>
            <a:r>
              <a:rPr sz="2800" spc="-20" dirty="0">
                <a:latin typeface="Meiryo UI"/>
                <a:cs typeface="Meiryo UI"/>
              </a:rPr>
              <a:t>扱</a:t>
            </a:r>
            <a:r>
              <a:rPr sz="2800" spc="15" dirty="0">
                <a:latin typeface="Meiryo UI"/>
                <a:cs typeface="Meiryo UI"/>
              </a:rPr>
              <a:t>い</a:t>
            </a:r>
            <a:r>
              <a:rPr sz="2800" spc="-20" dirty="0">
                <a:latin typeface="Meiryo UI"/>
                <a:cs typeface="Meiryo UI"/>
              </a:rPr>
              <a:t>上</a:t>
            </a:r>
            <a:r>
              <a:rPr sz="2800" spc="15" dirty="0">
                <a:latin typeface="Meiryo UI"/>
                <a:cs typeface="Meiryo UI"/>
              </a:rPr>
              <a:t>の</a:t>
            </a:r>
            <a:r>
              <a:rPr sz="2800" spc="-20" dirty="0">
                <a:latin typeface="Meiryo UI"/>
                <a:cs typeface="Meiryo UI"/>
              </a:rPr>
              <a:t>理</a:t>
            </a:r>
            <a:r>
              <a:rPr sz="2800" spc="5" dirty="0">
                <a:latin typeface="Meiryo UI"/>
                <a:cs typeface="Meiryo UI"/>
              </a:rPr>
              <a:t>由</a:t>
            </a:r>
            <a:r>
              <a:rPr sz="2800" spc="-10" dirty="0">
                <a:latin typeface="Meiryo UI"/>
                <a:cs typeface="Meiryo UI"/>
              </a:rPr>
              <a:t>か</a:t>
            </a:r>
            <a:r>
              <a:rPr sz="2800" spc="5" dirty="0">
                <a:latin typeface="Meiryo UI"/>
                <a:cs typeface="Meiryo UI"/>
              </a:rPr>
              <a:t>ら</a:t>
            </a:r>
            <a:r>
              <a:rPr sz="2800" spc="10" dirty="0">
                <a:latin typeface="Meiryo UI"/>
                <a:cs typeface="Meiryo UI"/>
              </a:rPr>
              <a:t>、</a:t>
            </a:r>
            <a:r>
              <a:rPr sz="2800" spc="-20" dirty="0">
                <a:latin typeface="Meiryo UI"/>
                <a:cs typeface="Meiryo UI"/>
              </a:rPr>
              <a:t>こ</a:t>
            </a:r>
            <a:r>
              <a:rPr sz="2800" spc="10" dirty="0">
                <a:latin typeface="Meiryo UI"/>
                <a:cs typeface="Meiryo UI"/>
              </a:rPr>
              <a:t>れ</a:t>
            </a:r>
            <a:r>
              <a:rPr sz="2800" spc="5" dirty="0">
                <a:latin typeface="Meiryo UI"/>
                <a:cs typeface="Meiryo UI"/>
              </a:rPr>
              <a:t>ら</a:t>
            </a:r>
            <a:r>
              <a:rPr sz="2800" spc="-10" dirty="0">
                <a:latin typeface="Meiryo UI"/>
                <a:cs typeface="Meiryo UI"/>
              </a:rPr>
              <a:t>の</a:t>
            </a:r>
            <a:r>
              <a:rPr sz="2800" spc="5" dirty="0">
                <a:latin typeface="Meiryo UI"/>
                <a:cs typeface="Meiryo UI"/>
              </a:rPr>
              <a:t>施</a:t>
            </a:r>
            <a:r>
              <a:rPr sz="2800" spc="-20" dirty="0">
                <a:latin typeface="Meiryo UI"/>
                <a:cs typeface="Meiryo UI"/>
              </a:rPr>
              <a:t>設</a:t>
            </a:r>
            <a:r>
              <a:rPr sz="2800" spc="5" dirty="0">
                <a:latin typeface="Meiryo UI"/>
                <a:cs typeface="Meiryo UI"/>
              </a:rPr>
              <a:t>に</a:t>
            </a:r>
            <a:r>
              <a:rPr sz="2800" dirty="0">
                <a:latin typeface="Meiryo UI"/>
                <a:cs typeface="Meiryo UI"/>
              </a:rPr>
              <a:t>も</a:t>
            </a:r>
            <a:r>
              <a:rPr sz="2800" spc="-15" dirty="0">
                <a:latin typeface="Meiryo UI"/>
                <a:cs typeface="Meiryo UI"/>
              </a:rPr>
              <a:t>1</a:t>
            </a:r>
            <a:r>
              <a:rPr sz="2800" spc="5" dirty="0">
                <a:latin typeface="Meiryo UI"/>
                <a:cs typeface="Meiryo UI"/>
              </a:rPr>
              <a:t>つ</a:t>
            </a:r>
            <a:r>
              <a:rPr sz="2800" spc="-10" dirty="0">
                <a:latin typeface="Meiryo UI"/>
                <a:cs typeface="Meiryo UI"/>
              </a:rPr>
              <a:t>の</a:t>
            </a:r>
            <a:r>
              <a:rPr sz="2800" spc="5" dirty="0">
                <a:latin typeface="Meiryo UI"/>
                <a:cs typeface="Meiryo UI"/>
              </a:rPr>
              <a:t>基幹施 設</a:t>
            </a:r>
            <a:r>
              <a:rPr sz="2800" spc="15" dirty="0">
                <a:latin typeface="Meiryo UI"/>
                <a:cs typeface="Meiryo UI"/>
              </a:rPr>
              <a:t>と</a:t>
            </a:r>
            <a:r>
              <a:rPr sz="2800" dirty="0">
                <a:latin typeface="Meiryo UI"/>
                <a:cs typeface="Meiryo UI"/>
              </a:rPr>
              <a:t>な</a:t>
            </a:r>
            <a:r>
              <a:rPr sz="2800" spc="10" dirty="0">
                <a:latin typeface="Meiryo UI"/>
                <a:cs typeface="Meiryo UI"/>
              </a:rPr>
              <a:t>っ</a:t>
            </a:r>
            <a:r>
              <a:rPr sz="2800" spc="5" dirty="0">
                <a:latin typeface="Meiryo UI"/>
                <a:cs typeface="Meiryo UI"/>
              </a:rPr>
              <a:t>て</a:t>
            </a:r>
            <a:r>
              <a:rPr sz="2800" spc="15" dirty="0">
                <a:latin typeface="Meiryo UI"/>
                <a:cs typeface="Meiryo UI"/>
              </a:rPr>
              <a:t>い</a:t>
            </a:r>
            <a:r>
              <a:rPr sz="2800" spc="5" dirty="0">
                <a:latin typeface="Meiryo UI"/>
                <a:cs typeface="Meiryo UI"/>
              </a:rPr>
              <a:t>ただ</a:t>
            </a:r>
            <a:r>
              <a:rPr sz="2800" spc="-10" dirty="0">
                <a:latin typeface="Meiryo UI"/>
                <a:cs typeface="Meiryo UI"/>
              </a:rPr>
              <a:t>い</a:t>
            </a:r>
            <a:r>
              <a:rPr sz="2800" spc="5" dirty="0">
                <a:latin typeface="Meiryo UI"/>
                <a:cs typeface="Meiryo UI"/>
              </a:rPr>
              <a:t>た。</a:t>
            </a:r>
            <a:endParaRPr sz="2800">
              <a:latin typeface="Meiryo UI"/>
              <a:cs typeface="Meiryo UI"/>
            </a:endParaRPr>
          </a:p>
          <a:p>
            <a:pPr marL="240665" marR="5080" indent="-228600">
              <a:lnSpc>
                <a:spcPts val="3020"/>
              </a:lnSpc>
              <a:spcBef>
                <a:spcPts val="99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5" dirty="0">
                <a:latin typeface="Meiryo UI"/>
                <a:cs typeface="Meiryo UI"/>
              </a:rPr>
              <a:t>代</a:t>
            </a:r>
            <a:r>
              <a:rPr sz="2800" dirty="0">
                <a:latin typeface="Meiryo UI"/>
                <a:cs typeface="Meiryo UI"/>
              </a:rPr>
              <a:t>わ</a:t>
            </a:r>
            <a:r>
              <a:rPr sz="2800" spc="10" dirty="0">
                <a:latin typeface="Meiryo UI"/>
                <a:cs typeface="Meiryo UI"/>
              </a:rPr>
              <a:t>り</a:t>
            </a:r>
            <a:r>
              <a:rPr sz="2800" spc="5" dirty="0">
                <a:latin typeface="Meiryo UI"/>
                <a:cs typeface="Meiryo UI"/>
              </a:rPr>
              <a:t>に</a:t>
            </a:r>
            <a:r>
              <a:rPr sz="2800" spc="10" dirty="0">
                <a:latin typeface="Meiryo UI"/>
                <a:cs typeface="Meiryo UI"/>
              </a:rPr>
              <a:t>、</a:t>
            </a:r>
            <a:r>
              <a:rPr sz="2800" spc="5" dirty="0">
                <a:solidFill>
                  <a:srgbClr val="006FC0"/>
                </a:solidFill>
                <a:latin typeface="Meiryo UI"/>
                <a:cs typeface="Meiryo UI"/>
              </a:rPr>
              <a:t>各領域</a:t>
            </a:r>
            <a:r>
              <a:rPr sz="2800" spc="15" dirty="0">
                <a:solidFill>
                  <a:srgbClr val="006FC0"/>
                </a:solidFill>
                <a:latin typeface="Meiryo UI"/>
                <a:cs typeface="Meiryo UI"/>
              </a:rPr>
              <a:t>の</a:t>
            </a:r>
            <a:r>
              <a:rPr sz="2800" spc="-20" dirty="0">
                <a:solidFill>
                  <a:srgbClr val="006FC0"/>
                </a:solidFill>
                <a:latin typeface="Meiryo UI"/>
                <a:cs typeface="Meiryo UI"/>
              </a:rPr>
              <a:t>基</a:t>
            </a:r>
            <a:r>
              <a:rPr sz="2800" spc="5" dirty="0">
                <a:solidFill>
                  <a:srgbClr val="006FC0"/>
                </a:solidFill>
                <a:latin typeface="Meiryo UI"/>
                <a:cs typeface="Meiryo UI"/>
              </a:rPr>
              <a:t>幹施</a:t>
            </a:r>
            <a:r>
              <a:rPr sz="2800" spc="-20" dirty="0">
                <a:solidFill>
                  <a:srgbClr val="006FC0"/>
                </a:solidFill>
                <a:latin typeface="Meiryo UI"/>
                <a:cs typeface="Meiryo UI"/>
              </a:rPr>
              <a:t>設</a:t>
            </a:r>
            <a:r>
              <a:rPr sz="2800" spc="5" dirty="0">
                <a:solidFill>
                  <a:srgbClr val="006FC0"/>
                </a:solidFill>
                <a:latin typeface="Meiryo UI"/>
                <a:cs typeface="Meiryo UI"/>
              </a:rPr>
              <a:t>要件</a:t>
            </a:r>
            <a:r>
              <a:rPr sz="2800" spc="-5" dirty="0">
                <a:solidFill>
                  <a:srgbClr val="006FC0"/>
                </a:solidFill>
                <a:latin typeface="Meiryo UI"/>
                <a:cs typeface="Meiryo UI"/>
              </a:rPr>
              <a:t>を</a:t>
            </a:r>
            <a:r>
              <a:rPr sz="2800" spc="-20" dirty="0">
                <a:solidFill>
                  <a:srgbClr val="006FC0"/>
                </a:solidFill>
                <a:latin typeface="Meiryo UI"/>
                <a:cs typeface="Meiryo UI"/>
              </a:rPr>
              <a:t>独</a:t>
            </a:r>
            <a:r>
              <a:rPr sz="2800" spc="5" dirty="0">
                <a:solidFill>
                  <a:srgbClr val="006FC0"/>
                </a:solidFill>
                <a:latin typeface="Meiryo UI"/>
                <a:cs typeface="Meiryo UI"/>
              </a:rPr>
              <a:t>立</a:t>
            </a:r>
            <a:r>
              <a:rPr sz="2800" spc="-10" dirty="0">
                <a:solidFill>
                  <a:srgbClr val="006FC0"/>
                </a:solidFill>
                <a:latin typeface="Meiryo UI"/>
                <a:cs typeface="Meiryo UI"/>
              </a:rPr>
              <a:t>し</a:t>
            </a:r>
            <a:r>
              <a:rPr sz="2800" spc="5" dirty="0">
                <a:solidFill>
                  <a:srgbClr val="006FC0"/>
                </a:solidFill>
                <a:latin typeface="Meiryo UI"/>
                <a:cs typeface="Meiryo UI"/>
              </a:rPr>
              <a:t>て充</a:t>
            </a:r>
            <a:r>
              <a:rPr sz="2800" spc="-20" dirty="0">
                <a:solidFill>
                  <a:srgbClr val="006FC0"/>
                </a:solidFill>
                <a:latin typeface="Meiryo UI"/>
                <a:cs typeface="Meiryo UI"/>
              </a:rPr>
              <a:t>足</a:t>
            </a:r>
            <a:r>
              <a:rPr sz="2800" spc="15" dirty="0">
                <a:solidFill>
                  <a:srgbClr val="006FC0"/>
                </a:solidFill>
                <a:latin typeface="Meiryo UI"/>
                <a:cs typeface="Meiryo UI"/>
              </a:rPr>
              <a:t>し</a:t>
            </a:r>
            <a:r>
              <a:rPr sz="2800" spc="-20" dirty="0">
                <a:solidFill>
                  <a:srgbClr val="006FC0"/>
                </a:solidFill>
                <a:latin typeface="Meiryo UI"/>
                <a:cs typeface="Meiryo UI"/>
              </a:rPr>
              <a:t>て</a:t>
            </a:r>
            <a:r>
              <a:rPr sz="2800" spc="15" dirty="0">
                <a:solidFill>
                  <a:srgbClr val="006FC0"/>
                </a:solidFill>
                <a:latin typeface="Meiryo UI"/>
                <a:cs typeface="Meiryo UI"/>
              </a:rPr>
              <a:t>い</a:t>
            </a:r>
            <a:r>
              <a:rPr sz="2800" dirty="0">
                <a:solidFill>
                  <a:srgbClr val="006FC0"/>
                </a:solidFill>
                <a:latin typeface="Meiryo UI"/>
                <a:cs typeface="Meiryo UI"/>
              </a:rPr>
              <a:t>る</a:t>
            </a:r>
            <a:r>
              <a:rPr sz="2800" spc="-20" dirty="0">
                <a:solidFill>
                  <a:srgbClr val="006FC0"/>
                </a:solidFill>
                <a:latin typeface="Meiryo UI"/>
                <a:cs typeface="Meiryo UI"/>
              </a:rPr>
              <a:t>施</a:t>
            </a:r>
            <a:r>
              <a:rPr sz="2800" spc="5" dirty="0">
                <a:solidFill>
                  <a:srgbClr val="006FC0"/>
                </a:solidFill>
                <a:latin typeface="Meiryo UI"/>
                <a:cs typeface="Meiryo UI"/>
              </a:rPr>
              <a:t>設</a:t>
            </a:r>
            <a:r>
              <a:rPr sz="2800" spc="5" dirty="0">
                <a:latin typeface="Meiryo UI"/>
                <a:cs typeface="Meiryo UI"/>
              </a:rPr>
              <a:t>に</a:t>
            </a:r>
            <a:r>
              <a:rPr sz="2800" spc="-20" dirty="0">
                <a:latin typeface="Meiryo UI"/>
                <a:cs typeface="Meiryo UI"/>
              </a:rPr>
              <a:t>つ</a:t>
            </a:r>
            <a:r>
              <a:rPr sz="2800" spc="15" dirty="0">
                <a:latin typeface="Meiryo UI"/>
                <a:cs typeface="Meiryo UI"/>
              </a:rPr>
              <a:t>い</a:t>
            </a:r>
            <a:r>
              <a:rPr sz="2800" spc="5" dirty="0">
                <a:latin typeface="Meiryo UI"/>
                <a:cs typeface="Meiryo UI"/>
              </a:rPr>
              <a:t>て </a:t>
            </a:r>
            <a:r>
              <a:rPr sz="2800" dirty="0">
                <a:latin typeface="Meiryo UI"/>
                <a:cs typeface="Meiryo UI"/>
              </a:rPr>
              <a:t>は</a:t>
            </a:r>
            <a:r>
              <a:rPr sz="2800" spc="10" dirty="0">
                <a:latin typeface="Meiryo UI"/>
                <a:cs typeface="Meiryo UI"/>
              </a:rPr>
              <a:t>、</a:t>
            </a:r>
            <a:r>
              <a:rPr sz="2800" spc="5" dirty="0">
                <a:latin typeface="Meiryo UI"/>
                <a:cs typeface="Meiryo UI"/>
              </a:rPr>
              <a:t>複数</a:t>
            </a:r>
            <a:r>
              <a:rPr sz="2800" spc="15" dirty="0">
                <a:latin typeface="Meiryo UI"/>
                <a:cs typeface="Meiryo UI"/>
              </a:rPr>
              <a:t>の</a:t>
            </a:r>
            <a:r>
              <a:rPr sz="2800" spc="5" dirty="0">
                <a:latin typeface="Meiryo UI"/>
                <a:cs typeface="Meiryo UI"/>
              </a:rPr>
              <a:t>修練統括責</a:t>
            </a:r>
            <a:r>
              <a:rPr sz="2800" spc="-20" dirty="0">
                <a:latin typeface="Meiryo UI"/>
                <a:cs typeface="Meiryo UI"/>
              </a:rPr>
              <a:t>任</a:t>
            </a:r>
            <a:r>
              <a:rPr sz="2800" spc="5" dirty="0">
                <a:latin typeface="Meiryo UI"/>
                <a:cs typeface="Meiryo UI"/>
              </a:rPr>
              <a:t>者</a:t>
            </a:r>
            <a:r>
              <a:rPr sz="2800" spc="-5" dirty="0">
                <a:latin typeface="Meiryo UI"/>
                <a:cs typeface="Meiryo UI"/>
              </a:rPr>
              <a:t>を</a:t>
            </a:r>
            <a:r>
              <a:rPr sz="2800" spc="5" dirty="0">
                <a:latin typeface="Meiryo UI"/>
                <a:cs typeface="Meiryo UI"/>
              </a:rPr>
              <a:t>併</a:t>
            </a:r>
            <a:r>
              <a:rPr sz="2800" spc="-20" dirty="0">
                <a:latin typeface="Meiryo UI"/>
                <a:cs typeface="Meiryo UI"/>
              </a:rPr>
              <a:t>記</a:t>
            </a:r>
            <a:r>
              <a:rPr sz="2800" spc="5" dirty="0">
                <a:latin typeface="Meiryo UI"/>
                <a:cs typeface="Meiryo UI"/>
              </a:rPr>
              <a:t>可能</a:t>
            </a:r>
            <a:r>
              <a:rPr sz="2800" spc="-10" dirty="0">
                <a:latin typeface="Meiryo UI"/>
                <a:cs typeface="Meiryo UI"/>
              </a:rPr>
              <a:t>とし</a:t>
            </a:r>
            <a:r>
              <a:rPr sz="2800" spc="5" dirty="0">
                <a:latin typeface="Meiryo UI"/>
                <a:cs typeface="Meiryo UI"/>
              </a:rPr>
              <a:t>た。</a:t>
            </a:r>
            <a:endParaRPr sz="2800">
              <a:latin typeface="Meiryo UI"/>
              <a:cs typeface="Meiryo U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709264" y="125798"/>
            <a:ext cx="4437380" cy="12185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2578735">
              <a:lnSpc>
                <a:spcPct val="100000"/>
              </a:lnSpc>
              <a:spcBef>
                <a:spcPts val="105"/>
              </a:spcBef>
            </a:pPr>
            <a:r>
              <a:rPr sz="1600" spc="5" dirty="0">
                <a:latin typeface="Meiryo UI"/>
                <a:cs typeface="Meiryo UI"/>
              </a:rPr>
              <a:t>心臓血管外科専門医 認定機構</a:t>
            </a:r>
            <a:endParaRPr sz="1600">
              <a:latin typeface="Meiryo UI"/>
              <a:cs typeface="Meiryo UI"/>
            </a:endParaRPr>
          </a:p>
          <a:p>
            <a:pPr marL="220345">
              <a:lnSpc>
                <a:spcPct val="100000"/>
              </a:lnSpc>
              <a:spcBef>
                <a:spcPts val="270"/>
              </a:spcBef>
            </a:pPr>
            <a:r>
              <a:rPr sz="4400" spc="-10" dirty="0">
                <a:latin typeface="Meiryo UI"/>
                <a:cs typeface="Meiryo UI"/>
              </a:rPr>
              <a:t>認定要件</a:t>
            </a:r>
            <a:r>
              <a:rPr sz="4400" spc="-20" dirty="0">
                <a:latin typeface="Meiryo UI"/>
                <a:cs typeface="Meiryo UI"/>
              </a:rPr>
              <a:t>の</a:t>
            </a:r>
            <a:r>
              <a:rPr sz="4400" spc="-10" dirty="0">
                <a:latin typeface="Meiryo UI"/>
                <a:cs typeface="Meiryo UI"/>
              </a:rPr>
              <a:t>見直し</a:t>
            </a:r>
            <a:endParaRPr sz="4400">
              <a:latin typeface="Meiryo UI"/>
              <a:cs typeface="Meiryo U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16939" y="1858644"/>
            <a:ext cx="10269220" cy="21191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800" spc="-5" dirty="0">
                <a:latin typeface="Meiryo UI"/>
                <a:cs typeface="Meiryo UI"/>
              </a:rPr>
              <a:t>よ</a:t>
            </a:r>
            <a:r>
              <a:rPr sz="2800" spc="15" dirty="0">
                <a:latin typeface="Meiryo UI"/>
                <a:cs typeface="Meiryo UI"/>
              </a:rPr>
              <a:t>り</a:t>
            </a:r>
            <a:r>
              <a:rPr sz="2800" spc="5" dirty="0">
                <a:latin typeface="Meiryo UI"/>
                <a:cs typeface="Meiryo UI"/>
              </a:rPr>
              <a:t>効率的な研修</a:t>
            </a:r>
            <a:r>
              <a:rPr sz="2800" spc="10" dirty="0">
                <a:latin typeface="Meiryo UI"/>
                <a:cs typeface="Meiryo UI"/>
              </a:rPr>
              <a:t>、</a:t>
            </a:r>
            <a:r>
              <a:rPr sz="2800" spc="5" dirty="0">
                <a:latin typeface="Meiryo UI"/>
                <a:cs typeface="Meiryo UI"/>
              </a:rPr>
              <a:t>研修</a:t>
            </a:r>
            <a:r>
              <a:rPr sz="2800" spc="-10" dirty="0">
                <a:latin typeface="Meiryo UI"/>
                <a:cs typeface="Meiryo UI"/>
              </a:rPr>
              <a:t>の</a:t>
            </a:r>
            <a:r>
              <a:rPr sz="2800" spc="5" dirty="0">
                <a:latin typeface="Meiryo UI"/>
                <a:cs typeface="Meiryo UI"/>
              </a:rPr>
              <a:t>質</a:t>
            </a:r>
            <a:r>
              <a:rPr sz="2800" spc="-20" dirty="0">
                <a:latin typeface="Meiryo UI"/>
                <a:cs typeface="Meiryo UI"/>
              </a:rPr>
              <a:t>（</a:t>
            </a:r>
            <a:r>
              <a:rPr sz="2800" spc="5" dirty="0">
                <a:latin typeface="Meiryo UI"/>
                <a:cs typeface="Meiryo UI"/>
              </a:rPr>
              <a:t>＝医</a:t>
            </a:r>
            <a:r>
              <a:rPr sz="2800" spc="-20" dirty="0">
                <a:latin typeface="Meiryo UI"/>
                <a:cs typeface="Meiryo UI"/>
              </a:rPr>
              <a:t>療</a:t>
            </a:r>
            <a:r>
              <a:rPr sz="2800" spc="15" dirty="0">
                <a:latin typeface="Meiryo UI"/>
                <a:cs typeface="Meiryo UI"/>
              </a:rPr>
              <a:t>の</a:t>
            </a:r>
            <a:r>
              <a:rPr sz="2800" spc="-20" dirty="0">
                <a:latin typeface="Meiryo UI"/>
                <a:cs typeface="Meiryo UI"/>
              </a:rPr>
              <a:t>質</a:t>
            </a:r>
            <a:r>
              <a:rPr sz="2800" spc="5" dirty="0">
                <a:latin typeface="Meiryo UI"/>
                <a:cs typeface="Meiryo UI"/>
              </a:rPr>
              <a:t>）確</a:t>
            </a:r>
            <a:r>
              <a:rPr sz="2800" spc="-20" dirty="0">
                <a:latin typeface="Meiryo UI"/>
                <a:cs typeface="Meiryo UI"/>
              </a:rPr>
              <a:t>保</a:t>
            </a:r>
            <a:r>
              <a:rPr sz="2800" spc="10" dirty="0">
                <a:latin typeface="Meiryo UI"/>
                <a:cs typeface="Meiryo UI"/>
              </a:rPr>
              <a:t>、</a:t>
            </a:r>
            <a:r>
              <a:rPr sz="2800" spc="5" dirty="0">
                <a:latin typeface="Meiryo UI"/>
                <a:cs typeface="Meiryo UI"/>
              </a:rPr>
              <a:t>働</a:t>
            </a:r>
            <a:r>
              <a:rPr sz="2800" spc="-5" dirty="0">
                <a:latin typeface="Meiryo UI"/>
                <a:cs typeface="Meiryo UI"/>
              </a:rPr>
              <a:t>き</a:t>
            </a:r>
            <a:r>
              <a:rPr sz="2800" spc="-20" dirty="0">
                <a:latin typeface="Meiryo UI"/>
                <a:cs typeface="Meiryo UI"/>
              </a:rPr>
              <a:t>方</a:t>
            </a:r>
            <a:r>
              <a:rPr sz="2800" spc="5" dirty="0">
                <a:latin typeface="Meiryo UI"/>
                <a:cs typeface="Meiryo UI"/>
              </a:rPr>
              <a:t>改革</a:t>
            </a:r>
            <a:r>
              <a:rPr sz="2800" spc="-20" dirty="0">
                <a:latin typeface="Meiryo UI"/>
                <a:cs typeface="Meiryo UI"/>
              </a:rPr>
              <a:t>対</a:t>
            </a:r>
            <a:r>
              <a:rPr sz="2800" spc="5" dirty="0">
                <a:latin typeface="Meiryo UI"/>
                <a:cs typeface="Meiryo UI"/>
              </a:rPr>
              <a:t>応の た</a:t>
            </a:r>
            <a:r>
              <a:rPr sz="2800" spc="15" dirty="0">
                <a:latin typeface="Meiryo UI"/>
                <a:cs typeface="Meiryo UI"/>
              </a:rPr>
              <a:t>め</a:t>
            </a:r>
            <a:r>
              <a:rPr sz="2800" spc="10" dirty="0">
                <a:latin typeface="Meiryo UI"/>
                <a:cs typeface="Meiryo UI"/>
              </a:rPr>
              <a:t>、</a:t>
            </a:r>
            <a:r>
              <a:rPr sz="2800" spc="5" dirty="0">
                <a:latin typeface="Meiryo UI"/>
                <a:cs typeface="Meiryo UI"/>
              </a:rPr>
              <a:t>認定修練施設</a:t>
            </a:r>
            <a:r>
              <a:rPr sz="2800" spc="-10" dirty="0">
                <a:latin typeface="Meiryo UI"/>
                <a:cs typeface="Meiryo UI"/>
              </a:rPr>
              <a:t>の</a:t>
            </a:r>
            <a:r>
              <a:rPr sz="2800" spc="5" dirty="0">
                <a:latin typeface="Meiryo UI"/>
                <a:cs typeface="Meiryo UI"/>
              </a:rPr>
              <a:t>要</a:t>
            </a:r>
            <a:r>
              <a:rPr sz="2800" spc="-20" dirty="0">
                <a:latin typeface="Meiryo UI"/>
                <a:cs typeface="Meiryo UI"/>
              </a:rPr>
              <a:t>件</a:t>
            </a:r>
            <a:r>
              <a:rPr sz="2800" dirty="0">
                <a:latin typeface="Meiryo UI"/>
                <a:cs typeface="Meiryo UI"/>
              </a:rPr>
              <a:t>を</a:t>
            </a:r>
            <a:r>
              <a:rPr sz="2800" spc="5" dirty="0">
                <a:latin typeface="Meiryo UI"/>
                <a:cs typeface="Meiryo UI"/>
              </a:rPr>
              <a:t>変更</a:t>
            </a:r>
            <a:r>
              <a:rPr sz="2800" spc="-10" dirty="0">
                <a:latin typeface="Meiryo UI"/>
                <a:cs typeface="Meiryo UI"/>
              </a:rPr>
              <a:t>し</a:t>
            </a:r>
            <a:r>
              <a:rPr sz="2800" spc="-5" dirty="0">
                <a:latin typeface="Meiryo UI"/>
                <a:cs typeface="Meiryo UI"/>
              </a:rPr>
              <a:t>ま</a:t>
            </a:r>
            <a:r>
              <a:rPr sz="2800" dirty="0">
                <a:latin typeface="Meiryo UI"/>
                <a:cs typeface="Meiryo UI"/>
              </a:rPr>
              <a:t>す</a:t>
            </a:r>
            <a:r>
              <a:rPr sz="2800" spc="5" dirty="0">
                <a:latin typeface="Meiryo UI"/>
                <a:cs typeface="Meiryo UI"/>
              </a:rPr>
              <a:t>。</a:t>
            </a:r>
            <a:endParaRPr sz="2800" dirty="0">
              <a:latin typeface="Meiryo UI"/>
              <a:cs typeface="Meiryo UI"/>
            </a:endParaRPr>
          </a:p>
          <a:p>
            <a:pPr marL="241300" marR="143510" indent="-228600" algn="just">
              <a:lnSpc>
                <a:spcPts val="3020"/>
              </a:lnSpc>
              <a:spcBef>
                <a:spcPts val="65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5" dirty="0">
                <a:latin typeface="Meiryo UI"/>
                <a:cs typeface="Meiryo UI"/>
              </a:rPr>
              <a:t>骨子：研修</a:t>
            </a:r>
            <a:r>
              <a:rPr sz="2800" spc="15" dirty="0">
                <a:latin typeface="Meiryo UI"/>
                <a:cs typeface="Meiryo UI"/>
              </a:rPr>
              <a:t>の</a:t>
            </a:r>
            <a:r>
              <a:rPr sz="2800" spc="5" dirty="0">
                <a:latin typeface="Meiryo UI"/>
                <a:cs typeface="Meiryo UI"/>
              </a:rPr>
              <a:t>量</a:t>
            </a:r>
            <a:r>
              <a:rPr sz="2800" spc="10" dirty="0">
                <a:latin typeface="Meiryo UI"/>
                <a:cs typeface="Meiryo UI"/>
              </a:rPr>
              <a:t>と</a:t>
            </a:r>
            <a:r>
              <a:rPr sz="2800" spc="-20" dirty="0">
                <a:latin typeface="Meiryo UI"/>
                <a:cs typeface="Meiryo UI"/>
              </a:rPr>
              <a:t>質</a:t>
            </a:r>
            <a:r>
              <a:rPr sz="2800" dirty="0">
                <a:latin typeface="Meiryo UI"/>
                <a:cs typeface="Meiryo UI"/>
              </a:rPr>
              <a:t>を</a:t>
            </a:r>
            <a:r>
              <a:rPr sz="2800" spc="5" dirty="0">
                <a:latin typeface="Meiryo UI"/>
                <a:cs typeface="Meiryo UI"/>
              </a:rPr>
              <a:t>兼</a:t>
            </a:r>
            <a:r>
              <a:rPr sz="2800" spc="10" dirty="0">
                <a:latin typeface="Meiryo UI"/>
                <a:cs typeface="Meiryo UI"/>
              </a:rPr>
              <a:t>ね</a:t>
            </a:r>
            <a:r>
              <a:rPr sz="2800" spc="-20" dirty="0">
                <a:latin typeface="Meiryo UI"/>
                <a:cs typeface="Meiryo UI"/>
              </a:rPr>
              <a:t>備</a:t>
            </a:r>
            <a:r>
              <a:rPr sz="2800" spc="5" dirty="0">
                <a:latin typeface="Meiryo UI"/>
                <a:cs typeface="Meiryo UI"/>
              </a:rPr>
              <a:t>え</a:t>
            </a:r>
            <a:r>
              <a:rPr sz="2800" spc="10" dirty="0">
                <a:latin typeface="Meiryo UI"/>
                <a:cs typeface="Meiryo UI"/>
              </a:rPr>
              <a:t>、</a:t>
            </a:r>
            <a:r>
              <a:rPr sz="2800" spc="-20" dirty="0">
                <a:latin typeface="Meiryo UI"/>
                <a:cs typeface="Meiryo UI"/>
              </a:rPr>
              <a:t>良</a:t>
            </a:r>
            <a:r>
              <a:rPr sz="2800" spc="15" dirty="0">
                <a:latin typeface="Meiryo UI"/>
                <a:cs typeface="Meiryo UI"/>
              </a:rPr>
              <a:t>い</a:t>
            </a:r>
            <a:r>
              <a:rPr sz="2800" spc="-20" dirty="0">
                <a:latin typeface="Meiryo UI"/>
                <a:cs typeface="Meiryo UI"/>
              </a:rPr>
              <a:t>働</a:t>
            </a:r>
            <a:r>
              <a:rPr sz="2800" dirty="0">
                <a:latin typeface="Meiryo UI"/>
                <a:cs typeface="Meiryo UI"/>
              </a:rPr>
              <a:t>き</a:t>
            </a:r>
            <a:r>
              <a:rPr sz="2800" spc="5" dirty="0">
                <a:latin typeface="Meiryo UI"/>
                <a:cs typeface="Meiryo UI"/>
              </a:rPr>
              <a:t>方</a:t>
            </a:r>
            <a:r>
              <a:rPr sz="2800" spc="-5" dirty="0">
                <a:latin typeface="Meiryo UI"/>
                <a:cs typeface="Meiryo UI"/>
              </a:rPr>
              <a:t>を</a:t>
            </a:r>
            <a:r>
              <a:rPr sz="2800" spc="5" dirty="0">
                <a:latin typeface="Meiryo UI"/>
                <a:cs typeface="Meiryo UI"/>
              </a:rPr>
              <a:t>実</a:t>
            </a:r>
            <a:r>
              <a:rPr sz="2800" spc="-20" dirty="0">
                <a:latin typeface="Meiryo UI"/>
                <a:cs typeface="Meiryo UI"/>
              </a:rPr>
              <a:t>現</a:t>
            </a:r>
            <a:r>
              <a:rPr sz="2800" dirty="0">
                <a:latin typeface="Meiryo UI"/>
                <a:cs typeface="Meiryo UI"/>
              </a:rPr>
              <a:t>する</a:t>
            </a:r>
            <a:r>
              <a:rPr sz="2800" spc="-5" dirty="0">
                <a:latin typeface="Meiryo UI"/>
                <a:cs typeface="Meiryo UI"/>
              </a:rPr>
              <a:t>task</a:t>
            </a:r>
            <a:r>
              <a:rPr sz="2800" spc="-100" dirty="0">
                <a:latin typeface="Meiryo UI"/>
                <a:cs typeface="Meiryo UI"/>
              </a:rPr>
              <a:t> </a:t>
            </a:r>
            <a:r>
              <a:rPr sz="2800" spc="5" dirty="0">
                <a:latin typeface="Meiryo UI"/>
                <a:cs typeface="Meiryo UI"/>
              </a:rPr>
              <a:t>shiftや </a:t>
            </a:r>
            <a:r>
              <a:rPr sz="2800" spc="-5" dirty="0">
                <a:latin typeface="Meiryo UI"/>
                <a:cs typeface="Meiryo UI"/>
              </a:rPr>
              <a:t>task</a:t>
            </a:r>
            <a:r>
              <a:rPr sz="2800" spc="-20" dirty="0">
                <a:latin typeface="Meiryo UI"/>
                <a:cs typeface="Meiryo UI"/>
              </a:rPr>
              <a:t> </a:t>
            </a:r>
            <a:r>
              <a:rPr sz="2800" dirty="0">
                <a:latin typeface="Meiryo UI"/>
                <a:cs typeface="Meiryo UI"/>
              </a:rPr>
              <a:t>share</a:t>
            </a:r>
            <a:r>
              <a:rPr sz="2800" spc="5" dirty="0">
                <a:latin typeface="Meiryo UI"/>
                <a:cs typeface="Meiryo UI"/>
              </a:rPr>
              <a:t>に取</a:t>
            </a:r>
            <a:r>
              <a:rPr sz="2800" spc="10" dirty="0">
                <a:latin typeface="Meiryo UI"/>
                <a:cs typeface="Meiryo UI"/>
              </a:rPr>
              <a:t>り</a:t>
            </a:r>
            <a:r>
              <a:rPr sz="2800" dirty="0">
                <a:latin typeface="Meiryo UI"/>
                <a:cs typeface="Meiryo UI"/>
              </a:rPr>
              <a:t>く</a:t>
            </a:r>
            <a:r>
              <a:rPr sz="2800" spc="15" dirty="0">
                <a:latin typeface="Meiryo UI"/>
                <a:cs typeface="Meiryo UI"/>
              </a:rPr>
              <a:t>んで</a:t>
            </a:r>
            <a:r>
              <a:rPr sz="2800" spc="-10" dirty="0">
                <a:latin typeface="Meiryo UI"/>
                <a:cs typeface="Meiryo UI"/>
              </a:rPr>
              <a:t>い</a:t>
            </a:r>
            <a:r>
              <a:rPr sz="2800" dirty="0">
                <a:latin typeface="Meiryo UI"/>
                <a:cs typeface="Meiryo UI"/>
              </a:rPr>
              <a:t>る</a:t>
            </a:r>
            <a:r>
              <a:rPr sz="2800" spc="5" dirty="0">
                <a:latin typeface="Meiryo UI"/>
                <a:cs typeface="Meiryo UI"/>
              </a:rPr>
              <a:t>施</a:t>
            </a:r>
            <a:r>
              <a:rPr sz="2800" spc="-20" dirty="0">
                <a:latin typeface="Meiryo UI"/>
                <a:cs typeface="Meiryo UI"/>
              </a:rPr>
              <a:t>設</a:t>
            </a:r>
            <a:r>
              <a:rPr sz="2800" spc="-5" dirty="0">
                <a:latin typeface="Meiryo UI"/>
                <a:cs typeface="Meiryo UI"/>
              </a:rPr>
              <a:t>を</a:t>
            </a:r>
            <a:r>
              <a:rPr sz="2800" spc="5" dirty="0">
                <a:latin typeface="Meiryo UI"/>
                <a:cs typeface="Meiryo UI"/>
              </a:rPr>
              <a:t>基幹</a:t>
            </a:r>
            <a:r>
              <a:rPr sz="2800" spc="-20" dirty="0">
                <a:latin typeface="Meiryo UI"/>
                <a:cs typeface="Meiryo UI"/>
              </a:rPr>
              <a:t>施</a:t>
            </a:r>
            <a:r>
              <a:rPr sz="2800" spc="5" dirty="0">
                <a:latin typeface="Meiryo UI"/>
                <a:cs typeface="Meiryo UI"/>
              </a:rPr>
              <a:t>設</a:t>
            </a:r>
            <a:r>
              <a:rPr sz="2800" spc="10" dirty="0">
                <a:latin typeface="Meiryo UI"/>
                <a:cs typeface="Meiryo UI"/>
              </a:rPr>
              <a:t>と</a:t>
            </a:r>
            <a:r>
              <a:rPr sz="2800" spc="-10" dirty="0">
                <a:latin typeface="Meiryo UI"/>
                <a:cs typeface="Meiryo UI"/>
              </a:rPr>
              <a:t>し</a:t>
            </a:r>
            <a:r>
              <a:rPr sz="2800" spc="10" dirty="0">
                <a:latin typeface="Meiryo UI"/>
                <a:cs typeface="Meiryo UI"/>
              </a:rPr>
              <a:t>、</a:t>
            </a:r>
            <a:r>
              <a:rPr sz="2800" spc="-20" dirty="0">
                <a:latin typeface="Meiryo UI"/>
                <a:cs typeface="Meiryo UI"/>
              </a:rPr>
              <a:t>専</a:t>
            </a:r>
            <a:r>
              <a:rPr sz="2800" spc="5" dirty="0">
                <a:latin typeface="Meiryo UI"/>
                <a:cs typeface="Meiryo UI"/>
              </a:rPr>
              <a:t>攻医</a:t>
            </a:r>
            <a:r>
              <a:rPr sz="2800" spc="-5" dirty="0">
                <a:latin typeface="Meiryo UI"/>
                <a:cs typeface="Meiryo UI"/>
              </a:rPr>
              <a:t>を</a:t>
            </a:r>
            <a:r>
              <a:rPr sz="2800" spc="-20" dirty="0">
                <a:latin typeface="Meiryo UI"/>
                <a:cs typeface="Meiryo UI"/>
              </a:rPr>
              <a:t>重</a:t>
            </a:r>
            <a:r>
              <a:rPr sz="2800" spc="5" dirty="0">
                <a:latin typeface="Meiryo UI"/>
                <a:cs typeface="Meiryo UI"/>
              </a:rPr>
              <a:t>点的に </a:t>
            </a:r>
            <a:r>
              <a:rPr sz="2800" spc="5" dirty="0" err="1">
                <a:latin typeface="Meiryo UI"/>
                <a:cs typeface="Meiryo UI"/>
              </a:rPr>
              <a:t>配置</a:t>
            </a:r>
            <a:r>
              <a:rPr sz="2800" dirty="0" err="1">
                <a:latin typeface="Meiryo UI"/>
                <a:cs typeface="Meiryo UI"/>
              </a:rPr>
              <a:t>する</a:t>
            </a:r>
            <a:r>
              <a:rPr sz="2800" dirty="0">
                <a:latin typeface="Meiryo UI"/>
                <a:cs typeface="Meiryo UI"/>
              </a:rPr>
              <a:t>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709264" y="125798"/>
            <a:ext cx="7596536" cy="97526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3187700">
              <a:lnSpc>
                <a:spcPct val="100000"/>
              </a:lnSpc>
              <a:spcBef>
                <a:spcPts val="105"/>
              </a:spcBef>
            </a:pPr>
            <a:r>
              <a:rPr sz="1600" spc="5" dirty="0">
                <a:latin typeface="Meiryo UI"/>
                <a:cs typeface="Meiryo UI"/>
              </a:rPr>
              <a:t>心臓血管外科専門医 認定機構</a:t>
            </a:r>
            <a:endParaRPr sz="1600" dirty="0">
              <a:latin typeface="Meiryo UI"/>
              <a:cs typeface="Meiryo UI"/>
            </a:endParaRPr>
          </a:p>
          <a:p>
            <a:pPr marL="220345">
              <a:lnSpc>
                <a:spcPct val="100000"/>
              </a:lnSpc>
              <a:spcBef>
                <a:spcPts val="270"/>
              </a:spcBef>
            </a:pPr>
            <a:r>
              <a:rPr lang="ja-JP" altLang="en-US" sz="4400" spc="-10" dirty="0">
                <a:latin typeface="Meiryo UI"/>
                <a:cs typeface="Meiryo UI"/>
              </a:rPr>
              <a:t>認定修練施設の施設基準</a:t>
            </a:r>
            <a:endParaRPr sz="4400" dirty="0">
              <a:latin typeface="Meiryo UI"/>
              <a:cs typeface="Meiryo U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16939" y="1785304"/>
            <a:ext cx="9773285" cy="3998146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ja-JP" altLang="en-US" sz="2400" dirty="0"/>
              <a:t>来年</a:t>
            </a:r>
            <a:r>
              <a:rPr lang="en-US" altLang="ja-JP" sz="2400" dirty="0"/>
              <a:t>(2024</a:t>
            </a:r>
            <a:r>
              <a:rPr lang="ja-JP" altLang="en-US" sz="2400" dirty="0"/>
              <a:t>年）の新規・更新申請から、認定修練施設要件が変わります</a:t>
            </a:r>
            <a:endParaRPr lang="en-US" altLang="ja-JP" sz="24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ja-JP" altLang="en-US" sz="2400" dirty="0"/>
              <a:t>関連施設：心臓血管外科手術年間</a:t>
            </a:r>
            <a:r>
              <a:rPr lang="en-US" altLang="ja-JP" sz="2400" u="sng" dirty="0">
                <a:solidFill>
                  <a:srgbClr val="FF0000"/>
                </a:solidFill>
              </a:rPr>
              <a:t>50</a:t>
            </a:r>
            <a:r>
              <a:rPr lang="ja-JP" altLang="en-US" sz="2400" u="sng" dirty="0">
                <a:solidFill>
                  <a:srgbClr val="FF0000"/>
                </a:solidFill>
              </a:rPr>
              <a:t>例以上⇒</a:t>
            </a:r>
            <a:r>
              <a:rPr lang="en-US" altLang="ja-JP" sz="2400" u="sng" dirty="0">
                <a:solidFill>
                  <a:srgbClr val="FF0000"/>
                </a:solidFill>
              </a:rPr>
              <a:t>100</a:t>
            </a:r>
            <a:r>
              <a:rPr lang="ja-JP" altLang="en-US" sz="2400" u="sng" dirty="0">
                <a:solidFill>
                  <a:srgbClr val="FF0000"/>
                </a:solidFill>
              </a:rPr>
              <a:t>例以上</a:t>
            </a:r>
            <a:endParaRPr lang="en-US" altLang="ja-JP" sz="2400" u="sng" dirty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ja-JP" altLang="en-US" sz="2400" dirty="0"/>
              <a:t>基幹施設：心臓胸部大血管領域と血管外科領域を区別して認定</a:t>
            </a:r>
            <a:endParaRPr lang="en-US" altLang="ja-JP" sz="2400" dirty="0"/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ja-JP" altLang="en-US" sz="2400" dirty="0"/>
              <a:t>心臓胸部大血管領域：</a:t>
            </a:r>
            <a:r>
              <a:rPr lang="ja-JP" altLang="en-US" sz="2400" u="sng" dirty="0">
                <a:solidFill>
                  <a:srgbClr val="FF0000"/>
                </a:solidFill>
              </a:rPr>
              <a:t>心臓胸部大血管領域の手術を年間</a:t>
            </a:r>
            <a:r>
              <a:rPr lang="en-US" altLang="ja-JP" sz="2400" u="sng" dirty="0">
                <a:solidFill>
                  <a:srgbClr val="FF0000"/>
                </a:solidFill>
              </a:rPr>
              <a:t>100</a:t>
            </a:r>
            <a:r>
              <a:rPr lang="ja-JP" altLang="en-US" sz="2400" u="sng" dirty="0">
                <a:solidFill>
                  <a:srgbClr val="FF0000"/>
                </a:solidFill>
              </a:rPr>
              <a:t>例以上</a:t>
            </a:r>
            <a:endParaRPr lang="en-US" altLang="ja-JP" sz="2400" u="sng" dirty="0">
              <a:solidFill>
                <a:srgbClr val="FF0000"/>
              </a:solidFill>
            </a:endParaRP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ja-JP" altLang="en-US" sz="2400" dirty="0">
                <a:solidFill>
                  <a:schemeClr val="tx1"/>
                </a:solidFill>
              </a:rPr>
              <a:t>小児を含めて良い</a:t>
            </a:r>
            <a:endParaRPr lang="en-US" altLang="ja-JP" sz="2400" dirty="0">
              <a:solidFill>
                <a:schemeClr val="tx1"/>
              </a:solidFill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ja-JP" altLang="en-US" sz="2400" dirty="0">
                <a:solidFill>
                  <a:schemeClr val="tx1"/>
                </a:solidFill>
              </a:rPr>
              <a:t>血管外科領域：</a:t>
            </a:r>
            <a:r>
              <a:rPr lang="ja-JP" altLang="en-US" sz="2400" u="sng" dirty="0">
                <a:solidFill>
                  <a:srgbClr val="FF0000"/>
                </a:solidFill>
              </a:rPr>
              <a:t>血管外科領域の手術を年間</a:t>
            </a:r>
            <a:r>
              <a:rPr lang="en-US" altLang="ja-JP" sz="2400" u="sng" dirty="0">
                <a:solidFill>
                  <a:srgbClr val="FF0000"/>
                </a:solidFill>
              </a:rPr>
              <a:t>100</a:t>
            </a:r>
            <a:r>
              <a:rPr lang="ja-JP" altLang="en-US" sz="2400" u="sng" dirty="0">
                <a:solidFill>
                  <a:srgbClr val="FF0000"/>
                </a:solidFill>
              </a:rPr>
              <a:t>例以上、かつ</a:t>
            </a:r>
            <a:endParaRPr lang="en-US" altLang="ja-JP" sz="2400" u="sng" dirty="0">
              <a:solidFill>
                <a:srgbClr val="FF0000"/>
              </a:solidFill>
            </a:endParaRPr>
          </a:p>
          <a:p>
            <a:pPr marL="1270000" lvl="2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ja-JP" altLang="en-US" sz="2400" dirty="0">
                <a:solidFill>
                  <a:srgbClr val="FF0000"/>
                </a:solidFill>
              </a:rPr>
              <a:t>グループ</a:t>
            </a:r>
            <a:r>
              <a:rPr lang="en-US" altLang="ja-JP" sz="2400" dirty="0">
                <a:solidFill>
                  <a:srgbClr val="FF0000"/>
                </a:solidFill>
              </a:rPr>
              <a:t>1</a:t>
            </a:r>
            <a:r>
              <a:rPr lang="ja-JP" altLang="en-US" sz="2400" dirty="0">
                <a:solidFill>
                  <a:srgbClr val="FF0000"/>
                </a:solidFill>
              </a:rPr>
              <a:t>＆</a:t>
            </a:r>
            <a:r>
              <a:rPr lang="en-US" altLang="ja-JP" sz="2400" dirty="0">
                <a:solidFill>
                  <a:srgbClr val="FF0000"/>
                </a:solidFill>
              </a:rPr>
              <a:t>2</a:t>
            </a:r>
            <a:r>
              <a:rPr lang="ja-JP" altLang="en-US" sz="2400" dirty="0">
                <a:solidFill>
                  <a:srgbClr val="FF0000"/>
                </a:solidFill>
              </a:rPr>
              <a:t>を各</a:t>
            </a:r>
            <a:r>
              <a:rPr lang="en-US" altLang="ja-JP" sz="2400" dirty="0">
                <a:solidFill>
                  <a:srgbClr val="FF0000"/>
                </a:solidFill>
              </a:rPr>
              <a:t>20</a:t>
            </a:r>
            <a:r>
              <a:rPr lang="ja-JP" altLang="en-US" sz="2400" dirty="0">
                <a:solidFill>
                  <a:srgbClr val="FF0000"/>
                </a:solidFill>
              </a:rPr>
              <a:t>例以上</a:t>
            </a:r>
            <a:r>
              <a:rPr lang="ja-JP" altLang="en-US" sz="2400" dirty="0">
                <a:solidFill>
                  <a:schemeClr val="tx1"/>
                </a:solidFill>
              </a:rPr>
              <a:t>で</a:t>
            </a:r>
            <a:r>
              <a:rPr lang="en-US" altLang="ja-JP" sz="2400" dirty="0">
                <a:solidFill>
                  <a:schemeClr val="tx1"/>
                </a:solidFill>
              </a:rPr>
              <a:t>distal bypass</a:t>
            </a:r>
            <a:r>
              <a:rPr lang="ja-JP" altLang="en-US" sz="2400" dirty="0">
                <a:solidFill>
                  <a:schemeClr val="tx1"/>
                </a:solidFill>
              </a:rPr>
              <a:t>年間</a:t>
            </a:r>
            <a:r>
              <a:rPr lang="en-US" altLang="ja-JP" sz="2400" dirty="0">
                <a:solidFill>
                  <a:schemeClr val="tx1"/>
                </a:solidFill>
              </a:rPr>
              <a:t>2</a:t>
            </a:r>
            <a:r>
              <a:rPr lang="ja-JP" altLang="en-US" sz="2400" dirty="0">
                <a:solidFill>
                  <a:schemeClr val="tx1"/>
                </a:solidFill>
              </a:rPr>
              <a:t>例以上</a:t>
            </a:r>
            <a:endParaRPr lang="en-US" altLang="ja-JP" sz="2400" dirty="0">
              <a:solidFill>
                <a:schemeClr val="tx1"/>
              </a:solidFill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ja-JP" altLang="en-US" sz="2400" dirty="0">
                <a:solidFill>
                  <a:srgbClr val="FF0000"/>
                </a:solidFill>
              </a:rPr>
              <a:t>小児領域基幹施設を新たに認定</a:t>
            </a:r>
            <a:r>
              <a:rPr lang="ja-JP" altLang="en-US" sz="2400" dirty="0"/>
              <a:t>（</a:t>
            </a:r>
            <a:r>
              <a:rPr lang="ja-JP" altLang="en-US" sz="2400" dirty="0">
                <a:solidFill>
                  <a:srgbClr val="FF0000"/>
                </a:solidFill>
              </a:rPr>
              <a:t>換算</a:t>
            </a:r>
            <a:r>
              <a:rPr lang="en-US" altLang="ja-JP" sz="2400" dirty="0">
                <a:solidFill>
                  <a:srgbClr val="FF0000"/>
                </a:solidFill>
              </a:rPr>
              <a:t>100</a:t>
            </a:r>
            <a:r>
              <a:rPr lang="ja-JP" altLang="en-US" sz="2400" dirty="0">
                <a:solidFill>
                  <a:srgbClr val="FF0000"/>
                </a:solidFill>
              </a:rPr>
              <a:t>例以上＝</a:t>
            </a:r>
            <a:r>
              <a:rPr lang="en-US" altLang="ja-JP" sz="2400" dirty="0">
                <a:solidFill>
                  <a:srgbClr val="FF0000"/>
                </a:solidFill>
              </a:rPr>
              <a:t>71</a:t>
            </a:r>
            <a:r>
              <a:rPr lang="ja-JP" altLang="en-US" sz="2400" dirty="0">
                <a:solidFill>
                  <a:srgbClr val="FF0000"/>
                </a:solidFill>
              </a:rPr>
              <a:t>例以上</a:t>
            </a:r>
            <a:r>
              <a:rPr lang="ja-JP" altLang="en-US" sz="2400" dirty="0"/>
              <a:t>）</a:t>
            </a:r>
            <a:endParaRPr lang="en-US" altLang="ja-JP" sz="2400" dirty="0"/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ja-JP" altLang="en-US" sz="2400" dirty="0"/>
              <a:t>小児領域の関連施設は定義しない（心臓胸部大血管と同一）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709264" y="125798"/>
            <a:ext cx="7531734" cy="122148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673090">
              <a:lnSpc>
                <a:spcPct val="100000"/>
              </a:lnSpc>
              <a:spcBef>
                <a:spcPts val="105"/>
              </a:spcBef>
            </a:pPr>
            <a:r>
              <a:rPr sz="1600" spc="5" dirty="0">
                <a:latin typeface="Meiryo UI"/>
                <a:cs typeface="Meiryo UI"/>
              </a:rPr>
              <a:t>心臓血管外科専門医 認定機構</a:t>
            </a:r>
            <a:endParaRPr sz="1600" dirty="0">
              <a:latin typeface="Meiryo UI"/>
              <a:cs typeface="Meiryo UI"/>
            </a:endParaRPr>
          </a:p>
          <a:p>
            <a:pPr marL="220345">
              <a:lnSpc>
                <a:spcPct val="100000"/>
              </a:lnSpc>
              <a:spcBef>
                <a:spcPts val="270"/>
              </a:spcBef>
            </a:pPr>
            <a:r>
              <a:rPr sz="4400" spc="-10" dirty="0" err="1">
                <a:latin typeface="Meiryo UI"/>
                <a:cs typeface="Meiryo UI"/>
              </a:rPr>
              <a:t>施設認定要件</a:t>
            </a:r>
            <a:r>
              <a:rPr sz="4400" spc="-20" dirty="0" err="1">
                <a:latin typeface="Meiryo UI"/>
                <a:cs typeface="Meiryo UI"/>
              </a:rPr>
              <a:t>の</a:t>
            </a:r>
            <a:r>
              <a:rPr sz="4400" spc="-10" dirty="0" err="1">
                <a:latin typeface="Meiryo UI"/>
                <a:cs typeface="Meiryo UI"/>
              </a:rPr>
              <a:t>見直し</a:t>
            </a:r>
            <a:endParaRPr sz="4400" dirty="0">
              <a:latin typeface="Meiryo UI"/>
              <a:cs typeface="Meiryo U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16939" y="2328073"/>
            <a:ext cx="9965690" cy="2686505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ja-JP" altLang="en-US" sz="2400" dirty="0"/>
              <a:t>現在認定されている施設は、更新申請時に適用されます。</a:t>
            </a:r>
            <a:endParaRPr lang="en-US" altLang="ja-JP" sz="24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ja-JP" altLang="en-US" sz="2400" dirty="0"/>
              <a:t>周知期間が不足しているため、以下の猶予を設けます。</a:t>
            </a:r>
            <a:endParaRPr lang="en-US" altLang="ja-JP" sz="24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ja-JP" sz="2400" dirty="0"/>
              <a:t>2024</a:t>
            </a:r>
            <a:r>
              <a:rPr lang="ja-JP" altLang="en-US" sz="2400" dirty="0"/>
              <a:t>年申請に限り、旧基準での申請も認める</a:t>
            </a:r>
            <a:endParaRPr lang="en-US" altLang="ja-JP" sz="24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ja-JP" altLang="en-US" sz="2400" dirty="0"/>
              <a:t>新旧基準施設の混在による混乱を回避するため、名称を区別します</a:t>
            </a:r>
            <a:endParaRPr lang="en-US" altLang="ja-JP" sz="24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ja-JP" altLang="en-US" sz="2400" dirty="0"/>
              <a:t>（新基準）認定修練施設：基幹（心臓胸部、血管、小児）</a:t>
            </a:r>
            <a:endParaRPr lang="en-US" altLang="ja-JP" sz="24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ja-JP" altLang="en-US" sz="2400" dirty="0"/>
              <a:t>（新基準）認定修練施設：基幹（心臓胸部）、関連（血管）　　等</a:t>
            </a:r>
            <a:endParaRPr lang="en-US" altLang="ja-JP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Words>556</Words>
  <Application>Microsoft Office PowerPoint</Application>
  <PresentationFormat>ワイド画面</PresentationFormat>
  <Paragraphs>67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2" baseType="lpstr">
      <vt:lpstr>Meiryo UI</vt:lpstr>
      <vt:lpstr>Arial</vt:lpstr>
      <vt:lpstr>Calibri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第51回日本血管外科学会学術総会「心臓血管外科専門医制度　変更点と注意点」</dc:title>
  <dc:creator>心臓血管外科専門医認定機構</dc:creator>
  <cp:revision>3</cp:revision>
  <dcterms:created xsi:type="dcterms:W3CDTF">2023-10-31T09:13:19Z</dcterms:created>
  <dcterms:modified xsi:type="dcterms:W3CDTF">2023-10-31T10:02:32Z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2023-06-01T00:00:00Z</vt:filetime>
  </property>
  <property fmtid="{D5CDD505-2E9C-101B-9397-08002B2CF9AE}" pid="3" name="Creator">
    <vt:lpwstr>PowerPoint 用 Acrobat PDFMaker 23</vt:lpwstr>
  </property>
  <property fmtid="{D5CDD505-2E9C-101B-9397-08002B2CF9AE}" pid="4" name="LastSaved">
    <vt:filetime>2023-10-31T00:00:00Z</vt:filetime>
  </property>
</Properties>
</file>