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2" r:id="rId2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71"/>
    <p:restoredTop sz="95028"/>
  </p:normalViewPr>
  <p:slideViewPr>
    <p:cSldViewPr snapToGrid="0" snapToObjects="1">
      <p:cViewPr>
        <p:scale>
          <a:sx n="132" d="100"/>
          <a:sy n="132" d="100"/>
        </p:scale>
        <p:origin x="1600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10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3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18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67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32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44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08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418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790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52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291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63F2B-34D1-834F-8B9D-55FF2EA87D61}" type="datetimeFigureOut">
              <a:rPr kumimoji="1" lang="ja-JP" altLang="en-US" smtClean="0"/>
              <a:t>2020/4/2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F5CCC-2817-394D-AC4C-120323D0CD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56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3" name="直線矢印コネクタ 202">
            <a:extLst>
              <a:ext uri="{FF2B5EF4-FFF2-40B4-BE49-F238E27FC236}">
                <a16:creationId xmlns:a16="http://schemas.microsoft.com/office/drawing/2014/main" id="{4C19745B-14D3-184C-A927-CC07307A7B49}"/>
              </a:ext>
            </a:extLst>
          </p:cNvPr>
          <p:cNvCxnSpPr>
            <a:cxnSpLocks/>
          </p:cNvCxnSpPr>
          <p:nvPr/>
        </p:nvCxnSpPr>
        <p:spPr>
          <a:xfrm>
            <a:off x="8012297" y="2140658"/>
            <a:ext cx="0" cy="560067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7972E4A1-0898-A34D-88E1-8A743ADE38C1}"/>
              </a:ext>
            </a:extLst>
          </p:cNvPr>
          <p:cNvCxnSpPr>
            <a:cxnSpLocks/>
            <a:stCxn id="81" idx="3"/>
          </p:cNvCxnSpPr>
          <p:nvPr/>
        </p:nvCxnSpPr>
        <p:spPr>
          <a:xfrm>
            <a:off x="8290528" y="1392903"/>
            <a:ext cx="27620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49AC62-E9BE-ED42-BC89-C8E6796AFBE1}"/>
              </a:ext>
            </a:extLst>
          </p:cNvPr>
          <p:cNvSpPr/>
          <p:nvPr/>
        </p:nvSpPr>
        <p:spPr>
          <a:xfrm>
            <a:off x="120451" y="3824014"/>
            <a:ext cx="1062685" cy="5828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人工呼吸器の装着により救命可能か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ABB2615-5B28-D549-8824-9B98115B9DE0}"/>
              </a:ext>
            </a:extLst>
          </p:cNvPr>
          <p:cNvSpPr/>
          <p:nvPr/>
        </p:nvSpPr>
        <p:spPr>
          <a:xfrm>
            <a:off x="2772812" y="2962469"/>
            <a:ext cx="1152293" cy="587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患者は人工呼吸器の装着を望んでいるか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974BEBE-6FFF-FB47-93D7-DDAE8708E42A}"/>
              </a:ext>
            </a:extLst>
          </p:cNvPr>
          <p:cNvSpPr/>
          <p:nvPr/>
        </p:nvSpPr>
        <p:spPr>
          <a:xfrm>
            <a:off x="4186711" y="2486923"/>
            <a:ext cx="1067402" cy="587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人工呼吸器は不足しているか</a:t>
            </a:r>
          </a:p>
        </p:txBody>
      </p:sp>
      <p:cxnSp>
        <p:nvCxnSpPr>
          <p:cNvPr id="10" name="カギ線コネクタ 9">
            <a:extLst>
              <a:ext uri="{FF2B5EF4-FFF2-40B4-BE49-F238E27FC236}">
                <a16:creationId xmlns:a16="http://schemas.microsoft.com/office/drawing/2014/main" id="{7481D243-BC5F-7A4D-A0D9-CDFDFA37C574}"/>
              </a:ext>
            </a:extLst>
          </p:cNvPr>
          <p:cNvCxnSpPr>
            <a:cxnSpLocks/>
            <a:stCxn id="5" idx="3"/>
            <a:endCxn id="55" idx="1"/>
          </p:cNvCxnSpPr>
          <p:nvPr/>
        </p:nvCxnSpPr>
        <p:spPr>
          <a:xfrm flipV="1">
            <a:off x="1183136" y="3693200"/>
            <a:ext cx="311458" cy="422256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カギ線コネクタ 10">
            <a:extLst>
              <a:ext uri="{FF2B5EF4-FFF2-40B4-BE49-F238E27FC236}">
                <a16:creationId xmlns:a16="http://schemas.microsoft.com/office/drawing/2014/main" id="{97C047BD-5E8B-FA4D-9882-707E54CAC498}"/>
              </a:ext>
            </a:extLst>
          </p:cNvPr>
          <p:cNvCxnSpPr>
            <a:cxnSpLocks/>
          </p:cNvCxnSpPr>
          <p:nvPr/>
        </p:nvCxnSpPr>
        <p:spPr>
          <a:xfrm flipV="1">
            <a:off x="3925632" y="2780571"/>
            <a:ext cx="261606" cy="475546"/>
          </a:xfrm>
          <a:prstGeom prst="bentConnector3">
            <a:avLst>
              <a:gd name="adj1" fmla="val 48319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カギ線コネクタ 13">
            <a:extLst>
              <a:ext uri="{FF2B5EF4-FFF2-40B4-BE49-F238E27FC236}">
                <a16:creationId xmlns:a16="http://schemas.microsoft.com/office/drawing/2014/main" id="{BCC6F773-98E6-404E-A784-E080660D085F}"/>
              </a:ext>
            </a:extLst>
          </p:cNvPr>
          <p:cNvCxnSpPr>
            <a:cxnSpLocks/>
            <a:stCxn id="8" idx="3"/>
            <a:endCxn id="15" idx="1"/>
          </p:cNvCxnSpPr>
          <p:nvPr/>
        </p:nvCxnSpPr>
        <p:spPr>
          <a:xfrm flipV="1">
            <a:off x="5254113" y="2314068"/>
            <a:ext cx="238523" cy="46650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11084F0-E07F-E145-B401-CE524D71F4AE}"/>
              </a:ext>
            </a:extLst>
          </p:cNvPr>
          <p:cNvSpPr/>
          <p:nvPr/>
        </p:nvSpPr>
        <p:spPr>
          <a:xfrm>
            <a:off x="5492636" y="1973956"/>
            <a:ext cx="1152293" cy="6802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患者は他の患者に比べて救命可能性が高いか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D18BD13-BC91-0543-8507-0C549AE2F1F9}"/>
              </a:ext>
            </a:extLst>
          </p:cNvPr>
          <p:cNvSpPr/>
          <p:nvPr/>
        </p:nvSpPr>
        <p:spPr>
          <a:xfrm>
            <a:off x="6905754" y="1520744"/>
            <a:ext cx="1033154" cy="5212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人工呼吸器による治療</a:t>
            </a:r>
          </a:p>
        </p:txBody>
      </p:sp>
      <p:cxnSp>
        <p:nvCxnSpPr>
          <p:cNvPr id="23" name="カギ線コネクタ 22">
            <a:extLst>
              <a:ext uri="{FF2B5EF4-FFF2-40B4-BE49-F238E27FC236}">
                <a16:creationId xmlns:a16="http://schemas.microsoft.com/office/drawing/2014/main" id="{23877729-9FD5-4C40-9305-ADA9BCF358AC}"/>
              </a:ext>
            </a:extLst>
          </p:cNvPr>
          <p:cNvCxnSpPr>
            <a:cxnSpLocks/>
            <a:stCxn id="15" idx="3"/>
            <a:endCxn id="22" idx="1"/>
          </p:cNvCxnSpPr>
          <p:nvPr/>
        </p:nvCxnSpPr>
        <p:spPr>
          <a:xfrm flipV="1">
            <a:off x="6644929" y="1781360"/>
            <a:ext cx="260825" cy="532708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9F1D942-E45F-474C-A82A-6BD28040DA14}"/>
              </a:ext>
            </a:extLst>
          </p:cNvPr>
          <p:cNvSpPr/>
          <p:nvPr/>
        </p:nvSpPr>
        <p:spPr>
          <a:xfrm>
            <a:off x="7593159" y="2702215"/>
            <a:ext cx="1012894" cy="6587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 dirty="0">
                <a:latin typeface="Meiryo" panose="020B0604030504040204" pitchFamily="34" charset="-128"/>
                <a:ea typeface="Meiryo" panose="020B0604030504040204" pitchFamily="34" charset="-128"/>
              </a:rPr>
              <a:t>患者の救命可能性は、新たな患者と比べて高いか</a:t>
            </a: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CB0D1923-727E-9743-8333-D106C5205341}"/>
              </a:ext>
            </a:extLst>
          </p:cNvPr>
          <p:cNvCxnSpPr>
            <a:cxnSpLocks/>
          </p:cNvCxnSpPr>
          <p:nvPr/>
        </p:nvCxnSpPr>
        <p:spPr>
          <a:xfrm>
            <a:off x="6775341" y="4576500"/>
            <a:ext cx="0" cy="1014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A136D90-A9C7-3045-A397-B57F85D1AC2C}"/>
              </a:ext>
            </a:extLst>
          </p:cNvPr>
          <p:cNvSpPr/>
          <p:nvPr/>
        </p:nvSpPr>
        <p:spPr>
          <a:xfrm>
            <a:off x="6140530" y="5590692"/>
            <a:ext cx="1274957" cy="568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人工呼吸器を用いない医療・ケア</a:t>
            </a:r>
          </a:p>
        </p:txBody>
      </p:sp>
      <p:cxnSp>
        <p:nvCxnSpPr>
          <p:cNvPr id="43" name="カギ線コネクタ 42">
            <a:extLst>
              <a:ext uri="{FF2B5EF4-FFF2-40B4-BE49-F238E27FC236}">
                <a16:creationId xmlns:a16="http://schemas.microsoft.com/office/drawing/2014/main" id="{8482DDE1-3353-F443-A50D-F70DB037C6C7}"/>
              </a:ext>
            </a:extLst>
          </p:cNvPr>
          <p:cNvCxnSpPr>
            <a:cxnSpLocks/>
            <a:stCxn id="62" idx="3"/>
            <a:endCxn id="63" idx="1"/>
          </p:cNvCxnSpPr>
          <p:nvPr/>
        </p:nvCxnSpPr>
        <p:spPr>
          <a:xfrm>
            <a:off x="3925105" y="4552539"/>
            <a:ext cx="479389" cy="36798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A67C6C9-9480-254E-9E5E-462B9B95215C}"/>
              </a:ext>
            </a:extLst>
          </p:cNvPr>
          <p:cNvSpPr/>
          <p:nvPr/>
        </p:nvSpPr>
        <p:spPr>
          <a:xfrm>
            <a:off x="8410148" y="994078"/>
            <a:ext cx="1077467" cy="7051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人工呼吸器の装着を継続すれば救命は可能か</a:t>
            </a:r>
          </a:p>
        </p:txBody>
      </p:sp>
      <p:sp>
        <p:nvSpPr>
          <p:cNvPr id="65" name="フローチャート: 代替処理 64">
            <a:extLst>
              <a:ext uri="{FF2B5EF4-FFF2-40B4-BE49-F238E27FC236}">
                <a16:creationId xmlns:a16="http://schemas.microsoft.com/office/drawing/2014/main" id="{D2CB2B7A-2E75-7E44-9210-51E4BE46F0E6}"/>
              </a:ext>
            </a:extLst>
          </p:cNvPr>
          <p:cNvSpPr/>
          <p:nvPr/>
        </p:nvSpPr>
        <p:spPr>
          <a:xfrm>
            <a:off x="7596969" y="1983658"/>
            <a:ext cx="703240" cy="314000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00">
                <a:latin typeface="Meiryo" panose="020B0604030504040204" pitchFamily="34" charset="-128"/>
                <a:ea typeface="Meiryo" panose="020B0604030504040204" pitchFamily="34" charset="-128"/>
              </a:rPr>
              <a:t>新たな患者の出現</a:t>
            </a:r>
          </a:p>
        </p:txBody>
      </p:sp>
      <p:cxnSp>
        <p:nvCxnSpPr>
          <p:cNvPr id="78" name="カギ線コネクタ 77">
            <a:extLst>
              <a:ext uri="{FF2B5EF4-FFF2-40B4-BE49-F238E27FC236}">
                <a16:creationId xmlns:a16="http://schemas.microsoft.com/office/drawing/2014/main" id="{C1D21618-5C39-8B49-ABCA-B23876196B05}"/>
              </a:ext>
            </a:extLst>
          </p:cNvPr>
          <p:cNvCxnSpPr>
            <a:cxnSpLocks/>
            <a:stCxn id="52" idx="3"/>
            <a:endCxn id="22" idx="0"/>
          </p:cNvCxnSpPr>
          <p:nvPr/>
        </p:nvCxnSpPr>
        <p:spPr>
          <a:xfrm flipH="1">
            <a:off x="7422331" y="1346647"/>
            <a:ext cx="2065284" cy="174097"/>
          </a:xfrm>
          <a:prstGeom prst="bentConnector4">
            <a:avLst>
              <a:gd name="adj1" fmla="val -11069"/>
              <a:gd name="adj2" fmla="val -333819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フローチャート: 代替処理 80">
            <a:extLst>
              <a:ext uri="{FF2B5EF4-FFF2-40B4-BE49-F238E27FC236}">
                <a16:creationId xmlns:a16="http://schemas.microsoft.com/office/drawing/2014/main" id="{61108A7B-DFDB-804C-8461-DB935E47B521}"/>
              </a:ext>
            </a:extLst>
          </p:cNvPr>
          <p:cNvSpPr/>
          <p:nvPr/>
        </p:nvSpPr>
        <p:spPr>
          <a:xfrm>
            <a:off x="7587288" y="1235903"/>
            <a:ext cx="703240" cy="314000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状態の</a:t>
            </a:r>
            <a:br>
              <a:rPr lang="en-US" altLang="ja-JP" sz="8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</a:br>
            <a:r>
              <a:rPr lang="ja-JP" altLang="en-US" sz="80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悪化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55B6153C-9EE7-9D44-972A-6709C9AB00F7}"/>
              </a:ext>
            </a:extLst>
          </p:cNvPr>
          <p:cNvSpPr txBox="1"/>
          <p:nvPr/>
        </p:nvSpPr>
        <p:spPr>
          <a:xfrm>
            <a:off x="188671" y="1392903"/>
            <a:ext cx="14496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上＝「はい」</a:t>
            </a:r>
            <a:endParaRPr lang="en-US" altLang="ja-JP" sz="1400" dirty="0"/>
          </a:p>
          <a:p>
            <a:r>
              <a:rPr lang="ja-JP" altLang="en-US" sz="1400"/>
              <a:t>下＝「いいえ」</a:t>
            </a:r>
          </a:p>
        </p:txBody>
      </p:sp>
      <p:cxnSp>
        <p:nvCxnSpPr>
          <p:cNvPr id="116" name="直線矢印コネクタ 115">
            <a:extLst>
              <a:ext uri="{FF2B5EF4-FFF2-40B4-BE49-F238E27FC236}">
                <a16:creationId xmlns:a16="http://schemas.microsoft.com/office/drawing/2014/main" id="{5C970DA3-29D3-6842-A18F-CC8C15178A87}"/>
              </a:ext>
            </a:extLst>
          </p:cNvPr>
          <p:cNvCxnSpPr>
            <a:cxnSpLocks/>
          </p:cNvCxnSpPr>
          <p:nvPr/>
        </p:nvCxnSpPr>
        <p:spPr>
          <a:xfrm>
            <a:off x="7390057" y="2041975"/>
            <a:ext cx="0" cy="249381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直線コネクタ 117">
            <a:extLst>
              <a:ext uri="{FF2B5EF4-FFF2-40B4-BE49-F238E27FC236}">
                <a16:creationId xmlns:a16="http://schemas.microsoft.com/office/drawing/2014/main" id="{C1C3455F-3A75-D841-A8EF-FDCF234DA0CF}"/>
              </a:ext>
            </a:extLst>
          </p:cNvPr>
          <p:cNvCxnSpPr>
            <a:cxnSpLocks/>
          </p:cNvCxnSpPr>
          <p:nvPr/>
        </p:nvCxnSpPr>
        <p:spPr>
          <a:xfrm flipV="1">
            <a:off x="5915901" y="4530535"/>
            <a:ext cx="1486800" cy="52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C7FD0F69-F1DE-204C-B7C8-B6F7106E0270}"/>
              </a:ext>
            </a:extLst>
          </p:cNvPr>
          <p:cNvCxnSpPr>
            <a:cxnSpLocks/>
          </p:cNvCxnSpPr>
          <p:nvPr/>
        </p:nvCxnSpPr>
        <p:spPr>
          <a:xfrm>
            <a:off x="5921726" y="4527687"/>
            <a:ext cx="0" cy="13021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カギ線コネクタ 125">
            <a:extLst>
              <a:ext uri="{FF2B5EF4-FFF2-40B4-BE49-F238E27FC236}">
                <a16:creationId xmlns:a16="http://schemas.microsoft.com/office/drawing/2014/main" id="{026DD991-2A9C-6F4F-8A56-BA1594F4E44B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183136" y="4115456"/>
            <a:ext cx="4951951" cy="1913374"/>
          </a:xfrm>
          <a:prstGeom prst="bentConnector3">
            <a:avLst>
              <a:gd name="adj1" fmla="val 3152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D8F88899-3551-1F48-8266-4FF6625B5C1C}"/>
              </a:ext>
            </a:extLst>
          </p:cNvPr>
          <p:cNvSpPr/>
          <p:nvPr/>
        </p:nvSpPr>
        <p:spPr>
          <a:xfrm>
            <a:off x="1494594" y="3399552"/>
            <a:ext cx="961312" cy="587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>
                <a:latin typeface="Meiryo" panose="020B0604030504040204" pitchFamily="34" charset="-128"/>
                <a:ea typeface="Meiryo" panose="020B0604030504040204" pitchFamily="34" charset="-128"/>
              </a:rPr>
              <a:t>患者には意思決定能力があるか</a:t>
            </a:r>
          </a:p>
        </p:txBody>
      </p:sp>
      <p:cxnSp>
        <p:nvCxnSpPr>
          <p:cNvPr id="56" name="カギ線コネクタ 55">
            <a:extLst>
              <a:ext uri="{FF2B5EF4-FFF2-40B4-BE49-F238E27FC236}">
                <a16:creationId xmlns:a16="http://schemas.microsoft.com/office/drawing/2014/main" id="{87FD79E0-AFB9-4940-9287-2145534AB8D6}"/>
              </a:ext>
            </a:extLst>
          </p:cNvPr>
          <p:cNvCxnSpPr>
            <a:cxnSpLocks/>
            <a:stCxn id="55" idx="3"/>
            <a:endCxn id="7" idx="1"/>
          </p:cNvCxnSpPr>
          <p:nvPr/>
        </p:nvCxnSpPr>
        <p:spPr>
          <a:xfrm flipV="1">
            <a:off x="2455906" y="3256117"/>
            <a:ext cx="316906" cy="43708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DB643DEA-0B6E-0E43-8ACC-3A00B2663E4A}"/>
              </a:ext>
            </a:extLst>
          </p:cNvPr>
          <p:cNvSpPr/>
          <p:nvPr/>
        </p:nvSpPr>
        <p:spPr>
          <a:xfrm>
            <a:off x="2772812" y="4180243"/>
            <a:ext cx="1152293" cy="7445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人工呼吸器に関する患者の事前の意思や推定意思がわかるか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36EAA186-DE03-024D-BF29-F07886F6733E}"/>
              </a:ext>
            </a:extLst>
          </p:cNvPr>
          <p:cNvSpPr/>
          <p:nvPr/>
        </p:nvSpPr>
        <p:spPr>
          <a:xfrm>
            <a:off x="4404494" y="4320202"/>
            <a:ext cx="1342514" cy="12006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人工呼吸器の装着は、以下のいずれにも該当しないか</a:t>
            </a:r>
            <a:endParaRPr lang="en-US" altLang="ja-JP" sz="1000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救命可能性がきわめて低い</a:t>
            </a:r>
            <a:endParaRPr lang="en-US" altLang="ja-JP" sz="1000" dirty="0"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本人にとって最善ではない</a:t>
            </a:r>
          </a:p>
        </p:txBody>
      </p:sp>
      <p:cxnSp>
        <p:nvCxnSpPr>
          <p:cNvPr id="67" name="カギ線コネクタ 66">
            <a:extLst>
              <a:ext uri="{FF2B5EF4-FFF2-40B4-BE49-F238E27FC236}">
                <a16:creationId xmlns:a16="http://schemas.microsoft.com/office/drawing/2014/main" id="{87939AD8-BC7E-BF46-9B86-DEAD82414BDE}"/>
              </a:ext>
            </a:extLst>
          </p:cNvPr>
          <p:cNvCxnSpPr>
            <a:cxnSpLocks/>
            <a:stCxn id="55" idx="3"/>
            <a:endCxn id="62" idx="1"/>
          </p:cNvCxnSpPr>
          <p:nvPr/>
        </p:nvCxnSpPr>
        <p:spPr>
          <a:xfrm>
            <a:off x="2455906" y="3693200"/>
            <a:ext cx="316906" cy="85933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カギ線コネクタ 91">
            <a:extLst>
              <a:ext uri="{FF2B5EF4-FFF2-40B4-BE49-F238E27FC236}">
                <a16:creationId xmlns:a16="http://schemas.microsoft.com/office/drawing/2014/main" id="{7A068D82-4985-5D47-945A-2008643D5688}"/>
              </a:ext>
            </a:extLst>
          </p:cNvPr>
          <p:cNvCxnSpPr>
            <a:cxnSpLocks/>
            <a:stCxn id="62" idx="3"/>
            <a:endCxn id="7" idx="2"/>
          </p:cNvCxnSpPr>
          <p:nvPr/>
        </p:nvCxnSpPr>
        <p:spPr>
          <a:xfrm flipH="1" flipV="1">
            <a:off x="3348959" y="3549765"/>
            <a:ext cx="576146" cy="1002774"/>
          </a:xfrm>
          <a:prstGeom prst="bentConnector4">
            <a:avLst>
              <a:gd name="adj1" fmla="val -41844"/>
              <a:gd name="adj2" fmla="val 68563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EB340D6D-36CD-EF4B-B36C-4CDAB8249B68}"/>
              </a:ext>
            </a:extLst>
          </p:cNvPr>
          <p:cNvCxnSpPr>
            <a:cxnSpLocks/>
          </p:cNvCxnSpPr>
          <p:nvPr/>
        </p:nvCxnSpPr>
        <p:spPr>
          <a:xfrm>
            <a:off x="5373374" y="2780571"/>
            <a:ext cx="0" cy="3603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直線コネクタ 135">
            <a:extLst>
              <a:ext uri="{FF2B5EF4-FFF2-40B4-BE49-F238E27FC236}">
                <a16:creationId xmlns:a16="http://schemas.microsoft.com/office/drawing/2014/main" id="{DEA6BDFE-9EEA-B044-968F-DF5D36370176}"/>
              </a:ext>
            </a:extLst>
          </p:cNvPr>
          <p:cNvCxnSpPr>
            <a:cxnSpLocks/>
            <a:stCxn id="63" idx="3"/>
          </p:cNvCxnSpPr>
          <p:nvPr/>
        </p:nvCxnSpPr>
        <p:spPr>
          <a:xfrm>
            <a:off x="5747008" y="4920528"/>
            <a:ext cx="17471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直線コネクタ 145">
            <a:extLst>
              <a:ext uri="{FF2B5EF4-FFF2-40B4-BE49-F238E27FC236}">
                <a16:creationId xmlns:a16="http://schemas.microsoft.com/office/drawing/2014/main" id="{1CD820C5-D77B-6140-BFE2-AA59051A419A}"/>
              </a:ext>
            </a:extLst>
          </p:cNvPr>
          <p:cNvCxnSpPr>
            <a:cxnSpLocks/>
          </p:cNvCxnSpPr>
          <p:nvPr/>
        </p:nvCxnSpPr>
        <p:spPr>
          <a:xfrm>
            <a:off x="5359362" y="3140956"/>
            <a:ext cx="1879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直線コネクタ 150">
            <a:extLst>
              <a:ext uri="{FF2B5EF4-FFF2-40B4-BE49-F238E27FC236}">
                <a16:creationId xmlns:a16="http://schemas.microsoft.com/office/drawing/2014/main" id="{7E21F7A5-9216-6B45-AB69-B74791B39CAC}"/>
              </a:ext>
            </a:extLst>
          </p:cNvPr>
          <p:cNvCxnSpPr>
            <a:cxnSpLocks/>
          </p:cNvCxnSpPr>
          <p:nvPr/>
        </p:nvCxnSpPr>
        <p:spPr>
          <a:xfrm>
            <a:off x="6775341" y="2296973"/>
            <a:ext cx="0" cy="8075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直線コネクタ 152">
            <a:extLst>
              <a:ext uri="{FF2B5EF4-FFF2-40B4-BE49-F238E27FC236}">
                <a16:creationId xmlns:a16="http://schemas.microsoft.com/office/drawing/2014/main" id="{86FBE973-FDE6-1647-AE4C-E7B606EF9FBE}"/>
              </a:ext>
            </a:extLst>
          </p:cNvPr>
          <p:cNvCxnSpPr>
            <a:cxnSpLocks/>
          </p:cNvCxnSpPr>
          <p:nvPr/>
        </p:nvCxnSpPr>
        <p:spPr>
          <a:xfrm>
            <a:off x="6775341" y="3185139"/>
            <a:ext cx="0" cy="13028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289CDB9B-8911-FD48-B4C5-2E684A0DC6E2}"/>
              </a:ext>
            </a:extLst>
          </p:cNvPr>
          <p:cNvSpPr/>
          <p:nvPr/>
        </p:nvSpPr>
        <p:spPr>
          <a:xfrm>
            <a:off x="898483" y="159774"/>
            <a:ext cx="79022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kern="0" dirty="0">
                <a:latin typeface="Yu Gothic" panose="020B0400000000000000" pitchFamily="34" charset="-128"/>
                <a:cs typeface="ＭＳ Ｐゴシック" panose="020B0600070205080204" pitchFamily="34" charset="-128"/>
              </a:rPr>
              <a:t>COVID-19</a:t>
            </a:r>
            <a:r>
              <a:rPr lang="ja-JP" altLang="ja-JP" sz="1600" b="1" kern="0">
                <a:ea typeface="Yu Gothic" panose="020B0400000000000000" pitchFamily="34" charset="-128"/>
                <a:cs typeface="ＭＳ Ｐゴシック" panose="020B0600070205080204" pitchFamily="34" charset="-128"/>
              </a:rPr>
              <a:t>の感染爆発時における人工呼吸器の配分を判断する</a:t>
            </a:r>
            <a:r>
              <a:rPr lang="ja-JP" altLang="en-US" sz="1600" b="1" kern="0">
                <a:ea typeface="Yu Gothic" panose="020B0400000000000000" pitchFamily="34" charset="-128"/>
                <a:cs typeface="ＭＳ Ｐゴシック" panose="020B0600070205080204" pitchFamily="34" charset="-128"/>
              </a:rPr>
              <a:t>ためのフローチャート</a:t>
            </a:r>
            <a:endParaRPr lang="ja-JP" altLang="en-US" sz="1600"/>
          </a:p>
        </p:txBody>
      </p:sp>
      <p:sp>
        <p:nvSpPr>
          <p:cNvPr id="28" name="吹き出し: 四角形 27">
            <a:extLst>
              <a:ext uri="{FF2B5EF4-FFF2-40B4-BE49-F238E27FC236}">
                <a16:creationId xmlns:a16="http://schemas.microsoft.com/office/drawing/2014/main" id="{3445145A-4163-4F70-A1F5-D27B6F0B2042}"/>
              </a:ext>
            </a:extLst>
          </p:cNvPr>
          <p:cNvSpPr/>
          <p:nvPr/>
        </p:nvSpPr>
        <p:spPr>
          <a:xfrm>
            <a:off x="3388145" y="5161042"/>
            <a:ext cx="948599" cy="225204"/>
          </a:xfrm>
          <a:prstGeom prst="wedgeRectCallout">
            <a:avLst>
              <a:gd name="adj1" fmla="val 31198"/>
              <a:gd name="adj2" fmla="val -12897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病態の再評価</a:t>
            </a:r>
          </a:p>
        </p:txBody>
      </p: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8B34DCE6-3CC5-1047-B82F-C58F04687FEE}"/>
              </a:ext>
            </a:extLst>
          </p:cNvPr>
          <p:cNvCxnSpPr>
            <a:cxnSpLocks/>
          </p:cNvCxnSpPr>
          <p:nvPr/>
        </p:nvCxnSpPr>
        <p:spPr>
          <a:xfrm>
            <a:off x="4051419" y="3259504"/>
            <a:ext cx="0" cy="388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97AD559-A34B-0141-9C27-D65C075BC983}"/>
              </a:ext>
            </a:extLst>
          </p:cNvPr>
          <p:cNvCxnSpPr>
            <a:cxnSpLocks/>
          </p:cNvCxnSpPr>
          <p:nvPr/>
        </p:nvCxnSpPr>
        <p:spPr>
          <a:xfrm>
            <a:off x="4041319" y="3639593"/>
            <a:ext cx="2562681" cy="661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A28E160D-CBED-C141-974C-49C3D7FB7587}"/>
              </a:ext>
            </a:extLst>
          </p:cNvPr>
          <p:cNvCxnSpPr>
            <a:cxnSpLocks/>
          </p:cNvCxnSpPr>
          <p:nvPr/>
        </p:nvCxnSpPr>
        <p:spPr>
          <a:xfrm flipV="1">
            <a:off x="9253810" y="3761972"/>
            <a:ext cx="281057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直線コネクタ 75">
            <a:extLst>
              <a:ext uri="{FF2B5EF4-FFF2-40B4-BE49-F238E27FC236}">
                <a16:creationId xmlns:a16="http://schemas.microsoft.com/office/drawing/2014/main" id="{C53B4E69-C1FB-D941-89C3-7D06940AAB70}"/>
              </a:ext>
            </a:extLst>
          </p:cNvPr>
          <p:cNvCxnSpPr>
            <a:cxnSpLocks/>
          </p:cNvCxnSpPr>
          <p:nvPr/>
        </p:nvCxnSpPr>
        <p:spPr>
          <a:xfrm>
            <a:off x="9717328" y="1310215"/>
            <a:ext cx="0" cy="4748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C17458BE-C38D-3F4A-B11C-5AE8C1489F26}"/>
              </a:ext>
            </a:extLst>
          </p:cNvPr>
          <p:cNvCxnSpPr>
            <a:cxnSpLocks/>
          </p:cNvCxnSpPr>
          <p:nvPr/>
        </p:nvCxnSpPr>
        <p:spPr>
          <a:xfrm>
            <a:off x="7402701" y="5682985"/>
            <a:ext cx="2031892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11FE1880-A163-9843-81D4-BE60ED7B01FC}"/>
              </a:ext>
            </a:extLst>
          </p:cNvPr>
          <p:cNvCxnSpPr>
            <a:cxnSpLocks/>
          </p:cNvCxnSpPr>
          <p:nvPr/>
        </p:nvCxnSpPr>
        <p:spPr>
          <a:xfrm flipV="1">
            <a:off x="7422331" y="6045071"/>
            <a:ext cx="2294997" cy="55407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フローチャート: 代替処理 29">
            <a:extLst>
              <a:ext uri="{FF2B5EF4-FFF2-40B4-BE49-F238E27FC236}">
                <a16:creationId xmlns:a16="http://schemas.microsoft.com/office/drawing/2014/main" id="{4DA211C9-6A2B-3D4B-9C23-4F9CAD4F4CBF}"/>
              </a:ext>
            </a:extLst>
          </p:cNvPr>
          <p:cNvSpPr/>
          <p:nvPr/>
        </p:nvSpPr>
        <p:spPr>
          <a:xfrm>
            <a:off x="7596969" y="5515818"/>
            <a:ext cx="1664631" cy="31399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latin typeface="Meiryo" panose="020B0604030504040204" pitchFamily="34" charset="-128"/>
                <a:ea typeface="Meiryo" panose="020B0604030504040204" pitchFamily="34" charset="-128"/>
              </a:rPr>
              <a:t>人工呼吸器の取り外し・再配分</a:t>
            </a:r>
            <a:endParaRPr lang="en-US" altLang="ja-JP" sz="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lang="ja-JP" altLang="en-US" sz="800" dirty="0">
                <a:latin typeface="Meiryo" panose="020B0604030504040204" pitchFamily="34" charset="-128"/>
                <a:ea typeface="Meiryo" panose="020B0604030504040204" pitchFamily="34" charset="-128"/>
              </a:rPr>
              <a:t>本人同意が原則</a:t>
            </a:r>
            <a:endParaRPr lang="en-US" altLang="ja-JP" sz="8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014D74A0-B366-1E4B-9317-E952642AB01A}"/>
              </a:ext>
            </a:extLst>
          </p:cNvPr>
          <p:cNvCxnSpPr>
            <a:cxnSpLocks/>
          </p:cNvCxnSpPr>
          <p:nvPr/>
        </p:nvCxnSpPr>
        <p:spPr>
          <a:xfrm>
            <a:off x="9421738" y="3986848"/>
            <a:ext cx="0" cy="17074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カギ線コネクタ 57">
            <a:extLst>
              <a:ext uri="{FF2B5EF4-FFF2-40B4-BE49-F238E27FC236}">
                <a16:creationId xmlns:a16="http://schemas.microsoft.com/office/drawing/2014/main" id="{6BD77659-266C-447B-808F-6BDAF3BA8515}"/>
              </a:ext>
            </a:extLst>
          </p:cNvPr>
          <p:cNvCxnSpPr>
            <a:cxnSpLocks/>
            <a:stCxn id="29" idx="3"/>
            <a:endCxn id="22" idx="3"/>
          </p:cNvCxnSpPr>
          <p:nvPr/>
        </p:nvCxnSpPr>
        <p:spPr>
          <a:xfrm flipH="1" flipV="1">
            <a:off x="7938908" y="1781360"/>
            <a:ext cx="667145" cy="1250207"/>
          </a:xfrm>
          <a:prstGeom prst="bentConnector3">
            <a:avLst>
              <a:gd name="adj1" fmla="val -34265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1BF42D8B-289A-443D-962A-BE7B2B3383F3}"/>
              </a:ext>
            </a:extLst>
          </p:cNvPr>
          <p:cNvCxnSpPr>
            <a:cxnSpLocks/>
          </p:cNvCxnSpPr>
          <p:nvPr/>
        </p:nvCxnSpPr>
        <p:spPr>
          <a:xfrm>
            <a:off x="8835483" y="2989698"/>
            <a:ext cx="0" cy="560067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75A8023E-558C-FE4B-A75B-E3B85917FC4F}"/>
              </a:ext>
            </a:extLst>
          </p:cNvPr>
          <p:cNvSpPr/>
          <p:nvPr/>
        </p:nvSpPr>
        <p:spPr>
          <a:xfrm>
            <a:off x="8184494" y="3549765"/>
            <a:ext cx="1085474" cy="672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ja-JP" altLang="en-US" sz="1000" dirty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人工呼吸器の装着を継続しても救命の可能性がきわめて低いか</a:t>
            </a:r>
          </a:p>
        </p:txBody>
      </p:sp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5ABF0DAE-242A-4944-A33C-A9511F321516}"/>
              </a:ext>
            </a:extLst>
          </p:cNvPr>
          <p:cNvCxnSpPr>
            <a:cxnSpLocks/>
          </p:cNvCxnSpPr>
          <p:nvPr/>
        </p:nvCxnSpPr>
        <p:spPr>
          <a:xfrm>
            <a:off x="9269968" y="3986848"/>
            <a:ext cx="1646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F3F73BA-A550-4FA4-8004-13A9C4FD06A6}"/>
              </a:ext>
            </a:extLst>
          </p:cNvPr>
          <p:cNvCxnSpPr>
            <a:cxnSpLocks/>
          </p:cNvCxnSpPr>
          <p:nvPr/>
        </p:nvCxnSpPr>
        <p:spPr>
          <a:xfrm>
            <a:off x="9546647" y="3749385"/>
            <a:ext cx="0" cy="2221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E0F699E3-1BD8-478F-8B9C-3033A07CC7AD}"/>
              </a:ext>
            </a:extLst>
          </p:cNvPr>
          <p:cNvCxnSpPr>
            <a:cxnSpLocks/>
          </p:cNvCxnSpPr>
          <p:nvPr/>
        </p:nvCxnSpPr>
        <p:spPr>
          <a:xfrm flipV="1">
            <a:off x="7415487" y="5954283"/>
            <a:ext cx="2131160" cy="28874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フローチャート: 代替処理 89">
            <a:extLst>
              <a:ext uri="{FF2B5EF4-FFF2-40B4-BE49-F238E27FC236}">
                <a16:creationId xmlns:a16="http://schemas.microsoft.com/office/drawing/2014/main" id="{79187D11-4711-2B4A-9002-E5C3345868F4}"/>
              </a:ext>
            </a:extLst>
          </p:cNvPr>
          <p:cNvSpPr/>
          <p:nvPr/>
        </p:nvSpPr>
        <p:spPr>
          <a:xfrm>
            <a:off x="7608488" y="5871831"/>
            <a:ext cx="1653112" cy="31399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latin typeface="Meiryo" panose="020B0604030504040204" pitchFamily="34" charset="-128"/>
                <a:ea typeface="Meiryo" panose="020B0604030504040204" pitchFamily="34" charset="-128"/>
              </a:rPr>
              <a:t>人工呼吸器の取り外し・再配分</a:t>
            </a:r>
            <a:endParaRPr lang="en-US" altLang="ja-JP" sz="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lang="ja-JP" altLang="en-US" sz="800" dirty="0">
                <a:latin typeface="Meiryo" panose="020B0604030504040204" pitchFamily="34" charset="-128"/>
                <a:ea typeface="Meiryo" panose="020B0604030504040204" pitchFamily="34" charset="-128"/>
              </a:rPr>
              <a:t>本人同意があることが望ましい</a:t>
            </a:r>
            <a:endParaRPr lang="en-US" altLang="ja-JP" sz="8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51F8817-CD6A-4807-8086-6B25F0D1E54C}"/>
              </a:ext>
            </a:extLst>
          </p:cNvPr>
          <p:cNvSpPr txBox="1"/>
          <p:nvPr/>
        </p:nvSpPr>
        <p:spPr>
          <a:xfrm>
            <a:off x="9211926" y="3523094"/>
            <a:ext cx="4895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" panose="020B0604030504040204" pitchFamily="34" charset="-128"/>
                <a:ea typeface="Meiryo" panose="020B0604030504040204" pitchFamily="34" charset="-128"/>
              </a:rPr>
              <a:t>はい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52370E5F-ACEF-4C77-B17D-AFF6D3750CF4}"/>
              </a:ext>
            </a:extLst>
          </p:cNvPr>
          <p:cNvSpPr txBox="1"/>
          <p:nvPr/>
        </p:nvSpPr>
        <p:spPr>
          <a:xfrm>
            <a:off x="8883102" y="4314711"/>
            <a:ext cx="6316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" panose="020B0604030504040204" pitchFamily="34" charset="-128"/>
                <a:ea typeface="Meiryo" panose="020B0604030504040204" pitchFamily="34" charset="-128"/>
              </a:rPr>
              <a:t>いいえ</a:t>
            </a: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A4EA8BC1-ECDD-4AF3-B2F3-F707E7782DCF}"/>
              </a:ext>
            </a:extLst>
          </p:cNvPr>
          <p:cNvCxnSpPr>
            <a:cxnSpLocks/>
          </p:cNvCxnSpPr>
          <p:nvPr/>
        </p:nvCxnSpPr>
        <p:spPr>
          <a:xfrm flipV="1">
            <a:off x="7226300" y="2041976"/>
            <a:ext cx="0" cy="1103214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D33FB8C2-6318-4959-9CAE-D439EF961832}"/>
              </a:ext>
            </a:extLst>
          </p:cNvPr>
          <p:cNvCxnSpPr>
            <a:cxnSpLocks/>
          </p:cNvCxnSpPr>
          <p:nvPr/>
        </p:nvCxnSpPr>
        <p:spPr>
          <a:xfrm>
            <a:off x="6604000" y="4576500"/>
            <a:ext cx="0" cy="10141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0C361336-9E8C-4D57-83BC-495238657F49}"/>
              </a:ext>
            </a:extLst>
          </p:cNvPr>
          <p:cNvCxnSpPr>
            <a:cxnSpLocks/>
          </p:cNvCxnSpPr>
          <p:nvPr/>
        </p:nvCxnSpPr>
        <p:spPr>
          <a:xfrm>
            <a:off x="6604000" y="3634260"/>
            <a:ext cx="0" cy="8537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C0CDD259-8EF5-439B-9463-48DC8BACC3A8}"/>
              </a:ext>
            </a:extLst>
          </p:cNvPr>
          <p:cNvCxnSpPr>
            <a:cxnSpLocks/>
          </p:cNvCxnSpPr>
          <p:nvPr/>
        </p:nvCxnSpPr>
        <p:spPr>
          <a:xfrm>
            <a:off x="5913842" y="5817116"/>
            <a:ext cx="22124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FA0E3C2-181B-45A1-99B8-86B62A4EA6D0}"/>
              </a:ext>
            </a:extLst>
          </p:cNvPr>
          <p:cNvSpPr txBox="1"/>
          <p:nvPr/>
        </p:nvSpPr>
        <p:spPr>
          <a:xfrm>
            <a:off x="74224" y="6559726"/>
            <a:ext cx="1783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2020</a:t>
            </a:r>
            <a:r>
              <a:rPr kumimoji="1" lang="ja-JP" altLang="en-US" sz="1200" dirty="0"/>
              <a:t>年</a:t>
            </a:r>
            <a:r>
              <a:rPr kumimoji="1" lang="en-US" altLang="ja-JP" sz="1200" dirty="0"/>
              <a:t>4</a:t>
            </a:r>
            <a:r>
              <a:rPr kumimoji="1" lang="ja-JP" altLang="en-US" sz="1200" dirty="0"/>
              <a:t>月</a:t>
            </a:r>
            <a:r>
              <a:rPr kumimoji="1" lang="en-US" altLang="ja-JP" sz="1200" dirty="0"/>
              <a:t>2</a:t>
            </a:r>
            <a:r>
              <a:rPr kumimoji="1" lang="ja-JP" altLang="en-US" sz="1200" dirty="0"/>
              <a:t>日改訂版</a:t>
            </a:r>
          </a:p>
        </p:txBody>
      </p:sp>
    </p:spTree>
    <p:extLst>
      <p:ext uri="{BB962C8B-B14F-4D97-AF65-F5344CB8AC3E}">
        <p14:creationId xmlns:p14="http://schemas.microsoft.com/office/powerpoint/2010/main" val="1552135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210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</vt:lpstr>
      <vt:lpstr>Yu Gothic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DOHZONO Toshihiko</dc:creator>
  <cp:lastModifiedBy>DOHZONO Toshihiko</cp:lastModifiedBy>
  <cp:revision>58</cp:revision>
  <cp:lastPrinted>2020-03-31T05:06:39Z</cp:lastPrinted>
  <dcterms:created xsi:type="dcterms:W3CDTF">2020-03-29T08:45:36Z</dcterms:created>
  <dcterms:modified xsi:type="dcterms:W3CDTF">2020-04-02T00:32:46Z</dcterms:modified>
</cp:coreProperties>
</file>