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617" r:id="rId2"/>
    <p:sldId id="613" r:id="rId3"/>
    <p:sldId id="338" r:id="rId4"/>
    <p:sldId id="498" r:id="rId5"/>
    <p:sldId id="332" r:id="rId6"/>
    <p:sldId id="344" r:id="rId7"/>
    <p:sldId id="356" r:id="rId8"/>
    <p:sldId id="642" r:id="rId9"/>
    <p:sldId id="315" r:id="rId10"/>
    <p:sldId id="627" r:id="rId11"/>
    <p:sldId id="628" r:id="rId12"/>
    <p:sldId id="330" r:id="rId13"/>
    <p:sldId id="651" r:id="rId14"/>
    <p:sldId id="649" r:id="rId15"/>
    <p:sldId id="342" r:id="rId16"/>
    <p:sldId id="343" r:id="rId17"/>
    <p:sldId id="643" r:id="rId18"/>
    <p:sldId id="318" r:id="rId19"/>
    <p:sldId id="618" r:id="rId20"/>
    <p:sldId id="311" r:id="rId21"/>
    <p:sldId id="300" r:id="rId22"/>
    <p:sldId id="652" r:id="rId23"/>
    <p:sldId id="644" r:id="rId24"/>
    <p:sldId id="282" r:id="rId25"/>
    <p:sldId id="334" r:id="rId26"/>
    <p:sldId id="353" r:id="rId27"/>
    <p:sldId id="352" r:id="rId28"/>
    <p:sldId id="633" r:id="rId29"/>
    <p:sldId id="333" r:id="rId30"/>
    <p:sldId id="347" r:id="rId31"/>
    <p:sldId id="348" r:id="rId32"/>
    <p:sldId id="631" r:id="rId33"/>
    <p:sldId id="634" r:id="rId34"/>
    <p:sldId id="645" r:id="rId35"/>
    <p:sldId id="621" r:id="rId36"/>
    <p:sldId id="317" r:id="rId37"/>
    <p:sldId id="327" r:id="rId38"/>
    <p:sldId id="638" r:id="rId39"/>
    <p:sldId id="622" r:id="rId40"/>
    <p:sldId id="335" r:id="rId41"/>
    <p:sldId id="639" r:id="rId42"/>
    <p:sldId id="284" r:id="rId43"/>
    <p:sldId id="306" r:id="rId44"/>
    <p:sldId id="324" r:id="rId45"/>
    <p:sldId id="328" r:id="rId46"/>
    <p:sldId id="308" r:id="rId47"/>
    <p:sldId id="355" r:id="rId48"/>
    <p:sldId id="646" r:id="rId49"/>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7B6B23-713C-4083-9278-70106B32A6FD}" v="37" dt="2026-04-16T01:46:51.14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5137" autoAdjust="0"/>
  </p:normalViewPr>
  <p:slideViewPr>
    <p:cSldViewPr>
      <p:cViewPr varScale="1">
        <p:scale>
          <a:sx n="86" d="100"/>
          <a:sy n="86" d="100"/>
        </p:scale>
        <p:origin x="684" y="78"/>
      </p:cViewPr>
      <p:guideLst>
        <p:guide orient="horz" pos="2160"/>
        <p:guide pos="2880"/>
      </p:guideLst>
    </p:cSldViewPr>
  </p:slideViewPr>
  <p:notesTextViewPr>
    <p:cViewPr>
      <p:scale>
        <a:sx n="1" d="1"/>
        <a:sy n="1" d="1"/>
      </p:scale>
      <p:origin x="0" y="0"/>
    </p:cViewPr>
  </p:notesTextViewPr>
  <p:sorterViewPr>
    <p:cViewPr varScale="1">
      <p:scale>
        <a:sx n="1" d="1"/>
        <a:sy n="1" d="1"/>
      </p:scale>
      <p:origin x="0" y="-1240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B12FBB01-2165-4E76-A4F5-0410911E5BDC}" type="datetimeFigureOut">
              <a:rPr kumimoji="1" lang="ja-JP" altLang="en-US" smtClean="0"/>
              <a:t>2026/4/16</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4AD37BE-561F-469B-B300-8CF61C413466}" type="slidenum">
              <a:rPr kumimoji="1" lang="ja-JP" altLang="en-US" smtClean="0"/>
              <a:t>‹#›</a:t>
            </a:fld>
            <a:endParaRPr kumimoji="1" lang="ja-JP" altLang="en-US"/>
          </a:p>
        </p:txBody>
      </p:sp>
    </p:spTree>
    <p:extLst>
      <p:ext uri="{BB962C8B-B14F-4D97-AF65-F5344CB8AC3E}">
        <p14:creationId xmlns:p14="http://schemas.microsoft.com/office/powerpoint/2010/main" val="2559966775"/>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ln>
            <a:miter lim="800000"/>
            <a:headEnd/>
            <a:tailEnd/>
          </a:ln>
        </p:spPr>
        <p:txBody>
          <a:bodyPr/>
          <a:lstStyle/>
          <a:p>
            <a:fld id="{36CE813A-B2C2-437E-92E7-FCC686833FEF}" type="slidenum">
              <a:rPr lang="en-US" altLang="ja-JP" smtClean="0">
                <a:latin typeface="Times New Roman" pitchFamily="18" charset="0"/>
                <a:ea typeface="ＭＳ Ｐゴシック" charset="-128"/>
              </a:rPr>
              <a:pPr/>
              <a:t>4</a:t>
            </a:fld>
            <a:endParaRPr lang="en-US" altLang="ja-JP">
              <a:latin typeface="Times New Roman" pitchFamily="18" charset="0"/>
              <a:ea typeface="ＭＳ Ｐゴシック" charset="-128"/>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a:p>
        </p:txBody>
      </p:sp>
    </p:spTree>
    <p:extLst>
      <p:ext uri="{BB962C8B-B14F-4D97-AF65-F5344CB8AC3E}">
        <p14:creationId xmlns:p14="http://schemas.microsoft.com/office/powerpoint/2010/main" val="1072989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5</a:t>
            </a:fld>
            <a:endParaRPr kumimoji="1" lang="ja-JP" altLang="en-US"/>
          </a:p>
        </p:txBody>
      </p:sp>
    </p:spTree>
    <p:extLst>
      <p:ext uri="{BB962C8B-B14F-4D97-AF65-F5344CB8AC3E}">
        <p14:creationId xmlns:p14="http://schemas.microsoft.com/office/powerpoint/2010/main" val="1298392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https://garbagenews.net/archives/1107433.html</a:t>
            </a:r>
          </a:p>
          <a:p>
            <a:r>
              <a:rPr kumimoji="1" lang="en-US" altLang="ja-JP" dirty="0"/>
              <a:t>https://garbagenews.net/archives/1107428.html</a:t>
            </a:r>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9</a:t>
            </a:fld>
            <a:endParaRPr kumimoji="1" lang="ja-JP" altLang="en-US"/>
          </a:p>
        </p:txBody>
      </p:sp>
    </p:spTree>
    <p:extLst>
      <p:ext uri="{BB962C8B-B14F-4D97-AF65-F5344CB8AC3E}">
        <p14:creationId xmlns:p14="http://schemas.microsoft.com/office/powerpoint/2010/main" val="2257187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12</a:t>
            </a:fld>
            <a:endParaRPr kumimoji="1" lang="ja-JP" altLang="en-US"/>
          </a:p>
        </p:txBody>
      </p:sp>
    </p:spTree>
    <p:extLst>
      <p:ext uri="{BB962C8B-B14F-4D97-AF65-F5344CB8AC3E}">
        <p14:creationId xmlns:p14="http://schemas.microsoft.com/office/powerpoint/2010/main" val="3896634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15</a:t>
            </a:fld>
            <a:endParaRPr kumimoji="1" lang="ja-JP" altLang="en-US"/>
          </a:p>
        </p:txBody>
      </p:sp>
    </p:spTree>
    <p:extLst>
      <p:ext uri="{BB962C8B-B14F-4D97-AF65-F5344CB8AC3E}">
        <p14:creationId xmlns:p14="http://schemas.microsoft.com/office/powerpoint/2010/main" val="4075024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34</a:t>
            </a:fld>
            <a:endParaRPr kumimoji="1" lang="ja-JP" altLang="en-US"/>
          </a:p>
        </p:txBody>
      </p:sp>
    </p:spTree>
    <p:extLst>
      <p:ext uri="{BB962C8B-B14F-4D97-AF65-F5344CB8AC3E}">
        <p14:creationId xmlns:p14="http://schemas.microsoft.com/office/powerpoint/2010/main" val="1973581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39</a:t>
            </a:fld>
            <a:endParaRPr kumimoji="1" lang="ja-JP" altLang="en-US"/>
          </a:p>
        </p:txBody>
      </p:sp>
    </p:spTree>
    <p:extLst>
      <p:ext uri="{BB962C8B-B14F-4D97-AF65-F5344CB8AC3E}">
        <p14:creationId xmlns:p14="http://schemas.microsoft.com/office/powerpoint/2010/main" val="300742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94AD37BE-561F-469B-B300-8CF61C413466}" type="slidenum">
              <a:rPr kumimoji="1" lang="ja-JP" altLang="en-US" smtClean="0"/>
              <a:t>47</a:t>
            </a:fld>
            <a:endParaRPr kumimoji="1" lang="ja-JP" altLang="en-US"/>
          </a:p>
        </p:txBody>
      </p:sp>
    </p:spTree>
    <p:extLst>
      <p:ext uri="{BB962C8B-B14F-4D97-AF65-F5344CB8AC3E}">
        <p14:creationId xmlns:p14="http://schemas.microsoft.com/office/powerpoint/2010/main" val="702654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endParaRPr lang="en-GB"/>
          </a:p>
        </p:txBody>
      </p:sp>
      <p:sp>
        <p:nvSpPr>
          <p:cNvPr id="3" name="サブタイトル 2"/>
          <p:cNvSpPr>
            <a:spLocks noGrp="1"/>
          </p:cNvSpPr>
          <p:nvPr>
            <p:ph type="subTitle" idx="1"/>
          </p:nvPr>
        </p:nvSpPr>
        <p:spPr>
          <a:xfrm>
            <a:off x="1371600" y="3886200"/>
            <a:ext cx="6400800" cy="17526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16/04/2026</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2251000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16/04/2026</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568715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endParaRPr lang="en-GB"/>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16/04/2026</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617450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10"/>
          </p:nvPr>
        </p:nvSpPr>
        <p:spPr/>
        <p:txBody>
          <a:bodyPr/>
          <a:lstStyle/>
          <a:p>
            <a:fld id="{B4D5240C-5A75-4820-AED1-1CE51ED1A4F4}" type="datetimeFigureOut">
              <a:rPr lang="en-GB" smtClean="0"/>
              <a:t>16/04/2026</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2284142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p>
            <a:fld id="{B4D5240C-5A75-4820-AED1-1CE51ED1A4F4}" type="datetimeFigureOut">
              <a:rPr lang="en-GB" smtClean="0"/>
              <a:t>16/04/2026</a:t>
            </a:fld>
            <a:endParaRPr lang="en-GB"/>
          </a:p>
        </p:txBody>
      </p:sp>
      <p:sp>
        <p:nvSpPr>
          <p:cNvPr id="5" name="フッター プレースホルダー 4"/>
          <p:cNvSpPr>
            <a:spLocks noGrp="1"/>
          </p:cNvSpPr>
          <p:nvPr>
            <p:ph type="ftr" sz="quarter" idx="11"/>
          </p:nvPr>
        </p:nvSpPr>
        <p:spPr/>
        <p:txBody>
          <a:bodyPr/>
          <a:lstStyle/>
          <a:p>
            <a:endParaRPr lang="en-GB"/>
          </a:p>
        </p:txBody>
      </p:sp>
      <p:sp>
        <p:nvSpPr>
          <p:cNvPr id="6" name="スライド番号プレースホルダー 5"/>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528366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日付プレースホルダー 4"/>
          <p:cNvSpPr>
            <a:spLocks noGrp="1"/>
          </p:cNvSpPr>
          <p:nvPr>
            <p:ph type="dt" sz="half" idx="10"/>
          </p:nvPr>
        </p:nvSpPr>
        <p:spPr/>
        <p:txBody>
          <a:bodyPr/>
          <a:lstStyle/>
          <a:p>
            <a:fld id="{B4D5240C-5A75-4820-AED1-1CE51ED1A4F4}" type="datetimeFigureOut">
              <a:rPr lang="en-GB" smtClean="0"/>
              <a:t>16/04/2026</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9096634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7" name="日付プレースホルダー 6"/>
          <p:cNvSpPr>
            <a:spLocks noGrp="1"/>
          </p:cNvSpPr>
          <p:nvPr>
            <p:ph type="dt" sz="half" idx="10"/>
          </p:nvPr>
        </p:nvSpPr>
        <p:spPr/>
        <p:txBody>
          <a:bodyPr/>
          <a:lstStyle/>
          <a:p>
            <a:fld id="{B4D5240C-5A75-4820-AED1-1CE51ED1A4F4}" type="datetimeFigureOut">
              <a:rPr lang="en-GB" smtClean="0"/>
              <a:t>16/04/2026</a:t>
            </a:fld>
            <a:endParaRPr lang="en-GB"/>
          </a:p>
        </p:txBody>
      </p:sp>
      <p:sp>
        <p:nvSpPr>
          <p:cNvPr id="8" name="フッター プレースホルダー 7"/>
          <p:cNvSpPr>
            <a:spLocks noGrp="1"/>
          </p:cNvSpPr>
          <p:nvPr>
            <p:ph type="ftr" sz="quarter" idx="11"/>
          </p:nvPr>
        </p:nvSpPr>
        <p:spPr/>
        <p:txBody>
          <a:bodyPr/>
          <a:lstStyle/>
          <a:p>
            <a:endParaRPr lang="en-GB"/>
          </a:p>
        </p:txBody>
      </p:sp>
      <p:sp>
        <p:nvSpPr>
          <p:cNvPr id="9" name="スライド番号プレースホルダー 8"/>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1823253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endParaRPr lang="en-GB"/>
          </a:p>
        </p:txBody>
      </p:sp>
      <p:sp>
        <p:nvSpPr>
          <p:cNvPr id="3" name="日付プレースホルダー 2"/>
          <p:cNvSpPr>
            <a:spLocks noGrp="1"/>
          </p:cNvSpPr>
          <p:nvPr>
            <p:ph type="dt" sz="half" idx="10"/>
          </p:nvPr>
        </p:nvSpPr>
        <p:spPr/>
        <p:txBody>
          <a:bodyPr/>
          <a:lstStyle/>
          <a:p>
            <a:fld id="{B4D5240C-5A75-4820-AED1-1CE51ED1A4F4}" type="datetimeFigureOut">
              <a:rPr lang="en-GB" smtClean="0"/>
              <a:t>16/04/2026</a:t>
            </a:fld>
            <a:endParaRPr lang="en-GB"/>
          </a:p>
        </p:txBody>
      </p:sp>
      <p:sp>
        <p:nvSpPr>
          <p:cNvPr id="4" name="フッター プレースホルダー 3"/>
          <p:cNvSpPr>
            <a:spLocks noGrp="1"/>
          </p:cNvSpPr>
          <p:nvPr>
            <p:ph type="ftr" sz="quarter" idx="11"/>
          </p:nvPr>
        </p:nvSpPr>
        <p:spPr/>
        <p:txBody>
          <a:bodyPr/>
          <a:lstStyle/>
          <a:p>
            <a:endParaRPr lang="en-GB"/>
          </a:p>
        </p:txBody>
      </p:sp>
      <p:sp>
        <p:nvSpPr>
          <p:cNvPr id="5" name="スライド番号プレースホルダー 4"/>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013797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4D5240C-5A75-4820-AED1-1CE51ED1A4F4}" type="datetimeFigureOut">
              <a:rPr lang="en-GB" smtClean="0"/>
              <a:t>16/04/2026</a:t>
            </a:fld>
            <a:endParaRPr lang="en-GB"/>
          </a:p>
        </p:txBody>
      </p:sp>
      <p:sp>
        <p:nvSpPr>
          <p:cNvPr id="3" name="フッター プレースホルダー 2"/>
          <p:cNvSpPr>
            <a:spLocks noGrp="1"/>
          </p:cNvSpPr>
          <p:nvPr>
            <p:ph type="ftr" sz="quarter" idx="11"/>
          </p:nvPr>
        </p:nvSpPr>
        <p:spPr/>
        <p:txBody>
          <a:bodyPr/>
          <a:lstStyle/>
          <a:p>
            <a:endParaRPr lang="en-GB"/>
          </a:p>
        </p:txBody>
      </p:sp>
      <p:sp>
        <p:nvSpPr>
          <p:cNvPr id="4" name="スライド番号プレースホルダー 3"/>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963727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endParaRPr lang="en-GB"/>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B4D5240C-5A75-4820-AED1-1CE51ED1A4F4}" type="datetimeFigureOut">
              <a:rPr lang="en-GB" smtClean="0"/>
              <a:t>16/04/2026</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3490960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GB"/>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4"/>
          <p:cNvSpPr>
            <a:spLocks noGrp="1"/>
          </p:cNvSpPr>
          <p:nvPr>
            <p:ph type="dt" sz="half" idx="10"/>
          </p:nvPr>
        </p:nvSpPr>
        <p:spPr/>
        <p:txBody>
          <a:bodyPr/>
          <a:lstStyle/>
          <a:p>
            <a:fld id="{B4D5240C-5A75-4820-AED1-1CE51ED1A4F4}" type="datetimeFigureOut">
              <a:rPr lang="en-GB" smtClean="0"/>
              <a:t>16/04/2026</a:t>
            </a:fld>
            <a:endParaRPr lang="en-GB"/>
          </a:p>
        </p:txBody>
      </p:sp>
      <p:sp>
        <p:nvSpPr>
          <p:cNvPr id="6" name="フッター プレースホルダー 5"/>
          <p:cNvSpPr>
            <a:spLocks noGrp="1"/>
          </p:cNvSpPr>
          <p:nvPr>
            <p:ph type="ftr" sz="quarter" idx="11"/>
          </p:nvPr>
        </p:nvSpPr>
        <p:spPr/>
        <p:txBody>
          <a:bodyPr/>
          <a:lstStyle/>
          <a:p>
            <a:endParaRPr lang="en-GB"/>
          </a:p>
        </p:txBody>
      </p:sp>
      <p:sp>
        <p:nvSpPr>
          <p:cNvPr id="7" name="スライド番号プレースホルダー 6"/>
          <p:cNvSpPr>
            <a:spLocks noGrp="1"/>
          </p:cNvSpPr>
          <p:nvPr>
            <p:ph type="sldNum" sz="quarter" idx="12"/>
          </p:nvPr>
        </p:nvSpPr>
        <p:spPr/>
        <p:txBody>
          <a:bodyPr/>
          <a:lstStyle/>
          <a:p>
            <a:fld id="{3E0613FE-67C3-4CE1-B4EB-3EFADB71F163}" type="slidenum">
              <a:rPr lang="en-GB" smtClean="0"/>
              <a:t>‹#›</a:t>
            </a:fld>
            <a:endParaRPr lang="en-GB"/>
          </a:p>
        </p:txBody>
      </p:sp>
    </p:spTree>
    <p:extLst>
      <p:ext uri="{BB962C8B-B14F-4D97-AF65-F5344CB8AC3E}">
        <p14:creationId xmlns:p14="http://schemas.microsoft.com/office/powerpoint/2010/main" val="582308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a:t>マスター タイトルの書式設定</a:t>
            </a:r>
            <a:endParaRPr lang="en-GB"/>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GB"/>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defRPr>
            </a:lvl1pPr>
          </a:lstStyle>
          <a:p>
            <a:fld id="{B4D5240C-5A75-4820-AED1-1CE51ED1A4F4}" type="datetimeFigureOut">
              <a:rPr lang="en-GB" smtClean="0"/>
              <a:pPr/>
              <a:t>16/04/2026</a:t>
            </a:fld>
            <a:endParaRPr lang="en-GB"/>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3E0613FE-67C3-4CE1-B4EB-3EFADB71F163}" type="slidenum">
              <a:rPr lang="en-GB" smtClean="0"/>
              <a:pPr/>
              <a:t>‹#›</a:t>
            </a:fld>
            <a:endParaRPr lang="en-GB"/>
          </a:p>
        </p:txBody>
      </p:sp>
    </p:spTree>
    <p:extLst>
      <p:ext uri="{BB962C8B-B14F-4D97-AF65-F5344CB8AC3E}">
        <p14:creationId xmlns:p14="http://schemas.microsoft.com/office/powerpoint/2010/main" val="32829054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6.xml"/><Relationship Id="rId5" Type="http://schemas.openxmlformats.org/officeDocument/2006/relationships/image" Target="../media/image25.jpg"/><Relationship Id="rId4"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G"/><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hyperlink" Target="https://square.umin.ac.jp/massie-tmd/agnstcrrctnlmed.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2F841B-3386-F971-D8EB-950BD8021F31}"/>
              </a:ext>
            </a:extLst>
          </p:cNvPr>
          <p:cNvSpPr>
            <a:spLocks noGrp="1"/>
          </p:cNvSpPr>
          <p:nvPr>
            <p:ph type="title"/>
          </p:nvPr>
        </p:nvSpPr>
        <p:spPr>
          <a:xfrm>
            <a:off x="251520" y="157222"/>
            <a:ext cx="8229600" cy="1143000"/>
          </a:xfrm>
        </p:spPr>
        <p:txBody>
          <a:bodyPr/>
          <a:lstStyle/>
          <a:p>
            <a:r>
              <a:rPr kumimoji="1" lang="en-US" altLang="ja-JP" dirty="0"/>
              <a:t>NHK</a:t>
            </a:r>
            <a:r>
              <a:rPr kumimoji="1" lang="ja-JP" altLang="en-US" dirty="0"/>
              <a:t>総合診療医ドクター</a:t>
            </a:r>
            <a:r>
              <a:rPr kumimoji="1" lang="en-US" altLang="ja-JP" dirty="0"/>
              <a:t>G/2011-18</a:t>
            </a:r>
            <a:endParaRPr kumimoji="1" lang="ja-JP" altLang="en-US" dirty="0"/>
          </a:p>
        </p:txBody>
      </p:sp>
      <p:pic>
        <p:nvPicPr>
          <p:cNvPr id="4" name="図 3" descr="テキスト&#10;&#10;AI 生成コンテンツは誤りを含む可能性があります。">
            <a:extLst>
              <a:ext uri="{FF2B5EF4-FFF2-40B4-BE49-F238E27FC236}">
                <a16:creationId xmlns:a16="http://schemas.microsoft.com/office/drawing/2014/main" id="{B8939FE8-8199-3E77-EDC8-561617154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77" y="1420545"/>
            <a:ext cx="9144000" cy="5249333"/>
          </a:xfrm>
          <a:prstGeom prst="rect">
            <a:avLst/>
          </a:prstGeom>
        </p:spPr>
      </p:pic>
    </p:spTree>
    <p:extLst>
      <p:ext uri="{BB962C8B-B14F-4D97-AF65-F5344CB8AC3E}">
        <p14:creationId xmlns:p14="http://schemas.microsoft.com/office/powerpoint/2010/main" val="22957014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DFB82E2D-887E-C28E-E542-EC1F030B43EC}"/>
              </a:ext>
            </a:extLst>
          </p:cNvPr>
          <p:cNvSpPr txBox="1"/>
          <p:nvPr/>
        </p:nvSpPr>
        <p:spPr>
          <a:xfrm>
            <a:off x="214096" y="1663174"/>
            <a:ext cx="8762697" cy="4832092"/>
          </a:xfrm>
          <a:prstGeom prst="rect">
            <a:avLst/>
          </a:prstGeom>
          <a:noFill/>
        </p:spPr>
        <p:txBody>
          <a:bodyPr wrap="square" rtlCol="0">
            <a:spAutoFit/>
          </a:bodyPr>
          <a:lstStyle/>
          <a:p>
            <a:r>
              <a:rPr kumimoji="1" lang="ja-JP" altLang="en-US" sz="2800" dirty="0">
                <a:solidFill>
                  <a:schemeClr val="bg1"/>
                </a:solidFill>
              </a:rPr>
              <a:t>大手芸能プロダクション、旧ジャニーズ事務所の創業者であるジャニー喜多川氏</a:t>
            </a:r>
            <a:r>
              <a:rPr kumimoji="1" lang="ja-JP" altLang="en-US" sz="2800" dirty="0">
                <a:solidFill>
                  <a:srgbClr val="FFFF00"/>
                </a:solidFill>
              </a:rPr>
              <a:t>（</a:t>
            </a:r>
            <a:r>
              <a:rPr kumimoji="1" lang="en-US" altLang="ja-JP" sz="2800" dirty="0">
                <a:solidFill>
                  <a:srgbClr val="FFFF00"/>
                </a:solidFill>
              </a:rPr>
              <a:t>2019</a:t>
            </a:r>
            <a:r>
              <a:rPr kumimoji="1" lang="ja-JP" altLang="en-US" sz="2800" dirty="0">
                <a:solidFill>
                  <a:srgbClr val="FFFF00"/>
                </a:solidFill>
              </a:rPr>
              <a:t>年没）</a:t>
            </a:r>
            <a:r>
              <a:rPr kumimoji="1" lang="ja-JP" altLang="en-US" sz="2800" dirty="0">
                <a:solidFill>
                  <a:schemeClr val="bg1"/>
                </a:solidFill>
              </a:rPr>
              <a:t>が、少年たちに性加害を繰り返していた問題が、</a:t>
            </a:r>
            <a:r>
              <a:rPr kumimoji="1" lang="en-US" altLang="ja-JP" sz="2800" dirty="0">
                <a:solidFill>
                  <a:schemeClr val="bg1"/>
                </a:solidFill>
              </a:rPr>
              <a:t>2023</a:t>
            </a:r>
            <a:r>
              <a:rPr kumimoji="1" lang="ja-JP" altLang="en-US" sz="2800" dirty="0">
                <a:solidFill>
                  <a:schemeClr val="bg1"/>
                </a:solidFill>
              </a:rPr>
              <a:t>年、イギリスの公共放送</a:t>
            </a:r>
            <a:r>
              <a:rPr kumimoji="1" lang="en-US" altLang="ja-JP" sz="2800" dirty="0">
                <a:solidFill>
                  <a:schemeClr val="bg1"/>
                </a:solidFill>
              </a:rPr>
              <a:t>BBC</a:t>
            </a:r>
            <a:r>
              <a:rPr kumimoji="1" lang="ja-JP" altLang="en-US" sz="2800" dirty="0">
                <a:solidFill>
                  <a:schemeClr val="bg1"/>
                </a:solidFill>
              </a:rPr>
              <a:t>の報道で顕在化した。事務所側が設置した「外部専門家による再発防止特別チーム」は、性加害が、長年にわたり広範に継続した背景に </a:t>
            </a:r>
            <a:r>
              <a:rPr kumimoji="1" lang="ja-JP" altLang="en-US" sz="2800" dirty="0">
                <a:solidFill>
                  <a:srgbClr val="FFFF00"/>
                </a:solidFill>
              </a:rPr>
              <a:t>“マスメディアの沈黙”</a:t>
            </a:r>
            <a:r>
              <a:rPr kumimoji="1" lang="ja-JP" altLang="en-US" sz="2800" dirty="0">
                <a:solidFill>
                  <a:schemeClr val="bg1"/>
                </a:solidFill>
              </a:rPr>
              <a:t>があると指摘した。（中略）</a:t>
            </a:r>
            <a:endParaRPr kumimoji="1" lang="en-US" altLang="ja-JP" sz="2800" dirty="0">
              <a:solidFill>
                <a:schemeClr val="bg1"/>
              </a:solidFill>
            </a:endParaRPr>
          </a:p>
          <a:p>
            <a:endParaRPr kumimoji="1" lang="en-US" altLang="ja-JP" sz="2800" dirty="0">
              <a:solidFill>
                <a:schemeClr val="bg1"/>
              </a:solidFill>
            </a:endParaRPr>
          </a:p>
          <a:p>
            <a:r>
              <a:rPr lang="ja-JP" altLang="en-US" sz="2800" dirty="0">
                <a:solidFill>
                  <a:srgbClr val="FFFF00"/>
                </a:solidFill>
              </a:rPr>
              <a:t>喜多川氏の性加害は、氏の存命中も元所属 タレントが書籍で告発したほか、週刊誌が疑 惑を報じる動きがあった。だが、マスメディア、 特に放送局は報じてこなかった。</a:t>
            </a:r>
            <a:endParaRPr kumimoji="1" lang="ja-JP" altLang="en-US" sz="2800" dirty="0">
              <a:solidFill>
                <a:srgbClr val="FFFF00"/>
              </a:solidFill>
            </a:endParaRPr>
          </a:p>
        </p:txBody>
      </p:sp>
      <p:pic>
        <p:nvPicPr>
          <p:cNvPr id="10" name="図 9" descr="テキスト&#10;&#10;AI 生成コンテンツは誤りを含む可能性があります。">
            <a:extLst>
              <a:ext uri="{FF2B5EF4-FFF2-40B4-BE49-F238E27FC236}">
                <a16:creationId xmlns:a16="http://schemas.microsoft.com/office/drawing/2014/main" id="{933DF755-DDCE-49C9-E21C-7DDC85AB2F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791" y="91549"/>
            <a:ext cx="4752975" cy="1571625"/>
          </a:xfrm>
          <a:prstGeom prst="rect">
            <a:avLst/>
          </a:prstGeom>
        </p:spPr>
      </p:pic>
      <p:sp>
        <p:nvSpPr>
          <p:cNvPr id="11" name="テキスト ボックス 10">
            <a:extLst>
              <a:ext uri="{FF2B5EF4-FFF2-40B4-BE49-F238E27FC236}">
                <a16:creationId xmlns:a16="http://schemas.microsoft.com/office/drawing/2014/main" id="{BFC12561-B9CA-B653-A640-5CC43EE771B5}"/>
              </a:ext>
            </a:extLst>
          </p:cNvPr>
          <p:cNvSpPr txBox="1"/>
          <p:nvPr/>
        </p:nvSpPr>
        <p:spPr>
          <a:xfrm>
            <a:off x="5152034" y="116837"/>
            <a:ext cx="3857146" cy="830997"/>
          </a:xfrm>
          <a:prstGeom prst="rect">
            <a:avLst/>
          </a:prstGeom>
          <a:noFill/>
        </p:spPr>
        <p:txBody>
          <a:bodyPr wrap="none" rtlCol="0">
            <a:spAutoFit/>
          </a:bodyPr>
          <a:lstStyle/>
          <a:p>
            <a:r>
              <a:rPr kumimoji="1" lang="ja-JP" altLang="en-US" sz="2400" dirty="0">
                <a:solidFill>
                  <a:schemeClr val="bg1"/>
                </a:solidFill>
                <a:latin typeface="+mn-ea"/>
              </a:rPr>
              <a:t>放送研究と調査　</a:t>
            </a:r>
            <a:r>
              <a:rPr kumimoji="1" lang="en-US" altLang="ja-JP" sz="2400" dirty="0">
                <a:solidFill>
                  <a:schemeClr val="bg1"/>
                </a:solidFill>
                <a:latin typeface="+mn-ea"/>
              </a:rPr>
              <a:t>2025</a:t>
            </a:r>
            <a:r>
              <a:rPr kumimoji="1" lang="ja-JP" altLang="en-US" sz="2400" dirty="0">
                <a:solidFill>
                  <a:schemeClr val="bg1"/>
                </a:solidFill>
                <a:latin typeface="+mn-ea"/>
              </a:rPr>
              <a:t>年</a:t>
            </a:r>
            <a:r>
              <a:rPr kumimoji="1" lang="en-US" altLang="ja-JP" sz="2400" dirty="0">
                <a:solidFill>
                  <a:schemeClr val="bg1"/>
                </a:solidFill>
                <a:latin typeface="+mn-ea"/>
              </a:rPr>
              <a:t>6</a:t>
            </a:r>
            <a:r>
              <a:rPr kumimoji="1" lang="ja-JP" altLang="en-US" sz="2400" dirty="0">
                <a:solidFill>
                  <a:schemeClr val="bg1"/>
                </a:solidFill>
                <a:latin typeface="+mn-ea"/>
              </a:rPr>
              <a:t>月</a:t>
            </a:r>
            <a:endParaRPr kumimoji="1" lang="en-US" altLang="ja-JP" sz="2400" dirty="0">
              <a:solidFill>
                <a:schemeClr val="bg1"/>
              </a:solidFill>
              <a:latin typeface="+mn-ea"/>
            </a:endParaRPr>
          </a:p>
          <a:p>
            <a:r>
              <a:rPr kumimoji="1" lang="ja-JP" altLang="en-US" sz="2400" dirty="0">
                <a:solidFill>
                  <a:schemeClr val="bg1"/>
                </a:solidFill>
                <a:latin typeface="+mn-ea"/>
              </a:rPr>
              <a:t>世論調査部　熊谷百合子</a:t>
            </a:r>
            <a:endParaRPr kumimoji="1" lang="en-US" altLang="ja-JP" sz="2400" dirty="0">
              <a:solidFill>
                <a:schemeClr val="bg1"/>
              </a:solidFill>
              <a:latin typeface="+mn-ea"/>
            </a:endParaRPr>
          </a:p>
        </p:txBody>
      </p:sp>
    </p:spTree>
    <p:extLst>
      <p:ext uri="{BB962C8B-B14F-4D97-AF65-F5344CB8AC3E}">
        <p14:creationId xmlns:p14="http://schemas.microsoft.com/office/powerpoint/2010/main" val="4128217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401642-C0B9-0C39-257C-7F6094D01DDC}"/>
              </a:ext>
            </a:extLst>
          </p:cNvPr>
          <p:cNvSpPr>
            <a:spLocks noGrp="1"/>
          </p:cNvSpPr>
          <p:nvPr>
            <p:ph type="title"/>
          </p:nvPr>
        </p:nvSpPr>
        <p:spPr>
          <a:xfrm>
            <a:off x="457200" y="274638"/>
            <a:ext cx="8229600" cy="1282154"/>
          </a:xfrm>
        </p:spPr>
        <p:txBody>
          <a:bodyPr>
            <a:normAutofit fontScale="90000"/>
          </a:bodyPr>
          <a:lstStyle/>
          <a:p>
            <a:r>
              <a:rPr lang="ja-JP" altLang="en-US" dirty="0"/>
              <a:t>ジャニーズ事務所</a:t>
            </a:r>
            <a:r>
              <a:rPr lang="en-US" altLang="ja-JP" dirty="0"/>
              <a:t>61</a:t>
            </a:r>
            <a:r>
              <a:rPr lang="ja-JP" altLang="en-US" dirty="0"/>
              <a:t>年の歴史</a:t>
            </a:r>
            <a:br>
              <a:rPr lang="en-US" altLang="ja-JP" dirty="0"/>
            </a:br>
            <a:r>
              <a:rPr lang="ja-JP" altLang="en-US" dirty="0"/>
              <a:t>今も続く自主的報道管制の威力</a:t>
            </a:r>
          </a:p>
        </p:txBody>
      </p:sp>
      <p:sp>
        <p:nvSpPr>
          <p:cNvPr id="3" name="コンテンツ プレースホルダー 2">
            <a:extLst>
              <a:ext uri="{FF2B5EF4-FFF2-40B4-BE49-F238E27FC236}">
                <a16:creationId xmlns:a16="http://schemas.microsoft.com/office/drawing/2014/main" id="{4FDC6073-0F11-19B1-8DA2-895E5CCDBF28}"/>
              </a:ext>
            </a:extLst>
          </p:cNvPr>
          <p:cNvSpPr>
            <a:spLocks noGrp="1"/>
          </p:cNvSpPr>
          <p:nvPr>
            <p:ph idx="1"/>
          </p:nvPr>
        </p:nvSpPr>
        <p:spPr>
          <a:xfrm>
            <a:off x="287524" y="1700808"/>
            <a:ext cx="8568952" cy="4675658"/>
          </a:xfrm>
        </p:spPr>
        <p:txBody>
          <a:bodyPr>
            <a:normAutofit/>
          </a:bodyPr>
          <a:lstStyle/>
          <a:p>
            <a:r>
              <a:rPr lang="en-US" altLang="ja-JP" dirty="0"/>
              <a:t>1962</a:t>
            </a:r>
            <a:r>
              <a:rPr lang="ja-JP" altLang="en-US" dirty="0"/>
              <a:t>　男性アイドルプロデュース事務所設立</a:t>
            </a:r>
            <a:endParaRPr lang="en-US" altLang="ja-JP" dirty="0"/>
          </a:p>
          <a:p>
            <a:r>
              <a:rPr lang="en-US" altLang="ja-JP" dirty="0">
                <a:solidFill>
                  <a:srgbClr val="FFFF00"/>
                </a:solidFill>
              </a:rPr>
              <a:t>1988</a:t>
            </a:r>
            <a:r>
              <a:rPr lang="ja-JP" altLang="en-US" dirty="0">
                <a:solidFill>
                  <a:srgbClr val="FFFF00"/>
                </a:solidFill>
              </a:rPr>
              <a:t>　北公次が告発本出版　</a:t>
            </a:r>
            <a:r>
              <a:rPr lang="en-US" altLang="ja-JP" dirty="0">
                <a:solidFill>
                  <a:srgbClr val="FFFF00"/>
                </a:solidFill>
              </a:rPr>
              <a:t>35</a:t>
            </a:r>
            <a:r>
              <a:rPr lang="ja-JP" altLang="en-US" dirty="0">
                <a:solidFill>
                  <a:srgbClr val="FFFF00"/>
                </a:solidFill>
              </a:rPr>
              <a:t>万部</a:t>
            </a:r>
            <a:endParaRPr lang="en-US" altLang="ja-JP" dirty="0">
              <a:solidFill>
                <a:srgbClr val="FFFF00"/>
              </a:solidFill>
            </a:endParaRPr>
          </a:p>
          <a:p>
            <a:r>
              <a:rPr lang="en-US" altLang="ja-JP" dirty="0">
                <a:solidFill>
                  <a:srgbClr val="FFFF00"/>
                </a:solidFill>
              </a:rPr>
              <a:t>2003</a:t>
            </a:r>
            <a:r>
              <a:rPr lang="ja-JP" altLang="en-US" dirty="0">
                <a:solidFill>
                  <a:srgbClr val="FFFF00"/>
                </a:solidFill>
              </a:rPr>
              <a:t>　東京高裁がジャニー喜多川の性加害を</a:t>
            </a:r>
            <a:r>
              <a:rPr lang="en-US" altLang="ja-JP" dirty="0">
                <a:solidFill>
                  <a:srgbClr val="FFFF00"/>
                </a:solidFill>
              </a:rPr>
              <a:t>		</a:t>
            </a:r>
            <a:r>
              <a:rPr lang="ja-JP" altLang="en-US" dirty="0">
                <a:solidFill>
                  <a:srgbClr val="FFFF00"/>
                </a:solidFill>
              </a:rPr>
              <a:t>　　認定</a:t>
            </a:r>
            <a:endParaRPr lang="en-US" altLang="ja-JP" dirty="0">
              <a:solidFill>
                <a:srgbClr val="FFFF00"/>
              </a:solidFill>
            </a:endParaRPr>
          </a:p>
          <a:p>
            <a:r>
              <a:rPr lang="en-US" altLang="ja-JP" dirty="0">
                <a:solidFill>
                  <a:srgbClr val="FFFF00"/>
                </a:solidFill>
              </a:rPr>
              <a:t>2004</a:t>
            </a:r>
            <a:r>
              <a:rPr lang="ja-JP" altLang="en-US" dirty="0">
                <a:solidFill>
                  <a:srgbClr val="FFFF00"/>
                </a:solidFill>
              </a:rPr>
              <a:t>　最高裁が上告棄却。高裁判決確定</a:t>
            </a:r>
            <a:endParaRPr lang="en-US" altLang="ja-JP" dirty="0">
              <a:solidFill>
                <a:srgbClr val="FFFF00"/>
              </a:solidFill>
            </a:endParaRPr>
          </a:p>
          <a:p>
            <a:r>
              <a:rPr lang="en-US" altLang="ja-JP" dirty="0"/>
              <a:t>2019</a:t>
            </a:r>
            <a:r>
              <a:rPr lang="ja-JP" altLang="en-US" dirty="0"/>
              <a:t>　ジャニー喜多川死去</a:t>
            </a:r>
            <a:endParaRPr lang="en-US" altLang="ja-JP" dirty="0"/>
          </a:p>
          <a:p>
            <a:r>
              <a:rPr lang="en-US" altLang="ja-JP" dirty="0">
                <a:solidFill>
                  <a:schemeClr val="accent2">
                    <a:lumMod val="60000"/>
                    <a:lumOff val="40000"/>
                  </a:schemeClr>
                </a:solidFill>
              </a:rPr>
              <a:t>2023</a:t>
            </a:r>
            <a:r>
              <a:rPr lang="ja-JP" altLang="en-US" dirty="0">
                <a:solidFill>
                  <a:schemeClr val="accent2">
                    <a:lumMod val="60000"/>
                    <a:lumOff val="40000"/>
                  </a:schemeClr>
                </a:solidFill>
              </a:rPr>
              <a:t>　深刻な性加害が初めて報道された</a:t>
            </a:r>
            <a:endParaRPr lang="en-US" altLang="ja-JP" dirty="0">
              <a:solidFill>
                <a:schemeClr val="accent2">
                  <a:lumMod val="60000"/>
                  <a:lumOff val="40000"/>
                </a:schemeClr>
              </a:solidFill>
            </a:endParaRPr>
          </a:p>
          <a:p>
            <a:r>
              <a:rPr lang="en-US" altLang="ja-JP" dirty="0"/>
              <a:t>2023</a:t>
            </a:r>
            <a:r>
              <a:rPr lang="ja-JP" altLang="en-US" dirty="0"/>
              <a:t>　</a:t>
            </a:r>
            <a:r>
              <a:rPr lang="en-US" altLang="ja-JP" dirty="0"/>
              <a:t>10</a:t>
            </a:r>
            <a:r>
              <a:rPr lang="ja-JP" altLang="en-US" dirty="0"/>
              <a:t>月</a:t>
            </a:r>
            <a:r>
              <a:rPr lang="en-US" altLang="ja-JP" dirty="0"/>
              <a:t>17</a:t>
            </a:r>
            <a:r>
              <a:rPr lang="ja-JP" altLang="en-US" dirty="0"/>
              <a:t>日。ジャニーズ事務所活動終了</a:t>
            </a:r>
          </a:p>
        </p:txBody>
      </p:sp>
    </p:spTree>
    <p:extLst>
      <p:ext uri="{BB962C8B-B14F-4D97-AF65-F5344CB8AC3E}">
        <p14:creationId xmlns:p14="http://schemas.microsoft.com/office/powerpoint/2010/main" val="29605095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EEA08-0229-B0AB-E516-88BA352A3902}"/>
            </a:ext>
          </a:extLst>
        </p:cNvPr>
        <p:cNvGrpSpPr/>
        <p:nvPr/>
      </p:nvGrpSpPr>
      <p:grpSpPr>
        <a:xfrm>
          <a:off x="0" y="0"/>
          <a:ext cx="0" cy="0"/>
          <a:chOff x="0" y="0"/>
          <a:chExt cx="0" cy="0"/>
        </a:xfrm>
      </p:grpSpPr>
      <p:pic>
        <p:nvPicPr>
          <p:cNvPr id="4" name="Picture 2">
            <a:extLst>
              <a:ext uri="{FF2B5EF4-FFF2-40B4-BE49-F238E27FC236}">
                <a16:creationId xmlns:a16="http://schemas.microsoft.com/office/drawing/2014/main" id="{0C6B095F-62DB-6AB0-9606-3EA77EFD34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233690"/>
            <a:ext cx="6984776" cy="5238582"/>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建物の前の群衆&#10;&#10;AI 生成コンテンツは誤りを含む可能性があります。">
            <a:extLst>
              <a:ext uri="{FF2B5EF4-FFF2-40B4-BE49-F238E27FC236}">
                <a16:creationId xmlns:a16="http://schemas.microsoft.com/office/drawing/2014/main" id="{D31A6220-CC38-CC81-617B-F43F569756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623" y="958020"/>
            <a:ext cx="7624722" cy="5853671"/>
          </a:xfrm>
          <a:prstGeom prst="rect">
            <a:avLst/>
          </a:prstGeom>
        </p:spPr>
      </p:pic>
      <p:sp>
        <p:nvSpPr>
          <p:cNvPr id="10" name="タイトル 9">
            <a:extLst>
              <a:ext uri="{FF2B5EF4-FFF2-40B4-BE49-F238E27FC236}">
                <a16:creationId xmlns:a16="http://schemas.microsoft.com/office/drawing/2014/main" id="{C55AD0EC-6971-4A5D-9807-35ABC0B6A258}"/>
              </a:ext>
            </a:extLst>
          </p:cNvPr>
          <p:cNvSpPr>
            <a:spLocks noGrp="1"/>
          </p:cNvSpPr>
          <p:nvPr>
            <p:ph type="ctrTitle"/>
          </p:nvPr>
        </p:nvSpPr>
        <p:spPr>
          <a:xfrm>
            <a:off x="251520" y="116633"/>
            <a:ext cx="8712968" cy="1138558"/>
          </a:xfrm>
        </p:spPr>
        <p:txBody>
          <a:bodyPr>
            <a:normAutofit fontScale="90000"/>
          </a:bodyPr>
          <a:lstStyle/>
          <a:p>
            <a:r>
              <a:rPr lang="ja-JP" altLang="en-US" dirty="0"/>
              <a:t>誰もが乗り越えられないと思っていた</a:t>
            </a:r>
          </a:p>
        </p:txBody>
      </p:sp>
      <p:grpSp>
        <p:nvGrpSpPr>
          <p:cNvPr id="3" name="グループ化 2">
            <a:extLst>
              <a:ext uri="{FF2B5EF4-FFF2-40B4-BE49-F238E27FC236}">
                <a16:creationId xmlns:a16="http://schemas.microsoft.com/office/drawing/2014/main" id="{DEECC027-52C5-10E9-109A-B1940021B93C}"/>
              </a:ext>
            </a:extLst>
          </p:cNvPr>
          <p:cNvGrpSpPr/>
          <p:nvPr/>
        </p:nvGrpSpPr>
        <p:grpSpPr>
          <a:xfrm>
            <a:off x="251520" y="1772816"/>
            <a:ext cx="8352928" cy="4274606"/>
            <a:chOff x="251520" y="1772816"/>
            <a:chExt cx="8352928" cy="4274606"/>
          </a:xfrm>
        </p:grpSpPr>
        <p:sp>
          <p:nvSpPr>
            <p:cNvPr id="11" name="テキスト ボックス 10">
              <a:extLst>
                <a:ext uri="{FF2B5EF4-FFF2-40B4-BE49-F238E27FC236}">
                  <a16:creationId xmlns:a16="http://schemas.microsoft.com/office/drawing/2014/main" id="{62A4252F-5145-4F1F-9B62-4478E5F3E061}"/>
                </a:ext>
              </a:extLst>
            </p:cNvPr>
            <p:cNvSpPr txBox="1"/>
            <p:nvPr/>
          </p:nvSpPr>
          <p:spPr>
            <a:xfrm>
              <a:off x="251520" y="1772816"/>
              <a:ext cx="8352928" cy="1200329"/>
            </a:xfrm>
            <a:prstGeom prst="rect">
              <a:avLst/>
            </a:prstGeom>
            <a:noFill/>
          </p:spPr>
          <p:txBody>
            <a:bodyPr wrap="square" rtlCol="0">
              <a:spAutoFit/>
            </a:bodyPr>
            <a:lstStyle/>
            <a:p>
              <a:pPr algn="ctr"/>
              <a:r>
                <a:rPr lang="ja-JP" altLang="en-US" sz="3600" b="1" dirty="0">
                  <a:solidFill>
                    <a:srgbClr val="FFFF00"/>
                  </a:solidFill>
                  <a:highlight>
                    <a:srgbClr val="FF00FF"/>
                  </a:highlight>
                </a:rPr>
                <a:t>でも</a:t>
              </a:r>
              <a:r>
                <a:rPr lang="en-US" altLang="ja-JP" sz="3600" b="1" dirty="0">
                  <a:solidFill>
                    <a:srgbClr val="FFFF00"/>
                  </a:solidFill>
                  <a:highlight>
                    <a:srgbClr val="FF00FF"/>
                  </a:highlight>
                </a:rPr>
                <a:t>28</a:t>
              </a:r>
              <a:r>
                <a:rPr lang="ja-JP" altLang="en-US" sz="3600" b="1" dirty="0">
                  <a:solidFill>
                    <a:srgbClr val="FFFF00"/>
                  </a:solidFill>
                  <a:highlight>
                    <a:srgbClr val="FF00FF"/>
                  </a:highlight>
                </a:rPr>
                <a:t>年で崩壊した</a:t>
              </a:r>
              <a:r>
                <a:rPr lang="en-US" altLang="ja-JP" sz="3600" b="1" dirty="0">
                  <a:solidFill>
                    <a:srgbClr val="FFFF00"/>
                  </a:solidFill>
                  <a:highlight>
                    <a:srgbClr val="FF00FF"/>
                  </a:highlight>
                </a:rPr>
                <a:t>1961/8/13-89/11/9</a:t>
              </a:r>
            </a:p>
            <a:p>
              <a:pPr algn="ctr"/>
              <a:r>
                <a:rPr lang="ja-JP" altLang="en-US" sz="3600" b="1" dirty="0">
                  <a:solidFill>
                    <a:srgbClr val="FFFF00"/>
                  </a:solidFill>
                  <a:highlight>
                    <a:srgbClr val="FF00FF"/>
                  </a:highlight>
                </a:rPr>
                <a:t>袴田事件の方がそれより</a:t>
              </a:r>
              <a:r>
                <a:rPr lang="en-US" altLang="ja-JP" sz="3600" b="1" dirty="0">
                  <a:solidFill>
                    <a:srgbClr val="FFFF00"/>
                  </a:solidFill>
                  <a:highlight>
                    <a:srgbClr val="FF00FF"/>
                  </a:highlight>
                </a:rPr>
                <a:t>30</a:t>
              </a:r>
              <a:r>
                <a:rPr lang="ja-JP" altLang="en-US" sz="3600" b="1" dirty="0">
                  <a:solidFill>
                    <a:srgbClr val="FFFF00"/>
                  </a:solidFill>
                  <a:highlight>
                    <a:srgbClr val="FF00FF"/>
                  </a:highlight>
                </a:rPr>
                <a:t>年も長かった</a:t>
              </a:r>
              <a:endParaRPr lang="en-US" altLang="ja-JP" sz="3600" b="1" dirty="0">
                <a:solidFill>
                  <a:srgbClr val="FFFF00"/>
                </a:solidFill>
                <a:highlight>
                  <a:srgbClr val="FF00FF"/>
                </a:highlight>
              </a:endParaRPr>
            </a:p>
          </p:txBody>
        </p:sp>
        <p:sp>
          <p:nvSpPr>
            <p:cNvPr id="2" name="テキスト ボックス 1">
              <a:extLst>
                <a:ext uri="{FF2B5EF4-FFF2-40B4-BE49-F238E27FC236}">
                  <a16:creationId xmlns:a16="http://schemas.microsoft.com/office/drawing/2014/main" id="{C3E9E4AC-5E79-76AD-14FF-313527A87C5D}"/>
                </a:ext>
              </a:extLst>
            </p:cNvPr>
            <p:cNvSpPr txBox="1"/>
            <p:nvPr/>
          </p:nvSpPr>
          <p:spPr>
            <a:xfrm>
              <a:off x="251520" y="4293096"/>
              <a:ext cx="7920880" cy="1754326"/>
            </a:xfrm>
            <a:prstGeom prst="rect">
              <a:avLst/>
            </a:prstGeom>
            <a:noFill/>
          </p:spPr>
          <p:txBody>
            <a:bodyPr wrap="square" rtlCol="0">
              <a:spAutoFit/>
            </a:bodyPr>
            <a:lstStyle/>
            <a:p>
              <a:pPr algn="ctr"/>
              <a:r>
                <a:rPr kumimoji="1" lang="ja-JP" altLang="en-US" sz="3600" b="1" dirty="0">
                  <a:solidFill>
                    <a:srgbClr val="FFC000"/>
                  </a:solidFill>
                  <a:highlight>
                    <a:srgbClr val="FF00FF"/>
                  </a:highlight>
                </a:rPr>
                <a:t>この人類史上最も愚劣なる不条理</a:t>
              </a:r>
              <a:br>
                <a:rPr kumimoji="1" lang="en-US" altLang="ja-JP" sz="3600" b="1" dirty="0">
                  <a:solidFill>
                    <a:srgbClr val="FFC000"/>
                  </a:solidFill>
                  <a:highlight>
                    <a:srgbClr val="FF00FF"/>
                  </a:highlight>
                </a:rPr>
              </a:br>
              <a:r>
                <a:rPr kumimoji="1" lang="ja-JP" altLang="en-US" sz="3600" b="1" dirty="0">
                  <a:solidFill>
                    <a:srgbClr val="FFC000"/>
                  </a:solidFill>
                  <a:highlight>
                    <a:srgbClr val="FF00FF"/>
                  </a:highlight>
                </a:rPr>
                <a:t>「冤罪」に対し我々ができること</a:t>
              </a:r>
              <a:br>
                <a:rPr kumimoji="1" lang="en-US" altLang="ja-JP" sz="3600" b="1" dirty="0">
                  <a:solidFill>
                    <a:srgbClr val="FFC000"/>
                  </a:solidFill>
                  <a:highlight>
                    <a:srgbClr val="FF00FF"/>
                  </a:highlight>
                </a:rPr>
              </a:br>
              <a:r>
                <a:rPr kumimoji="1" lang="ja-JP" altLang="en-US" sz="3600" b="1" dirty="0">
                  <a:solidFill>
                    <a:srgbClr val="FFC000"/>
                  </a:solidFill>
                  <a:highlight>
                    <a:srgbClr val="FF00FF"/>
                  </a:highlight>
                </a:rPr>
                <a:t>それが次世代への貢献となる</a:t>
              </a:r>
            </a:p>
          </p:txBody>
        </p:sp>
      </p:grpSp>
    </p:spTree>
    <p:extLst>
      <p:ext uri="{BB962C8B-B14F-4D97-AF65-F5344CB8AC3E}">
        <p14:creationId xmlns:p14="http://schemas.microsoft.com/office/powerpoint/2010/main" val="3466052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1D1F9-70B1-5A5F-4DEA-7B4A2B943646}"/>
              </a:ext>
            </a:extLst>
          </p:cNvPr>
          <p:cNvSpPr>
            <a:spLocks noGrp="1"/>
          </p:cNvSpPr>
          <p:nvPr>
            <p:ph type="title"/>
          </p:nvPr>
        </p:nvSpPr>
        <p:spPr>
          <a:xfrm>
            <a:off x="0" y="274638"/>
            <a:ext cx="8964488" cy="1143000"/>
          </a:xfrm>
        </p:spPr>
        <p:txBody>
          <a:bodyPr>
            <a:normAutofit fontScale="90000"/>
          </a:bodyPr>
          <a:lstStyle/>
          <a:p>
            <a:r>
              <a:rPr kumimoji="1" lang="ja-JP" altLang="en-US" dirty="0"/>
              <a:t>我々はいつまで群衆であり続けるのか？</a:t>
            </a:r>
          </a:p>
        </p:txBody>
      </p:sp>
      <p:pic>
        <p:nvPicPr>
          <p:cNvPr id="4" name="図 3">
            <a:extLst>
              <a:ext uri="{FF2B5EF4-FFF2-40B4-BE49-F238E27FC236}">
                <a16:creationId xmlns:a16="http://schemas.microsoft.com/office/drawing/2014/main" id="{B9BFA137-867D-7EE2-C851-0295444014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596" y="1556792"/>
            <a:ext cx="7272808" cy="5185346"/>
          </a:xfrm>
          <a:prstGeom prst="rect">
            <a:avLst/>
          </a:prstGeom>
        </p:spPr>
      </p:pic>
    </p:spTree>
    <p:extLst>
      <p:ext uri="{BB962C8B-B14F-4D97-AF65-F5344CB8AC3E}">
        <p14:creationId xmlns:p14="http://schemas.microsoft.com/office/powerpoint/2010/main" val="2103575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638D37AE-D44B-11C0-6624-DC6DC827F5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3555" y="1052736"/>
            <a:ext cx="4023738" cy="4752528"/>
          </a:xfrm>
          <a:prstGeom prst="rect">
            <a:avLst/>
          </a:prstGeom>
        </p:spPr>
      </p:pic>
      <p:sp>
        <p:nvSpPr>
          <p:cNvPr id="6" name="テキスト ボックス 5">
            <a:extLst>
              <a:ext uri="{FF2B5EF4-FFF2-40B4-BE49-F238E27FC236}">
                <a16:creationId xmlns:a16="http://schemas.microsoft.com/office/drawing/2014/main" id="{48B0DDF5-287B-58C1-F712-5CA4A771E879}"/>
              </a:ext>
            </a:extLst>
          </p:cNvPr>
          <p:cNvSpPr txBox="1"/>
          <p:nvPr/>
        </p:nvSpPr>
        <p:spPr>
          <a:xfrm>
            <a:off x="437919" y="188640"/>
            <a:ext cx="4493538" cy="6480719"/>
          </a:xfrm>
          <a:prstGeom prst="rect">
            <a:avLst/>
          </a:prstGeom>
          <a:noFill/>
        </p:spPr>
        <p:txBody>
          <a:bodyPr vert="eaVert" wrap="square" rtlCol="0">
            <a:spAutoFit/>
          </a:bodyPr>
          <a:lstStyle/>
          <a:p>
            <a:r>
              <a:rPr kumimoji="1" lang="ja-JP" altLang="en-US" sz="2800" dirty="0">
                <a:solidFill>
                  <a:schemeClr val="bg1"/>
                </a:solidFill>
              </a:rPr>
              <a:t>「王さまははだかだぞ！」</a:t>
            </a:r>
          </a:p>
          <a:p>
            <a:r>
              <a:rPr kumimoji="1" lang="ja-JP" altLang="en-US" sz="2800" dirty="0">
                <a:solidFill>
                  <a:schemeClr val="bg1"/>
                </a:solidFill>
              </a:rPr>
              <a:t>　ついに一人残らず、こうさけぶようになってしまいました。王さまは大弱りでした。</a:t>
            </a:r>
            <a:r>
              <a:rPr kumimoji="1" lang="ja-JP" altLang="en-US" sz="2800" dirty="0">
                <a:solidFill>
                  <a:srgbClr val="FFFF00"/>
                </a:solidFill>
              </a:rPr>
              <a:t>王さまだってみんなの言うことが正しいと思ったからです</a:t>
            </a:r>
            <a:r>
              <a:rPr kumimoji="1" lang="ja-JP" altLang="en-US" sz="2800" dirty="0">
                <a:solidFill>
                  <a:schemeClr val="bg1"/>
                </a:solidFill>
              </a:rPr>
              <a:t>。でも、</a:t>
            </a:r>
            <a:r>
              <a:rPr kumimoji="1" lang="ja-JP" altLang="en-US" sz="2800" dirty="0">
                <a:solidFill>
                  <a:srgbClr val="FFFF00"/>
                </a:solidFill>
              </a:rPr>
              <a:t>「いまさら行進パレードをやめるわけにはいかない</a:t>
            </a:r>
            <a:r>
              <a:rPr kumimoji="1" lang="ja-JP" altLang="en-US" sz="2800" dirty="0">
                <a:solidFill>
                  <a:schemeClr val="bg1"/>
                </a:solidFill>
              </a:rPr>
              <a:t>。」と思ったので、</a:t>
            </a:r>
            <a:r>
              <a:rPr kumimoji="1" lang="ja-JP" altLang="en-US" sz="2800" dirty="0">
                <a:solidFill>
                  <a:srgbClr val="FFFF00"/>
                </a:solidFill>
              </a:rPr>
              <a:t>そのまま、今まで以上にもったいぶって歩きました</a:t>
            </a:r>
            <a:r>
              <a:rPr kumimoji="1" lang="ja-JP" altLang="en-US" sz="2800" dirty="0">
                <a:solidFill>
                  <a:schemeClr val="bg1"/>
                </a:solidFill>
              </a:rPr>
              <a:t>。めしつかいはしかたなく、ありもしないすそを持ちつづけて王さまのあとを歩いていきましたとさ。</a:t>
            </a:r>
          </a:p>
        </p:txBody>
      </p:sp>
      <p:sp>
        <p:nvSpPr>
          <p:cNvPr id="8" name="テキスト ボックス 7">
            <a:extLst>
              <a:ext uri="{FF2B5EF4-FFF2-40B4-BE49-F238E27FC236}">
                <a16:creationId xmlns:a16="http://schemas.microsoft.com/office/drawing/2014/main" id="{682E1CDE-FB55-66E7-26AD-0CA59F331055}"/>
              </a:ext>
            </a:extLst>
          </p:cNvPr>
          <p:cNvSpPr txBox="1"/>
          <p:nvPr/>
        </p:nvSpPr>
        <p:spPr>
          <a:xfrm>
            <a:off x="5364088" y="2780928"/>
            <a:ext cx="1046440" cy="1509388"/>
          </a:xfrm>
          <a:prstGeom prst="rect">
            <a:avLst/>
          </a:prstGeom>
          <a:noFill/>
        </p:spPr>
        <p:txBody>
          <a:bodyPr vert="eaVert" wrap="none" rtlCol="0">
            <a:spAutoFit/>
          </a:bodyPr>
          <a:lstStyle/>
          <a:p>
            <a:r>
              <a:rPr kumimoji="1" lang="ja-JP" altLang="en-US" sz="2800" b="1" dirty="0"/>
              <a:t>検察官と</a:t>
            </a:r>
            <a:endParaRPr kumimoji="1" lang="en-US" altLang="ja-JP" sz="2800" b="1" dirty="0"/>
          </a:p>
          <a:p>
            <a:r>
              <a:rPr kumimoji="1" lang="ja-JP" altLang="en-US" sz="2800" b="1" dirty="0"/>
              <a:t>御用医師</a:t>
            </a:r>
          </a:p>
        </p:txBody>
      </p:sp>
    </p:spTree>
    <p:extLst>
      <p:ext uri="{BB962C8B-B14F-4D97-AF65-F5344CB8AC3E}">
        <p14:creationId xmlns:p14="http://schemas.microsoft.com/office/powerpoint/2010/main" val="139481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男性の絵&#10;&#10;AI 生成コンテンツは誤りを含む可能性があります。">
            <a:extLst>
              <a:ext uri="{FF2B5EF4-FFF2-40B4-BE49-F238E27FC236}">
                <a16:creationId xmlns:a16="http://schemas.microsoft.com/office/drawing/2014/main" id="{0C3AC896-80E9-E77D-13DA-DAE981301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1378294"/>
            <a:ext cx="3983541" cy="5218439"/>
          </a:xfrm>
          <a:prstGeom prst="rect">
            <a:avLst/>
          </a:prstGeom>
        </p:spPr>
      </p:pic>
      <p:sp>
        <p:nvSpPr>
          <p:cNvPr id="2" name="タイトル 1">
            <a:extLst>
              <a:ext uri="{FF2B5EF4-FFF2-40B4-BE49-F238E27FC236}">
                <a16:creationId xmlns:a16="http://schemas.microsoft.com/office/drawing/2014/main" id="{601B524C-D322-3C47-8757-84098980D0D6}"/>
              </a:ext>
            </a:extLst>
          </p:cNvPr>
          <p:cNvSpPr>
            <a:spLocks noGrp="1"/>
          </p:cNvSpPr>
          <p:nvPr>
            <p:ph type="title"/>
          </p:nvPr>
        </p:nvSpPr>
        <p:spPr>
          <a:xfrm>
            <a:off x="457200" y="201612"/>
            <a:ext cx="8229600" cy="1143000"/>
          </a:xfrm>
        </p:spPr>
        <p:txBody>
          <a:bodyPr>
            <a:normAutofit/>
          </a:bodyPr>
          <a:lstStyle/>
          <a:p>
            <a:r>
              <a:rPr kumimoji="1" lang="ja-JP" altLang="en-US" dirty="0"/>
              <a:t>事件を捏造した詐欺師</a:t>
            </a:r>
          </a:p>
        </p:txBody>
      </p:sp>
      <p:pic>
        <p:nvPicPr>
          <p:cNvPr id="5" name="図 4" descr="建物, 記号 が含まれている画像&#10;&#10;AI 生成コンテンツは誤りを含む可能性があります。">
            <a:extLst>
              <a:ext uri="{FF2B5EF4-FFF2-40B4-BE49-F238E27FC236}">
                <a16:creationId xmlns:a16="http://schemas.microsoft.com/office/drawing/2014/main" id="{C54D6233-C2A9-B0D6-6947-C21FF772CF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357983"/>
            <a:ext cx="8391525" cy="5238750"/>
          </a:xfrm>
          <a:prstGeom prst="rect">
            <a:avLst/>
          </a:prstGeom>
        </p:spPr>
      </p:pic>
    </p:spTree>
    <p:extLst>
      <p:ext uri="{BB962C8B-B14F-4D97-AF65-F5344CB8AC3E}">
        <p14:creationId xmlns:p14="http://schemas.microsoft.com/office/powerpoint/2010/main" val="259370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B596484A-8878-A47C-EB60-2B8B62811013}"/>
              </a:ext>
            </a:extLst>
          </p:cNvPr>
          <p:cNvSpPr>
            <a:spLocks noGrp="1"/>
          </p:cNvSpPr>
          <p:nvPr>
            <p:ph type="title"/>
          </p:nvPr>
        </p:nvSpPr>
        <p:spPr>
          <a:xfrm>
            <a:off x="323528" y="215472"/>
            <a:ext cx="8424936" cy="1143000"/>
          </a:xfrm>
        </p:spPr>
        <p:txBody>
          <a:bodyPr>
            <a:normAutofit/>
          </a:bodyPr>
          <a:lstStyle/>
          <a:p>
            <a:r>
              <a:rPr lang="ja-JP" altLang="en-US" dirty="0"/>
              <a:t>詐欺師に騙された（ふりの）王様</a:t>
            </a:r>
          </a:p>
        </p:txBody>
      </p:sp>
      <p:pic>
        <p:nvPicPr>
          <p:cNvPr id="6" name="図 5" descr="石の建物&#10;&#10;AI 生成コンテンツは誤りを含む可能性があります。">
            <a:extLst>
              <a:ext uri="{FF2B5EF4-FFF2-40B4-BE49-F238E27FC236}">
                <a16:creationId xmlns:a16="http://schemas.microsoft.com/office/drawing/2014/main" id="{B2D57D82-418A-76F0-93D5-49713D2443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8740" y="1358472"/>
            <a:ext cx="6966520" cy="5224890"/>
          </a:xfrm>
          <a:prstGeom prst="rect">
            <a:avLst/>
          </a:prstGeom>
        </p:spPr>
      </p:pic>
    </p:spTree>
    <p:extLst>
      <p:ext uri="{BB962C8B-B14F-4D97-AF65-F5344CB8AC3E}">
        <p14:creationId xmlns:p14="http://schemas.microsoft.com/office/powerpoint/2010/main" val="2650734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B839B-172D-4084-5F5A-5B7CDD21CDE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8D04ED8-543D-0138-D5C0-B42D2A7DBFC1}"/>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987BC49B-150D-45FC-71A2-D66D0092DD4E}"/>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solidFill>
                  <a:srgbClr val="FFFF00"/>
                </a:solidFill>
              </a:rPr>
              <a:t>検察の病：捏造依存＝科捜研依存</a:t>
            </a:r>
            <a:endParaRPr kumimoji="1" lang="en-US" altLang="ja-JP" sz="4000" dirty="0">
              <a:solidFill>
                <a:srgbClr val="FFFF00"/>
              </a:solidFill>
            </a:endParaRPr>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741927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descr="文字の書かれた紙&#10;&#10;AI 生成コンテンツは誤りを含む可能性があります。">
            <a:extLst>
              <a:ext uri="{FF2B5EF4-FFF2-40B4-BE49-F238E27FC236}">
                <a16:creationId xmlns:a16="http://schemas.microsoft.com/office/drawing/2014/main" id="{861A7290-2A5C-B314-5577-3F23A9EF98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3" y="116632"/>
            <a:ext cx="4392488" cy="6632898"/>
          </a:xfrm>
          <a:prstGeom prst="rect">
            <a:avLst/>
          </a:prstGeom>
        </p:spPr>
      </p:pic>
      <p:pic>
        <p:nvPicPr>
          <p:cNvPr id="5" name="図 4" descr="レストランで肩を組んでいる男性の白黒写真&#10;&#10;AI 生成コンテンツは誤りを含む可能性があります。">
            <a:extLst>
              <a:ext uri="{FF2B5EF4-FFF2-40B4-BE49-F238E27FC236}">
                <a16:creationId xmlns:a16="http://schemas.microsoft.com/office/drawing/2014/main" id="{463618D2-CEBF-3F36-805D-08D6AA9E96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88640"/>
            <a:ext cx="4464496" cy="3030752"/>
          </a:xfrm>
          <a:prstGeom prst="rect">
            <a:avLst/>
          </a:prstGeom>
        </p:spPr>
      </p:pic>
      <p:sp>
        <p:nvSpPr>
          <p:cNvPr id="6" name="テキスト ボックス 5">
            <a:extLst>
              <a:ext uri="{FF2B5EF4-FFF2-40B4-BE49-F238E27FC236}">
                <a16:creationId xmlns:a16="http://schemas.microsoft.com/office/drawing/2014/main" id="{DEF8E866-F259-0959-667D-6CE51586B2E2}"/>
              </a:ext>
            </a:extLst>
          </p:cNvPr>
          <p:cNvSpPr txBox="1"/>
          <p:nvPr/>
        </p:nvSpPr>
        <p:spPr>
          <a:xfrm>
            <a:off x="4588605" y="3440194"/>
            <a:ext cx="4384185" cy="3170099"/>
          </a:xfrm>
          <a:prstGeom prst="rect">
            <a:avLst/>
          </a:prstGeom>
          <a:noFill/>
        </p:spPr>
        <p:txBody>
          <a:bodyPr wrap="square" rtlCol="0">
            <a:spAutoFit/>
          </a:bodyPr>
          <a:lstStyle/>
          <a:p>
            <a:r>
              <a:rPr lang="en-US" altLang="ja-JP" sz="2000" dirty="0">
                <a:solidFill>
                  <a:schemeClr val="bg1"/>
                </a:solidFill>
              </a:rPr>
              <a:t>80</a:t>
            </a:r>
            <a:r>
              <a:rPr lang="ja-JP" altLang="en-US" sz="2000" dirty="0">
                <a:solidFill>
                  <a:schemeClr val="bg1"/>
                </a:solidFill>
              </a:rPr>
              <a:t>年前の</a:t>
            </a:r>
            <a:r>
              <a:rPr lang="en-US" altLang="ja-JP" sz="2000" dirty="0">
                <a:solidFill>
                  <a:schemeClr val="bg1"/>
                </a:solidFill>
              </a:rPr>
              <a:t>1944</a:t>
            </a:r>
            <a:r>
              <a:rPr lang="ja-JP" altLang="en-US" sz="2000" dirty="0">
                <a:solidFill>
                  <a:schemeClr val="bg1"/>
                </a:solidFill>
              </a:rPr>
              <a:t>年</a:t>
            </a:r>
            <a:r>
              <a:rPr lang="en-US" altLang="ja-JP" sz="2000" dirty="0">
                <a:solidFill>
                  <a:schemeClr val="bg1"/>
                </a:solidFill>
              </a:rPr>
              <a:t>10</a:t>
            </a:r>
            <a:r>
              <a:rPr lang="ja-JP" altLang="en-US" sz="2000" dirty="0">
                <a:solidFill>
                  <a:schemeClr val="bg1"/>
                </a:solidFill>
              </a:rPr>
              <a:t>月</a:t>
            </a:r>
            <a:r>
              <a:rPr lang="en-US" altLang="ja-JP" sz="2000" dirty="0">
                <a:solidFill>
                  <a:schemeClr val="bg1"/>
                </a:solidFill>
              </a:rPr>
              <a:t>12</a:t>
            </a:r>
            <a:r>
              <a:rPr lang="ja-JP" altLang="en-US" sz="2000" dirty="0">
                <a:solidFill>
                  <a:schemeClr val="bg1"/>
                </a:solidFill>
              </a:rPr>
              <a:t>日から</a:t>
            </a:r>
            <a:r>
              <a:rPr lang="en-US" altLang="ja-JP" sz="2000" dirty="0">
                <a:solidFill>
                  <a:schemeClr val="bg1"/>
                </a:solidFill>
              </a:rPr>
              <a:t>15</a:t>
            </a:r>
            <a:r>
              <a:rPr lang="ja-JP" altLang="en-US" sz="2000" dirty="0">
                <a:solidFill>
                  <a:schemeClr val="bg1"/>
                </a:solidFill>
              </a:rPr>
              <a:t>日にかけて、空母などからなる米機動部隊を日本陸海軍航空隊が攻撃した「台湾沖航空戦」が行われました。</a:t>
            </a:r>
            <a:r>
              <a:rPr lang="ja-JP" altLang="en-US" sz="2000" dirty="0">
                <a:solidFill>
                  <a:srgbClr val="FFFF00"/>
                </a:solidFill>
              </a:rPr>
              <a:t>米艦船の損害は巡洋艦</a:t>
            </a:r>
            <a:r>
              <a:rPr lang="en-US" altLang="ja-JP" sz="2000" dirty="0">
                <a:solidFill>
                  <a:srgbClr val="FFFF00"/>
                </a:solidFill>
              </a:rPr>
              <a:t>2</a:t>
            </a:r>
            <a:r>
              <a:rPr lang="ja-JP" altLang="en-US" sz="2000" dirty="0">
                <a:solidFill>
                  <a:srgbClr val="FFFF00"/>
                </a:solidFill>
              </a:rPr>
              <a:t>隻の大破とわずかでしたが、大本営は空母</a:t>
            </a:r>
            <a:r>
              <a:rPr lang="en-US" altLang="ja-JP" sz="2000" dirty="0">
                <a:solidFill>
                  <a:srgbClr val="FFFF00"/>
                </a:solidFill>
              </a:rPr>
              <a:t>11</a:t>
            </a:r>
            <a:r>
              <a:rPr lang="ja-JP" altLang="en-US" sz="2000" dirty="0">
                <a:solidFill>
                  <a:srgbClr val="FFFF00"/>
                </a:solidFill>
              </a:rPr>
              <a:t>隻撃沈・</a:t>
            </a:r>
            <a:r>
              <a:rPr lang="en-US" altLang="ja-JP" sz="2000" dirty="0">
                <a:solidFill>
                  <a:srgbClr val="FFFF00"/>
                </a:solidFill>
              </a:rPr>
              <a:t>8</a:t>
            </a:r>
            <a:r>
              <a:rPr lang="ja-JP" altLang="en-US" sz="2000" dirty="0">
                <a:solidFill>
                  <a:srgbClr val="FFFF00"/>
                </a:solidFill>
              </a:rPr>
              <a:t>隻撃破など計</a:t>
            </a:r>
            <a:r>
              <a:rPr lang="en-US" altLang="ja-JP" sz="2000" dirty="0">
                <a:solidFill>
                  <a:srgbClr val="FFFF00"/>
                </a:solidFill>
              </a:rPr>
              <a:t>45</a:t>
            </a:r>
            <a:r>
              <a:rPr lang="ja-JP" altLang="en-US" sz="2000" dirty="0">
                <a:solidFill>
                  <a:srgbClr val="FFFF00"/>
                </a:solidFill>
              </a:rPr>
              <a:t>隻を撃沈・撃破したと発表</a:t>
            </a:r>
            <a:r>
              <a:rPr lang="ja-JP" altLang="en-US" sz="2000" dirty="0">
                <a:solidFill>
                  <a:schemeClr val="bg1"/>
                </a:solidFill>
              </a:rPr>
              <a:t>しました。（「空母</a:t>
            </a:r>
            <a:r>
              <a:rPr lang="en-US" altLang="ja-JP" sz="2000" dirty="0">
                <a:solidFill>
                  <a:schemeClr val="bg1"/>
                </a:solidFill>
              </a:rPr>
              <a:t>11</a:t>
            </a:r>
            <a:r>
              <a:rPr lang="ja-JP" altLang="en-US" sz="2000" dirty="0">
                <a:solidFill>
                  <a:schemeClr val="bg1"/>
                </a:solidFill>
              </a:rPr>
              <a:t>隻撃沈」実は</a:t>
            </a:r>
            <a:r>
              <a:rPr lang="en-US" altLang="ja-JP" sz="2000" dirty="0">
                <a:solidFill>
                  <a:schemeClr val="bg1"/>
                </a:solidFill>
              </a:rPr>
              <a:t>0</a:t>
            </a:r>
            <a:r>
              <a:rPr lang="ja-JP" altLang="en-US" sz="2000" dirty="0">
                <a:solidFill>
                  <a:schemeClr val="bg1"/>
                </a:solidFill>
              </a:rPr>
              <a:t>　台湾沖航空戦から</a:t>
            </a:r>
            <a:r>
              <a:rPr lang="en-US" altLang="ja-JP" sz="2000" dirty="0">
                <a:solidFill>
                  <a:schemeClr val="bg1"/>
                </a:solidFill>
              </a:rPr>
              <a:t>80</a:t>
            </a:r>
            <a:r>
              <a:rPr lang="ja-JP" altLang="en-US" sz="2000" dirty="0">
                <a:solidFill>
                  <a:schemeClr val="bg1"/>
                </a:solidFill>
              </a:rPr>
              <a:t>年、誇大報告の教訓　朝日新聞　</a:t>
            </a:r>
            <a:r>
              <a:rPr lang="en-US" altLang="ja-JP" sz="2000" dirty="0">
                <a:solidFill>
                  <a:schemeClr val="bg1"/>
                </a:solidFill>
              </a:rPr>
              <a:t>2024</a:t>
            </a:r>
            <a:r>
              <a:rPr lang="ja-JP" altLang="en-US" sz="2000" dirty="0">
                <a:solidFill>
                  <a:schemeClr val="bg1"/>
                </a:solidFill>
              </a:rPr>
              <a:t>年</a:t>
            </a:r>
            <a:r>
              <a:rPr lang="en-US" altLang="ja-JP" sz="2000" dirty="0">
                <a:solidFill>
                  <a:schemeClr val="bg1"/>
                </a:solidFill>
              </a:rPr>
              <a:t>10</a:t>
            </a:r>
            <a:r>
              <a:rPr lang="ja-JP" altLang="en-US" sz="2000" dirty="0">
                <a:solidFill>
                  <a:schemeClr val="bg1"/>
                </a:solidFill>
              </a:rPr>
              <a:t>月</a:t>
            </a:r>
            <a:r>
              <a:rPr lang="en-US" altLang="ja-JP" sz="2000" dirty="0">
                <a:solidFill>
                  <a:schemeClr val="bg1"/>
                </a:solidFill>
              </a:rPr>
              <a:t>12</a:t>
            </a:r>
            <a:r>
              <a:rPr lang="ja-JP" altLang="en-US" sz="2000" dirty="0">
                <a:solidFill>
                  <a:schemeClr val="bg1"/>
                </a:solidFill>
              </a:rPr>
              <a:t>日）</a:t>
            </a:r>
            <a:endParaRPr kumimoji="1" lang="ja-JP" altLang="en-US" sz="2000" dirty="0">
              <a:solidFill>
                <a:schemeClr val="bg1"/>
              </a:solidFill>
            </a:endParaRPr>
          </a:p>
        </p:txBody>
      </p:sp>
    </p:spTree>
    <p:extLst>
      <p:ext uri="{BB962C8B-B14F-4D97-AF65-F5344CB8AC3E}">
        <p14:creationId xmlns:p14="http://schemas.microsoft.com/office/powerpoint/2010/main" val="27783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0DB8CA-FBD6-6972-4AC7-0BE633CABB3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821416D7-0C0D-F91C-39DD-6AFBEE42E15E}"/>
              </a:ext>
            </a:extLst>
          </p:cNvPr>
          <p:cNvSpPr>
            <a:spLocks noGrp="1"/>
          </p:cNvSpPr>
          <p:nvPr>
            <p:ph type="title"/>
          </p:nvPr>
        </p:nvSpPr>
        <p:spPr>
          <a:xfrm>
            <a:off x="251520" y="121197"/>
            <a:ext cx="8784976" cy="1003547"/>
          </a:xfrm>
        </p:spPr>
        <p:txBody>
          <a:bodyPr>
            <a:normAutofit/>
          </a:bodyPr>
          <a:lstStyle/>
          <a:p>
            <a:r>
              <a:rPr kumimoji="1" lang="ja-JP" altLang="en-US" sz="4800" dirty="0">
                <a:solidFill>
                  <a:srgbClr val="FFFF00"/>
                </a:solidFill>
              </a:rPr>
              <a:t>捏造依存症</a:t>
            </a:r>
            <a:r>
              <a:rPr kumimoji="1" lang="ja-JP" altLang="en-US" sz="4800" dirty="0"/>
              <a:t>が生んだ</a:t>
            </a:r>
            <a:r>
              <a:rPr kumimoji="1" lang="ja-JP" altLang="en-US" sz="4800" dirty="0">
                <a:solidFill>
                  <a:srgbClr val="FFFF00"/>
                </a:solidFill>
              </a:rPr>
              <a:t>大本営発表</a:t>
            </a:r>
          </a:p>
        </p:txBody>
      </p:sp>
      <p:pic>
        <p:nvPicPr>
          <p:cNvPr id="5" name="図 4" descr="文字の書かれた紙&#10;&#10;AI 生成コンテンツは誤りを含む可能性があります。">
            <a:extLst>
              <a:ext uri="{FF2B5EF4-FFF2-40B4-BE49-F238E27FC236}">
                <a16:creationId xmlns:a16="http://schemas.microsoft.com/office/drawing/2014/main" id="{11C0ECA0-61ED-DE63-5507-47B499103C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487" y="1158321"/>
            <a:ext cx="8822009" cy="4824536"/>
          </a:xfrm>
          <a:prstGeom prst="rect">
            <a:avLst/>
          </a:prstGeom>
        </p:spPr>
      </p:pic>
      <p:sp>
        <p:nvSpPr>
          <p:cNvPr id="3" name="テキスト ボックス 2">
            <a:extLst>
              <a:ext uri="{FF2B5EF4-FFF2-40B4-BE49-F238E27FC236}">
                <a16:creationId xmlns:a16="http://schemas.microsoft.com/office/drawing/2014/main" id="{64C3B19A-0225-A256-6F05-4821CBEFE3AB}"/>
              </a:ext>
            </a:extLst>
          </p:cNvPr>
          <p:cNvSpPr txBox="1"/>
          <p:nvPr/>
        </p:nvSpPr>
        <p:spPr>
          <a:xfrm>
            <a:off x="553785" y="6128405"/>
            <a:ext cx="8180445" cy="584775"/>
          </a:xfrm>
          <a:prstGeom prst="rect">
            <a:avLst/>
          </a:prstGeom>
          <a:noFill/>
        </p:spPr>
        <p:txBody>
          <a:bodyPr wrap="none" rtlCol="0">
            <a:spAutoFit/>
          </a:bodyPr>
          <a:lstStyle/>
          <a:p>
            <a:r>
              <a:rPr kumimoji="1" lang="ja-JP" altLang="en-US" sz="3200" dirty="0">
                <a:solidFill>
                  <a:srgbClr val="FFFF00"/>
                </a:solidFill>
              </a:rPr>
              <a:t>脈の取り方一つ知らないからこそできる「芸当」</a:t>
            </a:r>
          </a:p>
        </p:txBody>
      </p:sp>
    </p:spTree>
    <p:extLst>
      <p:ext uri="{BB962C8B-B14F-4D97-AF65-F5344CB8AC3E}">
        <p14:creationId xmlns:p14="http://schemas.microsoft.com/office/powerpoint/2010/main" val="2206749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グラフィカル ユーザー インターフェイス が含まれている画像&#10;&#10;自動的に生成された説明">
            <a:extLst>
              <a:ext uri="{FF2B5EF4-FFF2-40B4-BE49-F238E27FC236}">
                <a16:creationId xmlns:a16="http://schemas.microsoft.com/office/drawing/2014/main" id="{235FAB80-F99E-92FC-0952-4B8AACB31E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4760"/>
            <a:ext cx="9144000" cy="3879734"/>
          </a:xfrm>
          <a:prstGeom prst="rect">
            <a:avLst/>
          </a:prstGeom>
        </p:spPr>
      </p:pic>
      <p:sp>
        <p:nvSpPr>
          <p:cNvPr id="6" name="タイトル 5">
            <a:extLst>
              <a:ext uri="{FF2B5EF4-FFF2-40B4-BE49-F238E27FC236}">
                <a16:creationId xmlns:a16="http://schemas.microsoft.com/office/drawing/2014/main" id="{3EB9B41F-56BF-915F-5BCF-CC9AD854F625}"/>
              </a:ext>
            </a:extLst>
          </p:cNvPr>
          <p:cNvSpPr>
            <a:spLocks noGrp="1"/>
          </p:cNvSpPr>
          <p:nvPr>
            <p:ph type="title"/>
          </p:nvPr>
        </p:nvSpPr>
        <p:spPr>
          <a:xfrm>
            <a:off x="323528" y="116632"/>
            <a:ext cx="8229600" cy="1080120"/>
          </a:xfrm>
        </p:spPr>
        <p:txBody>
          <a:bodyPr/>
          <a:lstStyle/>
          <a:p>
            <a:r>
              <a:rPr lang="ja-JP" altLang="en-US" dirty="0"/>
              <a:t>高松少年鑑別所医務課長</a:t>
            </a:r>
            <a:r>
              <a:rPr lang="en-US" altLang="ja-JP" dirty="0"/>
              <a:t>2013-19</a:t>
            </a:r>
            <a:endParaRPr lang="ja-JP" altLang="en-US" dirty="0"/>
          </a:p>
        </p:txBody>
      </p:sp>
      <p:sp>
        <p:nvSpPr>
          <p:cNvPr id="7" name="タイトル 5">
            <a:extLst>
              <a:ext uri="{FF2B5EF4-FFF2-40B4-BE49-F238E27FC236}">
                <a16:creationId xmlns:a16="http://schemas.microsoft.com/office/drawing/2014/main" id="{D205DCA9-6C46-B2E6-4555-0287B1732199}"/>
              </a:ext>
            </a:extLst>
          </p:cNvPr>
          <p:cNvSpPr txBox="1">
            <a:spLocks/>
          </p:cNvSpPr>
          <p:nvPr/>
        </p:nvSpPr>
        <p:spPr bwMode="auto">
          <a:xfrm>
            <a:off x="144016" y="5224494"/>
            <a:ext cx="8820472" cy="151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sz="4000" dirty="0"/>
              <a:t>長崎大学大学院教授（</a:t>
            </a:r>
            <a:r>
              <a:rPr lang="en-US" altLang="ja-JP" sz="4000" dirty="0"/>
              <a:t>2008-13</a:t>
            </a:r>
            <a:r>
              <a:rPr lang="ja-JP" altLang="en-US" sz="4000" dirty="0"/>
              <a:t>）</a:t>
            </a:r>
            <a:endParaRPr lang="en-US" altLang="ja-JP" sz="4000" dirty="0"/>
          </a:p>
          <a:p>
            <a:r>
              <a:rPr lang="ja-JP" altLang="en-US" sz="4000" dirty="0"/>
              <a:t>熱帯病治療薬研究開発</a:t>
            </a:r>
          </a:p>
        </p:txBody>
      </p:sp>
      <p:sp>
        <p:nvSpPr>
          <p:cNvPr id="2" name="タイトル 5">
            <a:extLst>
              <a:ext uri="{FF2B5EF4-FFF2-40B4-BE49-F238E27FC236}">
                <a16:creationId xmlns:a16="http://schemas.microsoft.com/office/drawing/2014/main" id="{793A7BF6-890A-C416-CE22-9C7FFDC1819E}"/>
              </a:ext>
            </a:extLst>
          </p:cNvPr>
          <p:cNvSpPr txBox="1">
            <a:spLocks/>
          </p:cNvSpPr>
          <p:nvPr/>
        </p:nvSpPr>
        <p:spPr bwMode="auto">
          <a:xfrm>
            <a:off x="0" y="1196752"/>
            <a:ext cx="8820472"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bg1"/>
                </a:solidFill>
                <a:latin typeface="+mj-lt"/>
                <a:ea typeface="+mj-ea"/>
                <a:cs typeface="+mj-cs"/>
              </a:defRPr>
            </a:lvl1pPr>
            <a:lvl2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2pPr>
            <a:lvl3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3pPr>
            <a:lvl4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4pPr>
            <a:lvl5pPr algn="ctr" rtl="0" eaLnBrk="0" fontAlgn="base" hangingPunct="0">
              <a:spcBef>
                <a:spcPct val="0"/>
              </a:spcBef>
              <a:spcAft>
                <a:spcPct val="0"/>
              </a:spcAft>
              <a:defRPr kumimoji="1" sz="4400">
                <a:solidFill>
                  <a:schemeClr val="bg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bg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bg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bg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bg1"/>
                </a:solidFill>
                <a:latin typeface="Calibri" pitchFamily="34" charset="0"/>
                <a:ea typeface="ＭＳ Ｐゴシック" pitchFamily="50" charset="-128"/>
              </a:defRPr>
            </a:lvl9pPr>
          </a:lstStyle>
          <a:p>
            <a:r>
              <a:rPr lang="ja-JP" altLang="en-US" dirty="0"/>
              <a:t>高松刑務所医療第四課長</a:t>
            </a:r>
            <a:r>
              <a:rPr lang="en-US" altLang="ja-JP" dirty="0"/>
              <a:t>2020-</a:t>
            </a:r>
            <a:r>
              <a:rPr lang="ja-JP" altLang="en-US" dirty="0"/>
              <a:t>現在</a:t>
            </a:r>
          </a:p>
        </p:txBody>
      </p:sp>
    </p:spTree>
    <p:extLst>
      <p:ext uri="{BB962C8B-B14F-4D97-AF65-F5344CB8AC3E}">
        <p14:creationId xmlns:p14="http://schemas.microsoft.com/office/powerpoint/2010/main" val="2350212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C027BF66-97F7-0F89-1433-DBE273F558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00808"/>
            <a:ext cx="3463844" cy="4738538"/>
          </a:xfrm>
          <a:prstGeom prst="rect">
            <a:avLst/>
          </a:prstGeom>
          <a:noFill/>
          <a:extLst>
            <a:ext uri="{909E8E84-426E-40DD-AFC4-6F175D3DCCD1}">
              <a14:hiddenFill xmlns:a14="http://schemas.microsoft.com/office/drawing/2010/main">
                <a:solidFill>
                  <a:srgbClr val="FFFFFF"/>
                </a:solidFill>
              </a14:hiddenFill>
            </a:ext>
          </a:extLst>
        </p:spPr>
      </p:pic>
      <p:sp>
        <p:nvSpPr>
          <p:cNvPr id="5" name="タイトル 1">
            <a:extLst>
              <a:ext uri="{FF2B5EF4-FFF2-40B4-BE49-F238E27FC236}">
                <a16:creationId xmlns:a16="http://schemas.microsoft.com/office/drawing/2014/main" id="{F898AC90-1F35-BBA2-A566-432DCC7DF6B3}"/>
              </a:ext>
            </a:extLst>
          </p:cNvPr>
          <p:cNvSpPr txBox="1">
            <a:spLocks/>
          </p:cNvSpPr>
          <p:nvPr/>
        </p:nvSpPr>
        <p:spPr>
          <a:xfrm>
            <a:off x="251520" y="274638"/>
            <a:ext cx="8712968"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帝大教授・</a:t>
            </a:r>
            <a:r>
              <a:rPr kumimoji="1" lang="ja-JP" altLang="en-US" dirty="0">
                <a:solidFill>
                  <a:srgbClr val="FFFF00"/>
                </a:solidFill>
              </a:rPr>
              <a:t>文化勲章</a:t>
            </a:r>
            <a:r>
              <a:rPr kumimoji="1" lang="ja-JP" altLang="en-US" dirty="0"/>
              <a:t>・冤罪創作四冠王</a:t>
            </a:r>
            <a:br>
              <a:rPr kumimoji="1" lang="en-US" altLang="ja-JP" dirty="0"/>
            </a:br>
            <a:r>
              <a:rPr kumimoji="1" lang="ja-JP" altLang="en-US" dirty="0"/>
              <a:t>古畑種基（</a:t>
            </a:r>
            <a:r>
              <a:rPr kumimoji="1" lang="en-US" altLang="ja-JP" dirty="0"/>
              <a:t>1891-</a:t>
            </a:r>
            <a:r>
              <a:rPr kumimoji="1" lang="en-US" altLang="ja-JP" dirty="0">
                <a:solidFill>
                  <a:srgbClr val="FFFF00"/>
                </a:solidFill>
              </a:rPr>
              <a:t>1975</a:t>
            </a:r>
            <a:r>
              <a:rPr kumimoji="1" lang="ja-JP" altLang="en-US" dirty="0"/>
              <a:t>）</a:t>
            </a:r>
          </a:p>
        </p:txBody>
      </p:sp>
      <p:pic>
        <p:nvPicPr>
          <p:cNvPr id="7" name="図 6" descr="屋外, 建物, 写真, 座る が含まれている画像&#10;&#10;AI 生成コンテンツは誤りを含む可能性があります。">
            <a:extLst>
              <a:ext uri="{FF2B5EF4-FFF2-40B4-BE49-F238E27FC236}">
                <a16:creationId xmlns:a16="http://schemas.microsoft.com/office/drawing/2014/main" id="{86D07838-BC02-D51B-05DA-8EDBE34D0D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700808"/>
            <a:ext cx="4536504" cy="4846054"/>
          </a:xfrm>
          <a:prstGeom prst="rect">
            <a:avLst/>
          </a:prstGeom>
        </p:spPr>
      </p:pic>
      <p:pic>
        <p:nvPicPr>
          <p:cNvPr id="11" name="図 10" descr="テキスト, 手紙&#10;&#10;AI 生成コンテンツは誤りを含む可能性があります。">
            <a:extLst>
              <a:ext uri="{FF2B5EF4-FFF2-40B4-BE49-F238E27FC236}">
                <a16:creationId xmlns:a16="http://schemas.microsoft.com/office/drawing/2014/main" id="{7002A474-99B4-BA0D-7573-216ACC5D79E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517" y="1937847"/>
            <a:ext cx="4889523" cy="4095422"/>
          </a:xfrm>
          <a:prstGeom prst="rect">
            <a:avLst/>
          </a:prstGeom>
        </p:spPr>
      </p:pic>
    </p:spTree>
    <p:extLst>
      <p:ext uri="{BB962C8B-B14F-4D97-AF65-F5344CB8AC3E}">
        <p14:creationId xmlns:p14="http://schemas.microsoft.com/office/powerpoint/2010/main" val="420774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E6A188-690F-47BB-27CA-CC90D0F07AC9}"/>
              </a:ext>
            </a:extLst>
          </p:cNvPr>
          <p:cNvSpPr>
            <a:spLocks noGrp="1"/>
          </p:cNvSpPr>
          <p:nvPr>
            <p:ph type="title"/>
          </p:nvPr>
        </p:nvSpPr>
        <p:spPr>
          <a:xfrm>
            <a:off x="457200" y="274637"/>
            <a:ext cx="8229600" cy="1260475"/>
          </a:xfrm>
        </p:spPr>
        <p:txBody>
          <a:bodyPr>
            <a:normAutofit fontScale="90000"/>
          </a:bodyPr>
          <a:lstStyle/>
          <a:p>
            <a:r>
              <a:rPr kumimoji="1" lang="ja-JP" altLang="en-US" dirty="0"/>
              <a:t>古畑種基（</a:t>
            </a:r>
            <a:r>
              <a:rPr kumimoji="1" lang="en-US" altLang="ja-JP" dirty="0"/>
              <a:t>1891-</a:t>
            </a:r>
            <a:r>
              <a:rPr kumimoji="1" lang="en-US" altLang="ja-JP" dirty="0">
                <a:solidFill>
                  <a:srgbClr val="FFFF00"/>
                </a:solidFill>
              </a:rPr>
              <a:t>1975</a:t>
            </a:r>
            <a:r>
              <a:rPr kumimoji="1" lang="ja-JP" altLang="en-US" dirty="0"/>
              <a:t>）</a:t>
            </a:r>
            <a:br>
              <a:rPr kumimoji="1" lang="en-US" altLang="ja-JP" dirty="0"/>
            </a:br>
            <a:r>
              <a:rPr kumimoji="1" lang="ja-JP" altLang="en-US" b="1" u="sng" dirty="0">
                <a:solidFill>
                  <a:srgbClr val="FFFF00"/>
                </a:solidFill>
              </a:rPr>
              <a:t>文化勲章受章</a:t>
            </a:r>
            <a:r>
              <a:rPr kumimoji="1" lang="ja-JP" altLang="en-US" dirty="0"/>
              <a:t>＝</a:t>
            </a:r>
            <a:r>
              <a:rPr kumimoji="1" lang="ja-JP" altLang="en-US" b="1" u="sng" dirty="0">
                <a:solidFill>
                  <a:schemeClr val="accent2">
                    <a:lumMod val="60000"/>
                    <a:lumOff val="40000"/>
                  </a:schemeClr>
                </a:solidFill>
              </a:rPr>
              <a:t>冤罪創作四冠王</a:t>
            </a:r>
          </a:p>
        </p:txBody>
      </p:sp>
      <p:sp>
        <p:nvSpPr>
          <p:cNvPr id="6" name="テキスト プレースホルダー 5">
            <a:extLst>
              <a:ext uri="{FF2B5EF4-FFF2-40B4-BE49-F238E27FC236}">
                <a16:creationId xmlns:a16="http://schemas.microsoft.com/office/drawing/2014/main" id="{D994C867-C5E7-6C76-933D-5E1260F32A42}"/>
              </a:ext>
            </a:extLst>
          </p:cNvPr>
          <p:cNvSpPr>
            <a:spLocks noGrp="1"/>
          </p:cNvSpPr>
          <p:nvPr>
            <p:ph type="body" idx="1"/>
          </p:nvPr>
        </p:nvSpPr>
        <p:spPr/>
        <p:txBody>
          <a:bodyPr anchor="ctr">
            <a:normAutofit/>
          </a:bodyPr>
          <a:lstStyle/>
          <a:p>
            <a:pPr algn="ctr"/>
            <a:r>
              <a:rPr lang="ja-JP" altLang="en-US" sz="3200" dirty="0"/>
              <a:t>～</a:t>
            </a:r>
            <a:r>
              <a:rPr lang="en-US" altLang="ja-JP" sz="3200" dirty="0">
                <a:solidFill>
                  <a:srgbClr val="FFFF00"/>
                </a:solidFill>
              </a:rPr>
              <a:t>1975</a:t>
            </a:r>
            <a:endParaRPr lang="ja-JP" altLang="en-US" sz="3200" dirty="0">
              <a:solidFill>
                <a:srgbClr val="FFFF00"/>
              </a:solidFill>
            </a:endParaRPr>
          </a:p>
        </p:txBody>
      </p:sp>
      <p:sp>
        <p:nvSpPr>
          <p:cNvPr id="7" name="コンテンツ プレースホルダー 6">
            <a:extLst>
              <a:ext uri="{FF2B5EF4-FFF2-40B4-BE49-F238E27FC236}">
                <a16:creationId xmlns:a16="http://schemas.microsoft.com/office/drawing/2014/main" id="{3A39B7EC-F05C-2CD8-F58F-181910545AAE}"/>
              </a:ext>
            </a:extLst>
          </p:cNvPr>
          <p:cNvSpPr>
            <a:spLocks noGrp="1"/>
          </p:cNvSpPr>
          <p:nvPr>
            <p:ph sz="half" idx="2"/>
          </p:nvPr>
        </p:nvSpPr>
        <p:spPr>
          <a:xfrm>
            <a:off x="251520" y="2174874"/>
            <a:ext cx="4245868" cy="4206453"/>
          </a:xfrm>
        </p:spPr>
        <p:txBody>
          <a:bodyPr>
            <a:noAutofit/>
          </a:bodyPr>
          <a:lstStyle/>
          <a:p>
            <a:r>
              <a:rPr lang="en-US" altLang="ja-JP" sz="2800" dirty="0"/>
              <a:t>1912</a:t>
            </a:r>
            <a:r>
              <a:rPr lang="ja-JP" altLang="en-US" sz="2800" dirty="0"/>
              <a:t>旧制三高卒</a:t>
            </a:r>
            <a:endParaRPr lang="en-US" altLang="ja-JP" sz="2800" dirty="0"/>
          </a:p>
          <a:p>
            <a:r>
              <a:rPr lang="ja-JP" altLang="en-US" sz="2800" dirty="0"/>
              <a:t>同年東京帝大入学</a:t>
            </a:r>
            <a:endParaRPr lang="en-US" altLang="ja-JP" sz="2800" dirty="0"/>
          </a:p>
          <a:p>
            <a:r>
              <a:rPr lang="en-US" altLang="ja-JP" sz="2800" dirty="0"/>
              <a:t>1916</a:t>
            </a:r>
            <a:r>
              <a:rPr lang="ja-JP" altLang="en-US" sz="2800" dirty="0"/>
              <a:t>同大卒</a:t>
            </a:r>
            <a:endParaRPr lang="en-US" altLang="ja-JP" sz="2800" dirty="0"/>
          </a:p>
          <a:p>
            <a:r>
              <a:rPr lang="en-US" altLang="ja-JP" sz="2800" dirty="0"/>
              <a:t>1923</a:t>
            </a:r>
            <a:r>
              <a:rPr lang="ja-JP" altLang="en-US" sz="2800" dirty="0"/>
              <a:t>医学博士</a:t>
            </a:r>
            <a:endParaRPr lang="en-US" altLang="ja-JP" sz="2800" dirty="0"/>
          </a:p>
          <a:p>
            <a:r>
              <a:rPr lang="en-US" altLang="ja-JP" sz="2800" dirty="0"/>
              <a:t>1924</a:t>
            </a:r>
            <a:r>
              <a:rPr lang="ja-JP" altLang="en-US" sz="2800" dirty="0"/>
              <a:t>金沢大教授</a:t>
            </a:r>
            <a:endParaRPr lang="en-US" altLang="ja-JP" sz="2800" dirty="0"/>
          </a:p>
          <a:p>
            <a:r>
              <a:rPr lang="en-US" altLang="ja-JP" sz="2800" dirty="0"/>
              <a:t>1936</a:t>
            </a:r>
            <a:r>
              <a:rPr lang="ja-JP" altLang="en-US" sz="2800" dirty="0"/>
              <a:t>東京帝大教授</a:t>
            </a:r>
            <a:endParaRPr lang="en-US" altLang="ja-JP" sz="2800" dirty="0"/>
          </a:p>
          <a:p>
            <a:r>
              <a:rPr lang="en-US" altLang="ja-JP" sz="2800" b="1" u="sng" dirty="0">
                <a:solidFill>
                  <a:srgbClr val="FFFF00"/>
                </a:solidFill>
              </a:rPr>
              <a:t>1956</a:t>
            </a:r>
            <a:r>
              <a:rPr lang="ja-JP" altLang="en-US" sz="2800" b="1" u="sng" dirty="0">
                <a:solidFill>
                  <a:srgbClr val="FFFF00"/>
                </a:solidFill>
              </a:rPr>
              <a:t>文化勲章受章</a:t>
            </a:r>
            <a:endParaRPr lang="en-US" altLang="ja-JP" sz="2800" b="1" u="sng" dirty="0">
              <a:solidFill>
                <a:srgbClr val="FFFF00"/>
              </a:solidFill>
            </a:endParaRPr>
          </a:p>
          <a:p>
            <a:r>
              <a:rPr lang="en-US" altLang="ja-JP" sz="2800" b="1" u="sng" dirty="0">
                <a:solidFill>
                  <a:srgbClr val="FFFF00"/>
                </a:solidFill>
              </a:rPr>
              <a:t>1960</a:t>
            </a:r>
            <a:r>
              <a:rPr lang="ja-JP" altLang="en-US" sz="2800" b="1" u="sng" dirty="0">
                <a:solidFill>
                  <a:srgbClr val="FFFF00"/>
                </a:solidFill>
              </a:rPr>
              <a:t>科学警察研究所長</a:t>
            </a:r>
            <a:endParaRPr lang="en-US" altLang="ja-JP" sz="2800" b="1" u="sng" dirty="0">
              <a:solidFill>
                <a:srgbClr val="FFFF00"/>
              </a:solidFill>
            </a:endParaRPr>
          </a:p>
          <a:p>
            <a:endParaRPr lang="ja-JP" altLang="en-US" sz="2800" dirty="0"/>
          </a:p>
        </p:txBody>
      </p:sp>
      <p:sp>
        <p:nvSpPr>
          <p:cNvPr id="8" name="テキスト プレースホルダー 7">
            <a:extLst>
              <a:ext uri="{FF2B5EF4-FFF2-40B4-BE49-F238E27FC236}">
                <a16:creationId xmlns:a16="http://schemas.microsoft.com/office/drawing/2014/main" id="{8EB8A385-BC96-0927-D9E1-A1A3760F2680}"/>
              </a:ext>
            </a:extLst>
          </p:cNvPr>
          <p:cNvSpPr>
            <a:spLocks noGrp="1"/>
          </p:cNvSpPr>
          <p:nvPr>
            <p:ph type="body" sz="quarter" idx="3"/>
          </p:nvPr>
        </p:nvSpPr>
        <p:spPr/>
        <p:txBody>
          <a:bodyPr anchor="ctr">
            <a:normAutofit/>
          </a:bodyPr>
          <a:lstStyle/>
          <a:p>
            <a:pPr algn="ctr"/>
            <a:r>
              <a:rPr lang="en-US" altLang="ja-JP" sz="3200" dirty="0">
                <a:solidFill>
                  <a:srgbClr val="FFFF00"/>
                </a:solidFill>
              </a:rPr>
              <a:t>1975</a:t>
            </a:r>
            <a:r>
              <a:rPr lang="ja-JP" altLang="en-US" sz="3200" dirty="0"/>
              <a:t>～</a:t>
            </a:r>
          </a:p>
        </p:txBody>
      </p:sp>
      <p:sp>
        <p:nvSpPr>
          <p:cNvPr id="9" name="コンテンツ プレースホルダー 8">
            <a:extLst>
              <a:ext uri="{FF2B5EF4-FFF2-40B4-BE49-F238E27FC236}">
                <a16:creationId xmlns:a16="http://schemas.microsoft.com/office/drawing/2014/main" id="{8E30C2BB-ADEA-D54E-F6DF-FC05C2CD4FCE}"/>
              </a:ext>
            </a:extLst>
          </p:cNvPr>
          <p:cNvSpPr>
            <a:spLocks noGrp="1"/>
          </p:cNvSpPr>
          <p:nvPr>
            <p:ph sz="quarter" idx="4"/>
          </p:nvPr>
        </p:nvSpPr>
        <p:spPr>
          <a:xfrm>
            <a:off x="4497388" y="2174875"/>
            <a:ext cx="4539107" cy="2118222"/>
          </a:xfrm>
        </p:spPr>
        <p:txBody>
          <a:bodyPr>
            <a:normAutofit/>
          </a:bodyPr>
          <a:lstStyle/>
          <a:p>
            <a:r>
              <a:rPr lang="ja-JP" altLang="en-US" sz="2800" dirty="0"/>
              <a:t>弘前事件（</a:t>
            </a:r>
            <a:r>
              <a:rPr lang="en-US" altLang="ja-JP" sz="2800" dirty="0"/>
              <a:t>1949</a:t>
            </a:r>
            <a:r>
              <a:rPr lang="ja-JP" altLang="en-US" sz="2800" dirty="0"/>
              <a:t>→</a:t>
            </a:r>
            <a:r>
              <a:rPr lang="en-US" altLang="ja-JP" sz="2800" dirty="0"/>
              <a:t>1977</a:t>
            </a:r>
            <a:r>
              <a:rPr lang="ja-JP" altLang="en-US" sz="2800" dirty="0"/>
              <a:t>）</a:t>
            </a:r>
            <a:endParaRPr lang="en-US" altLang="ja-JP" sz="2800" dirty="0"/>
          </a:p>
          <a:p>
            <a:r>
              <a:rPr lang="ja-JP" altLang="en-US" sz="2800" dirty="0"/>
              <a:t>財田川事件（</a:t>
            </a:r>
            <a:r>
              <a:rPr lang="en-US" altLang="ja-JP" sz="2800" dirty="0"/>
              <a:t>1950</a:t>
            </a:r>
            <a:r>
              <a:rPr lang="ja-JP" altLang="en-US" sz="2800" dirty="0"/>
              <a:t>→</a:t>
            </a:r>
            <a:r>
              <a:rPr lang="en-US" altLang="ja-JP" sz="2800" dirty="0"/>
              <a:t>1984</a:t>
            </a:r>
            <a:r>
              <a:rPr lang="ja-JP" altLang="en-US" sz="2800" dirty="0"/>
              <a:t>）</a:t>
            </a:r>
            <a:endParaRPr lang="en-US" altLang="ja-JP" sz="2800" dirty="0"/>
          </a:p>
          <a:p>
            <a:r>
              <a:rPr lang="ja-JP" altLang="en-US" sz="2800" dirty="0"/>
              <a:t>松山事件（</a:t>
            </a:r>
            <a:r>
              <a:rPr lang="en-US" altLang="ja-JP" sz="2800" dirty="0"/>
              <a:t>1955</a:t>
            </a:r>
            <a:r>
              <a:rPr lang="ja-JP" altLang="en-US" sz="2800" dirty="0"/>
              <a:t>→</a:t>
            </a:r>
            <a:r>
              <a:rPr lang="en-US" altLang="ja-JP" sz="2800" dirty="0"/>
              <a:t>1984</a:t>
            </a:r>
            <a:r>
              <a:rPr lang="ja-JP" altLang="en-US" sz="2800" dirty="0"/>
              <a:t>）</a:t>
            </a:r>
            <a:endParaRPr lang="en-US" altLang="ja-JP" sz="2800" dirty="0"/>
          </a:p>
          <a:p>
            <a:r>
              <a:rPr lang="ja-JP" altLang="en-US" sz="2800" dirty="0"/>
              <a:t>島田事件（</a:t>
            </a:r>
            <a:r>
              <a:rPr lang="en-US" altLang="ja-JP" sz="2800" dirty="0"/>
              <a:t>1954</a:t>
            </a:r>
            <a:r>
              <a:rPr lang="ja-JP" altLang="en-US" sz="2800" dirty="0"/>
              <a:t>→</a:t>
            </a:r>
            <a:r>
              <a:rPr lang="en-US" altLang="ja-JP" sz="2800" dirty="0"/>
              <a:t>1989</a:t>
            </a:r>
            <a:r>
              <a:rPr lang="ja-JP" altLang="en-US" sz="2800" dirty="0"/>
              <a:t>）</a:t>
            </a:r>
          </a:p>
        </p:txBody>
      </p:sp>
      <p:sp>
        <p:nvSpPr>
          <p:cNvPr id="3" name="テキスト ボックス 2">
            <a:extLst>
              <a:ext uri="{FF2B5EF4-FFF2-40B4-BE49-F238E27FC236}">
                <a16:creationId xmlns:a16="http://schemas.microsoft.com/office/drawing/2014/main" id="{6D061152-D0DD-8797-BB60-3C0A341096F3}"/>
              </a:ext>
            </a:extLst>
          </p:cNvPr>
          <p:cNvSpPr txBox="1"/>
          <p:nvPr/>
        </p:nvSpPr>
        <p:spPr>
          <a:xfrm>
            <a:off x="4709541" y="4630389"/>
            <a:ext cx="4114800" cy="1384995"/>
          </a:xfrm>
          <a:prstGeom prst="rect">
            <a:avLst/>
          </a:prstGeom>
          <a:noFill/>
        </p:spPr>
        <p:txBody>
          <a:bodyPr wrap="square" rtlCol="0">
            <a:spAutoFit/>
          </a:bodyPr>
          <a:lstStyle/>
          <a:p>
            <a:pPr algn="ctr"/>
            <a:r>
              <a:rPr kumimoji="1" lang="ja-JP" altLang="en-US" sz="2800" b="1" dirty="0">
                <a:solidFill>
                  <a:srgbClr val="FFFF00"/>
                </a:solidFill>
              </a:rPr>
              <a:t>面子を守る？今更？？</a:t>
            </a:r>
            <a:endParaRPr kumimoji="1" lang="en-US" altLang="ja-JP" sz="2800" b="1" dirty="0">
              <a:solidFill>
                <a:srgbClr val="FFFF00"/>
              </a:solidFill>
            </a:endParaRPr>
          </a:p>
          <a:p>
            <a:pPr algn="ctr"/>
            <a:r>
              <a:rPr kumimoji="1" lang="ja-JP" altLang="en-US" sz="2800" b="1" dirty="0">
                <a:solidFill>
                  <a:srgbClr val="FFFF00"/>
                </a:solidFill>
              </a:rPr>
              <a:t>もうとっくに</a:t>
            </a:r>
            <a:endParaRPr kumimoji="1" lang="en-US" altLang="ja-JP" sz="2800" b="1" dirty="0">
              <a:solidFill>
                <a:srgbClr val="FFFF00"/>
              </a:solidFill>
            </a:endParaRPr>
          </a:p>
          <a:p>
            <a:pPr algn="ctr"/>
            <a:r>
              <a:rPr kumimoji="1" lang="ja-JP" altLang="en-US" sz="2800" b="1" dirty="0">
                <a:solidFill>
                  <a:srgbClr val="FFFF00"/>
                </a:solidFill>
              </a:rPr>
              <a:t>潰れているのに？</a:t>
            </a:r>
          </a:p>
        </p:txBody>
      </p:sp>
    </p:spTree>
    <p:extLst>
      <p:ext uri="{BB962C8B-B14F-4D97-AF65-F5344CB8AC3E}">
        <p14:creationId xmlns:p14="http://schemas.microsoft.com/office/powerpoint/2010/main" val="599427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a:extLst>
              <a:ext uri="{FF2B5EF4-FFF2-40B4-BE49-F238E27FC236}">
                <a16:creationId xmlns:a16="http://schemas.microsoft.com/office/drawing/2014/main" id="{5B11748A-4603-7491-1BD2-4CFFF04B8ECB}"/>
              </a:ext>
            </a:extLst>
          </p:cNvPr>
          <p:cNvSpPr>
            <a:spLocks noGrp="1"/>
          </p:cNvSpPr>
          <p:nvPr>
            <p:ph type="ctrTitle"/>
          </p:nvPr>
        </p:nvSpPr>
        <p:spPr>
          <a:xfrm>
            <a:off x="539552" y="692696"/>
            <a:ext cx="7772400" cy="1470025"/>
          </a:xfrm>
        </p:spPr>
        <p:txBody>
          <a:bodyPr>
            <a:normAutofit fontScale="90000"/>
          </a:bodyPr>
          <a:lstStyle/>
          <a:p>
            <a:r>
              <a:rPr lang="ja-JP" altLang="en-US" dirty="0"/>
              <a:t>ここまででちょうどスライド半分です</a:t>
            </a:r>
            <a:br>
              <a:rPr lang="en-US" altLang="ja-JP" dirty="0"/>
            </a:br>
            <a:r>
              <a:rPr lang="ja-JP" altLang="en-US" dirty="0"/>
              <a:t>休憩しませんか？</a:t>
            </a:r>
          </a:p>
        </p:txBody>
      </p:sp>
      <p:pic>
        <p:nvPicPr>
          <p:cNvPr id="9" name="図 8">
            <a:extLst>
              <a:ext uri="{FF2B5EF4-FFF2-40B4-BE49-F238E27FC236}">
                <a16:creationId xmlns:a16="http://schemas.microsoft.com/office/drawing/2014/main" id="{3FE3A647-FA4E-6BFB-48EF-F8E405E923C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1720" y="2564481"/>
            <a:ext cx="4848538" cy="3636404"/>
          </a:xfrm>
          <a:prstGeom prst="rect">
            <a:avLst/>
          </a:prstGeom>
        </p:spPr>
      </p:pic>
    </p:spTree>
    <p:extLst>
      <p:ext uri="{BB962C8B-B14F-4D97-AF65-F5344CB8AC3E}">
        <p14:creationId xmlns:p14="http://schemas.microsoft.com/office/powerpoint/2010/main" val="18329124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3B123-2DA2-433F-E3EC-8C0B457E4E9F}"/>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D8BA695-E321-5CBA-BED1-A2B69A856530}"/>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0FCE44F3-DA8C-C1D3-FDDB-44DA6340BCD5}"/>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検察の病：捏造依存＝科捜研依存</a:t>
            </a:r>
            <a:endParaRPr kumimoji="1" lang="en-US" altLang="ja-JP" sz="4000" dirty="0"/>
          </a:p>
          <a:p>
            <a:r>
              <a:rPr kumimoji="1" lang="ja-JP" altLang="en-US" sz="4000" dirty="0">
                <a:solidFill>
                  <a:srgbClr val="FFFF00"/>
                </a:solidFill>
              </a:rPr>
              <a:t>科捜研：捏造「工房」</a:t>
            </a:r>
            <a:endParaRPr kumimoji="1" lang="en-US" altLang="ja-JP" sz="4000" dirty="0">
              <a:solidFill>
                <a:srgbClr val="FFFF00"/>
              </a:solidFill>
            </a:endParaRPr>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668929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Web サイト&#10;&#10;AI 生成コンテンツは誤りを含む可能性があります。">
            <a:extLst>
              <a:ext uri="{FF2B5EF4-FFF2-40B4-BE49-F238E27FC236}">
                <a16:creationId xmlns:a16="http://schemas.microsoft.com/office/drawing/2014/main" id="{981EAFFD-5CCD-2E57-1E76-D247710F5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61" y="1484784"/>
            <a:ext cx="9035036" cy="5112567"/>
          </a:xfrm>
          <a:prstGeom prst="rect">
            <a:avLst/>
          </a:prstGeom>
        </p:spPr>
      </p:pic>
      <p:sp>
        <p:nvSpPr>
          <p:cNvPr id="6" name="タイトル 5">
            <a:extLst>
              <a:ext uri="{FF2B5EF4-FFF2-40B4-BE49-F238E27FC236}">
                <a16:creationId xmlns:a16="http://schemas.microsoft.com/office/drawing/2014/main" id="{46202AE8-50E8-DE4D-8DB5-08FF0B4D8D24}"/>
              </a:ext>
            </a:extLst>
          </p:cNvPr>
          <p:cNvSpPr>
            <a:spLocks noGrp="1"/>
          </p:cNvSpPr>
          <p:nvPr>
            <p:ph type="title"/>
          </p:nvPr>
        </p:nvSpPr>
        <p:spPr>
          <a:xfrm>
            <a:off x="323528" y="274638"/>
            <a:ext cx="8496944" cy="1143000"/>
          </a:xfrm>
        </p:spPr>
        <p:txBody>
          <a:bodyPr>
            <a:normAutofit/>
          </a:bodyPr>
          <a:lstStyle/>
          <a:p>
            <a:r>
              <a:rPr lang="ja-JP" altLang="en-US" dirty="0"/>
              <a:t>空想科学物語</a:t>
            </a:r>
          </a:p>
        </p:txBody>
      </p:sp>
      <p:sp>
        <p:nvSpPr>
          <p:cNvPr id="2" name="テキスト ボックス 1">
            <a:extLst>
              <a:ext uri="{FF2B5EF4-FFF2-40B4-BE49-F238E27FC236}">
                <a16:creationId xmlns:a16="http://schemas.microsoft.com/office/drawing/2014/main" id="{ECA4A52D-6DEE-14F8-DB4A-91027DA1EED4}"/>
              </a:ext>
            </a:extLst>
          </p:cNvPr>
          <p:cNvSpPr txBox="1"/>
          <p:nvPr/>
        </p:nvSpPr>
        <p:spPr>
          <a:xfrm>
            <a:off x="4418053" y="2132856"/>
            <a:ext cx="4432573" cy="1077218"/>
          </a:xfrm>
          <a:prstGeom prst="rect">
            <a:avLst/>
          </a:prstGeom>
          <a:noFill/>
        </p:spPr>
        <p:txBody>
          <a:bodyPr wrap="square" rtlCol="0">
            <a:spAutoFit/>
          </a:bodyPr>
          <a:lstStyle/>
          <a:p>
            <a:pPr algn="ctr"/>
            <a:r>
              <a:rPr kumimoji="1" lang="ja-JP" altLang="en-US" sz="3200" dirty="0">
                <a:solidFill>
                  <a:schemeClr val="bg1"/>
                </a:solidFill>
              </a:rPr>
              <a:t>都道府県県警内の</a:t>
            </a:r>
            <a:endParaRPr kumimoji="1" lang="en-US" altLang="ja-JP" sz="3200" dirty="0">
              <a:solidFill>
                <a:schemeClr val="bg1"/>
              </a:solidFill>
            </a:endParaRPr>
          </a:p>
          <a:p>
            <a:pPr algn="ctr"/>
            <a:r>
              <a:rPr kumimoji="1" lang="ja-JP" altLang="en-US" sz="3200" dirty="0">
                <a:solidFill>
                  <a:schemeClr val="bg1"/>
                </a:solidFill>
              </a:rPr>
              <a:t>一部門に過ぎない</a:t>
            </a:r>
            <a:endParaRPr kumimoji="1" lang="en-US" altLang="ja-JP" sz="3200" dirty="0">
              <a:solidFill>
                <a:schemeClr val="bg1"/>
              </a:solidFill>
            </a:endParaRPr>
          </a:p>
        </p:txBody>
      </p:sp>
      <p:sp>
        <p:nvSpPr>
          <p:cNvPr id="3" name="テキスト ボックス 2">
            <a:extLst>
              <a:ext uri="{FF2B5EF4-FFF2-40B4-BE49-F238E27FC236}">
                <a16:creationId xmlns:a16="http://schemas.microsoft.com/office/drawing/2014/main" id="{78D53B53-7164-46D4-A9CD-37D176B9A9F8}"/>
              </a:ext>
            </a:extLst>
          </p:cNvPr>
          <p:cNvSpPr txBox="1"/>
          <p:nvPr/>
        </p:nvSpPr>
        <p:spPr>
          <a:xfrm>
            <a:off x="4387899" y="4941168"/>
            <a:ext cx="4432573" cy="1077218"/>
          </a:xfrm>
          <a:prstGeom prst="rect">
            <a:avLst/>
          </a:prstGeom>
          <a:noFill/>
        </p:spPr>
        <p:txBody>
          <a:bodyPr wrap="square" rtlCol="0">
            <a:spAutoFit/>
          </a:bodyPr>
          <a:lstStyle/>
          <a:p>
            <a:pPr algn="ctr"/>
            <a:r>
              <a:rPr kumimoji="1" lang="ja-JP" altLang="en-US" sz="3200" dirty="0">
                <a:solidFill>
                  <a:schemeClr val="bg1"/>
                </a:solidFill>
              </a:rPr>
              <a:t>身分も</a:t>
            </a:r>
            <a:r>
              <a:rPr kumimoji="1" lang="ja-JP" altLang="en-US" sz="3200" strike="dblStrike" dirty="0">
                <a:solidFill>
                  <a:schemeClr val="bg1"/>
                </a:solidFill>
              </a:rPr>
              <a:t>国家公務員</a:t>
            </a:r>
            <a:endParaRPr kumimoji="1" lang="en-US" altLang="ja-JP" sz="3200" strike="dblStrike" dirty="0">
              <a:solidFill>
                <a:schemeClr val="bg1"/>
              </a:solidFill>
            </a:endParaRPr>
          </a:p>
          <a:p>
            <a:pPr algn="ctr"/>
            <a:r>
              <a:rPr kumimoji="1" lang="ja-JP" altLang="en-US" sz="3200" dirty="0">
                <a:solidFill>
                  <a:schemeClr val="bg1"/>
                </a:solidFill>
              </a:rPr>
              <a:t>地方公務員</a:t>
            </a:r>
          </a:p>
        </p:txBody>
      </p:sp>
    </p:spTree>
    <p:extLst>
      <p:ext uri="{BB962C8B-B14F-4D97-AF65-F5344CB8AC3E}">
        <p14:creationId xmlns:p14="http://schemas.microsoft.com/office/powerpoint/2010/main" val="12735145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テキスト が含まれている画像&#10;&#10;AI 生成コンテンツは誤りを含む可能性があります。">
            <a:extLst>
              <a:ext uri="{FF2B5EF4-FFF2-40B4-BE49-F238E27FC236}">
                <a16:creationId xmlns:a16="http://schemas.microsoft.com/office/drawing/2014/main" id="{D5EAEBB3-FB78-C914-3268-F059EA1222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7250" y="26027"/>
            <a:ext cx="7848216" cy="6831973"/>
          </a:xfrm>
          <a:prstGeom prst="rect">
            <a:avLst/>
          </a:prstGeom>
        </p:spPr>
      </p:pic>
      <p:sp>
        <p:nvSpPr>
          <p:cNvPr id="6" name="テキスト ボックス 5">
            <a:extLst>
              <a:ext uri="{FF2B5EF4-FFF2-40B4-BE49-F238E27FC236}">
                <a16:creationId xmlns:a16="http://schemas.microsoft.com/office/drawing/2014/main" id="{51882B61-B662-7BF6-209C-B77796A14F90}"/>
              </a:ext>
            </a:extLst>
          </p:cNvPr>
          <p:cNvSpPr txBox="1"/>
          <p:nvPr/>
        </p:nvSpPr>
        <p:spPr>
          <a:xfrm>
            <a:off x="7497043" y="2501903"/>
            <a:ext cx="936090" cy="3222613"/>
          </a:xfrm>
          <a:prstGeom prst="rect">
            <a:avLst/>
          </a:prstGeom>
          <a:noFill/>
        </p:spPr>
        <p:txBody>
          <a:bodyPr vert="eaVert" wrap="none" rtlCol="0" anchor="ctr">
            <a:spAutoFit/>
          </a:bodyPr>
          <a:lstStyle/>
          <a:p>
            <a:pPr algn="ctr"/>
            <a:r>
              <a:rPr kumimoji="1" lang="en-US" altLang="ja-JP" sz="4800" dirty="0"/>
              <a:t>58</a:t>
            </a:r>
            <a:r>
              <a:rPr kumimoji="1" lang="ja-JP" altLang="en-US" sz="4800" dirty="0"/>
              <a:t>年前から</a:t>
            </a:r>
            <a:endParaRPr kumimoji="1" lang="en-US" altLang="ja-JP" sz="4800" dirty="0"/>
          </a:p>
        </p:txBody>
      </p:sp>
      <p:sp>
        <p:nvSpPr>
          <p:cNvPr id="7" name="テキスト ボックス 6">
            <a:extLst>
              <a:ext uri="{FF2B5EF4-FFF2-40B4-BE49-F238E27FC236}">
                <a16:creationId xmlns:a16="http://schemas.microsoft.com/office/drawing/2014/main" id="{F2E89942-CA36-17DD-691E-CC3023379912}"/>
              </a:ext>
            </a:extLst>
          </p:cNvPr>
          <p:cNvSpPr txBox="1"/>
          <p:nvPr/>
        </p:nvSpPr>
        <p:spPr>
          <a:xfrm>
            <a:off x="980360" y="1525148"/>
            <a:ext cx="923330" cy="5154616"/>
          </a:xfrm>
          <a:prstGeom prst="rect">
            <a:avLst/>
          </a:prstGeom>
          <a:noFill/>
        </p:spPr>
        <p:txBody>
          <a:bodyPr vert="eaVert" wrap="none" rtlCol="0" anchor="ctr">
            <a:spAutoFit/>
          </a:bodyPr>
          <a:lstStyle/>
          <a:p>
            <a:pPr algn="ctr"/>
            <a:r>
              <a:rPr kumimoji="1" lang="ja-JP" altLang="en-US" sz="4800" dirty="0"/>
              <a:t>何も変わっていない</a:t>
            </a:r>
          </a:p>
        </p:txBody>
      </p:sp>
    </p:spTree>
    <p:extLst>
      <p:ext uri="{BB962C8B-B14F-4D97-AF65-F5344CB8AC3E}">
        <p14:creationId xmlns:p14="http://schemas.microsoft.com/office/powerpoint/2010/main" val="23621503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12B3DC46-BA4E-8A03-833E-E05B0FB077F7}"/>
              </a:ext>
            </a:extLst>
          </p:cNvPr>
          <p:cNvSpPr txBox="1"/>
          <p:nvPr/>
        </p:nvSpPr>
        <p:spPr>
          <a:xfrm>
            <a:off x="404637" y="428178"/>
            <a:ext cx="8334725" cy="6001643"/>
          </a:xfrm>
          <a:prstGeom prst="rect">
            <a:avLst/>
          </a:prstGeom>
          <a:noFill/>
        </p:spPr>
        <p:txBody>
          <a:bodyPr wrap="square" rtlCol="0">
            <a:spAutoFit/>
          </a:bodyPr>
          <a:lstStyle/>
          <a:p>
            <a:r>
              <a:rPr lang="ja-JP" altLang="en-US" sz="2400" dirty="0">
                <a:solidFill>
                  <a:schemeClr val="bg1"/>
                </a:solidFill>
              </a:rPr>
              <a:t>警察官は通常</a:t>
            </a:r>
            <a:r>
              <a:rPr lang="en-US" altLang="ja-JP" sz="2400" dirty="0">
                <a:solidFill>
                  <a:schemeClr val="bg1"/>
                </a:solidFill>
              </a:rPr>
              <a:t>2</a:t>
            </a:r>
            <a:r>
              <a:rPr lang="ja-JP" altLang="en-US" sz="2400" dirty="0">
                <a:solidFill>
                  <a:schemeClr val="bg1"/>
                </a:solidFill>
              </a:rPr>
              <a:t>～</a:t>
            </a:r>
            <a:r>
              <a:rPr lang="en-US" altLang="ja-JP" sz="2400" dirty="0">
                <a:solidFill>
                  <a:schemeClr val="bg1"/>
                </a:solidFill>
              </a:rPr>
              <a:t>3</a:t>
            </a:r>
            <a:r>
              <a:rPr lang="ja-JP" altLang="en-US" sz="2400" dirty="0">
                <a:solidFill>
                  <a:schemeClr val="bg1"/>
                </a:solidFill>
              </a:rPr>
              <a:t>年間隔で異動があるのですが、科捜研の職員は科捜研の職員として採用されるため異動は基本的にはありません。退職しない限り、永遠に科捜研の職員です。だいたい</a:t>
            </a:r>
            <a:r>
              <a:rPr lang="en-US" altLang="ja-JP" sz="2400" dirty="0">
                <a:solidFill>
                  <a:srgbClr val="FFFF00"/>
                </a:solidFill>
              </a:rPr>
              <a:t>30</a:t>
            </a:r>
            <a:r>
              <a:rPr lang="ja-JP" altLang="en-US" sz="2400" dirty="0">
                <a:solidFill>
                  <a:srgbClr val="FFFF00"/>
                </a:solidFill>
              </a:rPr>
              <a:t>年以上同じ環境で過ごすことになります。</a:t>
            </a:r>
            <a:endParaRPr lang="en-US" altLang="ja-JP" sz="2400" dirty="0">
              <a:solidFill>
                <a:srgbClr val="FFFF00"/>
              </a:solidFill>
            </a:endParaRPr>
          </a:p>
          <a:p>
            <a:endParaRPr lang="ja-JP" altLang="en-US" sz="2400" dirty="0">
              <a:solidFill>
                <a:schemeClr val="bg1"/>
              </a:solidFill>
            </a:endParaRPr>
          </a:p>
          <a:p>
            <a:r>
              <a:rPr lang="ja-JP" altLang="en-US" sz="2400" dirty="0">
                <a:solidFill>
                  <a:schemeClr val="bg1"/>
                </a:solidFill>
              </a:rPr>
              <a:t>人材の入れ替わりがないと風通しは確実に悪くなるので、一度人間関係がこじれると、人によっては心を病みやすくなるというデメリットもあります。実際、僕が所属していた科捜研の中にも、</a:t>
            </a:r>
            <a:r>
              <a:rPr lang="ja-JP" altLang="en-US" sz="2400" dirty="0">
                <a:solidFill>
                  <a:srgbClr val="FFFF00"/>
                </a:solidFill>
              </a:rPr>
              <a:t>こじれたが故に「混ぜるな危険」となった人員の組み合わせが複数存在</a:t>
            </a:r>
            <a:r>
              <a:rPr lang="ja-JP" altLang="en-US" sz="2400" dirty="0">
                <a:solidFill>
                  <a:schemeClr val="bg1"/>
                </a:solidFill>
              </a:rPr>
              <a:t>しました。入所して飲み会の幹事を任された際に「あの人とあの人は仲が悪いから隣にしちゃだめだよ」と、よく釘を刺されたものです。</a:t>
            </a:r>
            <a:endParaRPr lang="en-US" altLang="ja-JP" sz="2400" dirty="0">
              <a:solidFill>
                <a:schemeClr val="bg1"/>
              </a:solidFill>
            </a:endParaRPr>
          </a:p>
          <a:p>
            <a:endParaRPr lang="ja-JP" altLang="en-US" sz="2400" dirty="0">
              <a:solidFill>
                <a:schemeClr val="bg1"/>
              </a:solidFill>
            </a:endParaRPr>
          </a:p>
          <a:p>
            <a:r>
              <a:rPr lang="ja-JP" altLang="en-US" sz="2400" dirty="0">
                <a:solidFill>
                  <a:schemeClr val="bg1"/>
                </a:solidFill>
              </a:rPr>
              <a:t>　科捜研は都道府県によって文化や特徴が結構違う、と冒頭で言いましたが、</a:t>
            </a:r>
            <a:r>
              <a:rPr lang="ja-JP" altLang="en-US" sz="2400" dirty="0">
                <a:solidFill>
                  <a:srgbClr val="FFFF00"/>
                </a:solidFill>
              </a:rPr>
              <a:t>人間関係で心を病んで退職した</a:t>
            </a:r>
            <a:r>
              <a:rPr lang="ja-JP" altLang="en-US" sz="2400" dirty="0">
                <a:solidFill>
                  <a:schemeClr val="bg1"/>
                </a:solidFill>
              </a:rPr>
              <a:t>、という話はそれなりに聞くので、これは全国的な科捜研あるあるのようです。</a:t>
            </a:r>
          </a:p>
        </p:txBody>
      </p:sp>
    </p:spTree>
    <p:extLst>
      <p:ext uri="{BB962C8B-B14F-4D97-AF65-F5344CB8AC3E}">
        <p14:creationId xmlns:p14="http://schemas.microsoft.com/office/powerpoint/2010/main" val="1116956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ダイアグラム&#10;&#10;AI 生成コンテンツは誤りを含む可能性があります。">
            <a:extLst>
              <a:ext uri="{FF2B5EF4-FFF2-40B4-BE49-F238E27FC236}">
                <a16:creationId xmlns:a16="http://schemas.microsoft.com/office/drawing/2014/main" id="{D586ACBA-4C92-6812-ED6A-087E5ED3C8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648" y="181621"/>
            <a:ext cx="4052367" cy="4052367"/>
          </a:xfrm>
          <a:prstGeom prst="rect">
            <a:avLst/>
          </a:prstGeom>
        </p:spPr>
      </p:pic>
      <p:pic>
        <p:nvPicPr>
          <p:cNvPr id="6" name="図 5" descr="ダイアグラム, 概略図&#10;&#10;AI 生成コンテンツは誤りを含む可能性があります。">
            <a:extLst>
              <a:ext uri="{FF2B5EF4-FFF2-40B4-BE49-F238E27FC236}">
                <a16:creationId xmlns:a16="http://schemas.microsoft.com/office/drawing/2014/main" id="{676453B9-13AA-F387-1163-0BF3893A3F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120" y="181621"/>
            <a:ext cx="2936129" cy="3247379"/>
          </a:xfrm>
          <a:prstGeom prst="rect">
            <a:avLst/>
          </a:prstGeom>
        </p:spPr>
      </p:pic>
      <p:pic>
        <p:nvPicPr>
          <p:cNvPr id="13" name="図 12" descr="テキスト&#10;&#10;AI 生成コンテンツは誤りを含む可能性があります。">
            <a:extLst>
              <a:ext uri="{FF2B5EF4-FFF2-40B4-BE49-F238E27FC236}">
                <a16:creationId xmlns:a16="http://schemas.microsoft.com/office/drawing/2014/main" id="{C62B45D6-3CFF-4235-9AA8-A3207F28D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7679" y="3577980"/>
            <a:ext cx="2266950" cy="3162300"/>
          </a:xfrm>
          <a:prstGeom prst="rect">
            <a:avLst/>
          </a:prstGeom>
        </p:spPr>
      </p:pic>
      <p:pic>
        <p:nvPicPr>
          <p:cNvPr id="15" name="図 14" descr="文字と数字と文字の加工写真&#10;&#10;AI 生成コンテンツは誤りを含む可能性があります。">
            <a:extLst>
              <a:ext uri="{FF2B5EF4-FFF2-40B4-BE49-F238E27FC236}">
                <a16:creationId xmlns:a16="http://schemas.microsoft.com/office/drawing/2014/main" id="{9AAF1145-D724-1543-4B0B-FBDAB9A930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876" y="2561188"/>
            <a:ext cx="1969317" cy="4012948"/>
          </a:xfrm>
          <a:prstGeom prst="rect">
            <a:avLst/>
          </a:prstGeom>
        </p:spPr>
      </p:pic>
      <p:sp>
        <p:nvSpPr>
          <p:cNvPr id="16" name="タイトル 15">
            <a:extLst>
              <a:ext uri="{FF2B5EF4-FFF2-40B4-BE49-F238E27FC236}">
                <a16:creationId xmlns:a16="http://schemas.microsoft.com/office/drawing/2014/main" id="{A3D4CBAD-313B-9605-18BB-7F967A6FFD2B}"/>
              </a:ext>
            </a:extLst>
          </p:cNvPr>
          <p:cNvSpPr>
            <a:spLocks noGrp="1"/>
          </p:cNvSpPr>
          <p:nvPr>
            <p:ph type="title"/>
          </p:nvPr>
        </p:nvSpPr>
        <p:spPr>
          <a:xfrm>
            <a:off x="2481672" y="4316471"/>
            <a:ext cx="3579528" cy="2286550"/>
          </a:xfrm>
        </p:spPr>
        <p:txBody>
          <a:bodyPr/>
          <a:lstStyle/>
          <a:p>
            <a:r>
              <a:rPr lang="ja-JP" altLang="en-US" dirty="0"/>
              <a:t>科捜研</a:t>
            </a:r>
            <a:br>
              <a:rPr lang="en-US" altLang="ja-JP" dirty="0"/>
            </a:br>
            <a:r>
              <a:rPr lang="ja-JP" altLang="en-US" dirty="0"/>
              <a:t>キャリアパスの硬直化</a:t>
            </a:r>
          </a:p>
        </p:txBody>
      </p:sp>
      <p:cxnSp>
        <p:nvCxnSpPr>
          <p:cNvPr id="18" name="直線コネクタ 17">
            <a:extLst>
              <a:ext uri="{FF2B5EF4-FFF2-40B4-BE49-F238E27FC236}">
                <a16:creationId xmlns:a16="http://schemas.microsoft.com/office/drawing/2014/main" id="{1688D195-E1B7-D3C4-ADFB-C4FFBA70091D}"/>
              </a:ext>
            </a:extLst>
          </p:cNvPr>
          <p:cNvCxnSpPr/>
          <p:nvPr/>
        </p:nvCxnSpPr>
        <p:spPr>
          <a:xfrm>
            <a:off x="6300192" y="404664"/>
            <a:ext cx="1512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A2F21E2-9E1D-C7D5-AB7C-496BA95B719C}"/>
              </a:ext>
            </a:extLst>
          </p:cNvPr>
          <p:cNvCxnSpPr/>
          <p:nvPr/>
        </p:nvCxnSpPr>
        <p:spPr>
          <a:xfrm>
            <a:off x="6247679" y="548680"/>
            <a:ext cx="1512168" cy="0"/>
          </a:xfrm>
          <a:prstGeom prst="line">
            <a:avLst/>
          </a:prstGeom>
          <a:ln w="508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8509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B45D3C4-CA27-C23D-314A-BC450B052B99}"/>
              </a:ext>
            </a:extLst>
          </p:cNvPr>
          <p:cNvSpPr>
            <a:spLocks noGrp="1"/>
          </p:cNvSpPr>
          <p:nvPr>
            <p:ph type="title"/>
          </p:nvPr>
        </p:nvSpPr>
        <p:spPr>
          <a:xfrm>
            <a:off x="179512" y="274638"/>
            <a:ext cx="8712968" cy="1354162"/>
          </a:xfrm>
        </p:spPr>
        <p:txBody>
          <a:bodyPr>
            <a:normAutofit fontScale="90000"/>
          </a:bodyPr>
          <a:lstStyle/>
          <a:p>
            <a:r>
              <a:rPr lang="ja-JP" altLang="en-US" dirty="0"/>
              <a:t>科捜研はなぜ捏造しかできないのか？</a:t>
            </a:r>
            <a:br>
              <a:rPr lang="en-US" altLang="ja-JP" dirty="0"/>
            </a:br>
            <a:r>
              <a:rPr lang="ja-JP" altLang="en-US" dirty="0"/>
              <a:t>極めて単純明快な理由の数々</a:t>
            </a:r>
            <a:endParaRPr lang="ja-JP" altLang="en-US" sz="3600" dirty="0"/>
          </a:p>
        </p:txBody>
      </p:sp>
      <p:sp>
        <p:nvSpPr>
          <p:cNvPr id="5" name="コンテンツ プレースホルダー 4">
            <a:extLst>
              <a:ext uri="{FF2B5EF4-FFF2-40B4-BE49-F238E27FC236}">
                <a16:creationId xmlns:a16="http://schemas.microsoft.com/office/drawing/2014/main" id="{65267D53-7BAB-BD8C-CDE4-FB999FA86D10}"/>
              </a:ext>
            </a:extLst>
          </p:cNvPr>
          <p:cNvSpPr>
            <a:spLocks noGrp="1"/>
          </p:cNvSpPr>
          <p:nvPr>
            <p:ph idx="1"/>
          </p:nvPr>
        </p:nvSpPr>
        <p:spPr>
          <a:xfrm>
            <a:off x="179512" y="1772816"/>
            <a:ext cx="8568952" cy="4810546"/>
          </a:xfrm>
        </p:spPr>
        <p:txBody>
          <a:bodyPr>
            <a:normAutofit lnSpcReduction="10000"/>
          </a:bodyPr>
          <a:lstStyle/>
          <a:p>
            <a:r>
              <a:rPr lang="ja-JP" altLang="en-US" dirty="0"/>
              <a:t>捏造しろと命令されているわけではない！！</a:t>
            </a:r>
            <a:endParaRPr lang="en-US" altLang="ja-JP" dirty="0"/>
          </a:p>
          <a:p>
            <a:r>
              <a:rPr lang="ja-JP" altLang="en-US" dirty="0"/>
              <a:t>そもそも正しい鑑定を教えられていないから</a:t>
            </a:r>
            <a:endParaRPr lang="en-US" altLang="ja-JP" dirty="0"/>
          </a:p>
          <a:p>
            <a:r>
              <a:rPr lang="ja-JP" altLang="en-US" dirty="0"/>
              <a:t>県警幹部が科学とは何かを知らないから</a:t>
            </a:r>
            <a:endParaRPr lang="en-US" altLang="ja-JP" dirty="0"/>
          </a:p>
          <a:p>
            <a:r>
              <a:rPr lang="ja-JP" altLang="en-US" dirty="0"/>
              <a:t>たとえ捏造が起きても県警幹部がカメラの前で頭を下げるだけでおしまいだから</a:t>
            </a:r>
            <a:endParaRPr lang="en-US" altLang="ja-JP" dirty="0"/>
          </a:p>
          <a:p>
            <a:r>
              <a:rPr lang="ja-JP" altLang="en-US" dirty="0"/>
              <a:t>研究所とは名ばかりで、基本的な科学教育さえ行われていないから</a:t>
            </a:r>
            <a:endParaRPr lang="en-US" altLang="ja-JP" dirty="0"/>
          </a:p>
          <a:p>
            <a:r>
              <a:rPr lang="ja-JP" altLang="en-US" dirty="0"/>
              <a:t>そんな徒弟手技の工房でまともな鑑定ができるわけがないから</a:t>
            </a:r>
          </a:p>
        </p:txBody>
      </p:sp>
    </p:spTree>
    <p:extLst>
      <p:ext uri="{BB962C8B-B14F-4D97-AF65-F5344CB8AC3E}">
        <p14:creationId xmlns:p14="http://schemas.microsoft.com/office/powerpoint/2010/main" val="424207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F1FA9315-3D37-7E0B-63B0-C9092EA2D4AE}"/>
              </a:ext>
            </a:extLst>
          </p:cNvPr>
          <p:cNvSpPr>
            <a:spLocks noGrp="1"/>
          </p:cNvSpPr>
          <p:nvPr>
            <p:ph type="title"/>
          </p:nvPr>
        </p:nvSpPr>
        <p:spPr>
          <a:xfrm>
            <a:off x="457200" y="155026"/>
            <a:ext cx="8229600" cy="850106"/>
          </a:xfrm>
        </p:spPr>
        <p:txBody>
          <a:bodyPr>
            <a:normAutofit/>
          </a:bodyPr>
          <a:lstStyle/>
          <a:p>
            <a:r>
              <a:rPr lang="ja-JP" altLang="en-US" dirty="0"/>
              <a:t>昭和の御代から代わらぬ体質</a:t>
            </a:r>
          </a:p>
        </p:txBody>
      </p:sp>
      <p:pic>
        <p:nvPicPr>
          <p:cNvPr id="6" name="図 5" descr="スクリーンショット, 新聞 が含まれている画像&#10;&#10;AI 生成コンテンツは誤りを含む可能性があります。">
            <a:extLst>
              <a:ext uri="{FF2B5EF4-FFF2-40B4-BE49-F238E27FC236}">
                <a16:creationId xmlns:a16="http://schemas.microsoft.com/office/drawing/2014/main" id="{2D9405EB-3B58-907D-3598-3BBF188F6C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356" y="1196752"/>
            <a:ext cx="8507288" cy="5168288"/>
          </a:xfrm>
          <a:prstGeom prst="rect">
            <a:avLst/>
          </a:prstGeom>
        </p:spPr>
      </p:pic>
      <p:sp>
        <p:nvSpPr>
          <p:cNvPr id="2" name="楕円 1">
            <a:extLst>
              <a:ext uri="{FF2B5EF4-FFF2-40B4-BE49-F238E27FC236}">
                <a16:creationId xmlns:a16="http://schemas.microsoft.com/office/drawing/2014/main" id="{BA0EB3FB-077E-5D64-1BBA-836DD0173EC2}"/>
              </a:ext>
            </a:extLst>
          </p:cNvPr>
          <p:cNvSpPr/>
          <p:nvPr/>
        </p:nvSpPr>
        <p:spPr>
          <a:xfrm>
            <a:off x="1115616" y="2636912"/>
            <a:ext cx="792088" cy="360040"/>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72339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1BD978-0013-9A27-9651-030C2E170B31}"/>
              </a:ext>
            </a:extLst>
          </p:cNvPr>
          <p:cNvSpPr>
            <a:spLocks noGrp="1"/>
          </p:cNvSpPr>
          <p:nvPr>
            <p:ph type="title"/>
          </p:nvPr>
        </p:nvSpPr>
        <p:spPr>
          <a:xfrm>
            <a:off x="457200" y="274638"/>
            <a:ext cx="8229600" cy="994122"/>
          </a:xfrm>
        </p:spPr>
        <p:txBody>
          <a:bodyPr>
            <a:normAutofit/>
          </a:bodyPr>
          <a:lstStyle/>
          <a:p>
            <a:r>
              <a:rPr kumimoji="1" lang="ja-JP" altLang="en-US" dirty="0"/>
              <a:t>法曹にする医学教育の必要性</a:t>
            </a:r>
          </a:p>
        </p:txBody>
      </p:sp>
      <p:sp>
        <p:nvSpPr>
          <p:cNvPr id="3" name="コンテンツ プレースホルダー 2">
            <a:extLst>
              <a:ext uri="{FF2B5EF4-FFF2-40B4-BE49-F238E27FC236}">
                <a16:creationId xmlns:a16="http://schemas.microsoft.com/office/drawing/2014/main" id="{64416525-7853-2803-ECB1-E66879F29EFC}"/>
              </a:ext>
            </a:extLst>
          </p:cNvPr>
          <p:cNvSpPr>
            <a:spLocks noGrp="1"/>
          </p:cNvSpPr>
          <p:nvPr>
            <p:ph idx="1"/>
          </p:nvPr>
        </p:nvSpPr>
        <p:spPr>
          <a:xfrm>
            <a:off x="457200" y="1244554"/>
            <a:ext cx="8363272" cy="4277072"/>
          </a:xfrm>
        </p:spPr>
        <p:txBody>
          <a:bodyPr/>
          <a:lstStyle/>
          <a:p>
            <a:r>
              <a:rPr kumimoji="1" lang="ja-JP" altLang="en-US" dirty="0"/>
              <a:t>日本内科学会総合内科専門医（</a:t>
            </a:r>
            <a:r>
              <a:rPr kumimoji="1" lang="en-US" altLang="ja-JP" dirty="0"/>
              <a:t>1988-2024</a:t>
            </a:r>
            <a:r>
              <a:rPr kumimoji="1" lang="ja-JP" altLang="en-US" dirty="0"/>
              <a:t>）</a:t>
            </a:r>
            <a:endParaRPr kumimoji="1" lang="en-US" altLang="ja-JP" dirty="0"/>
          </a:p>
          <a:p>
            <a:r>
              <a:rPr kumimoji="1" lang="ja-JP" altLang="en-US" dirty="0"/>
              <a:t>米国内科学会上級会員（</a:t>
            </a:r>
            <a:r>
              <a:rPr kumimoji="1" lang="en-US" altLang="ja-JP" dirty="0"/>
              <a:t>1992-2024</a:t>
            </a:r>
            <a:r>
              <a:rPr kumimoji="1" lang="ja-JP" altLang="en-US" dirty="0"/>
              <a:t>）</a:t>
            </a:r>
            <a:endParaRPr kumimoji="1" lang="en-US" altLang="ja-JP" dirty="0"/>
          </a:p>
          <a:p>
            <a:r>
              <a:rPr kumimoji="1" lang="ja-JP" altLang="en-US" dirty="0"/>
              <a:t>日本神経学会専門医・指導医（</a:t>
            </a:r>
            <a:r>
              <a:rPr kumimoji="1" lang="en-US" altLang="ja-JP" dirty="0"/>
              <a:t>1988-2024</a:t>
            </a:r>
            <a:r>
              <a:rPr kumimoji="1" lang="ja-JP" altLang="en-US" dirty="0"/>
              <a:t>）</a:t>
            </a:r>
            <a:endParaRPr kumimoji="1" lang="en-US" altLang="ja-JP" dirty="0"/>
          </a:p>
          <a:p>
            <a:r>
              <a:rPr kumimoji="1" lang="ja-JP" altLang="en-US" dirty="0"/>
              <a:t>英国グラスゴー大学研究員（</a:t>
            </a:r>
            <a:r>
              <a:rPr kumimoji="1" lang="en-US" altLang="ja-JP" dirty="0"/>
              <a:t>1990-1992</a:t>
            </a:r>
            <a:r>
              <a:rPr kumimoji="1" lang="ja-JP" altLang="en-US" dirty="0"/>
              <a:t>）</a:t>
            </a:r>
            <a:endParaRPr kumimoji="1" lang="en-US" altLang="ja-JP" dirty="0"/>
          </a:p>
          <a:p>
            <a:r>
              <a:rPr kumimoji="1" lang="ja-JP" altLang="en-US" dirty="0"/>
              <a:t>厚生労働省・</a:t>
            </a:r>
            <a:r>
              <a:rPr kumimoji="1" lang="en-US" altLang="ja-JP" dirty="0"/>
              <a:t>PMDA</a:t>
            </a:r>
            <a:r>
              <a:rPr kumimoji="1" lang="ja-JP" altLang="en-US" dirty="0"/>
              <a:t>（</a:t>
            </a:r>
            <a:r>
              <a:rPr kumimoji="1" lang="en-US" altLang="ja-JP" dirty="0"/>
              <a:t>2003-2007</a:t>
            </a:r>
            <a:r>
              <a:rPr kumimoji="1" lang="ja-JP" altLang="en-US" dirty="0"/>
              <a:t>）</a:t>
            </a:r>
            <a:endParaRPr kumimoji="1" lang="en-US" altLang="ja-JP" dirty="0"/>
          </a:p>
          <a:p>
            <a:r>
              <a:rPr kumimoji="1" lang="ja-JP" altLang="en-US" dirty="0"/>
              <a:t>長崎大学大学院教授（</a:t>
            </a:r>
            <a:r>
              <a:rPr kumimoji="1" lang="en-US" altLang="ja-JP" dirty="0"/>
              <a:t>2008-2013</a:t>
            </a:r>
            <a:r>
              <a:rPr kumimoji="1" lang="ja-JP" altLang="en-US" dirty="0"/>
              <a:t>）</a:t>
            </a:r>
            <a:endParaRPr kumimoji="1" lang="en-US" altLang="ja-JP" dirty="0"/>
          </a:p>
          <a:p>
            <a:r>
              <a:rPr kumimoji="1" lang="ja-JP" altLang="en-US" dirty="0"/>
              <a:t>法務省矯正医官（</a:t>
            </a:r>
            <a:r>
              <a:rPr kumimoji="1" lang="en-US" altLang="ja-JP" dirty="0"/>
              <a:t>2013-</a:t>
            </a:r>
            <a:r>
              <a:rPr kumimoji="1" lang="ja-JP" altLang="en-US" dirty="0"/>
              <a:t>現在）</a:t>
            </a:r>
          </a:p>
        </p:txBody>
      </p:sp>
      <p:sp>
        <p:nvSpPr>
          <p:cNvPr id="4" name="テキスト ボックス 3">
            <a:extLst>
              <a:ext uri="{FF2B5EF4-FFF2-40B4-BE49-F238E27FC236}">
                <a16:creationId xmlns:a16="http://schemas.microsoft.com/office/drawing/2014/main" id="{650770F1-B235-5994-348A-A5B186FEA886}"/>
              </a:ext>
            </a:extLst>
          </p:cNvPr>
          <p:cNvSpPr txBox="1"/>
          <p:nvPr/>
        </p:nvSpPr>
        <p:spPr>
          <a:xfrm>
            <a:off x="210344" y="5629255"/>
            <a:ext cx="8856984" cy="954107"/>
          </a:xfrm>
          <a:prstGeom prst="rect">
            <a:avLst/>
          </a:prstGeom>
          <a:noFill/>
        </p:spPr>
        <p:txBody>
          <a:bodyPr wrap="square" rtlCol="0">
            <a:spAutoFit/>
          </a:bodyPr>
          <a:lstStyle/>
          <a:p>
            <a:pPr algn="ctr"/>
            <a:r>
              <a:rPr kumimoji="1" lang="ja-JP" altLang="en-US" sz="2800" dirty="0">
                <a:solidFill>
                  <a:schemeClr val="bg1"/>
                </a:solidFill>
              </a:rPr>
              <a:t>業績：医薬品開発</a:t>
            </a:r>
            <a:r>
              <a:rPr kumimoji="1" lang="en-US" altLang="ja-JP" sz="2800" dirty="0">
                <a:solidFill>
                  <a:schemeClr val="bg1"/>
                </a:solidFill>
              </a:rPr>
              <a:t>, </a:t>
            </a:r>
            <a:r>
              <a:rPr kumimoji="1" lang="ja-JP" altLang="en-US" sz="2800" dirty="0">
                <a:solidFill>
                  <a:schemeClr val="bg1"/>
                </a:solidFill>
              </a:rPr>
              <a:t>総合診療</a:t>
            </a:r>
            <a:r>
              <a:rPr kumimoji="1" lang="en-US" altLang="ja-JP" sz="2800" dirty="0">
                <a:solidFill>
                  <a:schemeClr val="bg1"/>
                </a:solidFill>
              </a:rPr>
              <a:t>, </a:t>
            </a:r>
            <a:r>
              <a:rPr kumimoji="1" lang="ja-JP" altLang="en-US" sz="2800" dirty="0">
                <a:solidFill>
                  <a:schemeClr val="bg1"/>
                </a:solidFill>
              </a:rPr>
              <a:t>救急</a:t>
            </a:r>
            <a:r>
              <a:rPr kumimoji="1" lang="en-US" altLang="ja-JP" sz="2800" dirty="0">
                <a:solidFill>
                  <a:schemeClr val="bg1"/>
                </a:solidFill>
              </a:rPr>
              <a:t>,</a:t>
            </a:r>
            <a:r>
              <a:rPr kumimoji="1" lang="ja-JP" altLang="en-US" sz="2800" dirty="0">
                <a:solidFill>
                  <a:schemeClr val="bg1"/>
                </a:solidFill>
              </a:rPr>
              <a:t> </a:t>
            </a:r>
            <a:r>
              <a:rPr kumimoji="1" lang="en-US" altLang="ja-JP" sz="2800" dirty="0">
                <a:solidFill>
                  <a:schemeClr val="bg1"/>
                </a:solidFill>
              </a:rPr>
              <a:t>EBM,</a:t>
            </a:r>
            <a:r>
              <a:rPr kumimoji="1" lang="ja-JP" altLang="en-US" sz="2800" dirty="0">
                <a:solidFill>
                  <a:schemeClr val="bg1"/>
                </a:solidFill>
              </a:rPr>
              <a:t> 脳・神経</a:t>
            </a:r>
            <a:r>
              <a:rPr kumimoji="1" lang="en-US" altLang="ja-JP" sz="2800" dirty="0">
                <a:solidFill>
                  <a:schemeClr val="bg1"/>
                </a:solidFill>
              </a:rPr>
              <a:t>, </a:t>
            </a:r>
            <a:r>
              <a:rPr kumimoji="1" lang="ja-JP" altLang="en-US" sz="2800" dirty="0">
                <a:solidFill>
                  <a:schemeClr val="bg1"/>
                </a:solidFill>
              </a:rPr>
              <a:t>感染症</a:t>
            </a:r>
            <a:endParaRPr kumimoji="1" lang="en-US" altLang="ja-JP" sz="2800" dirty="0">
              <a:solidFill>
                <a:schemeClr val="bg1"/>
              </a:solidFill>
            </a:endParaRPr>
          </a:p>
          <a:p>
            <a:pPr algn="ctr"/>
            <a:r>
              <a:rPr kumimoji="1" lang="ja-JP" altLang="en-US" sz="2800" dirty="0">
                <a:solidFill>
                  <a:schemeClr val="bg1"/>
                </a:solidFill>
              </a:rPr>
              <a:t>欧文査読誌掲載論文数　</a:t>
            </a:r>
            <a:r>
              <a:rPr kumimoji="1" lang="en-US" altLang="ja-JP" sz="2800" dirty="0">
                <a:solidFill>
                  <a:schemeClr val="bg1"/>
                </a:solidFill>
              </a:rPr>
              <a:t>80</a:t>
            </a:r>
            <a:endParaRPr kumimoji="1" lang="ja-JP" altLang="en-US" sz="2800" dirty="0">
              <a:solidFill>
                <a:schemeClr val="bg1"/>
              </a:solidFill>
            </a:endParaRPr>
          </a:p>
        </p:txBody>
      </p:sp>
    </p:spTree>
    <p:extLst>
      <p:ext uri="{BB962C8B-B14F-4D97-AF65-F5344CB8AC3E}">
        <p14:creationId xmlns:p14="http://schemas.microsoft.com/office/powerpoint/2010/main" val="220311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F06E5E-6FE1-BC45-270A-413C34E05922}"/>
              </a:ext>
            </a:extLst>
          </p:cNvPr>
          <p:cNvSpPr>
            <a:spLocks noGrp="1"/>
          </p:cNvSpPr>
          <p:nvPr>
            <p:ph type="title"/>
          </p:nvPr>
        </p:nvSpPr>
        <p:spPr>
          <a:xfrm>
            <a:off x="457200" y="125760"/>
            <a:ext cx="8229600" cy="998984"/>
          </a:xfrm>
        </p:spPr>
        <p:txBody>
          <a:bodyPr>
            <a:normAutofit fontScale="90000"/>
          </a:bodyPr>
          <a:lstStyle/>
          <a:p>
            <a:r>
              <a:rPr kumimoji="1" lang="ja-JP" altLang="en-US" dirty="0"/>
              <a:t>乳腺外科医事件に再び無罪判決</a:t>
            </a:r>
            <a:br>
              <a:rPr kumimoji="1" lang="en-US" altLang="ja-JP" dirty="0"/>
            </a:br>
            <a:r>
              <a:rPr kumimoji="1" lang="ja-JP" altLang="en-US" sz="2200" dirty="0"/>
              <a:t>（江川紹子　</a:t>
            </a:r>
            <a:r>
              <a:rPr kumimoji="1" lang="en-US" altLang="ja-JP" sz="2200" dirty="0"/>
              <a:t>Yahoo!</a:t>
            </a:r>
            <a:r>
              <a:rPr kumimoji="1" lang="ja-JP" altLang="en-US" sz="2200" dirty="0"/>
              <a:t>ニュース　</a:t>
            </a:r>
            <a:r>
              <a:rPr kumimoji="1" lang="en-US" altLang="ja-JP" sz="2200" dirty="0"/>
              <a:t>2025/3/22</a:t>
            </a:r>
            <a:r>
              <a:rPr kumimoji="1" lang="ja-JP" altLang="en-US" sz="2200" dirty="0"/>
              <a:t>） 　</a:t>
            </a:r>
          </a:p>
        </p:txBody>
      </p:sp>
      <p:sp>
        <p:nvSpPr>
          <p:cNvPr id="4" name="テキスト ボックス 3">
            <a:extLst>
              <a:ext uri="{FF2B5EF4-FFF2-40B4-BE49-F238E27FC236}">
                <a16:creationId xmlns:a16="http://schemas.microsoft.com/office/drawing/2014/main" id="{49D4666B-64D0-9511-6EE2-A1631CA9377C}"/>
              </a:ext>
            </a:extLst>
          </p:cNvPr>
          <p:cNvSpPr txBox="1"/>
          <p:nvPr/>
        </p:nvSpPr>
        <p:spPr>
          <a:xfrm>
            <a:off x="318356" y="1268760"/>
            <a:ext cx="8507288" cy="5262979"/>
          </a:xfrm>
          <a:prstGeom prst="rect">
            <a:avLst/>
          </a:prstGeom>
          <a:noFill/>
        </p:spPr>
        <p:txBody>
          <a:bodyPr wrap="square" rtlCol="0">
            <a:spAutoFit/>
          </a:bodyPr>
          <a:lstStyle/>
          <a:p>
            <a:r>
              <a:rPr kumimoji="1" lang="ja-JP" altLang="en-US" sz="2400" dirty="0">
                <a:solidFill>
                  <a:schemeClr val="bg1"/>
                </a:solidFill>
              </a:rPr>
              <a:t>　</a:t>
            </a:r>
            <a:r>
              <a:rPr kumimoji="1" lang="en-US" altLang="ja-JP" sz="2400" dirty="0">
                <a:solidFill>
                  <a:schemeClr val="bg1"/>
                </a:solidFill>
              </a:rPr>
              <a:t>2016</a:t>
            </a:r>
            <a:r>
              <a:rPr kumimoji="1" lang="ja-JP" altLang="en-US" sz="2400" dirty="0">
                <a:solidFill>
                  <a:schemeClr val="bg1"/>
                </a:solidFill>
              </a:rPr>
              <a:t>年</a:t>
            </a:r>
            <a:r>
              <a:rPr kumimoji="1" lang="en-US" altLang="ja-JP" sz="2400" dirty="0">
                <a:solidFill>
                  <a:schemeClr val="bg1"/>
                </a:solidFill>
              </a:rPr>
              <a:t>5</a:t>
            </a:r>
            <a:r>
              <a:rPr kumimoji="1" lang="ja-JP" altLang="en-US" sz="2400" dirty="0">
                <a:solidFill>
                  <a:schemeClr val="bg1"/>
                </a:solidFill>
              </a:rPr>
              <a:t>月、乳腺外科医が、手術直後の女性患者から「胸をなめられたり、乳房をはだけさせて自慰行為をされた」と訴えられ、準強制わいせつに問われていた事件の</a:t>
            </a:r>
            <a:r>
              <a:rPr kumimoji="1" lang="ja-JP" altLang="en-US" sz="2400" dirty="0">
                <a:solidFill>
                  <a:srgbClr val="FFFF00"/>
                </a:solidFill>
              </a:rPr>
              <a:t>差戻し控訴審で</a:t>
            </a:r>
            <a:r>
              <a:rPr kumimoji="1" lang="ja-JP" altLang="en-US" sz="2400" dirty="0">
                <a:solidFill>
                  <a:schemeClr val="bg1"/>
                </a:solidFill>
              </a:rPr>
              <a:t>、東京高裁</a:t>
            </a:r>
            <a:r>
              <a:rPr kumimoji="1" lang="en-US" altLang="ja-JP" sz="2400" dirty="0">
                <a:solidFill>
                  <a:schemeClr val="bg1"/>
                </a:solidFill>
              </a:rPr>
              <a:t>(</a:t>
            </a:r>
            <a:r>
              <a:rPr kumimoji="1" lang="ja-JP" altLang="en-US" sz="2400" dirty="0">
                <a:solidFill>
                  <a:schemeClr val="bg1"/>
                </a:solidFill>
              </a:rPr>
              <a:t>齊藤啓昭裁判長、横山泰造裁判官、佐藤弘規裁判官</a:t>
            </a:r>
            <a:r>
              <a:rPr kumimoji="1" lang="en-US" altLang="ja-JP" sz="2400" dirty="0">
                <a:solidFill>
                  <a:schemeClr val="bg1"/>
                </a:solidFill>
              </a:rPr>
              <a:t>)</a:t>
            </a:r>
            <a:r>
              <a:rPr kumimoji="1" lang="ja-JP" altLang="en-US" sz="2400" dirty="0">
                <a:solidFill>
                  <a:schemeClr val="bg1"/>
                </a:solidFill>
              </a:rPr>
              <a:t>は</a:t>
            </a:r>
            <a:r>
              <a:rPr kumimoji="1" lang="en-US" altLang="ja-JP" sz="2400" dirty="0">
                <a:solidFill>
                  <a:schemeClr val="bg1"/>
                </a:solidFill>
              </a:rPr>
              <a:t>3</a:t>
            </a:r>
            <a:r>
              <a:rPr kumimoji="1" lang="ja-JP" altLang="en-US" sz="2400" dirty="0">
                <a:solidFill>
                  <a:schemeClr val="bg1"/>
                </a:solidFill>
              </a:rPr>
              <a:t>月</a:t>
            </a:r>
            <a:r>
              <a:rPr kumimoji="1" lang="en-US" altLang="ja-JP" sz="2400" dirty="0">
                <a:solidFill>
                  <a:schemeClr val="bg1"/>
                </a:solidFill>
              </a:rPr>
              <a:t>12</a:t>
            </a:r>
            <a:r>
              <a:rPr kumimoji="1" lang="ja-JP" altLang="en-US" sz="2400" dirty="0">
                <a:solidFill>
                  <a:schemeClr val="bg1"/>
                </a:solidFill>
              </a:rPr>
              <a:t>日、一審の無罪判決に「事実の誤認は認められない」として、検察側の控訴を棄却した。</a:t>
            </a:r>
            <a:r>
              <a:rPr kumimoji="1" lang="ja-JP" altLang="en-US" sz="2400" dirty="0">
                <a:solidFill>
                  <a:srgbClr val="FFFF00"/>
                </a:solidFill>
              </a:rPr>
              <a:t>関根進医師（</a:t>
            </a:r>
            <a:r>
              <a:rPr kumimoji="1" lang="en-US" altLang="ja-JP" sz="2400" dirty="0">
                <a:solidFill>
                  <a:srgbClr val="FFFF00"/>
                </a:solidFill>
              </a:rPr>
              <a:t>49</a:t>
            </a:r>
            <a:r>
              <a:rPr kumimoji="1" lang="ja-JP" altLang="en-US" sz="2400" dirty="0">
                <a:solidFill>
                  <a:srgbClr val="FFFF00"/>
                </a:solidFill>
              </a:rPr>
              <a:t>）にとっては</a:t>
            </a:r>
            <a:r>
              <a:rPr kumimoji="1" lang="en-US" altLang="ja-JP" sz="2400" dirty="0">
                <a:solidFill>
                  <a:srgbClr val="FFFF00"/>
                </a:solidFill>
              </a:rPr>
              <a:t>2</a:t>
            </a:r>
            <a:r>
              <a:rPr kumimoji="1" lang="ja-JP" altLang="en-US" sz="2400" dirty="0">
                <a:solidFill>
                  <a:srgbClr val="FFFF00"/>
                </a:solidFill>
              </a:rPr>
              <a:t>度目の無罪判決となる。</a:t>
            </a:r>
            <a:r>
              <a:rPr kumimoji="1" lang="ja-JP" altLang="en-US" sz="2400" dirty="0">
                <a:solidFill>
                  <a:schemeClr val="bg1"/>
                </a:solidFill>
              </a:rPr>
              <a:t>（無罪確定</a:t>
            </a:r>
            <a:r>
              <a:rPr kumimoji="1" lang="en-US" altLang="ja-JP" sz="2400" dirty="0">
                <a:solidFill>
                  <a:schemeClr val="bg1"/>
                </a:solidFill>
              </a:rPr>
              <a:t>2025</a:t>
            </a:r>
            <a:r>
              <a:rPr kumimoji="1" lang="ja-JP" altLang="en-US" sz="2400" dirty="0">
                <a:solidFill>
                  <a:schemeClr val="bg1"/>
                </a:solidFill>
              </a:rPr>
              <a:t>年</a:t>
            </a:r>
            <a:r>
              <a:rPr kumimoji="1" lang="en-US" altLang="ja-JP" sz="2400" dirty="0">
                <a:solidFill>
                  <a:schemeClr val="bg1"/>
                </a:solidFill>
              </a:rPr>
              <a:t>3</a:t>
            </a:r>
            <a:r>
              <a:rPr kumimoji="1" lang="ja-JP" altLang="en-US" sz="2400" dirty="0">
                <a:solidFill>
                  <a:schemeClr val="bg1"/>
                </a:solidFill>
              </a:rPr>
              <a:t>月）</a:t>
            </a:r>
            <a:endParaRPr kumimoji="1" lang="en-US" altLang="ja-JP" sz="2400" dirty="0">
              <a:solidFill>
                <a:schemeClr val="bg1"/>
              </a:solidFill>
            </a:endParaRPr>
          </a:p>
          <a:p>
            <a:r>
              <a:rPr kumimoji="1" lang="ja-JP" altLang="en-US" sz="2400" dirty="0">
                <a:solidFill>
                  <a:schemeClr val="bg1"/>
                </a:solidFill>
              </a:rPr>
              <a:t>　この日の判決は、東京地裁の一審無罪判決を概ねなぞる形で、検察側の反論をほぼことごとく退けた。一審判決は、麻酔学や精神医学などの専門家証言を踏まえ、被害を訴える</a:t>
            </a:r>
            <a:r>
              <a:rPr kumimoji="1" lang="en-US" altLang="ja-JP" sz="2400" dirty="0">
                <a:solidFill>
                  <a:schemeClr val="bg1"/>
                </a:solidFill>
              </a:rPr>
              <a:t>A</a:t>
            </a:r>
            <a:r>
              <a:rPr kumimoji="1" lang="ja-JP" altLang="en-US" sz="2400" dirty="0">
                <a:solidFill>
                  <a:schemeClr val="bg1"/>
                </a:solidFill>
              </a:rPr>
              <a:t>子さんの証言と警視庁科学捜査研究所の鑑定を綿密に検討。</a:t>
            </a:r>
            <a:r>
              <a:rPr kumimoji="1" lang="en-US" altLang="ja-JP" sz="2400" dirty="0">
                <a:solidFill>
                  <a:srgbClr val="FFFF00"/>
                </a:solidFill>
              </a:rPr>
              <a:t>A</a:t>
            </a:r>
            <a:r>
              <a:rPr kumimoji="1" lang="ja-JP" altLang="en-US" sz="2400" dirty="0">
                <a:solidFill>
                  <a:srgbClr val="FFFF00"/>
                </a:solidFill>
              </a:rPr>
              <a:t>子さんは麻酔覚醒時のせん妄に伴う性的幻覚を体験していた可能性があり、科捜研の鑑定では</a:t>
            </a:r>
            <a:r>
              <a:rPr kumimoji="1" lang="en-US" altLang="ja-JP" sz="2400" dirty="0">
                <a:solidFill>
                  <a:srgbClr val="FFFF00"/>
                </a:solidFill>
              </a:rPr>
              <a:t>A</a:t>
            </a:r>
            <a:r>
              <a:rPr kumimoji="1" lang="ja-JP" altLang="en-US" sz="2400" dirty="0">
                <a:solidFill>
                  <a:srgbClr val="FFFF00"/>
                </a:solidFill>
              </a:rPr>
              <a:t>子証言を補強する証明力はないとして、「犯罪の証明がない」と結論づけていた。</a:t>
            </a:r>
            <a:endParaRPr kumimoji="1" lang="en-US" altLang="ja-JP" sz="2400" dirty="0">
              <a:solidFill>
                <a:srgbClr val="FFFF00"/>
              </a:solidFill>
            </a:endParaRPr>
          </a:p>
        </p:txBody>
      </p:sp>
    </p:spTree>
    <p:extLst>
      <p:ext uri="{BB962C8B-B14F-4D97-AF65-F5344CB8AC3E}">
        <p14:creationId xmlns:p14="http://schemas.microsoft.com/office/powerpoint/2010/main" val="18649338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43A5537-E3A3-19EB-889B-55846BE8A5F4}"/>
              </a:ext>
            </a:extLst>
          </p:cNvPr>
          <p:cNvSpPr txBox="1"/>
          <p:nvPr/>
        </p:nvSpPr>
        <p:spPr>
          <a:xfrm>
            <a:off x="251520" y="243512"/>
            <a:ext cx="8784976" cy="6370975"/>
          </a:xfrm>
          <a:prstGeom prst="rect">
            <a:avLst/>
          </a:prstGeom>
          <a:noFill/>
        </p:spPr>
        <p:txBody>
          <a:bodyPr wrap="square" rtlCol="0">
            <a:spAutoFit/>
          </a:bodyPr>
          <a:lstStyle/>
          <a:p>
            <a:r>
              <a:rPr kumimoji="1" lang="ja-JP" altLang="en-US" sz="2400" dirty="0">
                <a:solidFill>
                  <a:schemeClr val="bg1"/>
                </a:solidFill>
              </a:rPr>
              <a:t>この裁判の主要な、最も鮮烈に争われている争点は科捜研の鑑定。</a:t>
            </a:r>
            <a:r>
              <a:rPr kumimoji="1" lang="en-US" altLang="ja-JP" sz="2400" dirty="0">
                <a:solidFill>
                  <a:schemeClr val="bg1"/>
                </a:solidFill>
              </a:rPr>
              <a:t>DNA</a:t>
            </a:r>
            <a:r>
              <a:rPr kumimoji="1" lang="ja-JP" altLang="en-US" sz="2400" dirty="0">
                <a:solidFill>
                  <a:schemeClr val="bg1"/>
                </a:solidFill>
              </a:rPr>
              <a:t>量が</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という鑑定結果は、紙に書かれた数字しかない。</a:t>
            </a:r>
            <a:r>
              <a:rPr kumimoji="1" lang="ja-JP" altLang="en-US" sz="2400" dirty="0">
                <a:solidFill>
                  <a:srgbClr val="FFFF00"/>
                </a:solidFill>
              </a:rPr>
              <a:t>その紙というのは全て鉛筆書きで、肉眼で見ただけでも </a:t>
            </a:r>
            <a:r>
              <a:rPr kumimoji="1" lang="en-US" altLang="ja-JP" sz="2400" dirty="0">
                <a:solidFill>
                  <a:srgbClr val="FFFF00"/>
                </a:solidFill>
              </a:rPr>
              <a:t>9</a:t>
            </a:r>
            <a:r>
              <a:rPr kumimoji="1" lang="ja-JP" altLang="en-US" sz="2400" dirty="0">
                <a:solidFill>
                  <a:srgbClr val="FFFF00"/>
                </a:solidFill>
              </a:rPr>
              <a:t>カ所の書き換えた後がある。検体、検量線が廃棄され、後から検討のしようがない。そのような数値を科学の立場で議論する素材として扱っていいのか、これを証拠に人を刑務所に入れていいのかというのが現段階におけるこの裁判の争点</a:t>
            </a:r>
            <a:r>
              <a:rPr kumimoji="1" lang="ja-JP" altLang="en-US" sz="2400" dirty="0">
                <a:solidFill>
                  <a:schemeClr val="bg1"/>
                </a:solidFill>
              </a:rPr>
              <a:t>。</a:t>
            </a:r>
            <a:endParaRPr kumimoji="1" lang="en-US" altLang="ja-JP" sz="2400" dirty="0">
              <a:solidFill>
                <a:schemeClr val="bg1"/>
              </a:solidFill>
            </a:endParaRPr>
          </a:p>
          <a:p>
            <a:r>
              <a:rPr kumimoji="1" lang="en-US" altLang="ja-JP" sz="2400" dirty="0">
                <a:solidFill>
                  <a:schemeClr val="bg1"/>
                </a:solidFill>
              </a:rPr>
              <a:t>	</a:t>
            </a:r>
            <a:r>
              <a:rPr kumimoji="1" lang="ja-JP" altLang="en-US" sz="2400" dirty="0">
                <a:solidFill>
                  <a:schemeClr val="bg1"/>
                </a:solidFill>
              </a:rPr>
              <a:t>常識的に考えて、そんなことをやってはダメで、</a:t>
            </a:r>
            <a:r>
              <a:rPr kumimoji="1" lang="ja-JP" altLang="en-US" sz="2400" dirty="0">
                <a:solidFill>
                  <a:srgbClr val="FFFF00"/>
                </a:solidFill>
              </a:rPr>
              <a:t>我々がコミュニケートできた全ての科学者が、「そんなものを科捜研は証拠として提出しているのか」と驚愕している</a:t>
            </a:r>
            <a:r>
              <a:rPr kumimoji="1" lang="ja-JP" altLang="en-US" sz="2400" dirty="0">
                <a:solidFill>
                  <a:schemeClr val="bg1"/>
                </a:solidFill>
              </a:rPr>
              <a:t>。そして、一番重要なのは、そもそも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という量は舐めた証明にはならない。触るということでも</a:t>
            </a:r>
            <a:r>
              <a:rPr kumimoji="1" lang="en-US" altLang="ja-JP" sz="2400" dirty="0">
                <a:solidFill>
                  <a:schemeClr val="bg1"/>
                </a:solidFill>
              </a:rPr>
              <a:t>1.612 ng/</a:t>
            </a:r>
            <a:r>
              <a:rPr kumimoji="1" lang="en-US" altLang="ja-JP" sz="2400" dirty="0" err="1">
                <a:solidFill>
                  <a:schemeClr val="bg1"/>
                </a:solidFill>
              </a:rPr>
              <a:t>μL</a:t>
            </a:r>
            <a:r>
              <a:rPr kumimoji="1" lang="ja-JP" altLang="en-US" sz="2400" dirty="0">
                <a:solidFill>
                  <a:schemeClr val="bg1"/>
                </a:solidFill>
              </a:rPr>
              <a:t>程度の</a:t>
            </a:r>
            <a:r>
              <a:rPr kumimoji="1" lang="en-US" altLang="ja-JP" sz="2400" dirty="0">
                <a:solidFill>
                  <a:schemeClr val="bg1"/>
                </a:solidFill>
              </a:rPr>
              <a:t>DNA</a:t>
            </a:r>
            <a:r>
              <a:rPr kumimoji="1" lang="ja-JP" altLang="en-US" sz="2400" dirty="0">
                <a:solidFill>
                  <a:schemeClr val="bg1"/>
                </a:solidFill>
              </a:rPr>
              <a:t>がつく可能性があるという実験を私どもで行い、実験結果を証拠請求している。また、</a:t>
            </a:r>
            <a:r>
              <a:rPr kumimoji="1" lang="ja-JP" altLang="en-US" sz="2400" dirty="0">
                <a:solidFill>
                  <a:srgbClr val="FFFF00"/>
                </a:solidFill>
              </a:rPr>
              <a:t>科捜研のワークシートの検証の請求もしている。</a:t>
            </a:r>
            <a:r>
              <a:rPr kumimoji="1" lang="en-US" altLang="ja-JP" sz="2400" dirty="0">
                <a:solidFill>
                  <a:srgbClr val="FFFF00"/>
                </a:solidFill>
              </a:rPr>
              <a:t>9</a:t>
            </a:r>
            <a:r>
              <a:rPr kumimoji="1" lang="ja-JP" altLang="en-US" sz="2400" dirty="0">
                <a:solidFill>
                  <a:srgbClr val="FFFF00"/>
                </a:solidFill>
              </a:rPr>
              <a:t>カ所の消し跡があるが、</a:t>
            </a:r>
            <a:r>
              <a:rPr kumimoji="1" lang="en-US" altLang="ja-JP" sz="2400" dirty="0">
                <a:solidFill>
                  <a:srgbClr val="FFFF00"/>
                </a:solidFill>
              </a:rPr>
              <a:t>1</a:t>
            </a:r>
            <a:r>
              <a:rPr kumimoji="1" lang="ja-JP" altLang="en-US" sz="2400" dirty="0">
                <a:solidFill>
                  <a:srgbClr val="FFFF00"/>
                </a:solidFill>
              </a:rPr>
              <a:t>ミクロン以下のでこぼこを検知できるような機械がある。それを使って検証すれば、消しゴムで消す前に何が書いてあったかが分かる</a:t>
            </a:r>
            <a:r>
              <a:rPr kumimoji="1" lang="ja-JP" altLang="en-US" sz="2400" dirty="0">
                <a:solidFill>
                  <a:schemeClr val="bg1"/>
                </a:solidFill>
              </a:rPr>
              <a:t>。</a:t>
            </a:r>
            <a:endParaRPr kumimoji="1" lang="en-US" altLang="ja-JP" sz="2400" dirty="0">
              <a:solidFill>
                <a:schemeClr val="bg1"/>
              </a:solidFill>
            </a:endParaRPr>
          </a:p>
          <a:p>
            <a:r>
              <a:rPr kumimoji="1" lang="ja-JP" altLang="en-US" sz="2400" dirty="0">
                <a:solidFill>
                  <a:schemeClr val="bg1"/>
                </a:solidFill>
              </a:rPr>
              <a:t>（</a:t>
            </a:r>
            <a:r>
              <a:rPr kumimoji="1" lang="en-US" altLang="ja-JP" sz="2400" dirty="0">
                <a:solidFill>
                  <a:schemeClr val="bg1"/>
                </a:solidFill>
              </a:rPr>
              <a:t>m3.com </a:t>
            </a:r>
            <a:r>
              <a:rPr lang="ja-JP" altLang="en-US" dirty="0">
                <a:solidFill>
                  <a:schemeClr val="bg1"/>
                </a:solidFill>
              </a:rPr>
              <a:t>レポート </a:t>
            </a:r>
            <a:r>
              <a:rPr lang="en-US" altLang="ja-JP" dirty="0">
                <a:solidFill>
                  <a:schemeClr val="bg1"/>
                </a:solidFill>
              </a:rPr>
              <a:t>2024</a:t>
            </a:r>
            <a:r>
              <a:rPr lang="ja-JP" altLang="en-US" dirty="0">
                <a:solidFill>
                  <a:schemeClr val="bg1"/>
                </a:solidFill>
              </a:rPr>
              <a:t>年</a:t>
            </a:r>
            <a:r>
              <a:rPr lang="en-US" altLang="ja-JP" dirty="0">
                <a:solidFill>
                  <a:schemeClr val="bg1"/>
                </a:solidFill>
              </a:rPr>
              <a:t>9</a:t>
            </a:r>
            <a:r>
              <a:rPr lang="ja-JP" altLang="en-US" dirty="0">
                <a:solidFill>
                  <a:schemeClr val="bg1"/>
                </a:solidFill>
              </a:rPr>
              <a:t>月</a:t>
            </a:r>
            <a:r>
              <a:rPr lang="en-US" altLang="ja-JP" dirty="0">
                <a:solidFill>
                  <a:schemeClr val="bg1"/>
                </a:solidFill>
              </a:rPr>
              <a:t>19</a:t>
            </a:r>
            <a:r>
              <a:rPr lang="ja-JP" altLang="en-US" dirty="0">
                <a:solidFill>
                  <a:schemeClr val="bg1"/>
                </a:solidFill>
              </a:rPr>
              <a:t>日 </a:t>
            </a:r>
            <a:r>
              <a:rPr lang="en-US" altLang="ja-JP" dirty="0">
                <a:solidFill>
                  <a:schemeClr val="bg1"/>
                </a:solidFill>
              </a:rPr>
              <a:t>(</a:t>
            </a:r>
            <a:r>
              <a:rPr lang="ja-JP" altLang="en-US" dirty="0">
                <a:solidFill>
                  <a:schemeClr val="bg1"/>
                </a:solidFill>
              </a:rPr>
              <a:t>木</a:t>
            </a:r>
            <a:r>
              <a:rPr lang="en-US" altLang="ja-JP" dirty="0">
                <a:solidFill>
                  <a:schemeClr val="bg1"/>
                </a:solidFill>
              </a:rPr>
              <a:t>)</a:t>
            </a:r>
            <a:r>
              <a:rPr lang="ja-JP" altLang="en-US" dirty="0">
                <a:solidFill>
                  <a:schemeClr val="bg1"/>
                </a:solidFill>
              </a:rPr>
              <a:t>配信　高橋直純）</a:t>
            </a:r>
            <a:endParaRPr kumimoji="1" lang="ja-JP" altLang="en-US" sz="2400" dirty="0">
              <a:solidFill>
                <a:schemeClr val="bg1"/>
              </a:solidFill>
            </a:endParaRPr>
          </a:p>
        </p:txBody>
      </p:sp>
    </p:spTree>
    <p:extLst>
      <p:ext uri="{BB962C8B-B14F-4D97-AF65-F5344CB8AC3E}">
        <p14:creationId xmlns:p14="http://schemas.microsoft.com/office/powerpoint/2010/main" val="29767382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0A47BB-BF13-DFF4-12A7-C73B203B3DCC}"/>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A808085-87B1-B51D-C019-F4B394F61080}"/>
              </a:ext>
            </a:extLst>
          </p:cNvPr>
          <p:cNvSpPr>
            <a:spLocks noGrp="1"/>
          </p:cNvSpPr>
          <p:nvPr>
            <p:ph type="title"/>
          </p:nvPr>
        </p:nvSpPr>
        <p:spPr>
          <a:xfrm>
            <a:off x="251520" y="169057"/>
            <a:ext cx="8753696" cy="1143000"/>
          </a:xfrm>
        </p:spPr>
        <p:txBody>
          <a:bodyPr>
            <a:normAutofit/>
          </a:bodyPr>
          <a:lstStyle/>
          <a:p>
            <a:r>
              <a:rPr kumimoji="1" lang="ja-JP" altLang="en-US" dirty="0"/>
              <a:t>袴田とは違う、北陵と乳腺の共通点</a:t>
            </a:r>
          </a:p>
        </p:txBody>
      </p:sp>
      <p:sp>
        <p:nvSpPr>
          <p:cNvPr id="8" name="テキスト ボックス 7">
            <a:extLst>
              <a:ext uri="{FF2B5EF4-FFF2-40B4-BE49-F238E27FC236}">
                <a16:creationId xmlns:a16="http://schemas.microsoft.com/office/drawing/2014/main" id="{A75B85CE-E7EF-3BB0-C357-A2858F505FCF}"/>
              </a:ext>
            </a:extLst>
          </p:cNvPr>
          <p:cNvSpPr txBox="1"/>
          <p:nvPr/>
        </p:nvSpPr>
        <p:spPr>
          <a:xfrm>
            <a:off x="138784" y="4442174"/>
            <a:ext cx="9018816" cy="2246769"/>
          </a:xfrm>
          <a:prstGeom prst="rect">
            <a:avLst/>
          </a:prstGeom>
          <a:noFill/>
        </p:spPr>
        <p:txBody>
          <a:bodyPr wrap="square" rtlCol="0">
            <a:spAutoFit/>
          </a:bodyPr>
          <a:lstStyle/>
          <a:p>
            <a:r>
              <a:rPr kumimoji="1" lang="ja-JP" altLang="en-US" sz="2800" dirty="0">
                <a:solidFill>
                  <a:schemeClr val="bg1"/>
                </a:solidFill>
              </a:rPr>
              <a:t>乳腺外科医事件：</a:t>
            </a:r>
            <a:r>
              <a:rPr kumimoji="1" lang="ja-JP" altLang="en-US" sz="2800" dirty="0">
                <a:solidFill>
                  <a:srgbClr val="FFFF00"/>
                </a:solidFill>
              </a:rPr>
              <a:t>科捜研による不正な</a:t>
            </a:r>
            <a:r>
              <a:rPr kumimoji="1" lang="en-US" altLang="ja-JP" sz="2800" dirty="0">
                <a:solidFill>
                  <a:srgbClr val="FFFF00"/>
                </a:solidFill>
              </a:rPr>
              <a:t>DNA</a:t>
            </a:r>
            <a:r>
              <a:rPr kumimoji="1" lang="ja-JP" altLang="en-US" sz="2800" dirty="0">
                <a:solidFill>
                  <a:srgbClr val="FFFF00"/>
                </a:solidFill>
              </a:rPr>
              <a:t>鑑定</a:t>
            </a:r>
            <a:r>
              <a:rPr kumimoji="1" lang="ja-JP" altLang="en-US" sz="2800" dirty="0">
                <a:solidFill>
                  <a:schemeClr val="bg1"/>
                </a:solidFill>
              </a:rPr>
              <a:t>に基づき、乳腺手術後の譫妄状態から生じた幻覚を検察が強制わいせつ罪として起訴した事件。一審無罪→控訴審逆転有罪→最高裁差し戻し→控訴審で無罪が確定するまで、</a:t>
            </a:r>
            <a:r>
              <a:rPr kumimoji="1" lang="en-US" altLang="ja-JP" sz="2800" dirty="0">
                <a:solidFill>
                  <a:srgbClr val="FFFF00"/>
                </a:solidFill>
              </a:rPr>
              <a:t>2016</a:t>
            </a:r>
            <a:r>
              <a:rPr kumimoji="1" lang="ja-JP" altLang="en-US" sz="2800" dirty="0">
                <a:solidFill>
                  <a:srgbClr val="FFFF00"/>
                </a:solidFill>
              </a:rPr>
              <a:t>年</a:t>
            </a:r>
            <a:r>
              <a:rPr kumimoji="1" lang="en-US" altLang="ja-JP" sz="2800" dirty="0">
                <a:solidFill>
                  <a:srgbClr val="FFFF00"/>
                </a:solidFill>
              </a:rPr>
              <a:t>5</a:t>
            </a:r>
            <a:r>
              <a:rPr kumimoji="1" lang="ja-JP" altLang="en-US" sz="2800" dirty="0">
                <a:solidFill>
                  <a:srgbClr val="FFFF00"/>
                </a:solidFill>
              </a:rPr>
              <a:t>月の事件発生から</a:t>
            </a:r>
            <a:r>
              <a:rPr kumimoji="1" lang="en-US" altLang="ja-JP" sz="2800" dirty="0">
                <a:solidFill>
                  <a:srgbClr val="FFFF00"/>
                </a:solidFill>
              </a:rPr>
              <a:t>8</a:t>
            </a:r>
            <a:r>
              <a:rPr kumimoji="1" lang="ja-JP" altLang="en-US" sz="2800" dirty="0">
                <a:solidFill>
                  <a:srgbClr val="FFFF00"/>
                </a:solidFill>
              </a:rPr>
              <a:t>年半もかかった</a:t>
            </a:r>
            <a:r>
              <a:rPr kumimoji="1" lang="ja-JP" altLang="en-US" sz="2800" dirty="0">
                <a:solidFill>
                  <a:schemeClr val="bg1"/>
                </a:solidFill>
              </a:rPr>
              <a:t>。</a:t>
            </a:r>
            <a:endParaRPr kumimoji="1" lang="en-US" altLang="ja-JP" sz="2800" dirty="0">
              <a:solidFill>
                <a:schemeClr val="bg1"/>
              </a:solidFill>
            </a:endParaRPr>
          </a:p>
        </p:txBody>
      </p:sp>
      <p:pic>
        <p:nvPicPr>
          <p:cNvPr id="4" name="図 3" descr="テーブル&#10;&#10;AI 生成コンテンツは誤りを含む可能性があります。">
            <a:extLst>
              <a:ext uri="{FF2B5EF4-FFF2-40B4-BE49-F238E27FC236}">
                <a16:creationId xmlns:a16="http://schemas.microsoft.com/office/drawing/2014/main" id="{5643E678-CD63-D667-C71F-CED1A3EB1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784" y="1323401"/>
            <a:ext cx="8866432" cy="3019474"/>
          </a:xfrm>
          <a:prstGeom prst="rect">
            <a:avLst/>
          </a:prstGeom>
        </p:spPr>
      </p:pic>
    </p:spTree>
    <p:extLst>
      <p:ext uri="{BB962C8B-B14F-4D97-AF65-F5344CB8AC3E}">
        <p14:creationId xmlns:p14="http://schemas.microsoft.com/office/powerpoint/2010/main" val="2146866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E83BD91E-1815-CA73-DDC6-92DBDC9D3FF9}"/>
              </a:ext>
            </a:extLst>
          </p:cNvPr>
          <p:cNvSpPr>
            <a:spLocks noGrp="1"/>
          </p:cNvSpPr>
          <p:nvPr>
            <p:ph type="title"/>
          </p:nvPr>
        </p:nvSpPr>
        <p:spPr>
          <a:xfrm>
            <a:off x="179512" y="274638"/>
            <a:ext cx="8784976" cy="1426170"/>
          </a:xfrm>
        </p:spPr>
        <p:txBody>
          <a:bodyPr>
            <a:normAutofit fontScale="90000"/>
          </a:bodyPr>
          <a:lstStyle/>
          <a:p>
            <a:r>
              <a:rPr lang="ja-JP" altLang="en-US" dirty="0"/>
              <a:t>捏造依存＝科捜研依存＝警察依存</a:t>
            </a:r>
            <a:br>
              <a:rPr lang="en-US" altLang="ja-JP" dirty="0"/>
            </a:br>
            <a:r>
              <a:rPr lang="ja-JP" altLang="en-US" sz="4000" dirty="0"/>
              <a:t>検察は警察の科捜研利権と訣別できるか？</a:t>
            </a:r>
          </a:p>
        </p:txBody>
      </p:sp>
      <p:sp>
        <p:nvSpPr>
          <p:cNvPr id="4" name="コンテンツ プレースホルダー 3">
            <a:extLst>
              <a:ext uri="{FF2B5EF4-FFF2-40B4-BE49-F238E27FC236}">
                <a16:creationId xmlns:a16="http://schemas.microsoft.com/office/drawing/2014/main" id="{B2F687E9-18EE-401A-B9CD-129170269ACD}"/>
              </a:ext>
            </a:extLst>
          </p:cNvPr>
          <p:cNvSpPr>
            <a:spLocks noGrp="1"/>
          </p:cNvSpPr>
          <p:nvPr>
            <p:ph idx="1"/>
          </p:nvPr>
        </p:nvSpPr>
        <p:spPr>
          <a:xfrm>
            <a:off x="179512" y="1916832"/>
            <a:ext cx="8712968" cy="4666530"/>
          </a:xfrm>
        </p:spPr>
        <p:txBody>
          <a:bodyPr>
            <a:normAutofit/>
          </a:bodyPr>
          <a:lstStyle/>
          <a:p>
            <a:r>
              <a:rPr lang="ja-JP" altLang="en-US" dirty="0"/>
              <a:t>まともな鑑定が出てこないとわかっているのに</a:t>
            </a:r>
            <a:endParaRPr lang="en-US" altLang="ja-JP" dirty="0"/>
          </a:p>
          <a:p>
            <a:r>
              <a:rPr lang="ja-JP" altLang="en-US" dirty="0"/>
              <a:t>これからもこのままで行くのか？</a:t>
            </a:r>
            <a:endParaRPr lang="en-US" altLang="ja-JP" dirty="0"/>
          </a:p>
          <a:p>
            <a:r>
              <a:rPr lang="ja-JP" altLang="en-US" dirty="0"/>
              <a:t>警察は科捜研利権を手放すか？</a:t>
            </a:r>
            <a:endParaRPr lang="en-US" altLang="ja-JP" dirty="0"/>
          </a:p>
          <a:p>
            <a:r>
              <a:rPr lang="ja-JP" altLang="en-US" dirty="0"/>
              <a:t>一連の不祥事（捏造鑑定）を受けて</a:t>
            </a:r>
            <a:endParaRPr lang="en-US" altLang="ja-JP" dirty="0"/>
          </a:p>
          <a:p>
            <a:pPr lvl="1"/>
            <a:r>
              <a:rPr lang="ja-JP" altLang="en-US" dirty="0"/>
              <a:t>科捜研を独法化できないか？</a:t>
            </a:r>
            <a:endParaRPr lang="en-US" altLang="ja-JP" dirty="0"/>
          </a:p>
          <a:p>
            <a:pPr lvl="1"/>
            <a:r>
              <a:rPr lang="ja-JP" altLang="en-US" dirty="0"/>
              <a:t>解剖と同様に鑑定を大学法医に依頼できないか？</a:t>
            </a:r>
            <a:endParaRPr lang="en-US" altLang="ja-JP" dirty="0"/>
          </a:p>
          <a:p>
            <a:r>
              <a:rPr lang="ja-JP" altLang="en-US" dirty="0"/>
              <a:t>いずれにせよ、鑑定の品質を担保する施策を講じなければ起訴も公判維持も困難になるだけ</a:t>
            </a:r>
            <a:endParaRPr lang="en-US" altLang="ja-JP" dirty="0"/>
          </a:p>
          <a:p>
            <a:endParaRPr lang="ja-JP" altLang="en-US" dirty="0"/>
          </a:p>
        </p:txBody>
      </p:sp>
    </p:spTree>
    <p:extLst>
      <p:ext uri="{BB962C8B-B14F-4D97-AF65-F5344CB8AC3E}">
        <p14:creationId xmlns:p14="http://schemas.microsoft.com/office/powerpoint/2010/main" val="1445972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041AC-E8BA-DB33-6640-F0008A167B5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20CD187-6BA7-96AA-C443-2BC7D54B49F5}"/>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DAB976FB-A8C1-18C5-00FD-68507737616E}"/>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検察の病：捏造依存症</a:t>
            </a:r>
            <a:endParaRPr kumimoji="1" lang="en-US" altLang="ja-JP" sz="4000" dirty="0"/>
          </a:p>
          <a:p>
            <a:r>
              <a:rPr kumimoji="1" lang="ja-JP" altLang="en-US" sz="4000" dirty="0"/>
              <a:t>科捜研：捏造「工房」</a:t>
            </a:r>
            <a:endParaRPr kumimoji="1" lang="en-US" altLang="ja-JP" sz="4000" dirty="0"/>
          </a:p>
          <a:p>
            <a:r>
              <a:rPr kumimoji="1" lang="ja-JP" altLang="en-US" sz="4000" dirty="0">
                <a:solidFill>
                  <a:srgbClr val="FFFF00"/>
                </a:solidFill>
              </a:rPr>
              <a:t>危機意識ゼロの裁判所</a:t>
            </a:r>
            <a:endParaRPr kumimoji="1" lang="en-US" altLang="ja-JP" sz="4000" dirty="0">
              <a:solidFill>
                <a:srgbClr val="FFFF00"/>
              </a:solidFill>
            </a:endParaRPr>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27002926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58A47-34DA-11FF-503C-A2AB20A7C677}"/>
            </a:ext>
          </a:extLst>
        </p:cNvPr>
        <p:cNvGrpSpPr/>
        <p:nvPr/>
      </p:nvGrpSpPr>
      <p:grpSpPr>
        <a:xfrm>
          <a:off x="0" y="0"/>
          <a:ext cx="0" cy="0"/>
          <a:chOff x="0" y="0"/>
          <a:chExt cx="0" cy="0"/>
        </a:xfrm>
      </p:grpSpPr>
      <p:pic>
        <p:nvPicPr>
          <p:cNvPr id="2050" name="Picture 2" descr="裸の王様">
            <a:extLst>
              <a:ext uri="{FF2B5EF4-FFF2-40B4-BE49-F238E27FC236}">
                <a16:creationId xmlns:a16="http://schemas.microsoft.com/office/drawing/2014/main" id="{0434C640-6839-D38E-273E-B1702F375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113" y="0"/>
            <a:ext cx="531018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9023B61A-E9D2-AFE9-E303-4CDDA4FC7F18}"/>
              </a:ext>
            </a:extLst>
          </p:cNvPr>
          <p:cNvSpPr txBox="1"/>
          <p:nvPr/>
        </p:nvSpPr>
        <p:spPr>
          <a:xfrm>
            <a:off x="251520" y="26225"/>
            <a:ext cx="1538883" cy="6319178"/>
          </a:xfrm>
          <a:prstGeom prst="rect">
            <a:avLst/>
          </a:prstGeom>
          <a:noFill/>
        </p:spPr>
        <p:txBody>
          <a:bodyPr vert="eaVert" wrap="square" rtlCol="0">
            <a:spAutoFit/>
          </a:bodyPr>
          <a:lstStyle/>
          <a:p>
            <a:pPr algn="ctr"/>
            <a:r>
              <a:rPr kumimoji="1" lang="ja-JP" altLang="en-US" sz="4400" dirty="0">
                <a:solidFill>
                  <a:schemeClr val="accent2">
                    <a:lumMod val="60000"/>
                    <a:lumOff val="40000"/>
                  </a:schemeClr>
                </a:solidFill>
              </a:rPr>
              <a:t>愚か者にはわからない</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「筋弛緩剤中毒」</a:t>
            </a:r>
            <a:endParaRPr kumimoji="1" lang="en-US" altLang="ja-JP" sz="4400" dirty="0">
              <a:solidFill>
                <a:schemeClr val="accent2">
                  <a:lumMod val="60000"/>
                  <a:lumOff val="40000"/>
                </a:schemeClr>
              </a:solidFill>
            </a:endParaRPr>
          </a:p>
        </p:txBody>
      </p:sp>
      <p:sp>
        <p:nvSpPr>
          <p:cNvPr id="3" name="テキスト ボックス 2">
            <a:extLst>
              <a:ext uri="{FF2B5EF4-FFF2-40B4-BE49-F238E27FC236}">
                <a16:creationId xmlns:a16="http://schemas.microsoft.com/office/drawing/2014/main" id="{91D20D18-EE08-1A38-358E-66E535754864}"/>
              </a:ext>
            </a:extLst>
          </p:cNvPr>
          <p:cNvSpPr txBox="1"/>
          <p:nvPr/>
        </p:nvSpPr>
        <p:spPr>
          <a:xfrm>
            <a:off x="7452320" y="1052736"/>
            <a:ext cx="1538883" cy="4511812"/>
          </a:xfrm>
          <a:prstGeom prst="rect">
            <a:avLst/>
          </a:prstGeom>
          <a:noFill/>
        </p:spPr>
        <p:txBody>
          <a:bodyPr vert="eaVert" wrap="none" rtlCol="0">
            <a:spAutoFit/>
          </a:bodyPr>
          <a:lstStyle/>
          <a:p>
            <a:pPr algn="ctr"/>
            <a:r>
              <a:rPr kumimoji="1" lang="ja-JP" altLang="en-US" sz="4400" dirty="0">
                <a:solidFill>
                  <a:schemeClr val="accent2">
                    <a:lumMod val="60000"/>
                    <a:lumOff val="40000"/>
                  </a:schemeClr>
                </a:solidFill>
              </a:rPr>
              <a:t>実は検事お手製の</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捏造病名</a:t>
            </a:r>
            <a:endParaRPr kumimoji="1" lang="en-US" altLang="ja-JP" sz="4400" dirty="0">
              <a:solidFill>
                <a:schemeClr val="accent2">
                  <a:lumMod val="60000"/>
                  <a:lumOff val="40000"/>
                </a:schemeClr>
              </a:solidFill>
            </a:endParaRPr>
          </a:p>
        </p:txBody>
      </p:sp>
    </p:spTree>
    <p:extLst>
      <p:ext uri="{BB962C8B-B14F-4D97-AF65-F5344CB8AC3E}">
        <p14:creationId xmlns:p14="http://schemas.microsoft.com/office/powerpoint/2010/main" val="378193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7DDCB-22C9-A469-C288-3B8463796EAA}"/>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37DB65A-164D-8967-AA89-224E21517788}"/>
              </a:ext>
            </a:extLst>
          </p:cNvPr>
          <p:cNvSpPr txBox="1"/>
          <p:nvPr/>
        </p:nvSpPr>
        <p:spPr>
          <a:xfrm>
            <a:off x="215516" y="188640"/>
            <a:ext cx="8712968" cy="6124754"/>
          </a:xfrm>
          <a:prstGeom prst="rect">
            <a:avLst/>
          </a:prstGeom>
          <a:noFill/>
        </p:spPr>
        <p:txBody>
          <a:bodyPr wrap="square" rtlCol="0">
            <a:spAutoFit/>
          </a:bodyPr>
          <a:lstStyle/>
          <a:p>
            <a:r>
              <a:rPr kumimoji="1" lang="en-US" altLang="ja-JP" sz="2800" dirty="0">
                <a:solidFill>
                  <a:schemeClr val="bg1"/>
                </a:solidFill>
              </a:rPr>
              <a:t>2024</a:t>
            </a:r>
            <a:r>
              <a:rPr kumimoji="1" lang="ja-JP" altLang="en-US" sz="2800" dirty="0">
                <a:solidFill>
                  <a:schemeClr val="bg1"/>
                </a:solidFill>
              </a:rPr>
              <a:t>年</a:t>
            </a:r>
            <a:r>
              <a:rPr kumimoji="1" lang="en-US" altLang="ja-JP" sz="2800" dirty="0">
                <a:solidFill>
                  <a:schemeClr val="bg1"/>
                </a:solidFill>
              </a:rPr>
              <a:t>9</a:t>
            </a:r>
            <a:r>
              <a:rPr kumimoji="1" lang="ja-JP" altLang="en-US" sz="2800" dirty="0">
                <a:solidFill>
                  <a:schemeClr val="bg1"/>
                </a:solidFill>
              </a:rPr>
              <a:t>月</a:t>
            </a:r>
            <a:r>
              <a:rPr kumimoji="1" lang="en-US" altLang="ja-JP" sz="2800" dirty="0">
                <a:solidFill>
                  <a:schemeClr val="bg1"/>
                </a:solidFill>
              </a:rPr>
              <a:t>26</a:t>
            </a:r>
            <a:r>
              <a:rPr kumimoji="1" lang="ja-JP" altLang="en-US" sz="2800" dirty="0">
                <a:solidFill>
                  <a:schemeClr val="bg1"/>
                </a:solidFill>
              </a:rPr>
              <a:t>日。強盗殺人などの罪で死刑が確定していた袴田巖さん（</a:t>
            </a:r>
            <a:r>
              <a:rPr kumimoji="1" lang="en-US" altLang="ja-JP" sz="2800" dirty="0">
                <a:solidFill>
                  <a:schemeClr val="bg1"/>
                </a:solidFill>
              </a:rPr>
              <a:t>88</a:t>
            </a:r>
            <a:r>
              <a:rPr kumimoji="1" lang="ja-JP" altLang="en-US" sz="2800" dirty="0">
                <a:solidFill>
                  <a:schemeClr val="bg1"/>
                </a:solidFill>
              </a:rPr>
              <a:t>）に、再審公判で「無罪」が言い渡された。この前代未聞の冤罪事件、実は日本の裁判史上、判決や決定で「捏造」という言葉が使用された最初のケースであった。</a:t>
            </a:r>
            <a:endParaRPr kumimoji="1" lang="en-US" altLang="ja-JP" sz="2800" dirty="0">
              <a:solidFill>
                <a:schemeClr val="bg1"/>
              </a:solidFill>
            </a:endParaRPr>
          </a:p>
          <a:p>
            <a:endParaRPr kumimoji="1" lang="ja-JP" altLang="en-US" sz="2800" dirty="0">
              <a:solidFill>
                <a:schemeClr val="bg1"/>
              </a:solidFill>
            </a:endParaRPr>
          </a:p>
          <a:p>
            <a:r>
              <a:rPr kumimoji="1" lang="ja-JP" altLang="en-US" sz="2800" dirty="0">
                <a:solidFill>
                  <a:schemeClr val="bg1"/>
                </a:solidFill>
              </a:rPr>
              <a:t>この事件では捜査機関（警察・検察）が有罪の証拠を「捏造」していた。「疑わしきは被告人の利益に」の大原則を捨て去り、捏造を見逃し、</a:t>
            </a:r>
            <a:r>
              <a:rPr kumimoji="1" lang="ja-JP" altLang="en-US" sz="2800" u="sng" dirty="0">
                <a:solidFill>
                  <a:srgbClr val="FFFF00"/>
                </a:solidFill>
              </a:rPr>
              <a:t>「疑わしきは検察の利益に」を実践し続けた裁判官たちの責任は限りなく重い</a:t>
            </a:r>
            <a:r>
              <a:rPr kumimoji="1" lang="ja-JP" altLang="en-US" sz="2800" u="sng" dirty="0">
                <a:solidFill>
                  <a:schemeClr val="bg1"/>
                </a:solidFill>
              </a:rPr>
              <a:t>。</a:t>
            </a:r>
            <a:endParaRPr kumimoji="1" lang="en-US" altLang="ja-JP" sz="2800" u="sng" dirty="0">
              <a:solidFill>
                <a:schemeClr val="bg1"/>
              </a:solidFill>
            </a:endParaRPr>
          </a:p>
          <a:p>
            <a:endParaRPr kumimoji="1" lang="ja-JP" altLang="en-US" sz="2800" dirty="0">
              <a:solidFill>
                <a:schemeClr val="bg1"/>
              </a:solidFill>
            </a:endParaRPr>
          </a:p>
          <a:p>
            <a:r>
              <a:rPr kumimoji="1" lang="en-US" altLang="ja-JP" sz="2800" dirty="0">
                <a:solidFill>
                  <a:schemeClr val="bg1"/>
                </a:solidFill>
              </a:rPr>
              <a:t>(</a:t>
            </a:r>
            <a:r>
              <a:rPr kumimoji="1" lang="ja-JP" altLang="en-US" sz="2800" i="1" dirty="0">
                <a:solidFill>
                  <a:schemeClr val="bg1"/>
                </a:solidFill>
              </a:rPr>
              <a:t>里見繁</a:t>
            </a:r>
            <a:r>
              <a:rPr kumimoji="1" lang="en-US" altLang="ja-JP" sz="2800" i="1" dirty="0">
                <a:solidFill>
                  <a:schemeClr val="bg1"/>
                </a:solidFill>
              </a:rPr>
              <a:t>〈</a:t>
            </a:r>
            <a:r>
              <a:rPr kumimoji="1" lang="ja-JP" altLang="en-US" sz="2800" i="1" dirty="0">
                <a:solidFill>
                  <a:schemeClr val="bg1"/>
                </a:solidFill>
              </a:rPr>
              <a:t>袴田事件</a:t>
            </a:r>
            <a:r>
              <a:rPr kumimoji="1" lang="en-US" altLang="ja-JP" sz="2800" i="1" dirty="0">
                <a:solidFill>
                  <a:schemeClr val="bg1"/>
                </a:solidFill>
              </a:rPr>
              <a:t>〉</a:t>
            </a:r>
            <a:r>
              <a:rPr kumimoji="1" lang="ja-JP" altLang="en-US" sz="2800" i="1" dirty="0">
                <a:solidFill>
                  <a:schemeClr val="bg1"/>
                </a:solidFill>
              </a:rPr>
              <a:t>日本の裁判史上、初めて使われた「捏造」の文字</a:t>
            </a:r>
            <a:r>
              <a:rPr kumimoji="1" lang="en-US" altLang="ja-JP" sz="2800" i="1" dirty="0">
                <a:solidFill>
                  <a:schemeClr val="bg1"/>
                </a:solidFill>
              </a:rPr>
              <a:t>…</a:t>
            </a:r>
            <a:r>
              <a:rPr kumimoji="1" lang="ja-JP" altLang="en-US" sz="2800" i="1" dirty="0">
                <a:solidFill>
                  <a:schemeClr val="bg1"/>
                </a:solidFill>
              </a:rPr>
              <a:t>弁護人までもが長年、この言葉を忌避し続けた理由 集英社オンラインニュース　</a:t>
            </a:r>
            <a:r>
              <a:rPr kumimoji="1" lang="en-US" altLang="ja-JP" sz="2800" i="1" dirty="0">
                <a:solidFill>
                  <a:schemeClr val="bg1"/>
                </a:solidFill>
              </a:rPr>
              <a:t>2024.12.30</a:t>
            </a:r>
            <a:r>
              <a:rPr kumimoji="1" lang="ja-JP" altLang="en-US" sz="2800" dirty="0">
                <a:solidFill>
                  <a:schemeClr val="bg1"/>
                </a:solidFill>
              </a:rPr>
              <a:t>）</a:t>
            </a:r>
          </a:p>
        </p:txBody>
      </p:sp>
    </p:spTree>
    <p:extLst>
      <p:ext uri="{BB962C8B-B14F-4D97-AF65-F5344CB8AC3E}">
        <p14:creationId xmlns:p14="http://schemas.microsoft.com/office/powerpoint/2010/main" val="16238521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FCCC29-8226-F76C-E9DE-FD353D7EDBA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2F184EE-EB21-8B0B-A5F0-9921D58D12F2}"/>
              </a:ext>
            </a:extLst>
          </p:cNvPr>
          <p:cNvSpPr>
            <a:spLocks noGrp="1"/>
          </p:cNvSpPr>
          <p:nvPr>
            <p:ph type="ctrTitle"/>
          </p:nvPr>
        </p:nvSpPr>
        <p:spPr>
          <a:xfrm>
            <a:off x="125760" y="194265"/>
            <a:ext cx="8892480" cy="1650559"/>
          </a:xfrm>
        </p:spPr>
        <p:txBody>
          <a:bodyPr>
            <a:normAutofit/>
          </a:bodyPr>
          <a:lstStyle/>
          <a:p>
            <a:r>
              <a:rPr lang="ja-JP" altLang="en-US" dirty="0"/>
              <a:t>天動（最高裁至上）説を守らんが為</a:t>
            </a:r>
            <a:br>
              <a:rPr lang="en-US" altLang="ja-JP" dirty="0"/>
            </a:br>
            <a:r>
              <a:rPr lang="ja-JP" altLang="en-US" dirty="0"/>
              <a:t>いつも検察の尻拭い役</a:t>
            </a:r>
            <a:endParaRPr lang="ja-JP" altLang="en-US" u="sng" dirty="0">
              <a:solidFill>
                <a:schemeClr val="accent2">
                  <a:lumMod val="40000"/>
                  <a:lumOff val="60000"/>
                </a:schemeClr>
              </a:solidFill>
            </a:endParaRPr>
          </a:p>
        </p:txBody>
      </p:sp>
      <p:sp>
        <p:nvSpPr>
          <p:cNvPr id="3" name="字幕 2">
            <a:extLst>
              <a:ext uri="{FF2B5EF4-FFF2-40B4-BE49-F238E27FC236}">
                <a16:creationId xmlns:a16="http://schemas.microsoft.com/office/drawing/2014/main" id="{EFEBD01F-B051-012A-4B98-FF0F0809A3B8}"/>
              </a:ext>
            </a:extLst>
          </p:cNvPr>
          <p:cNvSpPr>
            <a:spLocks noGrp="1"/>
          </p:cNvSpPr>
          <p:nvPr>
            <p:ph type="subTitle" idx="1"/>
          </p:nvPr>
        </p:nvSpPr>
        <p:spPr>
          <a:xfrm>
            <a:off x="359532" y="5737526"/>
            <a:ext cx="8424936" cy="950996"/>
          </a:xfrm>
        </p:spPr>
        <p:txBody>
          <a:bodyPr>
            <a:noAutofit/>
          </a:bodyPr>
          <a:lstStyle/>
          <a:p>
            <a:r>
              <a:rPr lang="ja-JP" altLang="en-US" sz="4400" dirty="0"/>
              <a:t>こんな裁判官に誰がなりたい？</a:t>
            </a:r>
            <a:endParaRPr lang="en-US" altLang="ja-JP" sz="4400" dirty="0"/>
          </a:p>
        </p:txBody>
      </p:sp>
      <p:pic>
        <p:nvPicPr>
          <p:cNvPr id="6" name="図 5" descr="ウォーキング, 民衆, 男, グループ が含まれている画像&#10;&#10;AI 生成コンテンツは誤りを含む可能性があります。">
            <a:extLst>
              <a:ext uri="{FF2B5EF4-FFF2-40B4-BE49-F238E27FC236}">
                <a16:creationId xmlns:a16="http://schemas.microsoft.com/office/drawing/2014/main" id="{A8E1B196-E156-5D77-E368-7DEFCC7C4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017191"/>
            <a:ext cx="6617198" cy="3720335"/>
          </a:xfrm>
          <a:prstGeom prst="rect">
            <a:avLst/>
          </a:prstGeom>
        </p:spPr>
      </p:pic>
      <p:sp>
        <p:nvSpPr>
          <p:cNvPr id="4" name="テキスト ボックス 3">
            <a:extLst>
              <a:ext uri="{FF2B5EF4-FFF2-40B4-BE49-F238E27FC236}">
                <a16:creationId xmlns:a16="http://schemas.microsoft.com/office/drawing/2014/main" id="{ED575AC0-6EA1-4395-6371-99977A4029DD}"/>
              </a:ext>
            </a:extLst>
          </p:cNvPr>
          <p:cNvSpPr txBox="1"/>
          <p:nvPr/>
        </p:nvSpPr>
        <p:spPr>
          <a:xfrm rot="5400000">
            <a:off x="-1404389" y="3161179"/>
            <a:ext cx="4044697" cy="1107996"/>
          </a:xfrm>
          <a:prstGeom prst="rect">
            <a:avLst/>
          </a:prstGeom>
          <a:noFill/>
        </p:spPr>
        <p:txBody>
          <a:bodyPr wrap="none" rtlCol="0">
            <a:spAutoFit/>
          </a:bodyPr>
          <a:lstStyle/>
          <a:p>
            <a:r>
              <a:rPr kumimoji="1" lang="en-US" altLang="ja-JP" sz="6600" dirty="0">
                <a:solidFill>
                  <a:schemeClr val="bg1"/>
                </a:solidFill>
              </a:rPr>
              <a:t>1543</a:t>
            </a:r>
            <a:r>
              <a:rPr kumimoji="1" lang="ja-JP" altLang="en-US" sz="6600" dirty="0">
                <a:solidFill>
                  <a:schemeClr val="bg1"/>
                </a:solidFill>
              </a:rPr>
              <a:t>・</a:t>
            </a:r>
            <a:r>
              <a:rPr kumimoji="1" lang="en-US" altLang="ja-JP" sz="6600" dirty="0">
                <a:solidFill>
                  <a:schemeClr val="bg1"/>
                </a:solidFill>
              </a:rPr>
              <a:t>1633</a:t>
            </a:r>
            <a:endParaRPr kumimoji="1" lang="ja-JP" altLang="en-US" sz="6600" dirty="0">
              <a:solidFill>
                <a:schemeClr val="bg1"/>
              </a:solidFill>
            </a:endParaRPr>
          </a:p>
        </p:txBody>
      </p:sp>
      <p:sp>
        <p:nvSpPr>
          <p:cNvPr id="5" name="テキスト ボックス 4">
            <a:extLst>
              <a:ext uri="{FF2B5EF4-FFF2-40B4-BE49-F238E27FC236}">
                <a16:creationId xmlns:a16="http://schemas.microsoft.com/office/drawing/2014/main" id="{23DF3D62-38C8-A1D7-AB91-C219A327AAAE}"/>
              </a:ext>
            </a:extLst>
          </p:cNvPr>
          <p:cNvSpPr txBox="1"/>
          <p:nvPr/>
        </p:nvSpPr>
        <p:spPr>
          <a:xfrm rot="5400000">
            <a:off x="7512699" y="3237177"/>
            <a:ext cx="1903085" cy="1107996"/>
          </a:xfrm>
          <a:prstGeom prst="rect">
            <a:avLst/>
          </a:prstGeom>
          <a:noFill/>
        </p:spPr>
        <p:txBody>
          <a:bodyPr wrap="none" rtlCol="0">
            <a:spAutoFit/>
          </a:bodyPr>
          <a:lstStyle/>
          <a:p>
            <a:r>
              <a:rPr kumimoji="1" lang="en-US" altLang="ja-JP" sz="6600" dirty="0">
                <a:solidFill>
                  <a:schemeClr val="bg1"/>
                </a:solidFill>
              </a:rPr>
              <a:t>1992</a:t>
            </a:r>
            <a:endParaRPr kumimoji="1" lang="ja-JP" altLang="en-US" sz="6600" dirty="0">
              <a:solidFill>
                <a:schemeClr val="bg1"/>
              </a:solidFill>
            </a:endParaRPr>
          </a:p>
        </p:txBody>
      </p:sp>
    </p:spTree>
    <p:extLst>
      <p:ext uri="{BB962C8B-B14F-4D97-AF65-F5344CB8AC3E}">
        <p14:creationId xmlns:p14="http://schemas.microsoft.com/office/powerpoint/2010/main" val="14215619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3CE0-43D6-4805-C135-FAF43E33F7F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192E67D-F7E0-5030-460F-0279E390B226}"/>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78FE46FA-EC24-244B-A89A-6DFCEE4DD836}"/>
              </a:ext>
            </a:extLst>
          </p:cNvPr>
          <p:cNvSpPr>
            <a:spLocks noGrp="1"/>
          </p:cNvSpPr>
          <p:nvPr>
            <p:ph idx="1"/>
          </p:nvPr>
        </p:nvSpPr>
        <p:spPr>
          <a:xfrm>
            <a:off x="457200" y="1442924"/>
            <a:ext cx="8363272" cy="5010411"/>
          </a:xfrm>
        </p:spPr>
        <p:txBody>
          <a:bodyPr>
            <a:normAutofit/>
          </a:bodyPr>
          <a:lstStyle/>
          <a:p>
            <a:r>
              <a:rPr kumimoji="1" lang="ja-JP" altLang="en-US" sz="4000" dirty="0"/>
              <a:t>今此処にある「我々の責任」</a:t>
            </a:r>
            <a:endParaRPr kumimoji="1" lang="en-US" altLang="ja-JP" sz="4000" dirty="0"/>
          </a:p>
          <a:p>
            <a:r>
              <a:rPr kumimoji="1" lang="ja-JP" altLang="en-US" sz="4000" dirty="0"/>
              <a:t>検察の病：捏造依存症</a:t>
            </a:r>
            <a:endParaRPr kumimoji="1" lang="en-US" altLang="ja-JP" sz="4000" dirty="0"/>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solidFill>
                  <a:srgbClr val="FFFF00"/>
                </a:solidFill>
              </a:rPr>
              <a:t>法曹教育も北陵クリニック事件から</a:t>
            </a:r>
            <a:endParaRPr kumimoji="1" lang="en-US" altLang="ja-JP" sz="4000" dirty="0">
              <a:solidFill>
                <a:srgbClr val="FFFF00"/>
              </a:solidFill>
            </a:endParaRPr>
          </a:p>
        </p:txBody>
      </p:sp>
    </p:spTree>
    <p:extLst>
      <p:ext uri="{BB962C8B-B14F-4D97-AF65-F5344CB8AC3E}">
        <p14:creationId xmlns:p14="http://schemas.microsoft.com/office/powerpoint/2010/main" val="17476707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02068-4B6B-B8C6-E68A-BC75AACB31FB}"/>
            </a:ext>
          </a:extLst>
        </p:cNvPr>
        <p:cNvGrpSpPr/>
        <p:nvPr/>
      </p:nvGrpSpPr>
      <p:grpSpPr>
        <a:xfrm>
          <a:off x="0" y="0"/>
          <a:ext cx="0" cy="0"/>
          <a:chOff x="0" y="0"/>
          <a:chExt cx="0" cy="0"/>
        </a:xfrm>
      </p:grpSpPr>
      <p:pic>
        <p:nvPicPr>
          <p:cNvPr id="6" name="図 5" descr="グラフ&#10;&#10;AI 生成コンテンツは誤りを含む可能性があります。">
            <a:extLst>
              <a:ext uri="{FF2B5EF4-FFF2-40B4-BE49-F238E27FC236}">
                <a16:creationId xmlns:a16="http://schemas.microsoft.com/office/drawing/2014/main" id="{90C47725-4279-8640-864B-94307E3EC6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15" y="224644"/>
            <a:ext cx="9009170" cy="6408712"/>
          </a:xfrm>
          <a:prstGeom prst="rect">
            <a:avLst/>
          </a:prstGeom>
        </p:spPr>
      </p:pic>
      <p:sp>
        <p:nvSpPr>
          <p:cNvPr id="2" name="テキスト ボックス 1">
            <a:extLst>
              <a:ext uri="{FF2B5EF4-FFF2-40B4-BE49-F238E27FC236}">
                <a16:creationId xmlns:a16="http://schemas.microsoft.com/office/drawing/2014/main" id="{43DEE8A7-9FD3-5D26-0985-8E7CE49E82E0}"/>
              </a:ext>
            </a:extLst>
          </p:cNvPr>
          <p:cNvSpPr txBox="1"/>
          <p:nvPr/>
        </p:nvSpPr>
        <p:spPr>
          <a:xfrm>
            <a:off x="971600" y="3167390"/>
            <a:ext cx="7344816" cy="523220"/>
          </a:xfrm>
          <a:prstGeom prst="rect">
            <a:avLst/>
          </a:prstGeom>
          <a:solidFill>
            <a:schemeClr val="bg1"/>
          </a:solidFill>
        </p:spPr>
        <p:txBody>
          <a:bodyPr wrap="square" rtlCol="0">
            <a:spAutoFit/>
          </a:bodyPr>
          <a:lstStyle/>
          <a:p>
            <a:pPr algn="ctr"/>
            <a:r>
              <a:rPr kumimoji="1" lang="ja-JP" altLang="en-US" sz="2800" b="1" dirty="0">
                <a:solidFill>
                  <a:schemeClr val="tx1">
                    <a:lumMod val="95000"/>
                    <a:lumOff val="5000"/>
                  </a:schemeClr>
                </a:solidFill>
              </a:rPr>
              <a:t>司法修習生も裁判所の問題点を既にお見通し</a:t>
            </a:r>
          </a:p>
        </p:txBody>
      </p:sp>
    </p:spTree>
    <p:extLst>
      <p:ext uri="{BB962C8B-B14F-4D97-AF65-F5344CB8AC3E}">
        <p14:creationId xmlns:p14="http://schemas.microsoft.com/office/powerpoint/2010/main" val="3668936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251520" y="116632"/>
            <a:ext cx="8623622" cy="1152127"/>
          </a:xfrm>
        </p:spPr>
        <p:txBody>
          <a:bodyPr>
            <a:normAutofit fontScale="90000"/>
          </a:bodyPr>
          <a:lstStyle/>
          <a:p>
            <a:pPr eaLnBrk="1" hangingPunct="1"/>
            <a:r>
              <a:rPr lang="ja-JP" altLang="en-US" sz="4000" dirty="0"/>
              <a:t>医者であることに存在意義を求める「</a:t>
            </a:r>
            <a:r>
              <a:rPr lang="ja-JP" altLang="en-US" sz="4000" i="1" dirty="0">
                <a:solidFill>
                  <a:schemeClr val="accent2">
                    <a:lumMod val="40000"/>
                    <a:lumOff val="60000"/>
                  </a:schemeClr>
                </a:solidFill>
              </a:rPr>
              <a:t>危うさ</a:t>
            </a:r>
            <a:r>
              <a:rPr lang="ja-JP" altLang="en-US" sz="4000" dirty="0"/>
              <a:t>」</a:t>
            </a:r>
            <a:endParaRPr lang="en-US" altLang="ja-JP" sz="3100" dirty="0">
              <a:solidFill>
                <a:srgbClr val="FF0000"/>
              </a:solidFill>
            </a:endParaRPr>
          </a:p>
        </p:txBody>
      </p:sp>
      <p:sp>
        <p:nvSpPr>
          <p:cNvPr id="3075" name="Rectangle 1027"/>
          <p:cNvSpPr>
            <a:spLocks noGrp="1" noChangeArrowheads="1"/>
          </p:cNvSpPr>
          <p:nvPr>
            <p:ph type="body" idx="1"/>
          </p:nvPr>
        </p:nvSpPr>
        <p:spPr>
          <a:xfrm>
            <a:off x="106906" y="1298784"/>
            <a:ext cx="8767638" cy="5254252"/>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ja-JP" sz="2800" dirty="0"/>
              <a:t>1976</a:t>
            </a:r>
            <a:r>
              <a:rPr lang="ja-JP" altLang="en-US" sz="2800" dirty="0"/>
              <a:t>：医学部入学</a:t>
            </a:r>
            <a:endParaRPr lang="en-US" altLang="ja-JP" sz="2800" dirty="0"/>
          </a:p>
          <a:p>
            <a:pPr eaLnBrk="1" fontAlgn="auto" hangingPunct="1">
              <a:lnSpc>
                <a:spcPct val="90000"/>
              </a:lnSpc>
              <a:spcAft>
                <a:spcPts val="0"/>
              </a:spcAft>
              <a:buFont typeface="Arial" pitchFamily="34" charset="0"/>
              <a:buChar char="•"/>
              <a:defRPr/>
            </a:pPr>
            <a:r>
              <a:rPr lang="en-US" altLang="ja-JP" sz="2800" dirty="0"/>
              <a:t>1982</a:t>
            </a:r>
            <a:r>
              <a:rPr lang="ja-JP" altLang="en-US" sz="2800" dirty="0"/>
              <a:t>：</a:t>
            </a:r>
            <a:r>
              <a:rPr lang="en-US" altLang="ja-JP" sz="2800" u="sng" dirty="0"/>
              <a:t>44</a:t>
            </a:r>
            <a:r>
              <a:rPr lang="ja-JP" altLang="en-US" sz="2800" u="sng" dirty="0"/>
              <a:t>年前！！「諸般の事情」</a:t>
            </a:r>
            <a:r>
              <a:rPr lang="ja-JP" altLang="en-US" sz="2800" dirty="0"/>
              <a:t>で卒後内科一般研修</a:t>
            </a: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1984</a:t>
            </a:r>
            <a:r>
              <a:rPr lang="ja-JP" altLang="en-US" sz="2800" dirty="0">
                <a:solidFill>
                  <a:schemeClr val="accent2">
                    <a:lumMod val="40000"/>
                    <a:lumOff val="60000"/>
                  </a:schemeClr>
                </a:solidFill>
              </a:rPr>
              <a:t>：</a:t>
            </a:r>
            <a:r>
              <a:rPr lang="en-US" altLang="ja-JP" sz="2800" dirty="0">
                <a:solidFill>
                  <a:schemeClr val="accent2">
                    <a:lumMod val="40000"/>
                    <a:lumOff val="60000"/>
                  </a:schemeClr>
                </a:solidFill>
              </a:rPr>
              <a:t>NTT</a:t>
            </a:r>
            <a:r>
              <a:rPr lang="ja-JP" altLang="en-US" sz="2800" dirty="0">
                <a:solidFill>
                  <a:schemeClr val="accent2">
                    <a:lumMod val="40000"/>
                    <a:lumOff val="60000"/>
                  </a:schemeClr>
                </a:solidFill>
              </a:rPr>
              <a:t>東日本関東病院（神経内科）</a:t>
            </a:r>
            <a:endParaRPr lang="en-US" altLang="ja-JP" sz="2800" dirty="0">
              <a:solidFill>
                <a:schemeClr val="accent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1986</a:t>
            </a:r>
            <a:r>
              <a:rPr lang="ja-JP" altLang="en-US" sz="2800" dirty="0">
                <a:solidFill>
                  <a:schemeClr val="accent3">
                    <a:lumMod val="60000"/>
                    <a:lumOff val="40000"/>
                  </a:schemeClr>
                </a:solidFill>
              </a:rPr>
              <a:t>：国立精神神経センター研究所（神経科学）</a:t>
            </a:r>
            <a:endParaRPr lang="ja-JP" altLang="en-US" sz="2800" b="1" dirty="0">
              <a:solidFill>
                <a:srgbClr val="FF0000"/>
              </a:solidFill>
            </a:endParaRPr>
          </a:p>
          <a:p>
            <a:pPr eaLnBrk="1" fontAlgn="auto" hangingPunct="1">
              <a:lnSpc>
                <a:spcPct val="90000"/>
              </a:lnSpc>
              <a:spcAft>
                <a:spcPts val="0"/>
              </a:spcAft>
              <a:buFont typeface="Arial" pitchFamily="34" charset="0"/>
              <a:buChar char="•"/>
              <a:defRPr/>
            </a:pPr>
            <a:r>
              <a:rPr lang="en-US" altLang="ja-JP" sz="2800" dirty="0">
                <a:solidFill>
                  <a:schemeClr val="accent2">
                    <a:lumMod val="40000"/>
                    <a:lumOff val="60000"/>
                  </a:schemeClr>
                </a:solidFill>
              </a:rPr>
              <a:t>1988</a:t>
            </a:r>
            <a:r>
              <a:rPr lang="ja-JP" altLang="en-US" sz="2800" dirty="0">
                <a:solidFill>
                  <a:schemeClr val="accent2">
                    <a:lumMod val="40000"/>
                    <a:lumOff val="60000"/>
                  </a:schemeClr>
                </a:solidFill>
              </a:rPr>
              <a:t>：旭中央病院（神経内科）</a:t>
            </a:r>
            <a:endParaRPr lang="en-US" altLang="ja-JP" sz="2800" dirty="0">
              <a:solidFill>
                <a:schemeClr val="accent2">
                  <a:lumMod val="40000"/>
                  <a:lumOff val="60000"/>
                </a:schemeClr>
              </a:solidFill>
            </a:endParaRPr>
          </a:p>
          <a:p>
            <a:pPr>
              <a:lnSpc>
                <a:spcPct val="90000"/>
              </a:lnSpc>
              <a:defRPr/>
            </a:pPr>
            <a:r>
              <a:rPr lang="en-US" altLang="ja-JP" sz="2800" dirty="0">
                <a:solidFill>
                  <a:schemeClr val="accent3">
                    <a:lumMod val="60000"/>
                    <a:lumOff val="40000"/>
                  </a:schemeClr>
                </a:solidFill>
              </a:rPr>
              <a:t>1990</a:t>
            </a:r>
            <a:r>
              <a:rPr lang="ja-JP" altLang="en-US" sz="2800" dirty="0">
                <a:solidFill>
                  <a:schemeClr val="accent3">
                    <a:lumMod val="60000"/>
                    <a:lumOff val="40000"/>
                  </a:schemeClr>
                </a:solidFill>
              </a:rPr>
              <a:t>：グラスゴー大学（スコットランド旅行、神経科学）</a:t>
            </a:r>
            <a:endParaRPr lang="en-US" altLang="ja-JP" sz="2800" dirty="0">
              <a:solidFill>
                <a:schemeClr val="accent3">
                  <a:lumMod val="60000"/>
                  <a:lumOff val="4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accent3">
                    <a:lumMod val="60000"/>
                    <a:lumOff val="40000"/>
                  </a:schemeClr>
                </a:solidFill>
              </a:rPr>
              <a:t>1992</a:t>
            </a:r>
            <a:r>
              <a:rPr lang="ja-JP" altLang="en-US" sz="2800" dirty="0">
                <a:solidFill>
                  <a:schemeClr val="accent3">
                    <a:lumMod val="60000"/>
                    <a:lumOff val="40000"/>
                  </a:schemeClr>
                </a:solidFill>
              </a:rPr>
              <a:t>：（旧）東京医科歯科大学助教（神経科学）</a:t>
            </a:r>
          </a:p>
          <a:p>
            <a:pPr eaLnBrk="1" fontAlgn="auto" hangingPunct="1">
              <a:lnSpc>
                <a:spcPct val="90000"/>
              </a:lnSpc>
              <a:spcAft>
                <a:spcPts val="0"/>
              </a:spcAft>
              <a:buFont typeface="Arial" pitchFamily="34" charset="0"/>
              <a:buChar char="•"/>
              <a:defRPr/>
            </a:pPr>
            <a:r>
              <a:rPr lang="en-US" altLang="ja-JP" sz="2800" dirty="0">
                <a:solidFill>
                  <a:srgbClr val="FFFF00"/>
                </a:solidFill>
              </a:rPr>
              <a:t>1993</a:t>
            </a:r>
            <a:r>
              <a:rPr lang="ja-JP" altLang="en-US" sz="2800" dirty="0">
                <a:solidFill>
                  <a:srgbClr val="FFFF00"/>
                </a:solidFill>
              </a:rPr>
              <a:t>：埼玉県立嵐山郷（知的障害・自閉症、総合診療）</a:t>
            </a:r>
          </a:p>
          <a:p>
            <a:pPr eaLnBrk="1" fontAlgn="auto" hangingPunct="1">
              <a:lnSpc>
                <a:spcPct val="90000"/>
              </a:lnSpc>
              <a:spcAft>
                <a:spcPts val="0"/>
              </a:spcAft>
              <a:defRPr/>
            </a:pPr>
            <a:r>
              <a:rPr lang="en-US" altLang="ja-JP" sz="2800" dirty="0">
                <a:solidFill>
                  <a:srgbClr val="FFFF00"/>
                </a:solidFill>
              </a:rPr>
              <a:t>1999</a:t>
            </a:r>
            <a:r>
              <a:rPr lang="ja-JP" altLang="en-US" sz="2800" dirty="0">
                <a:solidFill>
                  <a:srgbClr val="FFFF00"/>
                </a:solidFill>
              </a:rPr>
              <a:t>：国立犀潟病院（自閉症・精神疾患、食の安全評論）</a:t>
            </a: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2003</a:t>
            </a:r>
            <a:r>
              <a:rPr lang="ja-JP" altLang="en-US" sz="2800" dirty="0">
                <a:solidFill>
                  <a:schemeClr val="tx2">
                    <a:lumMod val="40000"/>
                    <a:lumOff val="60000"/>
                  </a:schemeClr>
                </a:solidFill>
              </a:rPr>
              <a:t>：厚生労働省（医薬品開発、臨床研究）</a:t>
            </a:r>
          </a:p>
          <a:p>
            <a:pPr eaLnBrk="1" fontAlgn="auto" hangingPunct="1">
              <a:lnSpc>
                <a:spcPct val="90000"/>
              </a:lnSpc>
              <a:spcAft>
                <a:spcPts val="0"/>
              </a:spcAft>
              <a:buFont typeface="Arial" pitchFamily="34" charset="0"/>
              <a:buChar char="•"/>
              <a:defRPr/>
            </a:pPr>
            <a:r>
              <a:rPr lang="en-US" altLang="ja-JP" sz="2800" dirty="0">
                <a:solidFill>
                  <a:srgbClr val="FFFF00"/>
                </a:solidFill>
              </a:rPr>
              <a:t>2007</a:t>
            </a:r>
            <a:r>
              <a:rPr lang="ja-JP" altLang="en-US" sz="2800" dirty="0">
                <a:solidFill>
                  <a:srgbClr val="FFFF00"/>
                </a:solidFill>
              </a:rPr>
              <a:t>：国立秩父学園（発達障害、医学教育、医療面接）</a:t>
            </a:r>
          </a:p>
          <a:p>
            <a:pPr eaLnBrk="1" fontAlgn="auto" hangingPunct="1">
              <a:lnSpc>
                <a:spcPct val="90000"/>
              </a:lnSpc>
              <a:spcAft>
                <a:spcPts val="0"/>
              </a:spcAft>
              <a:defRPr/>
            </a:pPr>
            <a:r>
              <a:rPr lang="en-US" altLang="ja-JP" sz="2800" dirty="0">
                <a:solidFill>
                  <a:schemeClr val="tx2">
                    <a:lumMod val="40000"/>
                    <a:lumOff val="60000"/>
                  </a:schemeClr>
                </a:solidFill>
              </a:rPr>
              <a:t>2008</a:t>
            </a:r>
            <a:r>
              <a:rPr lang="ja-JP" altLang="en-US" sz="2800" dirty="0">
                <a:solidFill>
                  <a:schemeClr val="tx2">
                    <a:lumMod val="40000"/>
                    <a:lumOff val="60000"/>
                  </a:schemeClr>
                </a:solidFill>
              </a:rPr>
              <a:t>：長崎大学大学院・医薬品評価学講座教授）</a:t>
            </a:r>
            <a:endParaRPr lang="en-US" altLang="ja-JP" sz="2800" dirty="0">
              <a:solidFill>
                <a:schemeClr val="tx2">
                  <a:lumMod val="40000"/>
                  <a:lumOff val="60000"/>
                </a:schemeClr>
              </a:solidFill>
            </a:endParaRPr>
          </a:p>
          <a:p>
            <a:pPr eaLnBrk="1" fontAlgn="auto" hangingPunct="1">
              <a:lnSpc>
                <a:spcPct val="90000"/>
              </a:lnSpc>
              <a:spcAft>
                <a:spcPts val="0"/>
              </a:spcAft>
              <a:buFont typeface="Arial" pitchFamily="34" charset="0"/>
              <a:buChar char="•"/>
              <a:defRPr/>
            </a:pPr>
            <a:r>
              <a:rPr lang="en-US" altLang="ja-JP" sz="2800" dirty="0">
                <a:solidFill>
                  <a:schemeClr val="tx2">
                    <a:lumMod val="40000"/>
                    <a:lumOff val="60000"/>
                  </a:schemeClr>
                </a:solidFill>
              </a:rPr>
              <a:t>2013</a:t>
            </a:r>
            <a:r>
              <a:rPr lang="ja-JP" altLang="en-US" sz="2800" dirty="0">
                <a:solidFill>
                  <a:schemeClr val="tx2">
                    <a:lumMod val="40000"/>
                    <a:lumOff val="60000"/>
                  </a:schemeClr>
                </a:solidFill>
              </a:rPr>
              <a:t>：法務省（医療法務コンサルタント）</a:t>
            </a:r>
          </a:p>
        </p:txBody>
      </p:sp>
      <p:sp>
        <p:nvSpPr>
          <p:cNvPr id="29700" name="スライド番号プレースホルダ 35"/>
          <p:cNvSpPr>
            <a:spLocks noGrp="1"/>
          </p:cNvSpPr>
          <p:nvPr>
            <p:ph type="sldNum" sz="quarter" idx="12"/>
          </p:nvPr>
        </p:nvSpPr>
        <p:spPr bwMode="auto">
          <a:xfrm>
            <a:off x="8143875" y="6286500"/>
            <a:ext cx="476250" cy="457200"/>
          </a:xfrm>
          <a:noFill/>
          <a:ln>
            <a:miter lim="800000"/>
            <a:headEnd/>
            <a:tailEnd/>
          </a:ln>
        </p:spPr>
        <p:txBody>
          <a:bodyPr/>
          <a:lstStyle/>
          <a:p>
            <a:fld id="{070FE5B2-82BF-43D9-90A3-BDD3B06A70A2}" type="slidenum">
              <a:rPr lang="ja-JP" altLang="en-US" sz="1600" smtClean="0">
                <a:latin typeface="Times New Roman" pitchFamily="18" charset="0"/>
                <a:ea typeface="ＭＳ Ｐゴシック" charset="-128"/>
              </a:rPr>
              <a:pPr/>
              <a:t>4</a:t>
            </a:fld>
            <a:endParaRPr lang="ja-JP" altLang="en-US" sz="1600">
              <a:latin typeface="Times New Roman" pitchFamily="18" charset="0"/>
              <a:ea typeface="ＭＳ Ｐゴシック" charset="-128"/>
            </a:endParaRPr>
          </a:p>
        </p:txBody>
      </p:sp>
    </p:spTree>
    <p:extLst>
      <p:ext uri="{BB962C8B-B14F-4D97-AF65-F5344CB8AC3E}">
        <p14:creationId xmlns:p14="http://schemas.microsoft.com/office/powerpoint/2010/main" val="25239044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0C818A-746F-26DB-D937-6952856BEDCD}"/>
              </a:ext>
            </a:extLst>
          </p:cNvPr>
          <p:cNvSpPr>
            <a:spLocks noGrp="1"/>
          </p:cNvSpPr>
          <p:nvPr>
            <p:ph type="title"/>
          </p:nvPr>
        </p:nvSpPr>
        <p:spPr/>
        <p:txBody>
          <a:bodyPr>
            <a:normAutofit/>
          </a:bodyPr>
          <a:lstStyle/>
          <a:p>
            <a:r>
              <a:rPr kumimoji="1" lang="ja-JP" altLang="en-US" dirty="0"/>
              <a:t>裁判所に未だ危機感なし</a:t>
            </a:r>
          </a:p>
        </p:txBody>
      </p:sp>
      <p:pic>
        <p:nvPicPr>
          <p:cNvPr id="6" name="図 5" descr="テキスト&#10;&#10;AI 生成コンテンツは誤りを含む可能性があります。">
            <a:extLst>
              <a:ext uri="{FF2B5EF4-FFF2-40B4-BE49-F238E27FC236}">
                <a16:creationId xmlns:a16="http://schemas.microsoft.com/office/drawing/2014/main" id="{17C3582C-4CEB-5315-D242-55B0E19032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61564"/>
            <a:ext cx="9113151" cy="3323620"/>
          </a:xfrm>
          <a:prstGeom prst="rect">
            <a:avLst/>
          </a:prstGeom>
        </p:spPr>
      </p:pic>
      <p:cxnSp>
        <p:nvCxnSpPr>
          <p:cNvPr id="8" name="直線コネクタ 7">
            <a:extLst>
              <a:ext uri="{FF2B5EF4-FFF2-40B4-BE49-F238E27FC236}">
                <a16:creationId xmlns:a16="http://schemas.microsoft.com/office/drawing/2014/main" id="{F5763327-12F3-3505-0049-5E0F7C3BEF81}"/>
              </a:ext>
            </a:extLst>
          </p:cNvPr>
          <p:cNvCxnSpPr/>
          <p:nvPr/>
        </p:nvCxnSpPr>
        <p:spPr>
          <a:xfrm>
            <a:off x="457200" y="3212976"/>
            <a:ext cx="843528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4F04D6C7-7516-3693-3D63-141C6811A0F2}"/>
              </a:ext>
            </a:extLst>
          </p:cNvPr>
          <p:cNvCxnSpPr>
            <a:cxnSpLocks/>
          </p:cNvCxnSpPr>
          <p:nvPr/>
        </p:nvCxnSpPr>
        <p:spPr>
          <a:xfrm>
            <a:off x="107504" y="4653136"/>
            <a:ext cx="8784976"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4A27362D-8BDA-74EC-D71C-7AB6D8E2F228}"/>
              </a:ext>
            </a:extLst>
          </p:cNvPr>
          <p:cNvCxnSpPr>
            <a:cxnSpLocks/>
          </p:cNvCxnSpPr>
          <p:nvPr/>
        </p:nvCxnSpPr>
        <p:spPr>
          <a:xfrm>
            <a:off x="107504" y="5085184"/>
            <a:ext cx="5098630"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タイトル 1">
            <a:extLst>
              <a:ext uri="{FF2B5EF4-FFF2-40B4-BE49-F238E27FC236}">
                <a16:creationId xmlns:a16="http://schemas.microsoft.com/office/drawing/2014/main" id="{6979C010-CFE0-B818-C71C-E0C85384E376}"/>
              </a:ext>
            </a:extLst>
          </p:cNvPr>
          <p:cNvSpPr txBox="1">
            <a:spLocks/>
          </p:cNvSpPr>
          <p:nvPr/>
        </p:nvSpPr>
        <p:spPr>
          <a:xfrm>
            <a:off x="385192" y="5440362"/>
            <a:ext cx="8229600" cy="1143000"/>
          </a:xfrm>
          <a:prstGeom prst="rect">
            <a:avLst/>
          </a:prstGeom>
        </p:spPr>
        <p:txBody>
          <a:bodyPr vert="horz" lIns="91440" tIns="45720" rIns="91440" bIns="45720" rtlCol="0" anchor="ctr">
            <a:normAutofit fontScale="92500" lnSpcReduction="20000"/>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kumimoji="1" lang="ja-JP" altLang="en-US" dirty="0"/>
              <a:t>もし危機感があれば</a:t>
            </a:r>
            <a:endParaRPr kumimoji="1" lang="en-US" altLang="ja-JP" dirty="0"/>
          </a:p>
          <a:p>
            <a:r>
              <a:rPr kumimoji="1" lang="ja-JP" altLang="en-US" dirty="0"/>
              <a:t>こんな呑気ではいられないはず</a:t>
            </a:r>
          </a:p>
        </p:txBody>
      </p:sp>
    </p:spTree>
    <p:extLst>
      <p:ext uri="{BB962C8B-B14F-4D97-AF65-F5344CB8AC3E}">
        <p14:creationId xmlns:p14="http://schemas.microsoft.com/office/powerpoint/2010/main" val="530468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855BED-F2E2-8443-70FD-418695F0CF77}"/>
            </a:ext>
          </a:extLst>
        </p:cNvPr>
        <p:cNvGrpSpPr/>
        <p:nvPr/>
      </p:nvGrpSpPr>
      <p:grpSpPr>
        <a:xfrm>
          <a:off x="0" y="0"/>
          <a:ext cx="0" cy="0"/>
          <a:chOff x="0" y="0"/>
          <a:chExt cx="0" cy="0"/>
        </a:xfrm>
      </p:grpSpPr>
      <p:pic>
        <p:nvPicPr>
          <p:cNvPr id="4" name="図 3" descr="グラフィカル ユーザー インターフェイス, Web サイト&#10;&#10;AI 生成コンテンツは誤りを含む可能性があります。">
            <a:extLst>
              <a:ext uri="{FF2B5EF4-FFF2-40B4-BE49-F238E27FC236}">
                <a16:creationId xmlns:a16="http://schemas.microsoft.com/office/drawing/2014/main" id="{F28FF2AA-FE74-49F8-50F3-5458586BF7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2100" y="90487"/>
            <a:ext cx="6019800" cy="6677025"/>
          </a:xfrm>
          <a:prstGeom prst="rect">
            <a:avLst/>
          </a:prstGeom>
        </p:spPr>
      </p:pic>
      <p:sp>
        <p:nvSpPr>
          <p:cNvPr id="2" name="テキスト ボックス 1">
            <a:extLst>
              <a:ext uri="{FF2B5EF4-FFF2-40B4-BE49-F238E27FC236}">
                <a16:creationId xmlns:a16="http://schemas.microsoft.com/office/drawing/2014/main" id="{8971CED0-3E6F-4928-E3DB-6C9AED0FFA1C}"/>
              </a:ext>
            </a:extLst>
          </p:cNvPr>
          <p:cNvSpPr txBox="1"/>
          <p:nvPr/>
        </p:nvSpPr>
        <p:spPr>
          <a:xfrm>
            <a:off x="3491880" y="145659"/>
            <a:ext cx="2880320" cy="400110"/>
          </a:xfrm>
          <a:prstGeom prst="rect">
            <a:avLst/>
          </a:prstGeom>
          <a:solidFill>
            <a:schemeClr val="bg1"/>
          </a:solidFill>
        </p:spPr>
        <p:txBody>
          <a:bodyPr wrap="square" rtlCol="0">
            <a:spAutoFit/>
          </a:bodyPr>
          <a:lstStyle/>
          <a:p>
            <a:pPr algn="ctr"/>
            <a:r>
              <a:rPr kumimoji="1" lang="ja-JP" altLang="en-US" sz="2000" b="1" dirty="0">
                <a:solidFill>
                  <a:srgbClr val="FF0000"/>
                </a:solidFill>
              </a:rPr>
              <a:t>「既に実装されている」</a:t>
            </a:r>
          </a:p>
        </p:txBody>
      </p:sp>
      <p:sp>
        <p:nvSpPr>
          <p:cNvPr id="7" name="テキスト ボックス 6">
            <a:extLst>
              <a:ext uri="{FF2B5EF4-FFF2-40B4-BE49-F238E27FC236}">
                <a16:creationId xmlns:a16="http://schemas.microsoft.com/office/drawing/2014/main" id="{DDFA98E1-692B-429B-2D6F-05B111FFB0AF}"/>
              </a:ext>
            </a:extLst>
          </p:cNvPr>
          <p:cNvSpPr txBox="1"/>
          <p:nvPr/>
        </p:nvSpPr>
        <p:spPr>
          <a:xfrm>
            <a:off x="3635896" y="620688"/>
            <a:ext cx="2736304" cy="707886"/>
          </a:xfrm>
          <a:prstGeom prst="rect">
            <a:avLst/>
          </a:prstGeom>
          <a:solidFill>
            <a:schemeClr val="bg1"/>
          </a:solidFill>
        </p:spPr>
        <p:txBody>
          <a:bodyPr wrap="square" rtlCol="0">
            <a:spAutoFit/>
          </a:bodyPr>
          <a:lstStyle/>
          <a:p>
            <a:pPr algn="ctr"/>
            <a:r>
              <a:rPr kumimoji="1" lang="ja-JP" altLang="en-US" sz="2000" b="1" dirty="0"/>
              <a:t>↑なのに肝心のご本尊はこの体たらく</a:t>
            </a:r>
          </a:p>
        </p:txBody>
      </p:sp>
    </p:spTree>
    <p:extLst>
      <p:ext uri="{BB962C8B-B14F-4D97-AF65-F5344CB8AC3E}">
        <p14:creationId xmlns:p14="http://schemas.microsoft.com/office/powerpoint/2010/main" val="414913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文字の書かれた紙&#10;&#10;AI 生成コンテンツは誤りを含む可能性があります。">
            <a:extLst>
              <a:ext uri="{FF2B5EF4-FFF2-40B4-BE49-F238E27FC236}">
                <a16:creationId xmlns:a16="http://schemas.microsoft.com/office/drawing/2014/main" id="{D8C2A81A-ADFE-8F79-2F80-A607E023FB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757" y="882429"/>
            <a:ext cx="8870485" cy="5184576"/>
          </a:xfrm>
          <a:prstGeom prst="rect">
            <a:avLst/>
          </a:prstGeom>
        </p:spPr>
      </p:pic>
      <p:sp>
        <p:nvSpPr>
          <p:cNvPr id="5" name="タイトル 3">
            <a:extLst>
              <a:ext uri="{FF2B5EF4-FFF2-40B4-BE49-F238E27FC236}">
                <a16:creationId xmlns:a16="http://schemas.microsoft.com/office/drawing/2014/main" id="{1C67B62F-BAD5-62D4-0A16-30A69A79EEEF}"/>
              </a:ext>
            </a:extLst>
          </p:cNvPr>
          <p:cNvSpPr txBox="1">
            <a:spLocks/>
          </p:cNvSpPr>
          <p:nvPr/>
        </p:nvSpPr>
        <p:spPr>
          <a:xfrm>
            <a:off x="457200" y="93970"/>
            <a:ext cx="8229600" cy="765403"/>
          </a:xfrm>
          <a:prstGeom prst="rect">
            <a:avLst/>
          </a:prstGeom>
        </p:spPr>
        <p:txBody>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ja-JP" altLang="en-US" dirty="0"/>
              <a:t>既に裁判所は負けている</a:t>
            </a:r>
          </a:p>
        </p:txBody>
      </p:sp>
      <p:cxnSp>
        <p:nvCxnSpPr>
          <p:cNvPr id="2" name="直線コネクタ 1">
            <a:extLst>
              <a:ext uri="{FF2B5EF4-FFF2-40B4-BE49-F238E27FC236}">
                <a16:creationId xmlns:a16="http://schemas.microsoft.com/office/drawing/2014/main" id="{2CAFDE59-7590-0298-E24E-A928992DA1DB}"/>
              </a:ext>
            </a:extLst>
          </p:cNvPr>
          <p:cNvCxnSpPr>
            <a:cxnSpLocks/>
          </p:cNvCxnSpPr>
          <p:nvPr/>
        </p:nvCxnSpPr>
        <p:spPr>
          <a:xfrm>
            <a:off x="5364088" y="3645024"/>
            <a:ext cx="332271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8F1410AF-7A89-051E-EC98-2B883A9870D4}"/>
              </a:ext>
            </a:extLst>
          </p:cNvPr>
          <p:cNvCxnSpPr>
            <a:cxnSpLocks/>
          </p:cNvCxnSpPr>
          <p:nvPr/>
        </p:nvCxnSpPr>
        <p:spPr>
          <a:xfrm>
            <a:off x="213567" y="4005064"/>
            <a:ext cx="7886825"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 name="楕円 2">
            <a:extLst>
              <a:ext uri="{FF2B5EF4-FFF2-40B4-BE49-F238E27FC236}">
                <a16:creationId xmlns:a16="http://schemas.microsoft.com/office/drawing/2014/main" id="{A35D7EBA-DDEA-6D58-7AA6-F933425A6C9B}"/>
              </a:ext>
            </a:extLst>
          </p:cNvPr>
          <p:cNvSpPr/>
          <p:nvPr/>
        </p:nvSpPr>
        <p:spPr>
          <a:xfrm>
            <a:off x="213567" y="1052735"/>
            <a:ext cx="1766145" cy="595071"/>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つくられた恐怖の点滴殺人事件">
            <a:extLst>
              <a:ext uri="{FF2B5EF4-FFF2-40B4-BE49-F238E27FC236}">
                <a16:creationId xmlns:a16="http://schemas.microsoft.com/office/drawing/2014/main" id="{4CBDF5C9-8DE0-9CD1-C17C-E1CD5E980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8202" y="3727855"/>
            <a:ext cx="1556763" cy="222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0386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95D8B-C42C-3C6C-55BD-038A5F720EB5}"/>
              </a:ext>
            </a:extLst>
          </p:cNvPr>
          <p:cNvSpPr>
            <a:spLocks noGrp="1"/>
          </p:cNvSpPr>
          <p:nvPr>
            <p:ph type="title"/>
          </p:nvPr>
        </p:nvSpPr>
        <p:spPr/>
        <p:txBody>
          <a:bodyPr>
            <a:normAutofit/>
          </a:bodyPr>
          <a:lstStyle/>
          <a:p>
            <a:r>
              <a:rPr kumimoji="1" lang="ja-JP" altLang="en-US" dirty="0"/>
              <a:t>冤罪は学びの宝庫</a:t>
            </a:r>
          </a:p>
        </p:txBody>
      </p:sp>
      <p:sp>
        <p:nvSpPr>
          <p:cNvPr id="3" name="コンテンツ プレースホルダー 2">
            <a:extLst>
              <a:ext uri="{FF2B5EF4-FFF2-40B4-BE49-F238E27FC236}">
                <a16:creationId xmlns:a16="http://schemas.microsoft.com/office/drawing/2014/main" id="{2E14E81F-9240-E444-7E1A-7B91A172D999}"/>
              </a:ext>
            </a:extLst>
          </p:cNvPr>
          <p:cNvSpPr>
            <a:spLocks noGrp="1"/>
          </p:cNvSpPr>
          <p:nvPr>
            <p:ph idx="1"/>
          </p:nvPr>
        </p:nvSpPr>
        <p:spPr>
          <a:xfrm>
            <a:off x="251520" y="1652935"/>
            <a:ext cx="8229600" cy="4205064"/>
          </a:xfrm>
        </p:spPr>
        <p:txBody>
          <a:bodyPr>
            <a:normAutofit/>
          </a:bodyPr>
          <a:lstStyle/>
          <a:p>
            <a:r>
              <a:rPr kumimoji="1" lang="ja-JP" altLang="en-US" dirty="0"/>
              <a:t>冤罪は裁判所が創る</a:t>
            </a:r>
            <a:endParaRPr kumimoji="1" lang="en-US" altLang="ja-JP" dirty="0"/>
          </a:p>
          <a:p>
            <a:r>
              <a:rPr kumimoji="1" lang="ja-JP" altLang="en-US" dirty="0"/>
              <a:t>冤罪は裁判所の失敗である</a:t>
            </a:r>
            <a:endParaRPr kumimoji="1" lang="en-US" altLang="ja-JP" dirty="0"/>
          </a:p>
          <a:p>
            <a:r>
              <a:rPr kumimoji="1" lang="ja-JP" altLang="en-US" dirty="0"/>
              <a:t>人も組織も失敗からしか学べない</a:t>
            </a:r>
            <a:endParaRPr kumimoji="1" lang="en-US" altLang="ja-JP" dirty="0"/>
          </a:p>
          <a:p>
            <a:r>
              <a:rPr kumimoji="1" lang="ja-JP" altLang="en-US" dirty="0"/>
              <a:t>なのに裁判所には「学ぶ」という風習がない</a:t>
            </a:r>
            <a:endParaRPr kumimoji="1" lang="en-US" altLang="ja-JP" dirty="0"/>
          </a:p>
          <a:p>
            <a:r>
              <a:rPr kumimoji="1" lang="ja-JP" altLang="en-US" dirty="0"/>
              <a:t>だから誰かが裁判所を教育せねばならない</a:t>
            </a:r>
            <a:endParaRPr kumimoji="1" lang="en-US" altLang="ja-JP" dirty="0"/>
          </a:p>
          <a:p>
            <a:pPr lvl="1"/>
            <a:r>
              <a:rPr kumimoji="1" lang="ja-JP" altLang="en-US" dirty="0"/>
              <a:t>裁判所の「失敗の本質」である冤罪から学ぶ</a:t>
            </a:r>
            <a:endParaRPr kumimoji="1" lang="en-US" altLang="ja-JP" dirty="0"/>
          </a:p>
          <a:p>
            <a:pPr lvl="1"/>
            <a:r>
              <a:rPr kumimoji="1" lang="ja-JP" altLang="en-US" dirty="0"/>
              <a:t>市民が先に学び裁判所を教育する</a:t>
            </a:r>
            <a:endParaRPr kumimoji="1" lang="en-US" altLang="ja-JP" dirty="0"/>
          </a:p>
          <a:p>
            <a:endParaRPr kumimoji="1" lang="ja-JP" altLang="en-US" dirty="0"/>
          </a:p>
        </p:txBody>
      </p:sp>
      <p:pic>
        <p:nvPicPr>
          <p:cNvPr id="2050" name="Picture 2">
            <a:extLst>
              <a:ext uri="{FF2B5EF4-FFF2-40B4-BE49-F238E27FC236}">
                <a16:creationId xmlns:a16="http://schemas.microsoft.com/office/drawing/2014/main" id="{72A6C5E9-E4A3-EF22-B9C2-0FB0C60174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325" y="1423812"/>
            <a:ext cx="2168176" cy="1570285"/>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6D1115A8-D592-E8C6-F74F-80C3E691C5AF}"/>
              </a:ext>
            </a:extLst>
          </p:cNvPr>
          <p:cNvSpPr txBox="1"/>
          <p:nvPr/>
        </p:nvSpPr>
        <p:spPr>
          <a:xfrm>
            <a:off x="457200" y="5733256"/>
            <a:ext cx="8229600" cy="954107"/>
          </a:xfrm>
          <a:prstGeom prst="rect">
            <a:avLst/>
          </a:prstGeom>
          <a:noFill/>
        </p:spPr>
        <p:txBody>
          <a:bodyPr wrap="square">
            <a:spAutoFit/>
          </a:bodyPr>
          <a:lstStyle/>
          <a:p>
            <a:pPr algn="ctr"/>
            <a:r>
              <a:rPr kumimoji="1" lang="ja-JP" altLang="en-US" sz="2800" dirty="0">
                <a:solidFill>
                  <a:srgbClr val="FFFF00"/>
                </a:solidFill>
              </a:rPr>
              <a:t>勝ちに不思議の勝ちあり、負けに不思議の負けなし</a:t>
            </a:r>
            <a:endParaRPr kumimoji="1" lang="en-US" altLang="ja-JP" sz="2800" dirty="0">
              <a:solidFill>
                <a:srgbClr val="FFFF00"/>
              </a:solidFill>
            </a:endParaRPr>
          </a:p>
          <a:p>
            <a:pPr algn="ctr"/>
            <a:r>
              <a:rPr lang="ja-JP" altLang="en-US" sz="2800" dirty="0">
                <a:solidFill>
                  <a:srgbClr val="FFFF00"/>
                </a:solidFill>
              </a:rPr>
              <a:t>松浦静山</a:t>
            </a:r>
          </a:p>
        </p:txBody>
      </p:sp>
    </p:spTree>
    <p:extLst>
      <p:ext uri="{BB962C8B-B14F-4D97-AF65-F5344CB8AC3E}">
        <p14:creationId xmlns:p14="http://schemas.microsoft.com/office/powerpoint/2010/main" val="21251075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図 4" descr="男の顔写真&#10;&#10;AI 生成コンテンツは誤りを含む可能性があります。">
            <a:extLst>
              <a:ext uri="{FF2B5EF4-FFF2-40B4-BE49-F238E27FC236}">
                <a16:creationId xmlns:a16="http://schemas.microsoft.com/office/drawing/2014/main" id="{3BE8844B-30BD-C649-6B8C-0B4BF6C261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62" y="1182437"/>
            <a:ext cx="2791889" cy="3600400"/>
          </a:xfrm>
          <a:prstGeom prst="rect">
            <a:avLst/>
          </a:prstGeom>
        </p:spPr>
      </p:pic>
      <p:sp>
        <p:nvSpPr>
          <p:cNvPr id="6" name="テキスト ボックス 5">
            <a:extLst>
              <a:ext uri="{FF2B5EF4-FFF2-40B4-BE49-F238E27FC236}">
                <a16:creationId xmlns:a16="http://schemas.microsoft.com/office/drawing/2014/main" id="{529AE64B-33FC-C3D6-B17F-296CC0B0FE8E}"/>
              </a:ext>
            </a:extLst>
          </p:cNvPr>
          <p:cNvSpPr txBox="1"/>
          <p:nvPr/>
        </p:nvSpPr>
        <p:spPr>
          <a:xfrm>
            <a:off x="261474" y="5026642"/>
            <a:ext cx="2557110" cy="1200329"/>
          </a:xfrm>
          <a:prstGeom prst="rect">
            <a:avLst/>
          </a:prstGeom>
          <a:noFill/>
        </p:spPr>
        <p:txBody>
          <a:bodyPr wrap="none" rtlCol="0">
            <a:spAutoFit/>
          </a:bodyPr>
          <a:lstStyle/>
          <a:p>
            <a:pPr algn="ctr"/>
            <a:r>
              <a:rPr kumimoji="1" lang="ja-JP" altLang="en-US" b="1" dirty="0"/>
              <a:t>ニコラウス・コペルニクス</a:t>
            </a:r>
          </a:p>
          <a:p>
            <a:pPr algn="ctr"/>
            <a:r>
              <a:rPr kumimoji="1" lang="ja-JP" altLang="en-US" b="1" dirty="0"/>
              <a:t>（</a:t>
            </a:r>
            <a:r>
              <a:rPr kumimoji="1" lang="en-US" altLang="ja-JP" b="1" dirty="0"/>
              <a:t>1473</a:t>
            </a:r>
            <a:r>
              <a:rPr kumimoji="1" lang="ja-JP" altLang="en-US" b="1" dirty="0"/>
              <a:t>－</a:t>
            </a:r>
            <a:r>
              <a:rPr kumimoji="1" lang="en-US" altLang="ja-JP" b="1" dirty="0"/>
              <a:t>1543</a:t>
            </a:r>
            <a:r>
              <a:rPr kumimoji="1" lang="ja-JP" altLang="en-US" b="1" dirty="0"/>
              <a:t>）</a:t>
            </a:r>
            <a:endParaRPr kumimoji="1" lang="en-US" altLang="ja-JP" b="1" dirty="0"/>
          </a:p>
          <a:p>
            <a:pPr algn="ctr"/>
            <a:r>
              <a:rPr kumimoji="1" lang="ja-JP" altLang="en-US" b="1" dirty="0"/>
              <a:t>ポーランド</a:t>
            </a:r>
            <a:endParaRPr kumimoji="1" lang="en-US" altLang="ja-JP" b="1" dirty="0"/>
          </a:p>
          <a:p>
            <a:pPr algn="ctr"/>
            <a:r>
              <a:rPr kumimoji="1" lang="ja-JP" altLang="en-US" b="1" dirty="0"/>
              <a:t>著書出版は死後</a:t>
            </a:r>
          </a:p>
        </p:txBody>
      </p:sp>
      <p:pic>
        <p:nvPicPr>
          <p:cNvPr id="1026" name="Picture 2">
            <a:extLst>
              <a:ext uri="{FF2B5EF4-FFF2-40B4-BE49-F238E27FC236}">
                <a16:creationId xmlns:a16="http://schemas.microsoft.com/office/drawing/2014/main" id="{D008F8A7-8BFD-867A-F1ED-D04A65C862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0302" y="1182437"/>
            <a:ext cx="3024336" cy="365339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863E797E-6193-C6DB-F797-F4FD5D795D47}"/>
              </a:ext>
            </a:extLst>
          </p:cNvPr>
          <p:cNvSpPr txBox="1"/>
          <p:nvPr/>
        </p:nvSpPr>
        <p:spPr>
          <a:xfrm>
            <a:off x="3347864" y="5026642"/>
            <a:ext cx="2376264" cy="1200329"/>
          </a:xfrm>
          <a:prstGeom prst="rect">
            <a:avLst/>
          </a:prstGeom>
          <a:noFill/>
        </p:spPr>
        <p:txBody>
          <a:bodyPr wrap="square" rtlCol="0">
            <a:spAutoFit/>
          </a:bodyPr>
          <a:lstStyle/>
          <a:p>
            <a:pPr algn="ctr"/>
            <a:r>
              <a:rPr kumimoji="1" lang="ja-JP" altLang="en-US" b="1" dirty="0"/>
              <a:t>ガリレオ・ガリレイ</a:t>
            </a:r>
            <a:endParaRPr kumimoji="1" lang="en-US" altLang="ja-JP" b="1" dirty="0"/>
          </a:p>
          <a:p>
            <a:pPr algn="ctr"/>
            <a:r>
              <a:rPr kumimoji="1" lang="ja-JP" altLang="en-US" b="1" dirty="0"/>
              <a:t>（</a:t>
            </a:r>
            <a:r>
              <a:rPr kumimoji="1" lang="en-US" altLang="ja-JP" b="1" dirty="0"/>
              <a:t>1564-1642</a:t>
            </a:r>
            <a:r>
              <a:rPr kumimoji="1" lang="ja-JP" altLang="en-US" b="1" dirty="0"/>
              <a:t>）</a:t>
            </a:r>
            <a:endParaRPr kumimoji="1" lang="en-US" altLang="ja-JP" b="1" dirty="0"/>
          </a:p>
          <a:p>
            <a:pPr algn="ctr"/>
            <a:r>
              <a:rPr kumimoji="1" lang="ja-JP" altLang="en-US" b="1" dirty="0"/>
              <a:t>イタリア</a:t>
            </a:r>
            <a:endParaRPr kumimoji="1" lang="en-US" altLang="ja-JP" b="1" dirty="0"/>
          </a:p>
          <a:p>
            <a:pPr algn="ctr"/>
            <a:r>
              <a:rPr kumimoji="1" lang="en-US" altLang="ja-JP" b="1" dirty="0"/>
              <a:t>1633</a:t>
            </a:r>
            <a:r>
              <a:rPr kumimoji="1" lang="ja-JP" altLang="en-US" b="1" dirty="0"/>
              <a:t>異端審問→軟禁</a:t>
            </a:r>
          </a:p>
        </p:txBody>
      </p:sp>
      <p:pic>
        <p:nvPicPr>
          <p:cNvPr id="1028" name="Picture 4">
            <a:extLst>
              <a:ext uri="{FF2B5EF4-FFF2-40B4-BE49-F238E27FC236}">
                <a16:creationId xmlns:a16="http://schemas.microsoft.com/office/drawing/2014/main" id="{C2C1AE3C-CFB8-D525-1E90-5274EFC7BE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4208" y="1196752"/>
            <a:ext cx="2524212" cy="3624768"/>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1651D42C-DF13-32E6-5219-7F2D93FF5398}"/>
              </a:ext>
            </a:extLst>
          </p:cNvPr>
          <p:cNvSpPr txBox="1"/>
          <p:nvPr/>
        </p:nvSpPr>
        <p:spPr>
          <a:xfrm>
            <a:off x="6566623" y="4998912"/>
            <a:ext cx="2376264" cy="1200329"/>
          </a:xfrm>
          <a:prstGeom prst="rect">
            <a:avLst/>
          </a:prstGeom>
          <a:noFill/>
        </p:spPr>
        <p:txBody>
          <a:bodyPr wrap="square" rtlCol="0">
            <a:spAutoFit/>
          </a:bodyPr>
          <a:lstStyle/>
          <a:p>
            <a:pPr algn="ctr"/>
            <a:r>
              <a:rPr kumimoji="1" lang="ja-JP" altLang="en-US" b="1" dirty="0"/>
              <a:t>ヨハネス・ケプラー（</a:t>
            </a:r>
            <a:r>
              <a:rPr kumimoji="1" lang="en-US" altLang="ja-JP" b="1" dirty="0"/>
              <a:t>1571-1630</a:t>
            </a:r>
            <a:r>
              <a:rPr kumimoji="1" lang="ja-JP" altLang="en-US" b="1" dirty="0"/>
              <a:t>）</a:t>
            </a:r>
            <a:endParaRPr kumimoji="1" lang="en-US" altLang="ja-JP" b="1" dirty="0"/>
          </a:p>
          <a:p>
            <a:pPr algn="ctr"/>
            <a:r>
              <a:rPr kumimoji="1" lang="ja-JP" altLang="en-US" b="1" dirty="0"/>
              <a:t>神聖ローマ帝国</a:t>
            </a:r>
            <a:endParaRPr kumimoji="1" lang="en-US" altLang="ja-JP" b="1" dirty="0"/>
          </a:p>
          <a:p>
            <a:pPr algn="ctr"/>
            <a:r>
              <a:rPr kumimoji="1" lang="ja-JP" altLang="en-US" b="1" dirty="0"/>
              <a:t>「軍師」として活躍</a:t>
            </a:r>
          </a:p>
        </p:txBody>
      </p:sp>
      <p:sp>
        <p:nvSpPr>
          <p:cNvPr id="9" name="テキスト ボックス 8">
            <a:extLst>
              <a:ext uri="{FF2B5EF4-FFF2-40B4-BE49-F238E27FC236}">
                <a16:creationId xmlns:a16="http://schemas.microsoft.com/office/drawing/2014/main" id="{D080BD85-971E-8C90-79B6-0870D4E8DBDF}"/>
              </a:ext>
            </a:extLst>
          </p:cNvPr>
          <p:cNvSpPr txBox="1"/>
          <p:nvPr/>
        </p:nvSpPr>
        <p:spPr>
          <a:xfrm>
            <a:off x="1070143" y="6390048"/>
            <a:ext cx="6931706" cy="369332"/>
          </a:xfrm>
          <a:prstGeom prst="rect">
            <a:avLst/>
          </a:prstGeom>
          <a:noFill/>
        </p:spPr>
        <p:txBody>
          <a:bodyPr wrap="none" rtlCol="0">
            <a:spAutoFit/>
          </a:bodyPr>
          <a:lstStyle/>
          <a:p>
            <a:r>
              <a:rPr kumimoji="1" lang="ja-JP" altLang="en-US" b="1" dirty="0"/>
              <a:t>マルティン・ルター「</a:t>
            </a:r>
            <a:r>
              <a:rPr kumimoji="1" lang="en-US" altLang="ja-JP" b="1" dirty="0"/>
              <a:t>95</a:t>
            </a:r>
            <a:r>
              <a:rPr kumimoji="1" lang="ja-JP" altLang="en-US" b="1" dirty="0"/>
              <a:t>か条の論題」は</a:t>
            </a:r>
            <a:r>
              <a:rPr kumimoji="1" lang="en-US" altLang="ja-JP" b="1" dirty="0"/>
              <a:t>1517</a:t>
            </a:r>
            <a:r>
              <a:rPr kumimoji="1" lang="ja-JP" altLang="en-US" b="1" dirty="0"/>
              <a:t>、</a:t>
            </a:r>
            <a:r>
              <a:rPr kumimoji="1" lang="en-US" altLang="ja-JP" b="1" dirty="0"/>
              <a:t>30</a:t>
            </a:r>
            <a:r>
              <a:rPr kumimoji="1" lang="ja-JP" altLang="en-US" b="1" dirty="0"/>
              <a:t>年戦争は</a:t>
            </a:r>
            <a:r>
              <a:rPr kumimoji="1" lang="en-US" altLang="ja-JP" b="1" dirty="0"/>
              <a:t>1613</a:t>
            </a:r>
            <a:r>
              <a:rPr kumimoji="1" lang="ja-JP" altLang="en-US" b="1" dirty="0"/>
              <a:t>－</a:t>
            </a:r>
            <a:r>
              <a:rPr kumimoji="1" lang="en-US" altLang="ja-JP" b="1" dirty="0"/>
              <a:t>1648</a:t>
            </a:r>
            <a:r>
              <a:rPr kumimoji="1" lang="ja-JP" altLang="en-US" b="1" dirty="0"/>
              <a:t>年</a:t>
            </a:r>
          </a:p>
        </p:txBody>
      </p:sp>
      <p:sp>
        <p:nvSpPr>
          <p:cNvPr id="10" name="タイトル 9">
            <a:extLst>
              <a:ext uri="{FF2B5EF4-FFF2-40B4-BE49-F238E27FC236}">
                <a16:creationId xmlns:a16="http://schemas.microsoft.com/office/drawing/2014/main" id="{3E95BB14-02F8-4889-B34B-81D20FE47B27}"/>
              </a:ext>
            </a:extLst>
          </p:cNvPr>
          <p:cNvSpPr>
            <a:spLocks noGrp="1"/>
          </p:cNvSpPr>
          <p:nvPr>
            <p:ph type="title"/>
          </p:nvPr>
        </p:nvSpPr>
        <p:spPr>
          <a:xfrm>
            <a:off x="1" y="151189"/>
            <a:ext cx="8942886" cy="882486"/>
          </a:xfrm>
        </p:spPr>
        <p:txBody>
          <a:bodyPr>
            <a:normAutofit/>
          </a:bodyPr>
          <a:lstStyle/>
          <a:p>
            <a:r>
              <a:rPr lang="ja-JP" altLang="en-US" dirty="0">
                <a:solidFill>
                  <a:schemeClr val="tx1"/>
                </a:solidFill>
              </a:rPr>
              <a:t>私たちには</a:t>
            </a:r>
            <a:r>
              <a:rPr lang="en-US" altLang="ja-JP" dirty="0">
                <a:solidFill>
                  <a:schemeClr val="tx1"/>
                </a:solidFill>
              </a:rPr>
              <a:t>AI</a:t>
            </a:r>
            <a:r>
              <a:rPr lang="ja-JP" altLang="en-US" dirty="0">
                <a:solidFill>
                  <a:schemeClr val="tx1"/>
                </a:solidFill>
              </a:rPr>
              <a:t>という味方がいる</a:t>
            </a:r>
          </a:p>
        </p:txBody>
      </p:sp>
    </p:spTree>
    <p:extLst>
      <p:ext uri="{BB962C8B-B14F-4D97-AF65-F5344CB8AC3E}">
        <p14:creationId xmlns:p14="http://schemas.microsoft.com/office/powerpoint/2010/main" val="377595361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BD055-5A0B-7895-E257-1C66EE490097}"/>
              </a:ext>
            </a:extLst>
          </p:cNvPr>
          <p:cNvSpPr>
            <a:spLocks noGrp="1"/>
          </p:cNvSpPr>
          <p:nvPr>
            <p:ph type="title"/>
          </p:nvPr>
        </p:nvSpPr>
        <p:spPr>
          <a:xfrm>
            <a:off x="457200" y="274638"/>
            <a:ext cx="8229600" cy="1143000"/>
          </a:xfrm>
        </p:spPr>
        <p:txBody>
          <a:bodyPr/>
          <a:lstStyle/>
          <a:p>
            <a:r>
              <a:rPr lang="en-US" altLang="ja-JP" dirty="0"/>
              <a:t>AI</a:t>
            </a:r>
            <a:r>
              <a:rPr lang="ja-JP" altLang="en-US" dirty="0"/>
              <a:t>による評価の利点</a:t>
            </a:r>
          </a:p>
        </p:txBody>
      </p:sp>
      <p:sp>
        <p:nvSpPr>
          <p:cNvPr id="3" name="コンテンツ プレースホルダー 2">
            <a:extLst>
              <a:ext uri="{FF2B5EF4-FFF2-40B4-BE49-F238E27FC236}">
                <a16:creationId xmlns:a16="http://schemas.microsoft.com/office/drawing/2014/main" id="{93B3BF40-E5D7-7338-F0A8-703795107300}"/>
              </a:ext>
            </a:extLst>
          </p:cNvPr>
          <p:cNvSpPr>
            <a:spLocks noGrp="1"/>
          </p:cNvSpPr>
          <p:nvPr>
            <p:ph idx="1"/>
          </p:nvPr>
        </p:nvSpPr>
        <p:spPr>
          <a:xfrm>
            <a:off x="457200" y="1417638"/>
            <a:ext cx="8229600" cy="5165724"/>
          </a:xfrm>
        </p:spPr>
        <p:txBody>
          <a:bodyPr>
            <a:normAutofit fontScale="85000" lnSpcReduction="10000"/>
          </a:bodyPr>
          <a:lstStyle/>
          <a:p>
            <a:r>
              <a:rPr lang="ja-JP" altLang="en-US" sz="4000" dirty="0"/>
              <a:t>法曹三者のいずれにも忖度しない</a:t>
            </a:r>
            <a:endParaRPr lang="en-US" altLang="ja-JP" sz="4000" dirty="0"/>
          </a:p>
          <a:p>
            <a:r>
              <a:rPr lang="ja-JP" altLang="en-US" sz="4000" dirty="0"/>
              <a:t>評価依頼者に対するバイアスも入らない</a:t>
            </a:r>
            <a:endParaRPr lang="en-US" altLang="ja-JP" sz="4000" dirty="0"/>
          </a:p>
          <a:p>
            <a:r>
              <a:rPr lang="ja-JP" altLang="en-US" sz="4000" dirty="0"/>
              <a:t>客観性を最重要視する</a:t>
            </a:r>
            <a:endParaRPr lang="en-US" altLang="ja-JP" sz="4000" dirty="0"/>
          </a:p>
          <a:p>
            <a:r>
              <a:rPr lang="ja-JP" altLang="en-US" sz="4000" dirty="0"/>
              <a:t>刑事・民事も区別しない</a:t>
            </a:r>
            <a:endParaRPr lang="en-US" altLang="ja-JP" sz="4000" dirty="0"/>
          </a:p>
          <a:p>
            <a:r>
              <a:rPr lang="ja-JP" altLang="en-US" sz="4000" dirty="0"/>
              <a:t>裁判官個人ではなく、組織を評価する</a:t>
            </a:r>
            <a:endParaRPr lang="en-US" altLang="ja-JP" sz="4000" dirty="0"/>
          </a:p>
          <a:p>
            <a:r>
              <a:rPr lang="ja-JP" altLang="en-US" sz="4000" dirty="0"/>
              <a:t>鑑定の品質も評価できる</a:t>
            </a:r>
            <a:endParaRPr lang="en-US" altLang="ja-JP" sz="4000" dirty="0"/>
          </a:p>
          <a:p>
            <a:r>
              <a:rPr lang="en-US" altLang="ja-JP" sz="4000" dirty="0"/>
              <a:t>AI</a:t>
            </a:r>
            <a:r>
              <a:rPr lang="ja-JP" altLang="en-US" sz="4000" dirty="0"/>
              <a:t>による見解の検証の普遍性</a:t>
            </a:r>
          </a:p>
          <a:p>
            <a:r>
              <a:rPr lang="en-US" altLang="ja-JP" sz="4000" dirty="0"/>
              <a:t>AI</a:t>
            </a:r>
            <a:r>
              <a:rPr lang="ja-JP" altLang="en-US" sz="4000" dirty="0"/>
              <a:t>の間違い（</a:t>
            </a:r>
            <a:r>
              <a:rPr lang="en-US" altLang="ja-JP" sz="4000" dirty="0"/>
              <a:t>hallucination</a:t>
            </a:r>
            <a:r>
              <a:rPr lang="ja-JP" altLang="en-US" sz="4000" dirty="0"/>
              <a:t>）は明白</a:t>
            </a:r>
            <a:endParaRPr lang="en-US" altLang="ja-JP" sz="4000" dirty="0"/>
          </a:p>
          <a:p>
            <a:pPr lvl="1"/>
            <a:r>
              <a:rPr lang="ja-JP" altLang="en-US" sz="3600" dirty="0"/>
              <a:t>関連分野の専門家は容易に見抜く</a:t>
            </a:r>
            <a:endParaRPr lang="en-US" altLang="ja-JP" sz="3600" dirty="0"/>
          </a:p>
        </p:txBody>
      </p:sp>
    </p:spTree>
    <p:extLst>
      <p:ext uri="{BB962C8B-B14F-4D97-AF65-F5344CB8AC3E}">
        <p14:creationId xmlns:p14="http://schemas.microsoft.com/office/powerpoint/2010/main" val="23065786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B06B58-A1DD-8B46-AE67-4C82892E3B61}"/>
              </a:ext>
            </a:extLst>
          </p:cNvPr>
          <p:cNvSpPr>
            <a:spLocks noGrp="1"/>
          </p:cNvSpPr>
          <p:nvPr>
            <p:ph type="ctrTitle"/>
          </p:nvPr>
        </p:nvSpPr>
        <p:spPr>
          <a:xfrm>
            <a:off x="125760" y="194265"/>
            <a:ext cx="8892480" cy="1170111"/>
          </a:xfrm>
        </p:spPr>
        <p:txBody>
          <a:bodyPr>
            <a:normAutofit fontScale="90000"/>
          </a:bodyPr>
          <a:lstStyle/>
          <a:p>
            <a:r>
              <a:rPr lang="ja-JP" altLang="en-US" dirty="0"/>
              <a:t>さよなら裁判真理教、</a:t>
            </a:r>
            <a:r>
              <a:rPr lang="ja-JP" altLang="en-US" b="1" u="sng" dirty="0">
                <a:solidFill>
                  <a:srgbClr val="FFFF00"/>
                </a:solidFill>
              </a:rPr>
              <a:t>こんにちは教育</a:t>
            </a:r>
          </a:p>
        </p:txBody>
      </p:sp>
      <p:sp>
        <p:nvSpPr>
          <p:cNvPr id="3" name="字幕 2">
            <a:extLst>
              <a:ext uri="{FF2B5EF4-FFF2-40B4-BE49-F238E27FC236}">
                <a16:creationId xmlns:a16="http://schemas.microsoft.com/office/drawing/2014/main" id="{FFC655E6-B015-E0A5-FEFB-12B25DC237F7}"/>
              </a:ext>
            </a:extLst>
          </p:cNvPr>
          <p:cNvSpPr>
            <a:spLocks noGrp="1"/>
          </p:cNvSpPr>
          <p:nvPr>
            <p:ph type="subTitle" idx="1"/>
          </p:nvPr>
        </p:nvSpPr>
        <p:spPr>
          <a:xfrm>
            <a:off x="359532" y="5493623"/>
            <a:ext cx="8424936" cy="1170111"/>
          </a:xfrm>
        </p:spPr>
        <p:txBody>
          <a:bodyPr>
            <a:noAutofit/>
          </a:bodyPr>
          <a:lstStyle/>
          <a:p>
            <a:r>
              <a:rPr lang="ja-JP" altLang="en-US" sz="3600" dirty="0"/>
              <a:t>北陵クリニック事件から始まる</a:t>
            </a:r>
            <a:endParaRPr lang="en-US" altLang="ja-JP" sz="3600"/>
          </a:p>
          <a:p>
            <a:r>
              <a:rPr lang="ja-JP" altLang="en-US" sz="3600" b="1" u="sng">
                <a:solidFill>
                  <a:srgbClr val="FFFF00"/>
                </a:solidFill>
              </a:rPr>
              <a:t>法曹</a:t>
            </a:r>
            <a:r>
              <a:rPr lang="ja-JP" altLang="en-US" sz="3600" b="1" u="sng" dirty="0">
                <a:solidFill>
                  <a:srgbClr val="FFFF00"/>
                </a:solidFill>
              </a:rPr>
              <a:t>に対する医学教育</a:t>
            </a:r>
            <a:endParaRPr lang="en-US" altLang="ja-JP" sz="3600" b="1" u="sng" dirty="0">
              <a:solidFill>
                <a:srgbClr val="FFFF00"/>
              </a:solidFill>
            </a:endParaRPr>
          </a:p>
        </p:txBody>
      </p:sp>
      <p:pic>
        <p:nvPicPr>
          <p:cNvPr id="6" name="図 5" descr="ウォーキング, 民衆, 男, グループ が含まれている画像&#10;&#10;AI 生成コンテンツは誤りを含む可能性があります。">
            <a:extLst>
              <a:ext uri="{FF2B5EF4-FFF2-40B4-BE49-F238E27FC236}">
                <a16:creationId xmlns:a16="http://schemas.microsoft.com/office/drawing/2014/main" id="{AE32BCB5-447B-1074-3538-9C2349187E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551008"/>
            <a:ext cx="6720456" cy="3778389"/>
          </a:xfrm>
          <a:prstGeom prst="rect">
            <a:avLst/>
          </a:prstGeom>
        </p:spPr>
      </p:pic>
      <p:sp>
        <p:nvSpPr>
          <p:cNvPr id="4" name="テキスト ボックス 3">
            <a:extLst>
              <a:ext uri="{FF2B5EF4-FFF2-40B4-BE49-F238E27FC236}">
                <a16:creationId xmlns:a16="http://schemas.microsoft.com/office/drawing/2014/main" id="{A07E1685-881E-F061-206E-4C040112EAA7}"/>
              </a:ext>
            </a:extLst>
          </p:cNvPr>
          <p:cNvSpPr txBox="1"/>
          <p:nvPr/>
        </p:nvSpPr>
        <p:spPr>
          <a:xfrm rot="5400000">
            <a:off x="-1465658" y="3041433"/>
            <a:ext cx="4044697" cy="1107996"/>
          </a:xfrm>
          <a:prstGeom prst="rect">
            <a:avLst/>
          </a:prstGeom>
          <a:noFill/>
        </p:spPr>
        <p:txBody>
          <a:bodyPr wrap="none" rtlCol="0">
            <a:spAutoFit/>
          </a:bodyPr>
          <a:lstStyle/>
          <a:p>
            <a:r>
              <a:rPr kumimoji="1" lang="en-US" altLang="ja-JP" sz="6600" dirty="0">
                <a:solidFill>
                  <a:schemeClr val="bg1"/>
                </a:solidFill>
              </a:rPr>
              <a:t>1543</a:t>
            </a:r>
            <a:r>
              <a:rPr kumimoji="1" lang="ja-JP" altLang="en-US" sz="6600" dirty="0">
                <a:solidFill>
                  <a:schemeClr val="bg1"/>
                </a:solidFill>
              </a:rPr>
              <a:t>・</a:t>
            </a:r>
            <a:r>
              <a:rPr kumimoji="1" lang="en-US" altLang="ja-JP" sz="6600" dirty="0">
                <a:solidFill>
                  <a:schemeClr val="bg1"/>
                </a:solidFill>
              </a:rPr>
              <a:t>1633</a:t>
            </a:r>
            <a:endParaRPr kumimoji="1" lang="ja-JP" altLang="en-US" sz="6600" dirty="0">
              <a:solidFill>
                <a:schemeClr val="bg1"/>
              </a:solidFill>
            </a:endParaRPr>
          </a:p>
        </p:txBody>
      </p:sp>
      <p:sp>
        <p:nvSpPr>
          <p:cNvPr id="5" name="テキスト ボックス 4">
            <a:extLst>
              <a:ext uri="{FF2B5EF4-FFF2-40B4-BE49-F238E27FC236}">
                <a16:creationId xmlns:a16="http://schemas.microsoft.com/office/drawing/2014/main" id="{C96442CF-D116-BA38-15B6-03DE7AF43BC5}"/>
              </a:ext>
            </a:extLst>
          </p:cNvPr>
          <p:cNvSpPr txBox="1"/>
          <p:nvPr/>
        </p:nvSpPr>
        <p:spPr>
          <a:xfrm rot="5400000">
            <a:off x="7512699" y="3237177"/>
            <a:ext cx="1903085" cy="1107996"/>
          </a:xfrm>
          <a:prstGeom prst="rect">
            <a:avLst/>
          </a:prstGeom>
          <a:noFill/>
        </p:spPr>
        <p:txBody>
          <a:bodyPr wrap="none" rtlCol="0">
            <a:spAutoFit/>
          </a:bodyPr>
          <a:lstStyle/>
          <a:p>
            <a:r>
              <a:rPr kumimoji="1" lang="en-US" altLang="ja-JP" sz="6600" dirty="0">
                <a:solidFill>
                  <a:schemeClr val="bg1"/>
                </a:solidFill>
              </a:rPr>
              <a:t>1992</a:t>
            </a:r>
            <a:endParaRPr kumimoji="1" lang="ja-JP" altLang="en-US" sz="6600" dirty="0">
              <a:solidFill>
                <a:schemeClr val="bg1"/>
              </a:solidFill>
            </a:endParaRPr>
          </a:p>
        </p:txBody>
      </p:sp>
    </p:spTree>
    <p:extLst>
      <p:ext uri="{BB962C8B-B14F-4D97-AF65-F5344CB8AC3E}">
        <p14:creationId xmlns:p14="http://schemas.microsoft.com/office/powerpoint/2010/main" val="13572751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3A6FC9FE-07A8-2D81-665D-800CCCACCB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175" y="1556792"/>
            <a:ext cx="8629650" cy="4124325"/>
          </a:xfrm>
          <a:prstGeom prst="rect">
            <a:avLst/>
          </a:prstGeom>
        </p:spPr>
      </p:pic>
      <p:sp>
        <p:nvSpPr>
          <p:cNvPr id="6" name="Rectangle 1">
            <a:extLst>
              <a:ext uri="{FF2B5EF4-FFF2-40B4-BE49-F238E27FC236}">
                <a16:creationId xmlns:a16="http://schemas.microsoft.com/office/drawing/2014/main" id="{3EB371B1-6FD7-DFDF-BC2D-04496B164F87}"/>
              </a:ext>
            </a:extLst>
          </p:cNvPr>
          <p:cNvSpPr>
            <a:spLocks noGrp="1" noChangeArrowheads="1"/>
          </p:cNvSpPr>
          <p:nvPr>
            <p:ph type="title"/>
          </p:nvPr>
        </p:nvSpPr>
        <p:spPr bwMode="auto">
          <a:xfrm>
            <a:off x="31334" y="338306"/>
            <a:ext cx="9081332"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ja-JP" altLang="ja-JP" sz="3000" b="1" i="0" u="none" strike="noStrike" cap="none" normalizeH="0" baseline="0">
                <a:ln>
                  <a:noFill/>
                </a:ln>
                <a:effectLst/>
                <a:latin typeface="Noto Sans JP" panose="020B0200000000000000" pitchFamily="50" charset="-128"/>
                <a:ea typeface="Noto Sans JP" panose="020B0200000000000000" pitchFamily="50" charset="-128"/>
              </a:rPr>
              <a:t>法曹に対する医学教育の実際</a:t>
            </a:r>
            <a:br>
              <a:rPr kumimoji="0" lang="ja-JP" altLang="ja-JP" sz="3000" b="1" i="0" u="none" strike="noStrike" cap="none" normalizeH="0" baseline="0">
                <a:ln>
                  <a:noFill/>
                </a:ln>
                <a:effectLst/>
                <a:latin typeface="Noto Sans JP" panose="020B0200000000000000" pitchFamily="50" charset="-128"/>
                <a:ea typeface="Noto Sans JP" panose="020B0200000000000000" pitchFamily="50" charset="-128"/>
              </a:rPr>
            </a:br>
            <a:r>
              <a:rPr kumimoji="0" lang="ja-JP" altLang="ja-JP" sz="3000" b="1" i="0" u="none" strike="noStrike" cap="none" normalizeH="0" baseline="0">
                <a:ln>
                  <a:noFill/>
                </a:ln>
                <a:effectLst/>
                <a:latin typeface="Noto Sans JP" panose="020B0200000000000000" pitchFamily="50" charset="-128"/>
                <a:ea typeface="Noto Sans JP" panose="020B0200000000000000" pitchFamily="50" charset="-128"/>
              </a:rPr>
              <a:t>－矯正医療に対する国家賠償訴訟を利用したOJT－</a:t>
            </a:r>
            <a:r>
              <a:rPr kumimoji="0" lang="ja-JP" altLang="ja-JP" sz="3000" b="0" i="0" u="none" strike="noStrike" cap="none" normalizeH="0" baseline="0">
                <a:ln>
                  <a:noFill/>
                </a:ln>
                <a:effectLst/>
              </a:rPr>
              <a:t> </a:t>
            </a:r>
            <a:endParaRPr kumimoji="0" lang="ja-JP" altLang="ja-JP" sz="3000" b="0" i="0" u="none" strike="noStrike" cap="none" normalizeH="0" baseline="0">
              <a:ln>
                <a:noFill/>
              </a:ln>
              <a:effectLst/>
              <a:latin typeface="Arial" panose="020B0604020202020204" pitchFamily="34" charset="0"/>
            </a:endParaRPr>
          </a:p>
        </p:txBody>
      </p:sp>
      <p:sp>
        <p:nvSpPr>
          <p:cNvPr id="8" name="テキスト ボックス 7">
            <a:extLst>
              <a:ext uri="{FF2B5EF4-FFF2-40B4-BE49-F238E27FC236}">
                <a16:creationId xmlns:a16="http://schemas.microsoft.com/office/drawing/2014/main" id="{618B1DE5-8755-EE0F-B8DF-3BE4F2C9D3C2}"/>
              </a:ext>
            </a:extLst>
          </p:cNvPr>
          <p:cNvSpPr txBox="1"/>
          <p:nvPr/>
        </p:nvSpPr>
        <p:spPr>
          <a:xfrm>
            <a:off x="1691680" y="2060848"/>
            <a:ext cx="7632848" cy="369332"/>
          </a:xfrm>
          <a:prstGeom prst="rect">
            <a:avLst/>
          </a:prstGeom>
          <a:noFill/>
        </p:spPr>
        <p:txBody>
          <a:bodyPr wrap="square" rtlCol="0">
            <a:spAutoFit/>
          </a:bodyPr>
          <a:lstStyle/>
          <a:p>
            <a:r>
              <a:rPr kumimoji="1" lang="en-US" altLang="ja-JP" dirty="0">
                <a:solidFill>
                  <a:schemeClr val="bg1"/>
                </a:solidFill>
                <a:hlinkClick r:id="rId4"/>
              </a:rPr>
              <a:t>https://square.umin.ac.jp/massie-tmd/agnstcrrctnlmed.html</a:t>
            </a:r>
            <a:endParaRPr kumimoji="1" lang="ja-JP" altLang="en-US" dirty="0">
              <a:solidFill>
                <a:schemeClr val="bg1"/>
              </a:solidFill>
            </a:endParaRPr>
          </a:p>
        </p:txBody>
      </p:sp>
    </p:spTree>
    <p:extLst>
      <p:ext uri="{BB962C8B-B14F-4D97-AF65-F5344CB8AC3E}">
        <p14:creationId xmlns:p14="http://schemas.microsoft.com/office/powerpoint/2010/main" val="4020193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AE4504AC-8B1E-DBBC-5FD1-FF0888646E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37" y="1447800"/>
            <a:ext cx="9001125" cy="3962400"/>
          </a:xfrm>
          <a:prstGeom prst="rect">
            <a:avLst/>
          </a:prstGeom>
        </p:spPr>
      </p:pic>
      <p:sp>
        <p:nvSpPr>
          <p:cNvPr id="6" name="楕円 5">
            <a:extLst>
              <a:ext uri="{FF2B5EF4-FFF2-40B4-BE49-F238E27FC236}">
                <a16:creationId xmlns:a16="http://schemas.microsoft.com/office/drawing/2014/main" id="{0DD9B87E-E777-5A3A-2613-636B2B2CA053}"/>
              </a:ext>
            </a:extLst>
          </p:cNvPr>
          <p:cNvSpPr/>
          <p:nvPr/>
        </p:nvSpPr>
        <p:spPr>
          <a:xfrm>
            <a:off x="3347863" y="1411867"/>
            <a:ext cx="2448272" cy="504056"/>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タイトル 9">
            <a:extLst>
              <a:ext uri="{FF2B5EF4-FFF2-40B4-BE49-F238E27FC236}">
                <a16:creationId xmlns:a16="http://schemas.microsoft.com/office/drawing/2014/main" id="{924ED97D-FFB9-2635-2847-5658EBE1EB37}"/>
              </a:ext>
            </a:extLst>
          </p:cNvPr>
          <p:cNvSpPr>
            <a:spLocks noGrp="1"/>
          </p:cNvSpPr>
          <p:nvPr>
            <p:ph type="title"/>
          </p:nvPr>
        </p:nvSpPr>
        <p:spPr>
          <a:xfrm>
            <a:off x="457199" y="188640"/>
            <a:ext cx="8229600" cy="1143000"/>
          </a:xfrm>
        </p:spPr>
        <p:txBody>
          <a:bodyPr/>
          <a:lstStyle/>
          <a:p>
            <a:r>
              <a:rPr lang="ja-JP" altLang="en-US" dirty="0"/>
              <a:t>本日の公演スライドの在処</a:t>
            </a:r>
          </a:p>
        </p:txBody>
      </p:sp>
      <p:sp>
        <p:nvSpPr>
          <p:cNvPr id="11" name="楕円 10">
            <a:extLst>
              <a:ext uri="{FF2B5EF4-FFF2-40B4-BE49-F238E27FC236}">
                <a16:creationId xmlns:a16="http://schemas.microsoft.com/office/drawing/2014/main" id="{7482F336-C56E-744A-3A35-177E2B1DBE35}"/>
              </a:ext>
            </a:extLst>
          </p:cNvPr>
          <p:cNvSpPr/>
          <p:nvPr/>
        </p:nvSpPr>
        <p:spPr>
          <a:xfrm>
            <a:off x="3167843" y="2420888"/>
            <a:ext cx="2808312" cy="71026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2216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D7C784-8B58-BF3D-CAFF-4309877F97CB}"/>
              </a:ext>
            </a:extLst>
          </p:cNvPr>
          <p:cNvSpPr>
            <a:spLocks noGrp="1"/>
          </p:cNvSpPr>
          <p:nvPr>
            <p:ph type="ctrTitle"/>
          </p:nvPr>
        </p:nvSpPr>
        <p:spPr>
          <a:xfrm>
            <a:off x="591614" y="329778"/>
            <a:ext cx="7866586" cy="1587054"/>
          </a:xfrm>
        </p:spPr>
        <p:txBody>
          <a:bodyPr>
            <a:noAutofit/>
          </a:bodyPr>
          <a:lstStyle/>
          <a:p>
            <a:r>
              <a:rPr kumimoji="1" lang="ja-JP" altLang="en-US" dirty="0"/>
              <a:t>北陵クリニック事件</a:t>
            </a:r>
            <a:br>
              <a:rPr kumimoji="1" lang="en-US" altLang="ja-JP" dirty="0"/>
            </a:br>
            <a:r>
              <a:rPr kumimoji="1" lang="ja-JP" altLang="en-US" dirty="0"/>
              <a:t>その冤罪の構造</a:t>
            </a:r>
          </a:p>
        </p:txBody>
      </p:sp>
      <p:sp>
        <p:nvSpPr>
          <p:cNvPr id="4" name="テキスト ボックス 3">
            <a:extLst>
              <a:ext uri="{FF2B5EF4-FFF2-40B4-BE49-F238E27FC236}">
                <a16:creationId xmlns:a16="http://schemas.microsoft.com/office/drawing/2014/main" id="{BD438ADE-D766-5C4C-FCD0-957D29505674}"/>
              </a:ext>
            </a:extLst>
          </p:cNvPr>
          <p:cNvSpPr txBox="1"/>
          <p:nvPr/>
        </p:nvSpPr>
        <p:spPr>
          <a:xfrm>
            <a:off x="827584" y="5867218"/>
            <a:ext cx="7866586" cy="646331"/>
          </a:xfrm>
          <a:prstGeom prst="rect">
            <a:avLst/>
          </a:prstGeom>
          <a:noFill/>
        </p:spPr>
        <p:txBody>
          <a:bodyPr wrap="square" rtlCol="0">
            <a:spAutoFit/>
          </a:bodyPr>
          <a:lstStyle/>
          <a:p>
            <a:pPr algn="ctr"/>
            <a:r>
              <a:rPr kumimoji="1" lang="ja-JP" altLang="en-US" sz="3600" dirty="0">
                <a:solidFill>
                  <a:schemeClr val="bg1"/>
                </a:solidFill>
              </a:rPr>
              <a:t>法務省　矯正医官　池田正行</a:t>
            </a:r>
          </a:p>
        </p:txBody>
      </p:sp>
      <p:pic>
        <p:nvPicPr>
          <p:cNvPr id="5" name="Picture 2" descr="裸の王様">
            <a:extLst>
              <a:ext uri="{FF2B5EF4-FFF2-40B4-BE49-F238E27FC236}">
                <a16:creationId xmlns:a16="http://schemas.microsoft.com/office/drawing/2014/main" id="{D1030A4E-D931-5564-4449-E46D98C29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5856" y="2276872"/>
            <a:ext cx="2592288" cy="334788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79AC5D2E-40D6-5227-FF46-C85DD0089505}"/>
              </a:ext>
            </a:extLst>
          </p:cNvPr>
          <p:cNvSpPr txBox="1"/>
          <p:nvPr/>
        </p:nvSpPr>
        <p:spPr>
          <a:xfrm>
            <a:off x="6804248" y="928256"/>
            <a:ext cx="1538883" cy="4511812"/>
          </a:xfrm>
          <a:prstGeom prst="rect">
            <a:avLst/>
          </a:prstGeom>
          <a:noFill/>
        </p:spPr>
        <p:txBody>
          <a:bodyPr vert="eaVert" wrap="none" rtlCol="0">
            <a:spAutoFit/>
          </a:bodyPr>
          <a:lstStyle/>
          <a:p>
            <a:pPr algn="ctr"/>
            <a:r>
              <a:rPr kumimoji="1" lang="ja-JP" altLang="en-US" sz="4400" dirty="0">
                <a:solidFill>
                  <a:schemeClr val="accent2">
                    <a:lumMod val="60000"/>
                    <a:lumOff val="40000"/>
                  </a:schemeClr>
                </a:solidFill>
              </a:rPr>
              <a:t>実は検事お手製の</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捏造病名</a:t>
            </a:r>
            <a:endParaRPr kumimoji="1" lang="en-US" altLang="ja-JP" sz="4400" dirty="0">
              <a:solidFill>
                <a:schemeClr val="accent2">
                  <a:lumMod val="60000"/>
                  <a:lumOff val="40000"/>
                </a:schemeClr>
              </a:solidFill>
            </a:endParaRPr>
          </a:p>
        </p:txBody>
      </p:sp>
      <p:sp>
        <p:nvSpPr>
          <p:cNvPr id="6" name="テキスト ボックス 5">
            <a:extLst>
              <a:ext uri="{FF2B5EF4-FFF2-40B4-BE49-F238E27FC236}">
                <a16:creationId xmlns:a16="http://schemas.microsoft.com/office/drawing/2014/main" id="{750737F1-1D38-FF7C-0E5C-F8E57952EE06}"/>
              </a:ext>
            </a:extLst>
          </p:cNvPr>
          <p:cNvSpPr txBox="1"/>
          <p:nvPr/>
        </p:nvSpPr>
        <p:spPr>
          <a:xfrm>
            <a:off x="535484" y="24573"/>
            <a:ext cx="1538883" cy="6319178"/>
          </a:xfrm>
          <a:prstGeom prst="rect">
            <a:avLst/>
          </a:prstGeom>
          <a:noFill/>
        </p:spPr>
        <p:txBody>
          <a:bodyPr vert="eaVert" wrap="square" rtlCol="0">
            <a:spAutoFit/>
          </a:bodyPr>
          <a:lstStyle/>
          <a:p>
            <a:pPr algn="ctr"/>
            <a:r>
              <a:rPr kumimoji="1" lang="ja-JP" altLang="en-US" sz="4400" dirty="0">
                <a:solidFill>
                  <a:schemeClr val="accent2">
                    <a:lumMod val="60000"/>
                    <a:lumOff val="40000"/>
                  </a:schemeClr>
                </a:solidFill>
              </a:rPr>
              <a:t>愚か者にはわからない</a:t>
            </a:r>
            <a:endParaRPr kumimoji="1" lang="en-US" altLang="ja-JP" sz="4400" dirty="0">
              <a:solidFill>
                <a:schemeClr val="accent2">
                  <a:lumMod val="60000"/>
                  <a:lumOff val="40000"/>
                </a:schemeClr>
              </a:solidFill>
            </a:endParaRPr>
          </a:p>
          <a:p>
            <a:pPr algn="ctr"/>
            <a:r>
              <a:rPr kumimoji="1" lang="ja-JP" altLang="en-US" sz="4400" dirty="0">
                <a:solidFill>
                  <a:schemeClr val="accent2">
                    <a:lumMod val="60000"/>
                    <a:lumOff val="40000"/>
                  </a:schemeClr>
                </a:solidFill>
              </a:rPr>
              <a:t>「筋弛緩剤中毒」</a:t>
            </a:r>
            <a:endParaRPr kumimoji="1" lang="en-US" altLang="ja-JP" sz="4400" dirty="0">
              <a:solidFill>
                <a:schemeClr val="accent2">
                  <a:lumMod val="60000"/>
                  <a:lumOff val="40000"/>
                </a:schemeClr>
              </a:solidFill>
            </a:endParaRPr>
          </a:p>
        </p:txBody>
      </p:sp>
    </p:spTree>
    <p:extLst>
      <p:ext uri="{BB962C8B-B14F-4D97-AF65-F5344CB8AC3E}">
        <p14:creationId xmlns:p14="http://schemas.microsoft.com/office/powerpoint/2010/main" val="329123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0E66E2-B423-2D17-D7CD-CE32B90CCFEE}"/>
            </a:ext>
          </a:extLst>
        </p:cNvPr>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08FEC08-3871-3AE4-9472-5512E1DF7913}"/>
              </a:ext>
            </a:extLst>
          </p:cNvPr>
          <p:cNvSpPr txBox="1"/>
          <p:nvPr/>
        </p:nvSpPr>
        <p:spPr>
          <a:xfrm>
            <a:off x="215516" y="1259632"/>
            <a:ext cx="8712968" cy="5262979"/>
          </a:xfrm>
          <a:prstGeom prst="rect">
            <a:avLst/>
          </a:prstGeom>
          <a:noFill/>
        </p:spPr>
        <p:txBody>
          <a:bodyPr wrap="square" rtlCol="0">
            <a:spAutoFit/>
          </a:bodyPr>
          <a:lstStyle/>
          <a:p>
            <a:r>
              <a:rPr kumimoji="1" lang="en-US" altLang="ja-JP" sz="2800" dirty="0">
                <a:solidFill>
                  <a:schemeClr val="bg1"/>
                </a:solidFill>
              </a:rPr>
              <a:t>2024</a:t>
            </a:r>
            <a:r>
              <a:rPr kumimoji="1" lang="ja-JP" altLang="en-US" sz="2800" dirty="0">
                <a:solidFill>
                  <a:schemeClr val="bg1"/>
                </a:solidFill>
              </a:rPr>
              <a:t>年</a:t>
            </a:r>
            <a:r>
              <a:rPr kumimoji="1" lang="en-US" altLang="ja-JP" sz="2800" dirty="0">
                <a:solidFill>
                  <a:schemeClr val="bg1"/>
                </a:solidFill>
              </a:rPr>
              <a:t>9</a:t>
            </a:r>
            <a:r>
              <a:rPr kumimoji="1" lang="ja-JP" altLang="en-US" sz="2800" dirty="0">
                <a:solidFill>
                  <a:schemeClr val="bg1"/>
                </a:solidFill>
              </a:rPr>
              <a:t>月</a:t>
            </a:r>
            <a:r>
              <a:rPr kumimoji="1" lang="en-US" altLang="ja-JP" sz="2800" dirty="0">
                <a:solidFill>
                  <a:schemeClr val="bg1"/>
                </a:solidFill>
              </a:rPr>
              <a:t>26</a:t>
            </a:r>
            <a:r>
              <a:rPr kumimoji="1" lang="ja-JP" altLang="en-US" sz="2800" dirty="0">
                <a:solidFill>
                  <a:schemeClr val="bg1"/>
                </a:solidFill>
              </a:rPr>
              <a:t>日。強盗殺人などの罪で死刑が確定していた袴田巖さん（</a:t>
            </a:r>
            <a:r>
              <a:rPr kumimoji="1" lang="en-US" altLang="ja-JP" sz="2800" dirty="0">
                <a:solidFill>
                  <a:schemeClr val="bg1"/>
                </a:solidFill>
              </a:rPr>
              <a:t>88</a:t>
            </a:r>
            <a:r>
              <a:rPr kumimoji="1" lang="ja-JP" altLang="en-US" sz="2800" dirty="0">
                <a:solidFill>
                  <a:schemeClr val="bg1"/>
                </a:solidFill>
              </a:rPr>
              <a:t>）に、再審公判で「無罪」が言い渡された。この前代未聞の冤罪事件、</a:t>
            </a:r>
            <a:r>
              <a:rPr kumimoji="1" lang="ja-JP" altLang="en-US" sz="2800" dirty="0">
                <a:solidFill>
                  <a:srgbClr val="FFFF00"/>
                </a:solidFill>
              </a:rPr>
              <a:t>実は日本の裁判史上、判決や決定で「捏造」という言葉が使用された最初のケース</a:t>
            </a:r>
            <a:r>
              <a:rPr kumimoji="1" lang="ja-JP" altLang="en-US" sz="2800" dirty="0">
                <a:solidFill>
                  <a:schemeClr val="bg1"/>
                </a:solidFill>
              </a:rPr>
              <a:t>であった。</a:t>
            </a:r>
          </a:p>
          <a:p>
            <a:r>
              <a:rPr kumimoji="1" lang="ja-JP" altLang="en-US" sz="2800" dirty="0">
                <a:solidFill>
                  <a:schemeClr val="bg1"/>
                </a:solidFill>
              </a:rPr>
              <a:t>この事件では</a:t>
            </a:r>
            <a:r>
              <a:rPr kumimoji="1" lang="ja-JP" altLang="en-US" sz="2800" dirty="0">
                <a:solidFill>
                  <a:srgbClr val="FFFF00"/>
                </a:solidFill>
              </a:rPr>
              <a:t>捜査機関（警察・検察）が有罪の証拠を「捏造」していた</a:t>
            </a:r>
            <a:r>
              <a:rPr kumimoji="1" lang="ja-JP" altLang="en-US" sz="2800" dirty="0">
                <a:solidFill>
                  <a:schemeClr val="bg1"/>
                </a:solidFill>
              </a:rPr>
              <a:t>。「疑わしきは被告人の利益に」の大原則を捨て去り、捏造を見逃し、</a:t>
            </a:r>
            <a:r>
              <a:rPr kumimoji="1" lang="ja-JP" altLang="en-US" sz="2800" u="sng" dirty="0">
                <a:solidFill>
                  <a:schemeClr val="accent2">
                    <a:lumMod val="60000"/>
                    <a:lumOff val="40000"/>
                  </a:schemeClr>
                </a:solidFill>
              </a:rPr>
              <a:t>「疑わしきは検察の利益に」を実践し続けた裁判官たちの責任は限りなく重い</a:t>
            </a:r>
            <a:r>
              <a:rPr kumimoji="1" lang="ja-JP" altLang="en-US" sz="2800" u="sng" dirty="0">
                <a:solidFill>
                  <a:schemeClr val="bg1"/>
                </a:solidFill>
              </a:rPr>
              <a:t>。</a:t>
            </a:r>
            <a:endParaRPr kumimoji="1" lang="en-US" altLang="ja-JP" sz="2800" u="sng" dirty="0">
              <a:solidFill>
                <a:schemeClr val="bg1"/>
              </a:solidFill>
            </a:endParaRPr>
          </a:p>
          <a:p>
            <a:endParaRPr kumimoji="1" lang="ja-JP" altLang="en-US" sz="2800" dirty="0">
              <a:solidFill>
                <a:schemeClr val="bg1"/>
              </a:solidFill>
            </a:endParaRPr>
          </a:p>
          <a:p>
            <a:r>
              <a:rPr kumimoji="1" lang="en-US" altLang="ja-JP" sz="2800" dirty="0">
                <a:solidFill>
                  <a:schemeClr val="bg1"/>
                </a:solidFill>
              </a:rPr>
              <a:t>(</a:t>
            </a:r>
            <a:r>
              <a:rPr kumimoji="1" lang="ja-JP" altLang="en-US" sz="2800" i="1" dirty="0">
                <a:solidFill>
                  <a:schemeClr val="bg1"/>
                </a:solidFill>
              </a:rPr>
              <a:t>里見繁</a:t>
            </a:r>
            <a:r>
              <a:rPr kumimoji="1" lang="en-US" altLang="ja-JP" sz="2800" i="1" dirty="0">
                <a:solidFill>
                  <a:schemeClr val="bg1"/>
                </a:solidFill>
              </a:rPr>
              <a:t>〈</a:t>
            </a:r>
            <a:r>
              <a:rPr kumimoji="1" lang="ja-JP" altLang="en-US" sz="2800" i="1" dirty="0">
                <a:solidFill>
                  <a:schemeClr val="bg1"/>
                </a:solidFill>
              </a:rPr>
              <a:t>袴田事件</a:t>
            </a:r>
            <a:r>
              <a:rPr kumimoji="1" lang="en-US" altLang="ja-JP" sz="2800" i="1" dirty="0">
                <a:solidFill>
                  <a:schemeClr val="bg1"/>
                </a:solidFill>
              </a:rPr>
              <a:t>〉</a:t>
            </a:r>
            <a:r>
              <a:rPr kumimoji="1" lang="ja-JP" altLang="en-US" sz="2800" i="1" dirty="0">
                <a:solidFill>
                  <a:schemeClr val="bg1"/>
                </a:solidFill>
              </a:rPr>
              <a:t>日本の裁判史上、初めて使われた「捏造」の文字</a:t>
            </a:r>
            <a:r>
              <a:rPr kumimoji="1" lang="en-US" altLang="ja-JP" sz="2800" i="1" dirty="0">
                <a:solidFill>
                  <a:schemeClr val="bg1"/>
                </a:solidFill>
              </a:rPr>
              <a:t>…</a:t>
            </a:r>
            <a:r>
              <a:rPr kumimoji="1" lang="ja-JP" altLang="en-US" sz="2800" i="1" dirty="0">
                <a:solidFill>
                  <a:schemeClr val="bg1"/>
                </a:solidFill>
              </a:rPr>
              <a:t>集英社オンラインニュース　</a:t>
            </a:r>
            <a:r>
              <a:rPr kumimoji="1" lang="en-US" altLang="ja-JP" sz="2800" i="1" dirty="0">
                <a:solidFill>
                  <a:schemeClr val="bg1"/>
                </a:solidFill>
              </a:rPr>
              <a:t>2024.12.30</a:t>
            </a:r>
            <a:r>
              <a:rPr kumimoji="1" lang="ja-JP" altLang="en-US" sz="2800" dirty="0">
                <a:solidFill>
                  <a:schemeClr val="bg1"/>
                </a:solidFill>
              </a:rPr>
              <a:t>）</a:t>
            </a:r>
          </a:p>
        </p:txBody>
      </p:sp>
      <p:sp>
        <p:nvSpPr>
          <p:cNvPr id="2" name="タイトル 1">
            <a:extLst>
              <a:ext uri="{FF2B5EF4-FFF2-40B4-BE49-F238E27FC236}">
                <a16:creationId xmlns:a16="http://schemas.microsoft.com/office/drawing/2014/main" id="{88120AA5-D061-728E-C737-5D4D09039CB6}"/>
              </a:ext>
            </a:extLst>
          </p:cNvPr>
          <p:cNvSpPr>
            <a:spLocks noGrp="1"/>
          </p:cNvSpPr>
          <p:nvPr>
            <p:ph type="title"/>
          </p:nvPr>
        </p:nvSpPr>
        <p:spPr>
          <a:xfrm>
            <a:off x="457200" y="116632"/>
            <a:ext cx="8229600" cy="1143000"/>
          </a:xfrm>
        </p:spPr>
        <p:txBody>
          <a:bodyPr/>
          <a:lstStyle/>
          <a:p>
            <a:r>
              <a:rPr lang="ja-JP" altLang="en-US" dirty="0">
                <a:solidFill>
                  <a:schemeClr val="accent2">
                    <a:lumMod val="60000"/>
                    <a:lumOff val="40000"/>
                  </a:schemeClr>
                </a:solidFill>
              </a:rPr>
              <a:t>詐欺師と王様の関係</a:t>
            </a:r>
          </a:p>
        </p:txBody>
      </p:sp>
    </p:spTree>
    <p:extLst>
      <p:ext uri="{BB962C8B-B14F-4D97-AF65-F5344CB8AC3E}">
        <p14:creationId xmlns:p14="http://schemas.microsoft.com/office/powerpoint/2010/main" val="220875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C815-5A34-8078-9EB6-CA3F3577767A}"/>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841779D-F796-1869-184E-24E9D99F49CA}"/>
              </a:ext>
            </a:extLst>
          </p:cNvPr>
          <p:cNvSpPr>
            <a:spLocks noGrp="1"/>
          </p:cNvSpPr>
          <p:nvPr>
            <p:ph type="title"/>
          </p:nvPr>
        </p:nvSpPr>
        <p:spPr>
          <a:xfrm>
            <a:off x="251520" y="121198"/>
            <a:ext cx="8784976" cy="1003546"/>
          </a:xfrm>
        </p:spPr>
        <p:txBody>
          <a:bodyPr>
            <a:normAutofit/>
          </a:bodyPr>
          <a:lstStyle/>
          <a:p>
            <a:r>
              <a:rPr kumimoji="1" lang="ja-JP" altLang="en-US" dirty="0"/>
              <a:t>筋弛緩剤中毒：馬鹿の一つ覚え</a:t>
            </a:r>
          </a:p>
        </p:txBody>
      </p:sp>
      <p:pic>
        <p:nvPicPr>
          <p:cNvPr id="5" name="図 4" descr="文字の書かれた紙&#10;&#10;AI 生成コンテンツは誤りを含む可能性があります。">
            <a:extLst>
              <a:ext uri="{FF2B5EF4-FFF2-40B4-BE49-F238E27FC236}">
                <a16:creationId xmlns:a16="http://schemas.microsoft.com/office/drawing/2014/main" id="{3E1A0C21-DD18-0DAB-0A7C-2FBDF0964F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21" y="1124744"/>
            <a:ext cx="8822009" cy="4824536"/>
          </a:xfrm>
          <a:prstGeom prst="rect">
            <a:avLst/>
          </a:prstGeom>
        </p:spPr>
      </p:pic>
      <p:sp>
        <p:nvSpPr>
          <p:cNvPr id="3" name="テキスト ボックス 2">
            <a:extLst>
              <a:ext uri="{FF2B5EF4-FFF2-40B4-BE49-F238E27FC236}">
                <a16:creationId xmlns:a16="http://schemas.microsoft.com/office/drawing/2014/main" id="{3F254A44-7EE2-5498-5031-687D38535E4A}"/>
              </a:ext>
            </a:extLst>
          </p:cNvPr>
          <p:cNvSpPr txBox="1"/>
          <p:nvPr/>
        </p:nvSpPr>
        <p:spPr>
          <a:xfrm>
            <a:off x="809018" y="6062032"/>
            <a:ext cx="7310014" cy="646331"/>
          </a:xfrm>
          <a:prstGeom prst="rect">
            <a:avLst/>
          </a:prstGeom>
          <a:noFill/>
        </p:spPr>
        <p:txBody>
          <a:bodyPr wrap="none" rtlCol="0">
            <a:spAutoFit/>
          </a:bodyPr>
          <a:lstStyle/>
          <a:p>
            <a:r>
              <a:rPr kumimoji="1" lang="ja-JP" altLang="en-US" sz="3600" dirty="0">
                <a:solidFill>
                  <a:schemeClr val="bg1"/>
                </a:solidFill>
              </a:rPr>
              <a:t>脈の取り方一つ知らないからこうなる</a:t>
            </a:r>
          </a:p>
        </p:txBody>
      </p:sp>
    </p:spTree>
    <p:extLst>
      <p:ext uri="{BB962C8B-B14F-4D97-AF65-F5344CB8AC3E}">
        <p14:creationId xmlns:p14="http://schemas.microsoft.com/office/powerpoint/2010/main" val="359194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51559C-8EF0-95D7-3D50-7609DAEFB74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F4D2A7B-CB94-0224-1F4F-17FA973D7AFA}"/>
              </a:ext>
            </a:extLst>
          </p:cNvPr>
          <p:cNvSpPr>
            <a:spLocks noGrp="1"/>
          </p:cNvSpPr>
          <p:nvPr>
            <p:ph type="title"/>
          </p:nvPr>
        </p:nvSpPr>
        <p:spPr>
          <a:xfrm>
            <a:off x="457200" y="188640"/>
            <a:ext cx="8229600" cy="1143000"/>
          </a:xfrm>
        </p:spPr>
        <p:txBody>
          <a:bodyPr/>
          <a:lstStyle/>
          <a:p>
            <a:r>
              <a:rPr kumimoji="1" lang="ja-JP" altLang="en-US" dirty="0"/>
              <a:t>さよなら裁判真理教</a:t>
            </a:r>
          </a:p>
        </p:txBody>
      </p:sp>
      <p:sp>
        <p:nvSpPr>
          <p:cNvPr id="3" name="コンテンツ プレースホルダー 2">
            <a:extLst>
              <a:ext uri="{FF2B5EF4-FFF2-40B4-BE49-F238E27FC236}">
                <a16:creationId xmlns:a16="http://schemas.microsoft.com/office/drawing/2014/main" id="{C4267A66-6BFA-B832-C75A-757051FDCEC7}"/>
              </a:ext>
            </a:extLst>
          </p:cNvPr>
          <p:cNvSpPr>
            <a:spLocks noGrp="1"/>
          </p:cNvSpPr>
          <p:nvPr>
            <p:ph idx="1"/>
          </p:nvPr>
        </p:nvSpPr>
        <p:spPr>
          <a:xfrm>
            <a:off x="457200" y="1442924"/>
            <a:ext cx="8363272" cy="5010411"/>
          </a:xfrm>
        </p:spPr>
        <p:txBody>
          <a:bodyPr>
            <a:normAutofit/>
          </a:bodyPr>
          <a:lstStyle/>
          <a:p>
            <a:r>
              <a:rPr kumimoji="1" lang="ja-JP" altLang="en-US" sz="4000" dirty="0">
                <a:solidFill>
                  <a:srgbClr val="FFFF00"/>
                </a:solidFill>
              </a:rPr>
              <a:t>今此処にある「我々の責任」</a:t>
            </a:r>
            <a:endParaRPr kumimoji="1" lang="en-US" altLang="ja-JP" sz="4000" dirty="0">
              <a:solidFill>
                <a:srgbClr val="FFFF00"/>
              </a:solidFill>
            </a:endParaRPr>
          </a:p>
          <a:p>
            <a:r>
              <a:rPr kumimoji="1" lang="ja-JP" altLang="en-US" sz="4000" dirty="0"/>
              <a:t>検察の病：捏造依存＝科捜研依存</a:t>
            </a:r>
            <a:endParaRPr kumimoji="1" lang="en-US" altLang="ja-JP" sz="4000" dirty="0"/>
          </a:p>
          <a:p>
            <a:r>
              <a:rPr kumimoji="1" lang="ja-JP" altLang="en-US" sz="4000" dirty="0"/>
              <a:t>科捜研：捏造「工房」</a:t>
            </a:r>
            <a:endParaRPr kumimoji="1" lang="en-US" altLang="ja-JP" sz="4000" dirty="0"/>
          </a:p>
          <a:p>
            <a:r>
              <a:rPr kumimoji="1" lang="ja-JP" altLang="en-US" sz="4000" dirty="0"/>
              <a:t>危機意識ゼロの裁判所</a:t>
            </a:r>
            <a:endParaRPr kumimoji="1" lang="en-US" altLang="ja-JP" sz="4000" dirty="0"/>
          </a:p>
          <a:p>
            <a:r>
              <a:rPr kumimoji="1" lang="ja-JP" altLang="en-US" sz="4000" dirty="0"/>
              <a:t>法曹教育も北陵クリニック事件から</a:t>
            </a:r>
            <a:endParaRPr kumimoji="1" lang="en-US" altLang="ja-JP" sz="4000" dirty="0"/>
          </a:p>
        </p:txBody>
      </p:sp>
    </p:spTree>
    <p:extLst>
      <p:ext uri="{BB962C8B-B14F-4D97-AF65-F5344CB8AC3E}">
        <p14:creationId xmlns:p14="http://schemas.microsoft.com/office/powerpoint/2010/main" val="34814191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 ウォーターフォール図&#10;&#10;AI 生成コンテンツは誤りを含む可能性があります。">
            <a:extLst>
              <a:ext uri="{FF2B5EF4-FFF2-40B4-BE49-F238E27FC236}">
                <a16:creationId xmlns:a16="http://schemas.microsoft.com/office/drawing/2014/main" id="{DB797EEB-E442-2E1A-7437-091C688E3F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84946"/>
            <a:ext cx="5832648" cy="6488108"/>
          </a:xfrm>
          <a:prstGeom prst="rect">
            <a:avLst/>
          </a:prstGeom>
        </p:spPr>
      </p:pic>
      <p:sp>
        <p:nvSpPr>
          <p:cNvPr id="5" name="楕円 4">
            <a:extLst>
              <a:ext uri="{FF2B5EF4-FFF2-40B4-BE49-F238E27FC236}">
                <a16:creationId xmlns:a16="http://schemas.microsoft.com/office/drawing/2014/main" id="{894E7F16-98BC-E395-5E6D-C90429C5DE01}"/>
              </a:ext>
            </a:extLst>
          </p:cNvPr>
          <p:cNvSpPr/>
          <p:nvPr/>
        </p:nvSpPr>
        <p:spPr>
          <a:xfrm>
            <a:off x="1187624" y="5013176"/>
            <a:ext cx="332420" cy="64807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楕円 5">
            <a:extLst>
              <a:ext uri="{FF2B5EF4-FFF2-40B4-BE49-F238E27FC236}">
                <a16:creationId xmlns:a16="http://schemas.microsoft.com/office/drawing/2014/main" id="{4C1B61E0-D95E-7FA2-D092-07AAC9237FA4}"/>
              </a:ext>
            </a:extLst>
          </p:cNvPr>
          <p:cNvSpPr/>
          <p:nvPr/>
        </p:nvSpPr>
        <p:spPr>
          <a:xfrm>
            <a:off x="1160004" y="872716"/>
            <a:ext cx="360040" cy="648072"/>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AE30C94E-BC39-5F4C-B218-0A051C64F324}"/>
              </a:ext>
            </a:extLst>
          </p:cNvPr>
          <p:cNvSpPr txBox="1"/>
          <p:nvPr/>
        </p:nvSpPr>
        <p:spPr>
          <a:xfrm>
            <a:off x="3529356" y="910545"/>
            <a:ext cx="1704313" cy="830997"/>
          </a:xfrm>
          <a:prstGeom prst="rect">
            <a:avLst/>
          </a:prstGeom>
          <a:noFill/>
        </p:spPr>
        <p:txBody>
          <a:bodyPr wrap="none" rtlCol="0">
            <a:spAutoFit/>
          </a:bodyPr>
          <a:lstStyle/>
          <a:p>
            <a:r>
              <a:rPr kumimoji="1" lang="ja-JP" altLang="en-US" sz="2400" b="1" dirty="0"/>
              <a:t>裁判所</a:t>
            </a:r>
            <a:endParaRPr kumimoji="1" lang="en-US" altLang="ja-JP" sz="2400" b="1" dirty="0"/>
          </a:p>
          <a:p>
            <a:r>
              <a:rPr kumimoji="1" lang="en-US" altLang="ja-JP" sz="2400" b="1" dirty="0"/>
              <a:t>2</a:t>
            </a:r>
            <a:r>
              <a:rPr kumimoji="1" lang="ja-JP" altLang="en-US" sz="2400" b="1" dirty="0"/>
              <a:t>位　</a:t>
            </a:r>
            <a:r>
              <a:rPr kumimoji="1" lang="en-US" altLang="ja-JP" sz="2400" b="1" dirty="0"/>
              <a:t>64.8</a:t>
            </a:r>
            <a:r>
              <a:rPr kumimoji="1" lang="ja-JP" altLang="en-US" sz="2400" b="1" dirty="0"/>
              <a:t>％</a:t>
            </a:r>
          </a:p>
        </p:txBody>
      </p:sp>
      <p:sp>
        <p:nvSpPr>
          <p:cNvPr id="8" name="テキスト ボックス 7">
            <a:extLst>
              <a:ext uri="{FF2B5EF4-FFF2-40B4-BE49-F238E27FC236}">
                <a16:creationId xmlns:a16="http://schemas.microsoft.com/office/drawing/2014/main" id="{EA95D6A4-EAE9-DC30-129C-70292F43C7C2}"/>
              </a:ext>
            </a:extLst>
          </p:cNvPr>
          <p:cNvSpPr txBox="1"/>
          <p:nvPr/>
        </p:nvSpPr>
        <p:spPr>
          <a:xfrm>
            <a:off x="6084168" y="333107"/>
            <a:ext cx="3084703" cy="6555641"/>
          </a:xfrm>
          <a:prstGeom prst="rect">
            <a:avLst/>
          </a:prstGeom>
          <a:noFill/>
        </p:spPr>
        <p:txBody>
          <a:bodyPr wrap="square" rtlCol="0">
            <a:spAutoFit/>
          </a:bodyPr>
          <a:lstStyle/>
          <a:p>
            <a:pPr algn="ctr"/>
            <a:r>
              <a:rPr kumimoji="1" lang="ja-JP" altLang="en-US" sz="3200" dirty="0">
                <a:solidFill>
                  <a:schemeClr val="bg1"/>
                </a:solidFill>
                <a:highlight>
                  <a:srgbClr val="FF00FF"/>
                </a:highlight>
              </a:rPr>
              <a:t>海外では裁判所は宗教団体の</a:t>
            </a:r>
            <a:endParaRPr kumimoji="1" lang="en-US" altLang="ja-JP" sz="3200" dirty="0">
              <a:solidFill>
                <a:schemeClr val="bg1"/>
              </a:solidFill>
              <a:highlight>
                <a:srgbClr val="FF00FF"/>
              </a:highlight>
            </a:endParaRPr>
          </a:p>
          <a:p>
            <a:pPr algn="ctr"/>
            <a:r>
              <a:rPr kumimoji="1" lang="ja-JP" altLang="en-US" sz="3200" dirty="0">
                <a:solidFill>
                  <a:schemeClr val="bg1"/>
                </a:solidFill>
                <a:highlight>
                  <a:srgbClr val="FF00FF"/>
                </a:highlight>
              </a:rPr>
              <a:t>位置づけ</a:t>
            </a:r>
            <a:endParaRPr kumimoji="1" lang="en-US" altLang="ja-JP" sz="3200" dirty="0">
              <a:solidFill>
                <a:schemeClr val="bg1"/>
              </a:solidFill>
              <a:highlight>
                <a:srgbClr val="FF00FF"/>
              </a:highlight>
            </a:endParaRPr>
          </a:p>
          <a:p>
            <a:endParaRPr kumimoji="1" lang="en-US" altLang="ja-JP" sz="3600" dirty="0">
              <a:solidFill>
                <a:schemeClr val="bg1"/>
              </a:solidFill>
            </a:endParaRPr>
          </a:p>
          <a:p>
            <a:r>
              <a:rPr kumimoji="1" lang="ja-JP" altLang="en-US" sz="3600" dirty="0">
                <a:solidFill>
                  <a:schemeClr val="bg1"/>
                </a:solidFill>
                <a:highlight>
                  <a:srgbClr val="FF00FF"/>
                </a:highlight>
              </a:rPr>
              <a:t>オーストラリア</a:t>
            </a:r>
            <a:endParaRPr kumimoji="1" lang="en-US" altLang="ja-JP" sz="3600" dirty="0">
              <a:solidFill>
                <a:schemeClr val="bg1"/>
              </a:solidFill>
              <a:highlight>
                <a:srgbClr val="FF00FF"/>
              </a:highlight>
            </a:endParaRPr>
          </a:p>
          <a:p>
            <a:r>
              <a:rPr kumimoji="1" lang="en-US" altLang="ja-JP" sz="3600" dirty="0">
                <a:solidFill>
                  <a:schemeClr val="bg1"/>
                </a:solidFill>
                <a:highlight>
                  <a:srgbClr val="FF00FF"/>
                </a:highlight>
              </a:rPr>
              <a:t>5</a:t>
            </a:r>
            <a:r>
              <a:rPr kumimoji="1" lang="ja-JP" altLang="en-US" sz="3600" dirty="0">
                <a:solidFill>
                  <a:schemeClr val="bg1"/>
                </a:solidFill>
                <a:highlight>
                  <a:srgbClr val="FF00FF"/>
                </a:highlight>
              </a:rPr>
              <a:t>位　</a:t>
            </a:r>
            <a:r>
              <a:rPr kumimoji="1" lang="en-US" altLang="ja-JP" sz="3600" dirty="0">
                <a:solidFill>
                  <a:schemeClr val="bg1"/>
                </a:solidFill>
                <a:highlight>
                  <a:srgbClr val="FF00FF"/>
                </a:highlight>
              </a:rPr>
              <a:t>18.9</a:t>
            </a:r>
            <a:r>
              <a:rPr kumimoji="1" lang="ja-JP" altLang="en-US" sz="3600" dirty="0">
                <a:solidFill>
                  <a:schemeClr val="bg1"/>
                </a:solidFill>
                <a:highlight>
                  <a:srgbClr val="FF00FF"/>
                </a:highlight>
              </a:rPr>
              <a:t>％</a:t>
            </a:r>
            <a:endParaRPr kumimoji="1" lang="en-US" altLang="ja-JP" sz="3600" dirty="0">
              <a:solidFill>
                <a:schemeClr val="bg1"/>
              </a:solidFill>
              <a:highlight>
                <a:srgbClr val="FF00FF"/>
              </a:highlight>
            </a:endParaRPr>
          </a:p>
          <a:p>
            <a:endParaRPr kumimoji="1" lang="en-US" altLang="ja-JP" sz="3600" dirty="0">
              <a:solidFill>
                <a:schemeClr val="bg1"/>
              </a:solidFill>
              <a:highlight>
                <a:srgbClr val="FF00FF"/>
              </a:highlight>
            </a:endParaRPr>
          </a:p>
          <a:p>
            <a:r>
              <a:rPr kumimoji="1" lang="ja-JP" altLang="en-US" sz="3600" dirty="0">
                <a:solidFill>
                  <a:schemeClr val="bg1"/>
                </a:solidFill>
                <a:highlight>
                  <a:srgbClr val="FF00FF"/>
                </a:highlight>
              </a:rPr>
              <a:t>米国</a:t>
            </a:r>
            <a:endParaRPr kumimoji="1" lang="en-US" altLang="ja-JP" sz="3600" dirty="0">
              <a:solidFill>
                <a:schemeClr val="bg1"/>
              </a:solidFill>
              <a:highlight>
                <a:srgbClr val="FF00FF"/>
              </a:highlight>
            </a:endParaRPr>
          </a:p>
          <a:p>
            <a:r>
              <a:rPr kumimoji="1" lang="en-US" altLang="ja-JP" sz="3600" dirty="0">
                <a:solidFill>
                  <a:schemeClr val="bg1"/>
                </a:solidFill>
                <a:highlight>
                  <a:srgbClr val="FF00FF"/>
                </a:highlight>
              </a:rPr>
              <a:t>4</a:t>
            </a:r>
            <a:r>
              <a:rPr kumimoji="1" lang="ja-JP" altLang="en-US" sz="3600" dirty="0">
                <a:solidFill>
                  <a:schemeClr val="bg1"/>
                </a:solidFill>
                <a:highlight>
                  <a:srgbClr val="FF00FF"/>
                </a:highlight>
              </a:rPr>
              <a:t>位　</a:t>
            </a:r>
            <a:r>
              <a:rPr kumimoji="1" lang="en-US" altLang="ja-JP" sz="3600" dirty="0">
                <a:solidFill>
                  <a:schemeClr val="bg1"/>
                </a:solidFill>
                <a:highlight>
                  <a:srgbClr val="FF00FF"/>
                </a:highlight>
              </a:rPr>
              <a:t>15.4</a:t>
            </a:r>
            <a:r>
              <a:rPr kumimoji="1" lang="ja-JP" altLang="en-US" sz="3600" dirty="0">
                <a:solidFill>
                  <a:schemeClr val="bg1"/>
                </a:solidFill>
                <a:highlight>
                  <a:srgbClr val="FF00FF"/>
                </a:highlight>
              </a:rPr>
              <a:t>％</a:t>
            </a:r>
            <a:endParaRPr kumimoji="1" lang="en-US" altLang="ja-JP" sz="3600" dirty="0">
              <a:solidFill>
                <a:schemeClr val="bg1"/>
              </a:solidFill>
              <a:highlight>
                <a:srgbClr val="FF00FF"/>
              </a:highlight>
            </a:endParaRPr>
          </a:p>
          <a:p>
            <a:endParaRPr kumimoji="1" lang="en-US" altLang="ja-JP" sz="3600" dirty="0">
              <a:solidFill>
                <a:schemeClr val="bg1"/>
              </a:solidFill>
              <a:highlight>
                <a:srgbClr val="FF00FF"/>
              </a:highlight>
            </a:endParaRPr>
          </a:p>
          <a:p>
            <a:r>
              <a:rPr kumimoji="1" lang="ja-JP" altLang="en-US" sz="3600" dirty="0">
                <a:solidFill>
                  <a:schemeClr val="bg1"/>
                </a:solidFill>
                <a:highlight>
                  <a:srgbClr val="FF00FF"/>
                </a:highlight>
              </a:rPr>
              <a:t>韓国</a:t>
            </a:r>
            <a:endParaRPr kumimoji="1" lang="en-US" altLang="ja-JP" sz="3600" dirty="0">
              <a:solidFill>
                <a:schemeClr val="bg1"/>
              </a:solidFill>
              <a:highlight>
                <a:srgbClr val="FF00FF"/>
              </a:highlight>
            </a:endParaRPr>
          </a:p>
          <a:p>
            <a:r>
              <a:rPr kumimoji="1" lang="en-US" altLang="ja-JP" sz="3600" dirty="0">
                <a:solidFill>
                  <a:schemeClr val="bg1"/>
                </a:solidFill>
                <a:highlight>
                  <a:srgbClr val="FF00FF"/>
                </a:highlight>
              </a:rPr>
              <a:t>5</a:t>
            </a:r>
            <a:r>
              <a:rPr kumimoji="1" lang="ja-JP" altLang="en-US" sz="3600" dirty="0">
                <a:solidFill>
                  <a:schemeClr val="bg1"/>
                </a:solidFill>
                <a:highlight>
                  <a:srgbClr val="FF00FF"/>
                </a:highlight>
              </a:rPr>
              <a:t>位　</a:t>
            </a:r>
            <a:r>
              <a:rPr kumimoji="1" lang="en-US" altLang="ja-JP" sz="3600" dirty="0">
                <a:solidFill>
                  <a:schemeClr val="bg1"/>
                </a:solidFill>
                <a:highlight>
                  <a:srgbClr val="FF00FF"/>
                </a:highlight>
              </a:rPr>
              <a:t>23.1</a:t>
            </a:r>
            <a:r>
              <a:rPr kumimoji="1" lang="ja-JP" altLang="en-US" sz="3600" dirty="0">
                <a:solidFill>
                  <a:schemeClr val="bg1"/>
                </a:solidFill>
                <a:highlight>
                  <a:srgbClr val="FF00FF"/>
                </a:highlight>
              </a:rPr>
              <a:t>％</a:t>
            </a:r>
          </a:p>
        </p:txBody>
      </p:sp>
      <p:sp>
        <p:nvSpPr>
          <p:cNvPr id="9" name="テキスト ボックス 8">
            <a:extLst>
              <a:ext uri="{FF2B5EF4-FFF2-40B4-BE49-F238E27FC236}">
                <a16:creationId xmlns:a16="http://schemas.microsoft.com/office/drawing/2014/main" id="{DF685DA6-36BF-76F2-741D-D818449DAA89}"/>
              </a:ext>
            </a:extLst>
          </p:cNvPr>
          <p:cNvSpPr txBox="1"/>
          <p:nvPr/>
        </p:nvSpPr>
        <p:spPr>
          <a:xfrm>
            <a:off x="979282" y="3869483"/>
            <a:ext cx="3780420" cy="923330"/>
          </a:xfrm>
          <a:prstGeom prst="rect">
            <a:avLst/>
          </a:prstGeom>
          <a:noFill/>
        </p:spPr>
        <p:txBody>
          <a:bodyPr wrap="square" rtlCol="0">
            <a:spAutoFit/>
          </a:bodyPr>
          <a:lstStyle/>
          <a:p>
            <a:r>
              <a:rPr lang="ja-JP" altLang="en-US" dirty="0"/>
              <a:t>諸外国の人たちがどんな組織・制度に信頼を寄せているか　日本編　諸外国編（</a:t>
            </a:r>
            <a:r>
              <a:rPr kumimoji="1" lang="ja-JP" altLang="en-US" dirty="0"/>
              <a:t>ガベージニュース</a:t>
            </a:r>
            <a:r>
              <a:rPr kumimoji="1" lang="en-US" altLang="ja-JP" dirty="0"/>
              <a:t>2017-2020</a:t>
            </a:r>
            <a:r>
              <a:rPr kumimoji="1" lang="ja-JP" altLang="en-US" dirty="0"/>
              <a:t>）</a:t>
            </a:r>
            <a:endParaRPr kumimoji="1" lang="en-US" altLang="ja-JP" dirty="0"/>
          </a:p>
        </p:txBody>
      </p:sp>
      <p:sp>
        <p:nvSpPr>
          <p:cNvPr id="10" name="テキスト ボックス 9">
            <a:extLst>
              <a:ext uri="{FF2B5EF4-FFF2-40B4-BE49-F238E27FC236}">
                <a16:creationId xmlns:a16="http://schemas.microsoft.com/office/drawing/2014/main" id="{4CDC93AE-B14C-1CDD-83B1-2C63BD8C3F17}"/>
              </a:ext>
            </a:extLst>
          </p:cNvPr>
          <p:cNvSpPr txBox="1"/>
          <p:nvPr/>
        </p:nvSpPr>
        <p:spPr>
          <a:xfrm>
            <a:off x="237461" y="3380094"/>
            <a:ext cx="4304383" cy="461665"/>
          </a:xfrm>
          <a:prstGeom prst="rect">
            <a:avLst/>
          </a:prstGeom>
          <a:noFill/>
        </p:spPr>
        <p:txBody>
          <a:bodyPr wrap="none" rtlCol="0">
            <a:spAutoFit/>
          </a:bodyPr>
          <a:lstStyle/>
          <a:p>
            <a:r>
              <a:rPr kumimoji="1" lang="ja-JP" altLang="en-US" sz="2400" b="1" dirty="0">
                <a:solidFill>
                  <a:srgbClr val="FF0000"/>
                </a:solidFill>
              </a:rPr>
              <a:t>裁判所を甘やかす国民の皆様</a:t>
            </a:r>
          </a:p>
        </p:txBody>
      </p:sp>
      <p:sp>
        <p:nvSpPr>
          <p:cNvPr id="11" name="テキスト ボックス 10">
            <a:extLst>
              <a:ext uri="{FF2B5EF4-FFF2-40B4-BE49-F238E27FC236}">
                <a16:creationId xmlns:a16="http://schemas.microsoft.com/office/drawing/2014/main" id="{0523E8A2-AFDB-027C-4C0A-8009FEE9DC31}"/>
              </a:ext>
            </a:extLst>
          </p:cNvPr>
          <p:cNvSpPr txBox="1"/>
          <p:nvPr/>
        </p:nvSpPr>
        <p:spPr>
          <a:xfrm>
            <a:off x="4056995" y="1974515"/>
            <a:ext cx="1989648" cy="830997"/>
          </a:xfrm>
          <a:prstGeom prst="rect">
            <a:avLst/>
          </a:prstGeom>
          <a:noFill/>
        </p:spPr>
        <p:txBody>
          <a:bodyPr wrap="none" rtlCol="0">
            <a:spAutoFit/>
          </a:bodyPr>
          <a:lstStyle/>
          <a:p>
            <a:pPr algn="ctr"/>
            <a:r>
              <a:rPr kumimoji="1" lang="ja-JP" altLang="en-US" sz="2400" b="1" dirty="0">
                <a:solidFill>
                  <a:srgbClr val="FF0000"/>
                </a:solidFill>
              </a:rPr>
              <a:t>「お上」に弱い</a:t>
            </a:r>
            <a:endParaRPr kumimoji="1" lang="en-US" altLang="ja-JP" sz="2400" b="1" dirty="0">
              <a:solidFill>
                <a:srgbClr val="FF0000"/>
              </a:solidFill>
            </a:endParaRPr>
          </a:p>
          <a:p>
            <a:pPr algn="ctr"/>
            <a:r>
              <a:rPr kumimoji="1" lang="ja-JP" altLang="en-US" sz="2400" b="1" dirty="0">
                <a:solidFill>
                  <a:srgbClr val="FF0000"/>
                </a:solidFill>
              </a:rPr>
              <a:t>日本人　→</a:t>
            </a:r>
          </a:p>
        </p:txBody>
      </p:sp>
      <p:sp>
        <p:nvSpPr>
          <p:cNvPr id="2" name="楕円 1">
            <a:extLst>
              <a:ext uri="{FF2B5EF4-FFF2-40B4-BE49-F238E27FC236}">
                <a16:creationId xmlns:a16="http://schemas.microsoft.com/office/drawing/2014/main" id="{BD225E59-17E8-A3F4-F127-F73B079E90A5}"/>
              </a:ext>
            </a:extLst>
          </p:cNvPr>
          <p:cNvSpPr/>
          <p:nvPr/>
        </p:nvSpPr>
        <p:spPr>
          <a:xfrm>
            <a:off x="5233669" y="5013175"/>
            <a:ext cx="360040" cy="830997"/>
          </a:xfrm>
          <a:prstGeom prst="ellipse">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275448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7137</TotalTime>
  <Words>2994</Words>
  <Application>Microsoft Office PowerPoint</Application>
  <PresentationFormat>画面に合わせる (4:3)</PresentationFormat>
  <Paragraphs>245</Paragraphs>
  <Slides>48</Slides>
  <Notes>8</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48</vt:i4>
      </vt:variant>
    </vt:vector>
  </HeadingPairs>
  <TitlesOfParts>
    <vt:vector size="54" baseType="lpstr">
      <vt:lpstr>Noto Sans JP</vt:lpstr>
      <vt:lpstr>游ゴシック</vt:lpstr>
      <vt:lpstr>Arial</vt:lpstr>
      <vt:lpstr>Calibri</vt:lpstr>
      <vt:lpstr>Times New Roman</vt:lpstr>
      <vt:lpstr>Office ​​テーマ</vt:lpstr>
      <vt:lpstr>NHK総合診療医ドクターG/2011-18</vt:lpstr>
      <vt:lpstr>高松少年鑑別所医務課長2013-19</vt:lpstr>
      <vt:lpstr>法曹にする医学教育の必要性</vt:lpstr>
      <vt:lpstr>医者であることに存在意義を求める「危うさ」</vt:lpstr>
      <vt:lpstr>北陵クリニック事件 その冤罪の構造</vt:lpstr>
      <vt:lpstr>詐欺師と王様の関係</vt:lpstr>
      <vt:lpstr>筋弛緩剤中毒：馬鹿の一つ覚え</vt:lpstr>
      <vt:lpstr>さよなら裁判真理教</vt:lpstr>
      <vt:lpstr>PowerPoint プレゼンテーション</vt:lpstr>
      <vt:lpstr>PowerPoint プレゼンテーション</vt:lpstr>
      <vt:lpstr>ジャニーズ事務所61年の歴史 今も続く自主的報道管制の威力</vt:lpstr>
      <vt:lpstr>誰もが乗り越えられないと思っていた</vt:lpstr>
      <vt:lpstr>我々はいつまで群衆であり続けるのか？</vt:lpstr>
      <vt:lpstr>PowerPoint プレゼンテーション</vt:lpstr>
      <vt:lpstr>事件を捏造した詐欺師</vt:lpstr>
      <vt:lpstr>詐欺師に騙された（ふりの）王様</vt:lpstr>
      <vt:lpstr>さよなら裁判真理教</vt:lpstr>
      <vt:lpstr>PowerPoint プレゼンテーション</vt:lpstr>
      <vt:lpstr>捏造依存症が生んだ大本営発表</vt:lpstr>
      <vt:lpstr>PowerPoint プレゼンテーション</vt:lpstr>
      <vt:lpstr>古畑種基（1891-1975） 文化勲章受章＝冤罪創作四冠王</vt:lpstr>
      <vt:lpstr>ここまででちょうどスライド半分です 休憩しませんか？</vt:lpstr>
      <vt:lpstr>さよなら裁判真理教</vt:lpstr>
      <vt:lpstr>空想科学物語</vt:lpstr>
      <vt:lpstr>PowerPoint プレゼンテーション</vt:lpstr>
      <vt:lpstr>PowerPoint プレゼンテーション</vt:lpstr>
      <vt:lpstr>科捜研 キャリアパスの硬直化</vt:lpstr>
      <vt:lpstr>科捜研はなぜ捏造しかできないのか？ 極めて単純明快な理由の数々</vt:lpstr>
      <vt:lpstr>昭和の御代から代わらぬ体質</vt:lpstr>
      <vt:lpstr>乳腺外科医事件に再び無罪判決 （江川紹子　Yahoo!ニュース　2025/3/22） 　</vt:lpstr>
      <vt:lpstr>PowerPoint プレゼンテーション</vt:lpstr>
      <vt:lpstr>袴田とは違う、北陵と乳腺の共通点</vt:lpstr>
      <vt:lpstr>捏造依存＝科捜研依存＝警察依存 検察は警察の科捜研利権と訣別できるか？</vt:lpstr>
      <vt:lpstr>さよなら裁判真理教</vt:lpstr>
      <vt:lpstr>PowerPoint プレゼンテーション</vt:lpstr>
      <vt:lpstr>PowerPoint プレゼンテーション</vt:lpstr>
      <vt:lpstr>天動（最高裁至上）説を守らんが為 いつも検察の尻拭い役</vt:lpstr>
      <vt:lpstr>さよなら裁判真理教</vt:lpstr>
      <vt:lpstr>PowerPoint プレゼンテーション</vt:lpstr>
      <vt:lpstr>裁判所に未だ危機感なし</vt:lpstr>
      <vt:lpstr>PowerPoint プレゼンテーション</vt:lpstr>
      <vt:lpstr>PowerPoint プレゼンテーション</vt:lpstr>
      <vt:lpstr>冤罪は学びの宝庫</vt:lpstr>
      <vt:lpstr>私たちにはAIという味方がいる</vt:lpstr>
      <vt:lpstr>AIによる評価の利点</vt:lpstr>
      <vt:lpstr>さよなら裁判真理教、こんにちは教育</vt:lpstr>
      <vt:lpstr>法曹に対する医学教育の実際 －矯正医療に対する国家賠償訴訟を利用したOJT－ </vt:lpstr>
      <vt:lpstr>本日の公演スライドの在処</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効果修飾因子</dc:title>
  <dc:creator>massie</dc:creator>
  <cp:lastModifiedBy>正行 池田</cp:lastModifiedBy>
  <cp:revision>28</cp:revision>
  <cp:lastPrinted>2025-09-28T00:49:25Z</cp:lastPrinted>
  <dcterms:created xsi:type="dcterms:W3CDTF">2024-07-05T19:17:30Z</dcterms:created>
  <dcterms:modified xsi:type="dcterms:W3CDTF">2026-04-16T01:54:41Z</dcterms:modified>
</cp:coreProperties>
</file>